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400" d="100"/>
          <a:sy n="400" d="100"/>
        </p:scale>
        <p:origin x="-8028" y="-142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46B9-0B34-4FE5-BA3B-07EE4E74903D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B27A6-FE1F-4E9C-A2BB-1EC400B00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7871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46B9-0B34-4FE5-BA3B-07EE4E74903D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B27A6-FE1F-4E9C-A2BB-1EC400B00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43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46B9-0B34-4FE5-BA3B-07EE4E74903D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B27A6-FE1F-4E9C-A2BB-1EC400B00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692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46B9-0B34-4FE5-BA3B-07EE4E74903D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B27A6-FE1F-4E9C-A2BB-1EC400B00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1066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46B9-0B34-4FE5-BA3B-07EE4E74903D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B27A6-FE1F-4E9C-A2BB-1EC400B00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2887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46B9-0B34-4FE5-BA3B-07EE4E74903D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B27A6-FE1F-4E9C-A2BB-1EC400B00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9761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46B9-0B34-4FE5-BA3B-07EE4E74903D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B27A6-FE1F-4E9C-A2BB-1EC400B00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3046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46B9-0B34-4FE5-BA3B-07EE4E74903D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B27A6-FE1F-4E9C-A2BB-1EC400B00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4846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46B9-0B34-4FE5-BA3B-07EE4E74903D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B27A6-FE1F-4E9C-A2BB-1EC400B00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7829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46B9-0B34-4FE5-BA3B-07EE4E74903D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B27A6-FE1F-4E9C-A2BB-1EC400B00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329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46B9-0B34-4FE5-BA3B-07EE4E74903D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B27A6-FE1F-4E9C-A2BB-1EC400B00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0282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A46B9-0B34-4FE5-BA3B-07EE4E74903D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B27A6-FE1F-4E9C-A2BB-1EC400B00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7085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/>
          <p:nvPr/>
        </p:nvSpPr>
        <p:spPr>
          <a:xfrm>
            <a:off x="-3810" y="1032514"/>
            <a:ext cx="6824980" cy="703633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12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日常的にからだを動かすことは健康の維持・増進に効果があると言われています。</a:t>
            </a:r>
            <a:endParaRPr lang="ja-JP" altLang="en-US" sz="1200" kern="100" dirty="0">
              <a:effectLst/>
              <a:latin typeface="游明朝" panose="02020400000000000000" pitchFamily="18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2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運動の秋、後期はチーム対抗戦となります</a:t>
            </a:r>
            <a:r>
              <a:rPr lang="ja-JP" altLang="en-US" sz="1200" kern="10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ので同僚の組合員</a:t>
            </a:r>
            <a:r>
              <a:rPr lang="ja-JP" altLang="en-US" sz="12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と一緒に、楽しみながら歩数を競って</a:t>
            </a:r>
            <a:r>
              <a:rPr lang="ja-JP" sz="12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みませんか？</a:t>
            </a:r>
            <a:endParaRPr lang="ja-JP" altLang="en-US" sz="1200" kern="100" dirty="0">
              <a:effectLst/>
              <a:latin typeface="游明朝" panose="02020400000000000000" pitchFamily="18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-41800" y="158794"/>
            <a:ext cx="6858000" cy="863754"/>
          </a:xfrm>
          <a:prstGeom prst="rect">
            <a:avLst/>
          </a:prstGeom>
          <a:solidFill>
            <a:schemeClr val="accent4"/>
          </a:solidFill>
          <a:ln w="127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altLang="ja-JP" sz="1200" b="1" kern="100" dirty="0">
              <a:solidFill>
                <a:srgbClr val="FFFFFF"/>
              </a:solidFill>
              <a:effectLst/>
              <a:latin typeface="游明朝" panose="02020400000000000000" pitchFamily="18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ctr"/>
            <a:r>
              <a:rPr lang="ja-JP" sz="1200" b="1" kern="100" dirty="0">
                <a:solidFill>
                  <a:srgbClr val="FFFFFF"/>
                </a:solidFill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令和</a:t>
            </a:r>
            <a:r>
              <a:rPr lang="ja-JP" altLang="en-US" sz="1200" b="1" kern="100" dirty="0">
                <a:solidFill>
                  <a:srgbClr val="FFFFFF"/>
                </a:solidFill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７</a:t>
            </a:r>
            <a:r>
              <a:rPr lang="ja-JP" sz="1200" b="1" kern="100" dirty="0">
                <a:solidFill>
                  <a:srgbClr val="FFFFFF"/>
                </a:solidFill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年度公立学校共済組合</a:t>
            </a:r>
            <a:r>
              <a:rPr lang="ja-JP" altLang="en-US" sz="1200" b="1" kern="100" dirty="0">
                <a:solidFill>
                  <a:srgbClr val="FFFFFF"/>
                </a:solidFill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インセンティブ</a:t>
            </a:r>
            <a:r>
              <a:rPr lang="ja-JP" sz="1200" b="1" kern="100" dirty="0">
                <a:solidFill>
                  <a:srgbClr val="FFFFFF"/>
                </a:solidFill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事業</a:t>
            </a:r>
            <a:r>
              <a:rPr lang="ja-JP" altLang="en-US" sz="1200" kern="100" dirty="0">
                <a:solidFill>
                  <a:srgbClr val="FFFFFF"/>
                </a:solidFill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</a:t>
            </a:r>
            <a:endParaRPr lang="en-US" altLang="ja-JP" sz="1200" kern="100" dirty="0">
              <a:solidFill>
                <a:srgbClr val="FFFFFF"/>
              </a:solidFill>
              <a:effectLst/>
              <a:latin typeface="游明朝" panose="02020400000000000000" pitchFamily="18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ctr"/>
            <a:r>
              <a:rPr lang="ja-JP" altLang="en-US" sz="2800" b="1" kern="100" dirty="0">
                <a:ln w="10160" cap="flat" cmpd="sng" algn="ctr">
                  <a:solidFill>
                    <a:srgbClr val="4472C4"/>
                  </a:solidFill>
                  <a:prstDash val="solid"/>
                  <a:round/>
                </a:ln>
                <a:solidFill>
                  <a:schemeClr val="bg1"/>
                </a:solidFill>
                <a:effectLst>
                  <a:outerShdw blurRad="38100" dist="22860" dir="5400000" algn="tl">
                    <a:srgbClr val="000000">
                      <a:alpha val="30000"/>
                    </a:srgbClr>
                  </a:outerShdw>
                </a:effectLst>
                <a:latin typeface="游明朝" panose="02020400000000000000" pitchFamily="18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（後期）</a:t>
            </a:r>
            <a:r>
              <a:rPr lang="ja-JP" altLang="ja-JP" sz="2800" b="1" kern="100" dirty="0">
                <a:ln w="10160" cap="flat" cmpd="sng" algn="ctr">
                  <a:solidFill>
                    <a:srgbClr val="4472C4"/>
                  </a:solidFill>
                  <a:prstDash val="solid"/>
                  <a:round/>
                </a:ln>
                <a:solidFill>
                  <a:schemeClr val="bg1"/>
                </a:solidFill>
                <a:effectLst>
                  <a:outerShdw blurRad="38100" dist="22860" dir="5400000" algn="tl">
                    <a:srgbClr val="000000">
                      <a:alpha val="30000"/>
                    </a:srgbClr>
                  </a:outerShdw>
                </a:effectLst>
                <a:latin typeface="游明朝" panose="02020400000000000000" pitchFamily="18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チャレンジウォーキング</a:t>
            </a:r>
            <a:endParaRPr lang="ja-JP" altLang="ja-JP" kern="100" dirty="0">
              <a:solidFill>
                <a:schemeClr val="bg1"/>
              </a:solidFill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ja-JP" sz="105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9" name="額縁 18"/>
          <p:cNvSpPr/>
          <p:nvPr/>
        </p:nvSpPr>
        <p:spPr>
          <a:xfrm>
            <a:off x="15240" y="1853657"/>
            <a:ext cx="6835140" cy="978782"/>
          </a:xfrm>
          <a:prstGeom prst="bevel">
            <a:avLst>
              <a:gd name="adj" fmla="val 3269"/>
            </a:avLst>
          </a:prstGeom>
          <a:solidFill>
            <a:srgbClr val="FFFF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ts val="1800"/>
              </a:lnSpc>
              <a:spcAft>
                <a:spcPts val="0"/>
              </a:spcAft>
            </a:pPr>
            <a:r>
              <a:rPr lang="ja-JP" altLang="en-US" sz="14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Segoe UI Light" panose="020B0502040204020203" pitchFamily="34" charset="0"/>
              </a:rPr>
              <a:t>★後期はチーム対抗戦です★</a:t>
            </a:r>
            <a:endParaRPr lang="ja-JP" sz="1400" b="1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Segoe UI Light" panose="020B0502040204020203" pitchFamily="34" charset="0"/>
            </a:endParaRPr>
          </a:p>
          <a:p>
            <a:pPr algn="l">
              <a:spcAft>
                <a:spcPts val="0"/>
              </a:spcAft>
            </a:pPr>
            <a:r>
              <a:rPr lang="ja-JP" sz="1200" kern="100" dirty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en-US" sz="12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3</a:t>
            </a:r>
            <a:r>
              <a:rPr lang="ja-JP" sz="12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人</a:t>
            </a:r>
            <a:r>
              <a:rPr lang="en-US" sz="12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1</a:t>
            </a:r>
            <a:r>
              <a:rPr lang="ja-JP" sz="12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組のチームを編成し、実施期間内の歩数の合計をご報告ください。</a:t>
            </a:r>
            <a:endParaRPr lang="ja-JP" sz="12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indent="153035" algn="l">
              <a:spcAft>
                <a:spcPts val="0"/>
              </a:spcAft>
            </a:pPr>
            <a:r>
              <a:rPr lang="ja-JP" sz="12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歩数の計測にはお好きなツール（</a:t>
            </a:r>
            <a:r>
              <a:rPr lang="ja-JP" altLang="en-US" sz="12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歩数</a:t>
            </a:r>
            <a:r>
              <a:rPr lang="ja-JP" sz="12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計、アプリ等）をご</a:t>
            </a:r>
            <a:r>
              <a:rPr lang="ja-JP" altLang="en-US" sz="12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利用ください</a:t>
            </a:r>
            <a:r>
              <a:rPr lang="ja-JP" sz="12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。</a:t>
            </a:r>
            <a:endParaRPr lang="en-US" altLang="ja-JP" sz="1200" b="1" u="sng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indent="153035" algn="l">
              <a:spcAft>
                <a:spcPts val="0"/>
              </a:spcAft>
            </a:pPr>
            <a:r>
              <a:rPr lang="ja-JP" altLang="en-US" sz="12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令和</a:t>
            </a:r>
            <a:r>
              <a:rPr lang="en-US" altLang="ja-JP" sz="12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7</a:t>
            </a:r>
            <a:r>
              <a:rPr lang="ja-JP" altLang="en-US" sz="12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年</a:t>
            </a:r>
            <a:r>
              <a:rPr lang="en-US" altLang="ja-JP" sz="12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12</a:t>
            </a:r>
            <a:r>
              <a:rPr lang="ja-JP" altLang="en-US" sz="12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12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1</a:t>
            </a:r>
            <a:r>
              <a:rPr lang="ja-JP" altLang="en-US" sz="12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日～</a:t>
            </a:r>
            <a:r>
              <a:rPr lang="en-US" altLang="ja-JP" sz="12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9</a:t>
            </a:r>
            <a:r>
              <a:rPr lang="ja-JP" altLang="en-US" sz="12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日の間に代表者に報告をしていただきます。</a:t>
            </a:r>
            <a:endParaRPr lang="ja-JP" sz="1200" b="1" u="sng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l">
              <a:lnSpc>
                <a:spcPts val="600"/>
              </a:lnSpc>
              <a:spcAft>
                <a:spcPts val="0"/>
              </a:spcAft>
            </a:pPr>
            <a:r>
              <a:rPr lang="ja-JP" altLang="en-US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endParaRPr lang="en-US" altLang="ja-JP" sz="12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endParaRPr lang="ja-JP" sz="12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15240" y="5120609"/>
            <a:ext cx="6842760" cy="484269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ts val="2400"/>
              </a:lnSpc>
              <a:spcAft>
                <a:spcPts val="0"/>
              </a:spcAft>
            </a:pPr>
            <a:r>
              <a:rPr lang="ja-JP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○実施期間：</a:t>
            </a:r>
            <a:r>
              <a:rPr lang="ja-JP" sz="14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令和</a:t>
            </a:r>
            <a:r>
              <a:rPr lang="ja-JP" altLang="en-US" sz="14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７</a:t>
            </a:r>
            <a:r>
              <a:rPr lang="ja-JP" sz="14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年１１月１日（</a:t>
            </a:r>
            <a:r>
              <a:rPr lang="ja-JP" altLang="en-US" sz="14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土</a:t>
            </a:r>
            <a:r>
              <a:rPr lang="ja-JP" sz="14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）～ 令和</a:t>
            </a:r>
            <a:r>
              <a:rPr lang="ja-JP" altLang="en-US" sz="14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７</a:t>
            </a:r>
            <a:r>
              <a:rPr lang="ja-JP" sz="14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年１１月３０日（</a:t>
            </a:r>
            <a:r>
              <a:rPr lang="ja-JP" altLang="en-US" sz="14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日</a:t>
            </a:r>
            <a:r>
              <a:rPr lang="ja-JP" sz="14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）</a:t>
            </a:r>
            <a:endParaRPr lang="ja-JP" sz="14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l">
              <a:lnSpc>
                <a:spcPts val="2000"/>
              </a:lnSpc>
              <a:spcAft>
                <a:spcPts val="0"/>
              </a:spcAft>
            </a:pPr>
            <a:r>
              <a:rPr lang="ja-JP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○対</a:t>
            </a:r>
            <a:r>
              <a:rPr lang="ja-JP" altLang="en-US" sz="1200" b="1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</a:t>
            </a:r>
            <a:r>
              <a:rPr lang="ja-JP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象 者</a:t>
            </a:r>
            <a:r>
              <a:rPr lang="en-US" altLang="ja-JP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</a:t>
            </a:r>
            <a:r>
              <a:rPr lang="ja-JP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：</a:t>
            </a:r>
            <a:r>
              <a:rPr lang="ja-JP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公立学校共済組合宮崎支部組合員（</a:t>
            </a:r>
            <a:r>
              <a:rPr lang="ja-JP" altLang="en-US" sz="12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申込～実施期間終了まで組合員資格がある方</a:t>
            </a:r>
            <a:r>
              <a:rPr lang="ja-JP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）</a:t>
            </a:r>
            <a:endParaRPr lang="ja-JP" sz="105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l">
              <a:lnSpc>
                <a:spcPts val="2000"/>
              </a:lnSpc>
              <a:spcAft>
                <a:spcPts val="0"/>
              </a:spcAft>
            </a:pPr>
            <a:r>
              <a:rPr lang="ja-JP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○募集人数：</a:t>
            </a:r>
            <a:r>
              <a:rPr lang="ja-JP" altLang="en-US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７００</a:t>
            </a:r>
            <a:r>
              <a:rPr lang="ja-JP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人</a:t>
            </a:r>
            <a:r>
              <a:rPr lang="ja-JP" altLang="en-US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程度</a:t>
            </a:r>
            <a:r>
              <a:rPr lang="ja-JP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en-US" sz="1200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1200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募集人数を大幅に超える場合は抽選</a:t>
            </a:r>
            <a:r>
              <a:rPr lang="ja-JP" sz="1200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と</a:t>
            </a:r>
            <a:r>
              <a:rPr lang="ja-JP" altLang="en-US" sz="1200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させて頂くことがあり</a:t>
            </a:r>
            <a:r>
              <a:rPr lang="ja-JP" sz="1200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ます。</a:t>
            </a:r>
            <a:endParaRPr lang="ja-JP" sz="1050" u="sng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918210" indent="-918210" algn="l">
              <a:lnSpc>
                <a:spcPts val="2000"/>
              </a:lnSpc>
              <a:spcAft>
                <a:spcPts val="0"/>
              </a:spcAft>
            </a:pPr>
            <a:r>
              <a:rPr lang="ja-JP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○参加方法：</a:t>
            </a:r>
            <a:r>
              <a:rPr lang="en-US" altLang="ja-JP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URL</a:t>
            </a:r>
            <a:r>
              <a:rPr lang="ja-JP" altLang="en-US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または</a:t>
            </a:r>
            <a:r>
              <a:rPr lang="en-US" altLang="ja-JP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2</a:t>
            </a:r>
            <a:r>
              <a:rPr lang="ja-JP" altLang="en-US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次元コードを読み込み申込受付を行ってください。　 </a:t>
            </a:r>
            <a:endParaRPr lang="en-US" altLang="ja-JP" sz="105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918210" indent="-918210" algn="l">
              <a:lnSpc>
                <a:spcPts val="2000"/>
              </a:lnSpc>
              <a:spcAft>
                <a:spcPts val="0"/>
              </a:spcAft>
            </a:pPr>
            <a:r>
              <a:rPr lang="ja-JP" altLang="en-US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　　また、申込みはチーム代表者が行ってください。</a:t>
            </a:r>
            <a:endParaRPr lang="en-US" altLang="ja-JP" sz="12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918210" indent="-918210">
              <a:lnSpc>
                <a:spcPts val="2000"/>
              </a:lnSpc>
            </a:pPr>
            <a:r>
              <a:rPr lang="en-US" altLang="ja-JP" sz="1200" b="1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     </a:t>
            </a:r>
            <a:r>
              <a:rPr lang="ja-JP" altLang="en-US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 </a:t>
            </a:r>
            <a:r>
              <a:rPr lang="en-US" altLang="ja-JP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URL</a:t>
            </a:r>
            <a:r>
              <a:rPr lang="ja-JP" altLang="en-US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7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https://ttzk.graffer.jp/pref-miyazaki/smart-apply/apply-procedure-alias/koukimoushikomi</a:t>
            </a:r>
            <a:endParaRPr lang="en-US" altLang="ja-JP" sz="1400" b="1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918210" indent="-918210">
              <a:lnSpc>
                <a:spcPts val="2000"/>
              </a:lnSpc>
            </a:pPr>
            <a:r>
              <a:rPr lang="ja-JP" altLang="en-US" sz="14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　</a:t>
            </a:r>
            <a:r>
              <a:rPr lang="ja-JP" sz="14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申込締切日：令和</a:t>
            </a:r>
            <a:r>
              <a:rPr lang="ja-JP" altLang="en-US" sz="14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７</a:t>
            </a:r>
            <a:r>
              <a:rPr lang="ja-JP" sz="14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年</a:t>
            </a:r>
            <a:r>
              <a:rPr lang="ja-JP" altLang="en-US" sz="14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９</a:t>
            </a:r>
            <a:r>
              <a:rPr lang="ja-JP" sz="14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月</a:t>
            </a:r>
            <a:r>
              <a:rPr lang="ja-JP" altLang="en-US" sz="14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３０</a:t>
            </a:r>
            <a:r>
              <a:rPr lang="ja-JP" sz="14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日（</a:t>
            </a:r>
            <a:r>
              <a:rPr lang="ja-JP" altLang="en-US" sz="1400" b="1" u="sng" kern="10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火</a:t>
            </a:r>
            <a:r>
              <a:rPr lang="ja-JP" sz="1400" b="1" u="sng" kern="10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）</a:t>
            </a:r>
            <a:endParaRPr lang="en-US" altLang="ja-JP" sz="1200" b="1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l">
              <a:lnSpc>
                <a:spcPts val="2400"/>
              </a:lnSpc>
              <a:spcAft>
                <a:spcPts val="0"/>
              </a:spcAft>
            </a:pPr>
            <a:endParaRPr lang="en-US" altLang="ja-JP" sz="1200" b="1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l">
              <a:lnSpc>
                <a:spcPts val="2400"/>
              </a:lnSpc>
              <a:spcAft>
                <a:spcPts val="0"/>
              </a:spcAft>
            </a:pPr>
            <a:r>
              <a:rPr lang="ja-JP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○結果報告：</a:t>
            </a:r>
            <a:r>
              <a:rPr lang="ja-JP" altLang="en-US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実</a:t>
            </a:r>
            <a:r>
              <a:rPr lang="ja-JP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施期間終了後</a:t>
            </a:r>
            <a:r>
              <a:rPr lang="ja-JP" altLang="en-US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にチーム代表者が報告をお願いします。</a:t>
            </a:r>
            <a:endParaRPr lang="en-US" altLang="ja-JP" sz="12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l">
              <a:lnSpc>
                <a:spcPts val="2400"/>
              </a:lnSpc>
              <a:spcAft>
                <a:spcPts val="0"/>
              </a:spcAft>
            </a:pPr>
            <a:r>
              <a:rPr lang="ja-JP" altLang="en-US" sz="105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　　　</a:t>
            </a:r>
            <a:r>
              <a:rPr lang="ja-JP" altLang="en-US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下記</a:t>
            </a:r>
            <a:r>
              <a:rPr lang="en-US" altLang="ja-JP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URL</a:t>
            </a:r>
            <a:r>
              <a:rPr lang="ja-JP" altLang="en-US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または</a:t>
            </a:r>
            <a:r>
              <a:rPr lang="en-US" altLang="ja-JP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2</a:t>
            </a:r>
            <a:r>
              <a:rPr lang="ja-JP" altLang="en-US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次元コードからご報告ください。　　</a:t>
            </a:r>
            <a:endParaRPr lang="en-US" altLang="ja-JP" sz="12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l">
              <a:lnSpc>
                <a:spcPts val="2400"/>
              </a:lnSpc>
              <a:spcAft>
                <a:spcPts val="0"/>
              </a:spcAft>
            </a:pPr>
            <a:r>
              <a:rPr lang="ja-JP" altLang="en-US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 </a:t>
            </a:r>
            <a:r>
              <a:rPr lang="en-US" altLang="ja-JP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URL</a:t>
            </a:r>
            <a:r>
              <a:rPr lang="ja-JP" altLang="en-US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7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https://ttzk.graffer.jp/pref-miyazaki/smart-apply/apply-procedure-alias/koukihoukoku</a:t>
            </a:r>
            <a:endParaRPr lang="en-US" altLang="ja-JP" sz="12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l">
              <a:lnSpc>
                <a:spcPts val="2400"/>
              </a:lnSpc>
              <a:spcAft>
                <a:spcPts val="0"/>
              </a:spcAft>
            </a:pPr>
            <a:r>
              <a:rPr lang="ja-JP" altLang="en-US" sz="14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  </a:t>
            </a:r>
            <a:r>
              <a:rPr lang="ja-JP" altLang="en-US" sz="14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報告期間</a:t>
            </a:r>
            <a:r>
              <a:rPr lang="ja-JP" sz="14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：令和</a:t>
            </a:r>
            <a:r>
              <a:rPr lang="ja-JP" altLang="en-US" sz="14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７</a:t>
            </a:r>
            <a:r>
              <a:rPr lang="ja-JP" sz="14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年</a:t>
            </a:r>
            <a:r>
              <a:rPr lang="ja-JP" altLang="en-US" sz="14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１２</a:t>
            </a:r>
            <a:r>
              <a:rPr lang="ja-JP" sz="14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月</a:t>
            </a:r>
            <a:r>
              <a:rPr lang="ja-JP" altLang="en-US" sz="14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１日（月）～９</a:t>
            </a:r>
            <a:r>
              <a:rPr lang="ja-JP" sz="14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日（</a:t>
            </a:r>
            <a:r>
              <a:rPr lang="ja-JP" altLang="en-US" sz="14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火</a:t>
            </a:r>
            <a:r>
              <a:rPr lang="ja-JP" sz="14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）</a:t>
            </a:r>
            <a:r>
              <a:rPr lang="en-US" altLang="ja-JP" sz="1400" b="1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                                    </a:t>
            </a:r>
            <a:endParaRPr lang="ja-JP" sz="1100" b="1" u="sng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066800" indent="-1066800">
              <a:lnSpc>
                <a:spcPts val="2000"/>
              </a:lnSpc>
            </a:pPr>
            <a:r>
              <a:rPr lang="en-US" altLang="ja-JP" sz="12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                </a:t>
            </a:r>
            <a:r>
              <a:rPr lang="en-US" altLang="ja-JP" sz="105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105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申込み受付内に「歩数記録表」を添付しております。歩数の記録にご活用ください</a:t>
            </a:r>
            <a:r>
              <a:rPr lang="ja-JP" altLang="en-US" sz="12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。</a:t>
            </a:r>
            <a:endParaRPr lang="en-US" altLang="ja-JP" sz="12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066800" indent="-1066800" algn="l">
              <a:lnSpc>
                <a:spcPts val="2000"/>
              </a:lnSpc>
              <a:spcAft>
                <a:spcPts val="0"/>
              </a:spcAft>
            </a:pPr>
            <a:r>
              <a:rPr lang="ja-JP" altLang="en-US" sz="12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　  </a:t>
            </a:r>
            <a:r>
              <a:rPr lang="en-US" altLang="ja-JP" sz="105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105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報告の際にチーム名の入力を必須としますので、お忘れの際は担当までご連絡ください。</a:t>
            </a:r>
            <a:endParaRPr lang="en-US" altLang="ja-JP" sz="105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066800" indent="-1066800" algn="l">
              <a:lnSpc>
                <a:spcPts val="2000"/>
              </a:lnSpc>
              <a:spcAft>
                <a:spcPts val="0"/>
              </a:spcAft>
            </a:pPr>
            <a:r>
              <a:rPr lang="ja-JP" altLang="en-US" sz="105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　　  </a:t>
            </a:r>
            <a:r>
              <a:rPr lang="en-US" altLang="ja-JP" sz="105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105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ＦＡＸによる参加申し込み・結果報告の行っておりません。</a:t>
            </a:r>
            <a:endParaRPr lang="en-US" altLang="ja-JP" sz="105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22" name="図 21" descr="C:\★H31\H31チャレンジウォーキング\R1予算執行\いらすと屋\sport_walking_man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43" y="9229044"/>
            <a:ext cx="497839" cy="64497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3" name="図 22" descr="C:\★H31\H31チャレンジウォーキング\R1予算執行\いらすと屋\sport_walking_woman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18" y="9233495"/>
            <a:ext cx="454602" cy="64946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6" name="図 25" descr="C:\★H30唐﨑\H30インセンティブ事業\web_K14.gif"/>
          <p:cNvPicPr/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23554" y1="31077" x2="65702" y2="65538"/>
                        <a14:foregroundMark x1="65702" y1="65538" x2="42149" y2="54154"/>
                        <a14:foregroundMark x1="33058" y1="34462" x2="33058" y2="34462"/>
                        <a14:foregroundMark x1="32645" y1="34154" x2="32645" y2="34154"/>
                        <a14:foregroundMark x1="32645" y1="31692" x2="32645" y2="31692"/>
                        <a14:foregroundMark x1="33058" y1="31692" x2="34298" y2="32308"/>
                        <a14:foregroundMark x1="37603" y1="33231" x2="37603" y2="33231"/>
                        <a14:foregroundMark x1="38430" y1="33846" x2="38430" y2="35385"/>
                        <a14:foregroundMark x1="38430" y1="36923" x2="38430" y2="36923"/>
                        <a14:foregroundMark x1="38017" y1="39692" x2="38017" y2="39692"/>
                        <a14:foregroundMark x1="38017" y1="39692" x2="38017" y2="39692"/>
                        <a14:foregroundMark x1="32231" y1="30154" x2="32231" y2="30154"/>
                        <a14:foregroundMark x1="37603" y1="30154" x2="37603" y2="30154"/>
                        <a14:foregroundMark x1="23140" y1="36308" x2="23140" y2="36308"/>
                        <a14:foregroundMark x1="23140" y1="36308" x2="23140" y2="36308"/>
                        <a14:foregroundMark x1="23554" y1="36615" x2="24380" y2="36615"/>
                        <a14:foregroundMark x1="26033" y1="38769" x2="26860" y2="38769"/>
                        <a14:foregroundMark x1="30992" y1="40615" x2="30992" y2="40615"/>
                        <a14:foregroundMark x1="31405" y1="41538" x2="31405" y2="41538"/>
                        <a14:foregroundMark x1="31405" y1="42462" x2="31405" y2="42462"/>
                        <a14:foregroundMark x1="31818" y1="43692" x2="31818" y2="43692"/>
                        <a14:foregroundMark x1="31818" y1="46769" x2="31818" y2="46769"/>
                        <a14:foregroundMark x1="27273" y1="45846" x2="27273" y2="45846"/>
                        <a14:foregroundMark x1="25620" y1="41846" x2="25620" y2="41846"/>
                        <a14:foregroundMark x1="25620" y1="41846" x2="25620" y2="41846"/>
                        <a14:foregroundMark x1="24793" y1="40615" x2="24793" y2="40615"/>
                        <a14:foregroundMark x1="23554" y1="36923" x2="23554" y2="36923"/>
                        <a14:foregroundMark x1="24793" y1="40308" x2="24793" y2="40308"/>
                        <a14:foregroundMark x1="26033" y1="40615" x2="26033" y2="40615"/>
                        <a14:foregroundMark x1="29339" y1="30769" x2="29339" y2="30769"/>
                        <a14:foregroundMark x1="30579" y1="31077" x2="31405" y2="32000"/>
                        <a14:foregroundMark x1="21488" y1="37538" x2="21488" y2="37538"/>
                        <a14:foregroundMark x1="25620" y1="39692" x2="25620" y2="39692"/>
                        <a14:foregroundMark x1="26446" y1="42769" x2="26446" y2="42769"/>
                        <a14:foregroundMark x1="59504" y1="42769" x2="59504" y2="42769"/>
                        <a14:foregroundMark x1="57438" y1="37538" x2="57438" y2="37538"/>
                        <a14:foregroundMark x1="56198" y1="36308" x2="56198" y2="36308"/>
                        <a14:foregroundMark x1="54132" y1="31077" x2="54132" y2="31077"/>
                        <a14:foregroundMark x1="61983" y1="35077" x2="61983" y2="35077"/>
                        <a14:foregroundMark x1="65702" y1="35385" x2="65702" y2="35385"/>
                        <a14:foregroundMark x1="67769" y1="39077" x2="67769" y2="39077"/>
                        <a14:foregroundMark x1="67769" y1="39692" x2="67769" y2="39692"/>
                        <a14:foregroundMark x1="54132" y1="51077" x2="54132" y2="51077"/>
                        <a14:foregroundMark x1="55785" y1="51692" x2="55785" y2="51692"/>
                        <a14:foregroundMark x1="55372" y1="55692" x2="55372" y2="55692"/>
                        <a14:foregroundMark x1="56198" y1="69846" x2="56198" y2="69846"/>
                        <a14:foregroundMark x1="56198" y1="68000" x2="56198" y2="68000"/>
                        <a14:foregroundMark x1="60331" y1="67077" x2="60331" y2="67077"/>
                        <a14:foregroundMark x1="58264" y1="67077" x2="58264" y2="67077"/>
                        <a14:foregroundMark x1="55372" y1="42769" x2="55372" y2="42769"/>
                        <a14:foregroundMark x1="51240" y1="45231" x2="51240" y2="45231"/>
                        <a14:foregroundMark x1="44628" y1="46154" x2="44628" y2="46154"/>
                        <a14:foregroundMark x1="53719" y1="45846" x2="53719" y2="45846"/>
                        <a14:foregroundMark x1="59504" y1="46462" x2="59504" y2="46462"/>
                        <a14:foregroundMark x1="61570" y1="44308" x2="61570" y2="44308"/>
                        <a14:foregroundMark x1="88430" y1="28308" x2="88430" y2="28308"/>
                        <a14:foregroundMark x1="88430" y1="28308" x2="88430" y2="28308"/>
                        <a14:foregroundMark x1="88843" y1="37231" x2="88843" y2="37231"/>
                        <a14:foregroundMark x1="88843" y1="37231" x2="88843" y2="37231"/>
                        <a14:foregroundMark x1="63223" y1="33538" x2="63223" y2="33538"/>
                        <a14:foregroundMark x1="63223" y1="33538" x2="63223" y2="33538"/>
                        <a14:foregroundMark x1="57025" y1="33231" x2="57025" y2="33231"/>
                        <a14:foregroundMark x1="57025" y1="33231" x2="57025" y2="33231"/>
                        <a14:foregroundMark x1="57025" y1="33231" x2="57025" y2="33231"/>
                        <a14:foregroundMark x1="57025" y1="33231" x2="57025" y2="33231"/>
                        <a14:foregroundMark x1="57025" y1="33231" x2="57025" y2="33231"/>
                        <a14:foregroundMark x1="52893" y1="34462" x2="72727" y2="37538"/>
                        <a14:foregroundMark x1="57438" y1="31077" x2="57438" y2="31077"/>
                        <a14:foregroundMark x1="51240" y1="36923" x2="51240" y2="36923"/>
                        <a14:foregroundMark x1="51240" y1="36923" x2="51240" y2="36923"/>
                        <a14:foregroundMark x1="51240" y1="36923" x2="51240" y2="36923"/>
                        <a14:foregroundMark x1="53719" y1="42462" x2="53719" y2="42462"/>
                        <a14:foregroundMark x1="53719" y1="42462" x2="53719" y2="42462"/>
                        <a14:foregroundMark x1="53719" y1="42462" x2="53719" y2="42462"/>
                        <a14:foregroundMark x1="51240" y1="46154" x2="51240" y2="46154"/>
                        <a14:foregroundMark x1="51240" y1="46154" x2="51240" y2="46154"/>
                        <a14:foregroundMark x1="46694" y1="45231" x2="46694" y2="45231"/>
                        <a14:foregroundMark x1="47107" y1="45231" x2="47107" y2="45231"/>
                        <a14:foregroundMark x1="47107" y1="45231" x2="47107" y2="45231"/>
                        <a14:foregroundMark x1="24380" y1="43692" x2="24380" y2="43692"/>
                        <a14:foregroundMark x1="68182" y1="42769" x2="68182" y2="42769"/>
                        <a14:foregroundMark x1="65289" y1="44615" x2="65289" y2="44615"/>
                        <a14:foregroundMark x1="66529" y1="41846" x2="66529" y2="41846"/>
                        <a14:foregroundMark x1="66529" y1="41846" x2="66529" y2="41846"/>
                        <a14:foregroundMark x1="65289" y1="44923" x2="65289" y2="44923"/>
                        <a14:foregroundMark x1="61983" y1="47692" x2="67355" y2="35692"/>
                        <a14:foregroundMark x1="55372" y1="42154" x2="55372" y2="42154"/>
                        <a14:foregroundMark x1="54132" y1="38769" x2="54132" y2="38769"/>
                        <a14:foregroundMark x1="54132" y1="38769" x2="53719" y2="39385"/>
                        <a14:foregroundMark x1="53306" y1="42769" x2="53306" y2="42769"/>
                        <a14:foregroundMark x1="51653" y1="34154" x2="51653" y2="34154"/>
                        <a14:foregroundMark x1="51653" y1="34154" x2="51653" y2="34154"/>
                        <a14:foregroundMark x1="51653" y1="32308" x2="51653" y2="32308"/>
                        <a14:foregroundMark x1="51653" y1="31692" x2="51653" y2="31692"/>
                        <a14:foregroundMark x1="72314" y1="39692" x2="72314" y2="39692"/>
                        <a14:foregroundMark x1="72314" y1="39692" x2="72314" y2="39692"/>
                        <a14:foregroundMark x1="71074" y1="43077" x2="71074" y2="43077"/>
                        <a14:foregroundMark x1="71074" y1="43077" x2="71074" y2="4307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4449" y="93168"/>
            <a:ext cx="781049" cy="99807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図 26" descr="C:\★H30唐﨑\H30インセンティブ事業\web_S11.gif"/>
          <p:cNvPicPr/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>
                        <a14:foregroundMark x1="83058" y1="28000" x2="83058" y2="28000"/>
                        <a14:foregroundMark x1="84298" y1="36308" x2="84298" y2="36308"/>
                        <a14:foregroundMark x1="49587" y1="33846" x2="49587" y2="33846"/>
                        <a14:foregroundMark x1="32231" y1="34769" x2="32231" y2="34769"/>
                        <a14:foregroundMark x1="22314" y1="35385" x2="42149" y2="38769"/>
                        <a14:foregroundMark x1="30992" y1="30769" x2="30992" y2="30769"/>
                        <a14:foregroundMark x1="24380" y1="30462" x2="24380" y2="30462"/>
                        <a14:foregroundMark x1="24380" y1="30462" x2="24380" y2="30462"/>
                        <a14:foregroundMark x1="29752" y1="42462" x2="29752" y2="42462"/>
                        <a14:foregroundMark x1="22314" y1="42154" x2="22314" y2="42154"/>
                        <a14:foregroundMark x1="23554" y1="42154" x2="23554" y2="42154"/>
                        <a14:foregroundMark x1="24380" y1="41231" x2="24380" y2="41231"/>
                        <a14:foregroundMark x1="42975" y1="45231" x2="42975" y2="45231"/>
                        <a14:foregroundMark x1="43802" y1="44923" x2="43802" y2="44923"/>
                        <a14:foregroundMark x1="48347" y1="43692" x2="49587" y2="43692"/>
                        <a14:foregroundMark x1="52893" y1="43692" x2="52893" y2="43692"/>
                        <a14:foregroundMark x1="53719" y1="43692" x2="53719" y2="43692"/>
                        <a14:foregroundMark x1="54545" y1="40615" x2="54545" y2="40615"/>
                        <a14:foregroundMark x1="48760" y1="37538" x2="48760" y2="37538"/>
                        <a14:foregroundMark x1="49174" y1="37231" x2="49174" y2="37231"/>
                        <a14:foregroundMark x1="80579" y1="36615" x2="80579" y2="36615"/>
                        <a14:foregroundMark x1="60331" y1="32308" x2="60331" y2="32308"/>
                        <a14:foregroundMark x1="80992" y1="27692" x2="80992" y2="276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9018" y="111578"/>
            <a:ext cx="732791" cy="96840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テキスト ボックス 4"/>
          <p:cNvSpPr txBox="1"/>
          <p:nvPr/>
        </p:nvSpPr>
        <p:spPr>
          <a:xfrm>
            <a:off x="-44449" y="2926099"/>
            <a:ext cx="3804074" cy="33855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1600" b="1" dirty="0">
                <a:ln/>
                <a:solidFill>
                  <a:schemeClr val="accent4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歩数に応じて様々な賞品がもらえます！</a:t>
            </a:r>
          </a:p>
        </p:txBody>
      </p:sp>
      <p:sp>
        <p:nvSpPr>
          <p:cNvPr id="8" name="角丸四角形 7"/>
          <p:cNvSpPr/>
          <p:nvPr/>
        </p:nvSpPr>
        <p:spPr>
          <a:xfrm>
            <a:off x="3444812" y="4044335"/>
            <a:ext cx="1273544" cy="82054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角丸四角形 35"/>
          <p:cNvSpPr/>
          <p:nvPr/>
        </p:nvSpPr>
        <p:spPr>
          <a:xfrm>
            <a:off x="4756301" y="3257250"/>
            <a:ext cx="2082253" cy="163246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7" name="角丸四角形 36"/>
          <p:cNvSpPr/>
          <p:nvPr/>
        </p:nvSpPr>
        <p:spPr>
          <a:xfrm>
            <a:off x="13432" y="3244224"/>
            <a:ext cx="1658239" cy="160022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テキスト ボックス 38"/>
          <p:cNvSpPr txBox="1"/>
          <p:nvPr/>
        </p:nvSpPr>
        <p:spPr>
          <a:xfrm flipH="1">
            <a:off x="4786504" y="3229670"/>
            <a:ext cx="207149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       　</a:t>
            </a:r>
            <a:r>
              <a:rPr kumimoji="1" lang="ja-JP" altLang="en-US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★努力賞★</a:t>
            </a:r>
            <a:endParaRPr kumimoji="1" lang="en-US" altLang="ja-JP" sz="16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endParaRPr kumimoji="1" lang="en-US" altLang="ja-JP" sz="1100" b="1" dirty="0"/>
          </a:p>
          <a:p>
            <a:r>
              <a:rPr kumimoji="1" lang="ja-JP" altLang="en-US" sz="1100" dirty="0"/>
              <a:t>３人の合計が</a:t>
            </a:r>
            <a:r>
              <a:rPr kumimoji="1" lang="en-US" altLang="ja-JP" sz="1100" dirty="0"/>
              <a:t>630,000</a:t>
            </a:r>
            <a:r>
              <a:rPr kumimoji="1" lang="ja-JP" altLang="en-US" sz="1100" u="sng" dirty="0"/>
              <a:t>歩</a:t>
            </a:r>
            <a:r>
              <a:rPr kumimoji="1" lang="en-US" altLang="ja-JP" sz="1100" u="sng" dirty="0"/>
              <a:t>(1</a:t>
            </a:r>
            <a:r>
              <a:rPr kumimoji="1" lang="ja-JP" altLang="en-US" sz="1100" u="sng" dirty="0"/>
              <a:t>人</a:t>
            </a:r>
            <a:r>
              <a:rPr kumimoji="1" lang="en-US" altLang="ja-JP" sz="1100" u="sng" dirty="0"/>
              <a:t>1</a:t>
            </a:r>
            <a:r>
              <a:rPr kumimoji="1" lang="ja-JP" altLang="en-US" sz="1100" u="sng" dirty="0"/>
              <a:t>日あたり</a:t>
            </a:r>
            <a:r>
              <a:rPr kumimoji="1" lang="en-US" altLang="ja-JP" sz="1100" u="sng" dirty="0"/>
              <a:t>7,000</a:t>
            </a:r>
            <a:r>
              <a:rPr kumimoji="1" lang="ja-JP" altLang="en-US" sz="1100" u="sng" dirty="0"/>
              <a:t>歩</a:t>
            </a:r>
            <a:r>
              <a:rPr kumimoji="1" lang="en-US" altLang="ja-JP" sz="1100" u="sng" dirty="0"/>
              <a:t>)</a:t>
            </a:r>
            <a:r>
              <a:rPr kumimoji="1" lang="ja-JP" altLang="en-US" sz="1100" dirty="0"/>
              <a:t>を達成すると、抽選で</a:t>
            </a:r>
            <a:r>
              <a:rPr kumimoji="1" lang="en-US" altLang="ja-JP" sz="1100" dirty="0"/>
              <a:t>150</a:t>
            </a:r>
            <a:r>
              <a:rPr kumimoji="1" lang="ja-JP" altLang="en-US" sz="1100" dirty="0"/>
              <a:t>チーム</a:t>
            </a:r>
            <a:r>
              <a:rPr kumimoji="1" lang="en-US" altLang="ja-JP" sz="1100" dirty="0"/>
              <a:t>450</a:t>
            </a:r>
            <a:r>
              <a:rPr kumimoji="1" lang="ja-JP" altLang="en-US" sz="1100" dirty="0"/>
              <a:t>名に</a:t>
            </a:r>
            <a:r>
              <a:rPr kumimoji="1" lang="ja-JP" altLang="en-US" sz="1100" b="1" dirty="0"/>
              <a:t>図書カード</a:t>
            </a:r>
            <a:r>
              <a:rPr kumimoji="1" lang="en-US" altLang="ja-JP" sz="1100" b="1" dirty="0"/>
              <a:t>500</a:t>
            </a:r>
            <a:r>
              <a:rPr kumimoji="1" lang="ja-JP" altLang="en-US" sz="1100" b="1" dirty="0"/>
              <a:t>円分</a:t>
            </a:r>
            <a:r>
              <a:rPr kumimoji="1" lang="ja-JP" altLang="en-US" sz="1100" dirty="0"/>
              <a:t>を贈呈！</a:t>
            </a:r>
            <a:endParaRPr kumimoji="1" lang="en-US" altLang="ja-JP" sz="1100" dirty="0"/>
          </a:p>
          <a:p>
            <a:endParaRPr kumimoji="1" lang="en-US" altLang="ja-JP" sz="1100" dirty="0"/>
          </a:p>
          <a:p>
            <a:r>
              <a:rPr kumimoji="1" lang="ja-JP" altLang="en-US" sz="1100" dirty="0"/>
              <a:t>参加者が多い場合は別途参加賞を準備します。 </a:t>
            </a:r>
            <a:endParaRPr kumimoji="1" lang="en-US" altLang="ja-JP" sz="1100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-2622" y="3470217"/>
            <a:ext cx="175441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</a:t>
            </a:r>
            <a:r>
              <a:rPr kumimoji="1" lang="ja-JP" altLang="en-US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★ベスト１０賞★</a:t>
            </a:r>
            <a:endParaRPr kumimoji="1" lang="en-US" altLang="ja-JP" sz="16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endParaRPr kumimoji="1" lang="en-US" altLang="ja-JP" sz="1200" dirty="0"/>
          </a:p>
          <a:p>
            <a:r>
              <a:rPr kumimoji="1" lang="ja-JP" altLang="en-US" sz="1200" dirty="0"/>
              <a:t>上位</a:t>
            </a:r>
            <a:r>
              <a:rPr kumimoji="1" lang="en-US" altLang="ja-JP" sz="1200" dirty="0"/>
              <a:t>1</a:t>
            </a:r>
            <a:r>
              <a:rPr kumimoji="1" lang="ja-JP" altLang="en-US" sz="1200" dirty="0"/>
              <a:t>～</a:t>
            </a:r>
            <a:r>
              <a:rPr kumimoji="1" lang="en-US" altLang="ja-JP" sz="1200" dirty="0"/>
              <a:t>10</a:t>
            </a:r>
            <a:r>
              <a:rPr kumimoji="1" lang="ja-JP" altLang="en-US" sz="1200" dirty="0"/>
              <a:t>位に、県生</a:t>
            </a:r>
            <a:endParaRPr kumimoji="1" lang="en-US" altLang="ja-JP" sz="1200" dirty="0"/>
          </a:p>
          <a:p>
            <a:r>
              <a:rPr kumimoji="1" lang="ja-JP" altLang="en-US" sz="1200" dirty="0"/>
              <a:t>産物等</a:t>
            </a:r>
            <a:r>
              <a:rPr kumimoji="1" lang="en-US" altLang="ja-JP" sz="1200" dirty="0"/>
              <a:t>3,000</a:t>
            </a:r>
            <a:r>
              <a:rPr kumimoji="1" lang="ja-JP" altLang="en-US" sz="1200" dirty="0"/>
              <a:t>円程度の</a:t>
            </a:r>
            <a:endParaRPr kumimoji="1" lang="en-US" altLang="ja-JP" sz="1200" dirty="0"/>
          </a:p>
          <a:p>
            <a:r>
              <a:rPr kumimoji="1" lang="ja-JP" altLang="en-US" sz="1200" dirty="0"/>
              <a:t>景品を贈呈！</a:t>
            </a:r>
            <a:endParaRPr kumimoji="1" lang="en-US" altLang="ja-JP" sz="1050" dirty="0"/>
          </a:p>
        </p:txBody>
      </p:sp>
      <p:sp>
        <p:nvSpPr>
          <p:cNvPr id="43" name="角丸四角形 42"/>
          <p:cNvSpPr/>
          <p:nvPr/>
        </p:nvSpPr>
        <p:spPr>
          <a:xfrm>
            <a:off x="1699129" y="3257250"/>
            <a:ext cx="1712365" cy="160762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1770768" y="3421002"/>
            <a:ext cx="171793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★ベスト２０賞★</a:t>
            </a:r>
            <a:endParaRPr kumimoji="1" lang="en-US" altLang="ja-JP" sz="16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endParaRPr kumimoji="1" lang="en-US" altLang="ja-JP" sz="1100" dirty="0"/>
          </a:p>
          <a:p>
            <a:r>
              <a:rPr kumimoji="1" lang="ja-JP" altLang="en-US" sz="1200" dirty="0"/>
              <a:t>上位</a:t>
            </a:r>
            <a:r>
              <a:rPr kumimoji="1" lang="en-US" altLang="ja-JP" sz="1200" dirty="0"/>
              <a:t>11</a:t>
            </a:r>
            <a:r>
              <a:rPr kumimoji="1" lang="ja-JP" altLang="en-US" sz="1200" dirty="0"/>
              <a:t>～</a:t>
            </a:r>
            <a:r>
              <a:rPr kumimoji="1" lang="en-US" altLang="ja-JP" sz="1200" dirty="0"/>
              <a:t>20</a:t>
            </a:r>
            <a:r>
              <a:rPr kumimoji="1" lang="ja-JP" altLang="en-US" sz="1200" dirty="0"/>
              <a:t>位に県生産物等</a:t>
            </a:r>
            <a:r>
              <a:rPr kumimoji="1" lang="en-US" altLang="ja-JP" sz="1200" dirty="0"/>
              <a:t>2,000</a:t>
            </a:r>
            <a:r>
              <a:rPr kumimoji="1" lang="ja-JP" altLang="en-US" sz="1200" dirty="0"/>
              <a:t>円程度の景品を贈呈！</a:t>
            </a:r>
            <a:endParaRPr kumimoji="1" lang="en-US" altLang="ja-JP" sz="1200" dirty="0"/>
          </a:p>
        </p:txBody>
      </p:sp>
      <p:sp>
        <p:nvSpPr>
          <p:cNvPr id="45" name="テキスト ボックス 44"/>
          <p:cNvSpPr txBox="1"/>
          <p:nvPr/>
        </p:nvSpPr>
        <p:spPr>
          <a:xfrm flipH="1">
            <a:off x="3488705" y="4061771"/>
            <a:ext cx="1273544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/>
              <a:t>     </a:t>
            </a:r>
            <a:r>
              <a:rPr kumimoji="1" lang="ja-JP" altLang="en-US" sz="1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★飛び賞★</a:t>
            </a:r>
            <a:endParaRPr kumimoji="1" lang="en-US" altLang="ja-JP" sz="11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en-US" altLang="ja-JP" sz="1000" dirty="0"/>
              <a:t>30</a:t>
            </a:r>
            <a:r>
              <a:rPr kumimoji="1" lang="ja-JP" altLang="en-US" sz="1000" dirty="0"/>
              <a:t>位～</a:t>
            </a:r>
            <a:r>
              <a:rPr kumimoji="1" lang="en-US" altLang="ja-JP" sz="1000" dirty="0"/>
              <a:t>100</a:t>
            </a:r>
            <a:r>
              <a:rPr kumimoji="1" lang="ja-JP" altLang="en-US" sz="1000" dirty="0"/>
              <a:t>位の中から</a:t>
            </a:r>
            <a:r>
              <a:rPr kumimoji="1" lang="en-US" altLang="ja-JP" sz="1000" dirty="0"/>
              <a:t>40,50,60</a:t>
            </a:r>
            <a:r>
              <a:rPr kumimoji="1" lang="ja-JP" altLang="en-US" sz="1000" dirty="0"/>
              <a:t>･･位に、図書カード</a:t>
            </a:r>
            <a:r>
              <a:rPr kumimoji="1" lang="en-US" altLang="ja-JP" sz="1000" dirty="0"/>
              <a:t>1,000</a:t>
            </a:r>
            <a:r>
              <a:rPr kumimoji="1" lang="ja-JP" altLang="en-US" sz="1000" dirty="0"/>
              <a:t>円分を贈呈！</a:t>
            </a:r>
            <a:endParaRPr kumimoji="1" lang="en-US" altLang="ja-JP" sz="10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1800" y="-22601"/>
            <a:ext cx="2129884" cy="2622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/>
              <a:t>福利厚生担当　</a:t>
            </a:r>
            <a:r>
              <a:rPr kumimoji="1" lang="en-US" altLang="ja-JP" sz="1050" dirty="0"/>
              <a:t>0985</a:t>
            </a:r>
            <a:r>
              <a:rPr kumimoji="1" lang="ja-JP" altLang="en-US" sz="1050" dirty="0"/>
              <a:t>－</a:t>
            </a:r>
            <a:r>
              <a:rPr kumimoji="1" lang="en-US" altLang="ja-JP" sz="1050" dirty="0"/>
              <a:t>26</a:t>
            </a:r>
            <a:r>
              <a:rPr kumimoji="1" lang="ja-JP" altLang="en-US" sz="1050" dirty="0"/>
              <a:t>－</a:t>
            </a:r>
            <a:r>
              <a:rPr kumimoji="1" lang="en-US" altLang="ja-JP" sz="1050" dirty="0"/>
              <a:t>7242</a:t>
            </a:r>
            <a:endParaRPr kumimoji="1" lang="ja-JP" altLang="en-US" sz="1050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94E38896-4439-ECA0-BACD-0ED54435BCC6}"/>
              </a:ext>
            </a:extLst>
          </p:cNvPr>
          <p:cNvSpPr/>
          <p:nvPr/>
        </p:nvSpPr>
        <p:spPr>
          <a:xfrm>
            <a:off x="5534826" y="7462068"/>
            <a:ext cx="990186" cy="166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solidFill>
                  <a:schemeClr val="tx1"/>
                </a:solidFill>
              </a:rPr>
              <a:t>（記録報告用）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FEA9DAE7-8774-4365-9D89-971FBD7ABBCF}"/>
              </a:ext>
            </a:extLst>
          </p:cNvPr>
          <p:cNvSpPr/>
          <p:nvPr/>
        </p:nvSpPr>
        <p:spPr>
          <a:xfrm>
            <a:off x="5550024" y="6226138"/>
            <a:ext cx="990186" cy="166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solidFill>
                  <a:schemeClr val="tx1"/>
                </a:solidFill>
              </a:rPr>
              <a:t>（申込み用）</a:t>
            </a:r>
          </a:p>
        </p:txBody>
      </p:sp>
      <p:sp>
        <p:nvSpPr>
          <p:cNvPr id="15" name="角丸四角形 7">
            <a:extLst>
              <a:ext uri="{FF2B5EF4-FFF2-40B4-BE49-F238E27FC236}">
                <a16:creationId xmlns:a16="http://schemas.microsoft.com/office/drawing/2014/main" id="{B44ACF44-8006-53FB-48AD-3EF32800F2F0}"/>
              </a:ext>
            </a:extLst>
          </p:cNvPr>
          <p:cNvSpPr/>
          <p:nvPr/>
        </p:nvSpPr>
        <p:spPr>
          <a:xfrm>
            <a:off x="3429000" y="3257250"/>
            <a:ext cx="1273544" cy="76514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E4ADB1C-D279-1986-BB5A-EDFA4EC78079}"/>
              </a:ext>
            </a:extLst>
          </p:cNvPr>
          <p:cNvSpPr txBox="1"/>
          <p:nvPr/>
        </p:nvSpPr>
        <p:spPr>
          <a:xfrm flipH="1">
            <a:off x="3423327" y="3304033"/>
            <a:ext cx="1346828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/>
              <a:t>  </a:t>
            </a:r>
            <a:r>
              <a:rPr kumimoji="1" lang="ja-JP" altLang="en-US" sz="1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★ベスト３０賞★</a:t>
            </a:r>
            <a:endParaRPr kumimoji="1" lang="en-US" altLang="ja-JP" sz="11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000" dirty="0"/>
              <a:t>上位２１～３０位に、高校生産物</a:t>
            </a:r>
            <a:r>
              <a:rPr kumimoji="1" lang="en-US" altLang="ja-JP" sz="1000" dirty="0"/>
              <a:t>1,500</a:t>
            </a:r>
            <a:r>
              <a:rPr kumimoji="1" lang="ja-JP" altLang="en-US" sz="1000" dirty="0"/>
              <a:t>円程度を景品を贈呈！</a:t>
            </a:r>
            <a:endParaRPr kumimoji="1" lang="en-US" altLang="ja-JP" sz="1000" dirty="0"/>
          </a:p>
        </p:txBody>
      </p:sp>
      <p:sp>
        <p:nvSpPr>
          <p:cNvPr id="21" name="AutoShape 4">
            <a:extLst>
              <a:ext uri="{FF2B5EF4-FFF2-40B4-BE49-F238E27FC236}">
                <a16:creationId xmlns:a16="http://schemas.microsoft.com/office/drawing/2014/main" id="{C9D8EC31-DB68-EC35-F899-D564135EBF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964365" y="5323809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pic>
        <p:nvPicPr>
          <p:cNvPr id="10" name="図 9" descr="QR コード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EA15DA5-2C1A-8A8D-8CCB-B957C6E859F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4826" y="7602354"/>
            <a:ext cx="938508" cy="938508"/>
          </a:xfrm>
          <a:prstGeom prst="rect">
            <a:avLst/>
          </a:prstGeom>
        </p:spPr>
      </p:pic>
      <p:pic>
        <p:nvPicPr>
          <p:cNvPr id="24" name="図 23" descr="QR コード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491E48B-CDA7-5E5E-38D6-62EDAF60378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0024" y="6390849"/>
            <a:ext cx="933138" cy="933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064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1624</TotalTime>
  <Words>572</Words>
  <Application>Microsoft Office PowerPoint</Application>
  <PresentationFormat>A4 210 x 297 mm</PresentationFormat>
  <Paragraphs>47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HGP創英角ﾎﾟｯﾌﾟ体</vt:lpstr>
      <vt:lpstr>HG丸ｺﾞｼｯｸM-PRO</vt:lpstr>
      <vt:lpstr>游明朝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唐崎 吉彦</dc:creator>
  <cp:lastModifiedBy>長友　賢一郎</cp:lastModifiedBy>
  <cp:revision>98</cp:revision>
  <cp:lastPrinted>2024-06-26T02:54:59Z</cp:lastPrinted>
  <dcterms:created xsi:type="dcterms:W3CDTF">2019-05-31T06:09:06Z</dcterms:created>
  <dcterms:modified xsi:type="dcterms:W3CDTF">2025-11-07T05:24:13Z</dcterms:modified>
</cp:coreProperties>
</file>