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1"/>
  </p:sldMasterIdLst>
  <p:notesMasterIdLst>
    <p:notesMasterId r:id="rId12"/>
  </p:notesMasterIdLst>
  <p:handoutMasterIdLst>
    <p:handoutMasterId r:id="rId13"/>
  </p:handoutMasterIdLst>
  <p:sldIdLst>
    <p:sldId id="293" r:id="rId2"/>
    <p:sldId id="294" r:id="rId3"/>
    <p:sldId id="305" r:id="rId4"/>
    <p:sldId id="303" r:id="rId5"/>
    <p:sldId id="302" r:id="rId6"/>
    <p:sldId id="295" r:id="rId7"/>
    <p:sldId id="312" r:id="rId8"/>
    <p:sldId id="297" r:id="rId9"/>
    <p:sldId id="304" r:id="rId10"/>
    <p:sldId id="308"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mrN5U7zbLe+w+9ZOjIH0A==" hashData="8ILXE93lGIpE9ZLGYfJ72jSj6NVagaQ5Yyb32DYOoBZUZIMd1BkrbbdYHmWHUPn+OJUpp9my0cil59UcUeqXn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00"/>
    <a:srgbClr val="FF3300"/>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63849" autoAdjust="0"/>
  </p:normalViewPr>
  <p:slideViewPr>
    <p:cSldViewPr snapToGrid="0">
      <p:cViewPr varScale="1">
        <p:scale>
          <a:sx n="77" d="100"/>
          <a:sy n="77" d="100"/>
        </p:scale>
        <p:origin x="152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6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190BB2B-E38F-4F3C-B6DA-882E12AF2ECA}" type="datetimeFigureOut">
              <a:rPr kumimoji="1" lang="ja-JP" altLang="en-US" smtClean="0"/>
              <a:t>2023/1/16</a:t>
            </a:fld>
            <a:endParaRPr kumimoji="1" lang="ja-JP" altLang="en-US" dirty="0"/>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84CAC62-2340-46D4-98D3-D1768BE8F7D5}" type="slidenum">
              <a:rPr kumimoji="1" lang="ja-JP" altLang="en-US" smtClean="0"/>
              <a:t>‹#›</a:t>
            </a:fld>
            <a:endParaRPr kumimoji="1" lang="ja-JP" altLang="en-US" dirty="0"/>
          </a:p>
        </p:txBody>
      </p:sp>
    </p:spTree>
    <p:extLst>
      <p:ext uri="{BB962C8B-B14F-4D97-AF65-F5344CB8AC3E}">
        <p14:creationId xmlns:p14="http://schemas.microsoft.com/office/powerpoint/2010/main" val="87899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7C55890-6296-43BE-B67C-6B93D2C8C0DC}" type="datetimeFigureOut">
              <a:rPr kumimoji="1" lang="ja-JP" altLang="en-US" smtClean="0"/>
              <a:t>2023/1/16</a:t>
            </a:fld>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526472" y="4748163"/>
            <a:ext cx="5799715"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6C5BDD5-8C39-4D92-B163-EDCA3A42DD3B}" type="slidenum">
              <a:rPr kumimoji="1" lang="ja-JP" altLang="en-US" smtClean="0"/>
              <a:t>‹#›</a:t>
            </a:fld>
            <a:endParaRPr kumimoji="1" lang="ja-JP" altLang="en-US" dirty="0"/>
          </a:p>
        </p:txBody>
      </p:sp>
    </p:spTree>
    <p:extLst>
      <p:ext uri="{BB962C8B-B14F-4D97-AF65-F5344CB8AC3E}">
        <p14:creationId xmlns:p14="http://schemas.microsoft.com/office/powerpoint/2010/main" val="2136528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r>
              <a:rPr lang="ja-JP" altLang="en-US" sz="1300" dirty="0"/>
              <a:t>　最後に「７　よくある質問</a:t>
            </a:r>
            <a:r>
              <a:rPr lang="en-US" altLang="ja-JP" sz="1300" dirty="0"/>
              <a:t>FAQ</a:t>
            </a:r>
            <a:r>
              <a:rPr lang="ja-JP" altLang="en-US" sz="1300" dirty="0"/>
              <a:t>」として，</a:t>
            </a:r>
            <a:r>
              <a:rPr lang="en-US" altLang="ja-JP" sz="1300" dirty="0"/>
              <a:t>11</a:t>
            </a:r>
            <a:r>
              <a:rPr lang="ja-JP" altLang="en-US" sz="1300" dirty="0"/>
              <a:t>点，説明します。</a:t>
            </a:r>
            <a:endParaRPr lang="en-US" altLang="ja-JP" sz="1300" dirty="0"/>
          </a:p>
          <a:p>
            <a:endParaRPr lang="en-US" altLang="ja-JP" sz="1300" dirty="0"/>
          </a:p>
          <a:p>
            <a:r>
              <a:rPr lang="ja-JP" altLang="en-US" sz="1300" dirty="0"/>
              <a:t>  </a:t>
            </a:r>
            <a:r>
              <a:rPr lang="en-US" altLang="ja-JP" sz="1300" dirty="0"/>
              <a:t>Q1</a:t>
            </a:r>
            <a:r>
              <a:rPr lang="ja-JP" altLang="en-US" sz="1300" dirty="0"/>
              <a:t>は「任意継続掛金と国民健康保険の保険料を比べた場合，どちらが安いか」という御質問です。</a:t>
            </a:r>
            <a:endParaRPr lang="en-US" altLang="ja-JP" sz="1300" dirty="0"/>
          </a:p>
          <a:p>
            <a:r>
              <a:rPr lang="ja-JP" altLang="en-US" sz="1300" dirty="0"/>
              <a:t>　任意継続掛金は退職時の標準報酬月額に掛金率を掛けて決定されますが，国保は，世帯単位で，前年の所得のほか，被保険者の数等に応じて，市区町村が決定します。</a:t>
            </a:r>
            <a:endParaRPr lang="en-US" altLang="ja-JP" sz="1300" dirty="0"/>
          </a:p>
          <a:p>
            <a:r>
              <a:rPr lang="ja-JP" altLang="en-US" sz="1300" dirty="0"/>
              <a:t>　国保の保険料は，個々の状況に応じて異なることになり，当方では算定できませんので，居住する市区町村の国保担当課で御確認いただき，任意継続掛金との比較を行って御自身で判断してください。</a:t>
            </a:r>
            <a:endParaRPr lang="ja-JP" altLang="ja-JP" sz="13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1</a:t>
            </a:fld>
            <a:endParaRPr lang="en-US" altLang="ja-JP" dirty="0"/>
          </a:p>
        </p:txBody>
      </p:sp>
    </p:spTree>
    <p:extLst>
      <p:ext uri="{BB962C8B-B14F-4D97-AF65-F5344CB8AC3E}">
        <p14:creationId xmlns:p14="http://schemas.microsoft.com/office/powerpoint/2010/main" val="259067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504825"/>
            <a:ext cx="5916613" cy="3328988"/>
          </a:xfrm>
        </p:spPr>
      </p:sp>
      <p:sp>
        <p:nvSpPr>
          <p:cNvPr id="3" name="ノート プレースホルダー 2"/>
          <p:cNvSpPr>
            <a:spLocks noGrp="1"/>
          </p:cNvSpPr>
          <p:nvPr>
            <p:ph type="body" idx="1"/>
          </p:nvPr>
        </p:nvSpPr>
        <p:spPr>
          <a:xfrm>
            <a:off x="526473" y="4368784"/>
            <a:ext cx="5799715" cy="3884861"/>
          </a:xfrm>
        </p:spPr>
        <p:txBody>
          <a:bodyPr/>
          <a:lstStyle/>
          <a:p>
            <a:pPr marL="0" marR="0" lvl="0" indent="0" algn="l" defTabSz="914400" rtl="0" eaLnBrk="1" fontAlgn="auto" latinLnBrk="0" hangingPunct="1">
              <a:spcBef>
                <a:spcPts val="0"/>
              </a:spcBef>
              <a:spcAft>
                <a:spcPts val="0"/>
              </a:spcAft>
              <a:buClrTx/>
              <a:buSzTx/>
              <a:buFontTx/>
              <a:buNone/>
              <a:tabLst/>
              <a:defRPr/>
            </a:pPr>
            <a:r>
              <a:rPr lang="ja-JP" altLang="en-US" sz="1300" dirty="0">
                <a:latin typeface="+mj-ea"/>
                <a:ea typeface="+mj-ea"/>
              </a:rPr>
              <a:t>以上で「任意継続組合員制度」の「掛金」についての説明を終わります。　</a:t>
            </a:r>
            <a:endParaRPr lang="en-US" altLang="ja-JP" sz="1300" dirty="0">
              <a:latin typeface="+mj-ea"/>
              <a:ea typeface="+mj-ea"/>
            </a:endParaRPr>
          </a:p>
          <a:p>
            <a:pPr marL="0" marR="0" lvl="0" indent="0" algn="l" defTabSz="914400" rtl="0" eaLnBrk="1" fontAlgn="auto" latinLnBrk="0" hangingPunct="1">
              <a:spcBef>
                <a:spcPts val="0"/>
              </a:spcBef>
              <a:spcAft>
                <a:spcPts val="0"/>
              </a:spcAft>
              <a:buClrTx/>
              <a:buSzTx/>
              <a:buFontTx/>
              <a:buNone/>
              <a:tabLst/>
              <a:defRPr/>
            </a:pPr>
            <a:r>
              <a:rPr lang="ja-JP" altLang="en-US" sz="1300" dirty="0">
                <a:latin typeface="+mj-ea"/>
                <a:ea typeface="+mj-ea"/>
              </a:rPr>
              <a:t>掛金について，なお御不明な点がありましたら，経理貸付係まで電話で御連絡ください。</a:t>
            </a:r>
            <a:endParaRPr lang="en-US" altLang="ja-JP" sz="1300" dirty="0">
              <a:latin typeface="+mj-ea"/>
              <a:ea typeface="+mj-ea"/>
            </a:endParaRPr>
          </a:p>
          <a:p>
            <a:pPr marL="0" marR="0" lvl="0" indent="0" algn="l" defTabSz="914400" rtl="0" eaLnBrk="1" fontAlgn="auto" latinLnBrk="0" hangingPunct="1">
              <a:spcBef>
                <a:spcPts val="0"/>
              </a:spcBef>
              <a:spcAft>
                <a:spcPts val="0"/>
              </a:spcAft>
              <a:buClrTx/>
              <a:buSzTx/>
              <a:buFontTx/>
              <a:buNone/>
              <a:tabLst/>
              <a:defRPr/>
            </a:pPr>
            <a:r>
              <a:rPr lang="ja-JP" altLang="en-US" sz="1300" dirty="0">
                <a:latin typeface="+mj-ea"/>
                <a:ea typeface="+mj-ea"/>
              </a:rPr>
              <a:t>御清聴ありがとうございました。</a:t>
            </a:r>
            <a:endParaRPr lang="en-US" altLang="ja-JP" sz="1300" dirty="0">
              <a:latin typeface="+mj-ea"/>
              <a:ea typeface="+mj-ea"/>
            </a:endParaRPr>
          </a:p>
        </p:txBody>
      </p:sp>
      <p:sp>
        <p:nvSpPr>
          <p:cNvPr id="4" name="スライド番号プレースホルダー 3"/>
          <p:cNvSpPr>
            <a:spLocks noGrp="1"/>
          </p:cNvSpPr>
          <p:nvPr>
            <p:ph type="sldNum" sz="quarter" idx="10"/>
          </p:nvPr>
        </p:nvSpPr>
        <p:spPr/>
        <p:txBody>
          <a:bodyPr/>
          <a:lstStyle/>
          <a:p>
            <a:fld id="{46C5BDD5-8C39-4D92-B163-EDCA3A42DD3B}" type="slidenum">
              <a:rPr kumimoji="1" lang="ja-JP" altLang="en-US" smtClean="0"/>
              <a:t>10</a:t>
            </a:fld>
            <a:endParaRPr kumimoji="1" lang="ja-JP" altLang="en-US" dirty="0"/>
          </a:p>
        </p:txBody>
      </p:sp>
    </p:spTree>
    <p:extLst>
      <p:ext uri="{BB962C8B-B14F-4D97-AF65-F5344CB8AC3E}">
        <p14:creationId xmlns:p14="http://schemas.microsoft.com/office/powerpoint/2010/main" val="156333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r>
              <a:rPr lang="ja-JP" altLang="en-US" sz="1400" dirty="0"/>
              <a:t>　</a:t>
            </a:r>
            <a:r>
              <a:rPr lang="en-US" altLang="ja-JP" sz="1400" dirty="0"/>
              <a:t>Q2</a:t>
            </a:r>
            <a:r>
              <a:rPr lang="ja-JP" altLang="en-US" sz="1400" dirty="0"/>
              <a:t>は「２年目の任意継続掛金額はいつ決定するか」という御質問です。</a:t>
            </a:r>
            <a:endParaRPr lang="en-US" altLang="ja-JP" sz="1400" dirty="0"/>
          </a:p>
          <a:p>
            <a:r>
              <a:rPr lang="ja-JP" altLang="en-US" sz="1400" dirty="0"/>
              <a:t>　２年目の任意継続掛金は，令和６年２月頃に決定される予定です。決定次第，２年目の「</a:t>
            </a:r>
            <a:r>
              <a:rPr lang="ja-JP" altLang="en-US" sz="1400" dirty="0">
                <a:solidFill>
                  <a:schemeClr val="tx1"/>
                </a:solidFill>
              </a:rPr>
              <a:t>任意継続掛金等決定通知書</a:t>
            </a:r>
            <a:r>
              <a:rPr lang="ja-JP" altLang="en-US" sz="1400" dirty="0"/>
              <a:t>」を御自宅宛てに送付します。任意継続組合員を喪失する場合の御案内も同封しますので，所定の手続を行ってください。</a:t>
            </a:r>
            <a:r>
              <a:rPr lang="en-US" altLang="ja-JP" sz="1400" dirty="0"/>
              <a:t> </a:t>
            </a:r>
          </a:p>
          <a:p>
            <a:r>
              <a:rPr lang="ja-JP" altLang="en-US" sz="1400" dirty="0"/>
              <a:t>　国保への切替えを検討される場合は，共済組合からの「</a:t>
            </a:r>
            <a:r>
              <a:rPr lang="ja-JP" altLang="en-US" sz="1400" dirty="0">
                <a:solidFill>
                  <a:schemeClr val="tx1"/>
                </a:solidFill>
              </a:rPr>
              <a:t>任意継続掛金等決定通知書」</a:t>
            </a:r>
            <a:r>
              <a:rPr lang="ja-JP" altLang="en-US" sz="1400" dirty="0"/>
              <a:t>が御自宅に届く前に，居住する市区町村の国保担当課で，次年度の国保の保険料を確認することをお勧めします。</a:t>
            </a:r>
            <a:endParaRPr lang="ja-JP"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2</a:t>
            </a:fld>
            <a:endParaRPr lang="en-US" altLang="ja-JP" dirty="0"/>
          </a:p>
        </p:txBody>
      </p:sp>
    </p:spTree>
    <p:extLst>
      <p:ext uri="{BB962C8B-B14F-4D97-AF65-F5344CB8AC3E}">
        <p14:creationId xmlns:p14="http://schemas.microsoft.com/office/powerpoint/2010/main" val="106892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95193" y="4957226"/>
            <a:ext cx="5760000" cy="3960000"/>
          </a:xfrm>
        </p:spPr>
        <p:txBody>
          <a:bodyPr/>
          <a:lstStyle/>
          <a:p>
            <a:pPr fontAlgn="base"/>
            <a:r>
              <a:rPr lang="ja-JP" altLang="en-US" sz="1400" baseline="0" dirty="0"/>
              <a:t>  </a:t>
            </a:r>
            <a:r>
              <a:rPr lang="en-US" altLang="ja-JP" sz="1400" dirty="0"/>
              <a:t>Q</a:t>
            </a:r>
            <a:r>
              <a:rPr lang="ja-JP" altLang="en-US" sz="1400" dirty="0"/>
              <a:t>３は「任意継続掛金は，現職の時より掛金額がなぜ高いのか」という御質問です。</a:t>
            </a:r>
            <a:endParaRPr lang="en-US" altLang="ja-JP" sz="1400" dirty="0"/>
          </a:p>
          <a:p>
            <a:pPr fontAlgn="base"/>
            <a:r>
              <a:rPr lang="ja-JP" altLang="en-US" sz="1400" dirty="0"/>
              <a:t>　</a:t>
            </a:r>
            <a:r>
              <a:rPr lang="ja-JP" altLang="en-US" sz="1400" dirty="0">
                <a:latin typeface="+mn-ea"/>
              </a:rPr>
              <a:t>在職時は，「事業主」が社会保険料の半分を「負担金」として，「組合員」が半分を「掛金」として，折半して負担していましたが，任意継続組合員の場合は，事業主が負担していた分も御本人が負担することになるため，結果として，掛金額が高くなります。</a:t>
            </a:r>
            <a:endParaRPr lang="en-US" altLang="ja-JP" sz="1400" dirty="0">
              <a:latin typeface="+mn-ea"/>
            </a:endParaRPr>
          </a:p>
          <a:p>
            <a:pPr fontAlgn="base"/>
            <a:r>
              <a:rPr lang="ja-JP" altLang="en-US" sz="1400" dirty="0">
                <a:latin typeface="+mn-ea"/>
              </a:rPr>
              <a:t>　補足ですが，任意継続掛金は健康保険料に該当する掛金です。年金の保険料は，年齢等に応じて別途負担が必要になりますので，詳細は，居住する市区町村の国民年金担当部署等にお問い合わせください。</a:t>
            </a:r>
            <a:endParaRPr lang="en-US" altLang="ja-JP" sz="1400" dirty="0">
              <a:latin typeface="+mn-ea"/>
            </a:endParaRPr>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3</a:t>
            </a:fld>
            <a:endParaRPr lang="en-US" altLang="ja-JP" dirty="0"/>
          </a:p>
        </p:txBody>
      </p:sp>
    </p:spTree>
    <p:extLst>
      <p:ext uri="{BB962C8B-B14F-4D97-AF65-F5344CB8AC3E}">
        <p14:creationId xmlns:p14="http://schemas.microsoft.com/office/powerpoint/2010/main" val="426196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pPr fontAlgn="base"/>
            <a:r>
              <a:rPr lang="ja-JP" altLang="en-US" sz="1400" dirty="0"/>
              <a:t>　</a:t>
            </a:r>
            <a:r>
              <a:rPr lang="en-US" altLang="ja-JP" sz="1400" dirty="0"/>
              <a:t>Q</a:t>
            </a:r>
            <a:r>
              <a:rPr lang="ja-JP" altLang="en-US" sz="1400" dirty="0"/>
              <a:t>４は「任意継続掛金は，被扶養者のものも別途徴収されるのか。」という御質問です。</a:t>
            </a:r>
            <a:endParaRPr lang="en-US" altLang="ja-JP" sz="1400" dirty="0"/>
          </a:p>
          <a:p>
            <a:pPr fontAlgn="base"/>
            <a:r>
              <a:rPr lang="ja-JP" altLang="en-US" sz="1400" dirty="0"/>
              <a:t>　</a:t>
            </a:r>
            <a:r>
              <a:rPr lang="ja-JP" altLang="ja-JP" sz="1400" dirty="0"/>
              <a:t>共済組合が</a:t>
            </a:r>
            <a:r>
              <a:rPr lang="ja-JP" altLang="en-US" sz="1400" dirty="0"/>
              <a:t>「</a:t>
            </a:r>
            <a:r>
              <a:rPr lang="ja-JP" altLang="ja-JP" sz="1400" dirty="0"/>
              <a:t>任意継続組合員の被扶養者</a:t>
            </a:r>
            <a:r>
              <a:rPr lang="ja-JP" altLang="en-US" sz="1400" dirty="0"/>
              <a:t>」</a:t>
            </a:r>
            <a:r>
              <a:rPr lang="ja-JP" altLang="ja-JP" sz="1400" dirty="0"/>
              <a:t>として認定した</a:t>
            </a:r>
            <a:r>
              <a:rPr lang="ja-JP" altLang="en-US" sz="1400" dirty="0"/>
              <a:t>方</a:t>
            </a:r>
            <a:r>
              <a:rPr lang="ja-JP" altLang="ja-JP" sz="1400" dirty="0"/>
              <a:t>については，</a:t>
            </a:r>
            <a:r>
              <a:rPr lang="ja-JP" altLang="en-US" sz="1400" dirty="0"/>
              <a:t>任意継続</a:t>
            </a:r>
            <a:r>
              <a:rPr lang="ja-JP" altLang="ja-JP" sz="1400" dirty="0"/>
              <a:t>掛金は不要です</a:t>
            </a:r>
            <a:r>
              <a:rPr lang="ja-JP" altLang="en-US" sz="1400" dirty="0"/>
              <a:t>。</a:t>
            </a:r>
            <a:endParaRPr lang="en-US" altLang="ja-JP" sz="1400" dirty="0"/>
          </a:p>
          <a:p>
            <a:pPr lvl="0" fontAlgn="base"/>
            <a:r>
              <a:rPr lang="ja-JP" altLang="en-US" sz="1400" dirty="0"/>
              <a:t>　ただし，</a:t>
            </a:r>
            <a:r>
              <a:rPr lang="ja-JP" altLang="ja-JP" sz="1400" dirty="0"/>
              <a:t>任意継続組合員の被扶養者になるためには，</a:t>
            </a:r>
            <a:r>
              <a:rPr lang="ja-JP" altLang="en-US" sz="1400" dirty="0"/>
              <a:t>「</a:t>
            </a:r>
            <a:r>
              <a:rPr lang="ja-JP" altLang="ja-JP" sz="1400" dirty="0"/>
              <a:t>共済組合の認定要件</a:t>
            </a:r>
            <a:r>
              <a:rPr lang="ja-JP" altLang="en-US" sz="1400" dirty="0"/>
              <a:t>」</a:t>
            </a:r>
            <a:r>
              <a:rPr lang="ja-JP" altLang="ja-JP" sz="1400" dirty="0"/>
              <a:t>を満たす必要があります。</a:t>
            </a:r>
            <a:r>
              <a:rPr lang="ja-JP" altLang="en-US" sz="1400" dirty="0"/>
              <a:t>こ</a:t>
            </a:r>
            <a:r>
              <a:rPr lang="ja-JP" altLang="ja-JP" sz="1400" dirty="0"/>
              <a:t>の認定要件については，</a:t>
            </a:r>
            <a:r>
              <a:rPr lang="ja-JP" altLang="en-US" sz="1400" dirty="0"/>
              <a:t>「任意継続組合員制度（資格・短期給付編）」を参照していただき，不明な点がありましたら</a:t>
            </a:r>
            <a:r>
              <a:rPr lang="ja-JP" altLang="ja-JP" sz="1400" dirty="0"/>
              <a:t>短期給付係</a:t>
            </a:r>
            <a:r>
              <a:rPr lang="ja-JP" altLang="en-US" sz="1400" dirty="0"/>
              <a:t>まで御</a:t>
            </a:r>
            <a:r>
              <a:rPr lang="ja-JP" altLang="ja-JP" sz="1400" dirty="0"/>
              <a:t>確認ください。 </a:t>
            </a:r>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4</a:t>
            </a:fld>
            <a:endParaRPr lang="en-US" altLang="ja-JP" dirty="0"/>
          </a:p>
        </p:txBody>
      </p:sp>
    </p:spTree>
    <p:extLst>
      <p:ext uri="{BB962C8B-B14F-4D97-AF65-F5344CB8AC3E}">
        <p14:creationId xmlns:p14="http://schemas.microsoft.com/office/powerpoint/2010/main" val="234852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r>
              <a:rPr lang="ja-JP" altLang="en-US" sz="1400" dirty="0"/>
              <a:t>　</a:t>
            </a:r>
            <a:r>
              <a:rPr lang="en-US" altLang="ja-JP" sz="1400" dirty="0"/>
              <a:t>Q</a:t>
            </a:r>
            <a:r>
              <a:rPr lang="ja-JP" altLang="en-US" sz="1400" dirty="0"/>
              <a:t>５は「任意継続掛金は，月割りか，日割りか。」という御質問ですが，</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任意継続掛金は，月単位で計算され，日割り計算はありません。</a:t>
            </a:r>
            <a:endParaRPr kumimoji="1" lang="en-US" altLang="ja-JP" sz="1400" b="0" i="0" u="none" strike="noStrike" kern="1200" cap="none" spc="0" normalizeH="0" baseline="0" noProof="0" dirty="0">
              <a:ln>
                <a:noFill/>
              </a:ln>
              <a:solidFill>
                <a:prstClr val="black"/>
              </a:solidFill>
              <a:effectLst/>
              <a:uLnTx/>
              <a:uFillTx/>
              <a:latin typeface="+mn-lt"/>
              <a:ea typeface="+mn-ea"/>
              <a:cs typeface="+mn-cs"/>
            </a:endParaRPr>
          </a:p>
          <a:p>
            <a:endParaRPr lang="en-US" altLang="ja-JP" sz="1400" dirty="0"/>
          </a:p>
          <a:p>
            <a:r>
              <a:rPr lang="ja-JP" altLang="en-US" sz="1400" dirty="0"/>
              <a:t>　</a:t>
            </a:r>
            <a:r>
              <a:rPr lang="en-US" altLang="ja-JP" sz="1400" dirty="0"/>
              <a:t>Q</a:t>
            </a:r>
            <a:r>
              <a:rPr lang="ja-JP" altLang="en-US" sz="1400" dirty="0"/>
              <a:t>６は「</a:t>
            </a:r>
            <a:r>
              <a:rPr lang="ja-JP" altLang="en-US" sz="1400" dirty="0">
                <a:solidFill>
                  <a:schemeClr val="tx1"/>
                </a:solidFill>
              </a:rPr>
              <a:t>任意継続組合員加入期間中に再就職した際，再就職先の給与から社会保険料が引かれている。任意継続掛金の還付は行われるのか。</a:t>
            </a:r>
            <a:r>
              <a:rPr lang="ja-JP" altLang="en-US" sz="1400" dirty="0"/>
              <a:t>」という御質問です。</a:t>
            </a:r>
            <a:endParaRPr lang="en-US" altLang="ja-JP" sz="1400" dirty="0"/>
          </a:p>
          <a:p>
            <a:r>
              <a:rPr lang="ja-JP" altLang="en-US" sz="1400" dirty="0"/>
              <a:t>　再就職して，勤務先の健康保険等に加入する場合でも，任意継続組合員の資格喪失の手続が完了しないと，任意継続掛金の還付を行うことができません。任意継続組合員の資格を喪失される場合は，速やかに資格喪失の手続を行ってください。</a:t>
            </a:r>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5</a:t>
            </a:fld>
            <a:endParaRPr lang="en-US" altLang="ja-JP" dirty="0"/>
          </a:p>
        </p:txBody>
      </p:sp>
    </p:spTree>
    <p:extLst>
      <p:ext uri="{BB962C8B-B14F-4D97-AF65-F5344CB8AC3E}">
        <p14:creationId xmlns:p14="http://schemas.microsoft.com/office/powerpoint/2010/main" val="253524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r>
              <a:rPr lang="ja-JP" altLang="en-US" sz="1400" dirty="0"/>
              <a:t>　</a:t>
            </a:r>
            <a:r>
              <a:rPr lang="en-US" altLang="ja-JP" sz="1400" dirty="0"/>
              <a:t>Q</a:t>
            </a:r>
            <a:r>
              <a:rPr lang="ja-JP" altLang="en-US" sz="1400" dirty="0"/>
              <a:t>７は「任意継続組合員の加入期間中に再就職して勤務先の健康保険等に加入する際，任意継続掛金の精算はどのような手続をするのか」という御質問です。</a:t>
            </a:r>
            <a:endParaRPr lang="en-US" altLang="ja-JP" sz="1400" dirty="0"/>
          </a:p>
          <a:p>
            <a:r>
              <a:rPr lang="ja-JP" altLang="en-US" sz="1400" dirty="0"/>
              <a:t>　まず任意継続組合員の資格を喪失させる必要がありますが，この資格喪失は</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，口頭ではできませんので，「資格喪失申出書」の提出が必要となります。</a:t>
            </a:r>
            <a:endParaRPr kumimoji="1" lang="en-US" altLang="ja-JP" sz="1400" b="0" i="0" u="none" strike="noStrike" kern="1200" cap="none" spc="0" normalizeH="0" baseline="0" noProof="0" dirty="0">
              <a:ln>
                <a:noFill/>
              </a:ln>
              <a:solidFill>
                <a:prstClr val="black"/>
              </a:solidFill>
              <a:effectLst/>
              <a:uLnTx/>
              <a:uFillTx/>
              <a:latin typeface="+mn-lt"/>
              <a:ea typeface="+mn-ea"/>
              <a:cs typeface="+mn-cs"/>
            </a:endParaRPr>
          </a:p>
          <a:p>
            <a:r>
              <a:rPr lang="ja-JP" altLang="en-US" sz="1400" dirty="0"/>
              <a:t>　資格喪失の手続が完了した後に，掛金の過払い分がある場合は，御自宅宛てに文書で通知しますので，所定の手続をお願いします。返金までには手続に時間がかかりますので，あらかじめ御了承ください。</a:t>
            </a:r>
            <a:endParaRPr lang="en-US" altLang="ja-JP" sz="1400" dirty="0"/>
          </a:p>
          <a:p>
            <a:r>
              <a:rPr lang="ja-JP" altLang="en-US" sz="1400" dirty="0"/>
              <a:t>　なお，「資格喪失申出書」が受理され，資格喪失の手続が完了するまで，任意継続掛金を請求されてしまいますので，任意継続組合員の資格を喪失する場合は，速やかに喪失の手続を行ってください。</a:t>
            </a:r>
            <a:endParaRPr lang="ja-JP"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6</a:t>
            </a:fld>
            <a:endParaRPr lang="en-US" altLang="ja-JP" dirty="0"/>
          </a:p>
        </p:txBody>
      </p:sp>
    </p:spTree>
    <p:extLst>
      <p:ext uri="{BB962C8B-B14F-4D97-AF65-F5344CB8AC3E}">
        <p14:creationId xmlns:p14="http://schemas.microsoft.com/office/powerpoint/2010/main" val="20855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r>
              <a:rPr lang="ja-JP" altLang="en-US" sz="1400" dirty="0"/>
              <a:t>　</a:t>
            </a:r>
            <a:r>
              <a:rPr lang="en-US" altLang="ja-JP" sz="1400" dirty="0"/>
              <a:t>Q</a:t>
            </a:r>
            <a:r>
              <a:rPr lang="ja-JP" altLang="en-US" sz="1400" dirty="0"/>
              <a:t>８は「任意継続組合員の加入期間中に，国保に加入又は家族の被扶養者になる場合，任意継続掛金の精算はどのような手続をするのか。」という御質問です。</a:t>
            </a:r>
            <a:endParaRPr lang="en-US" altLang="ja-JP" sz="1400" dirty="0"/>
          </a:p>
          <a:p>
            <a:r>
              <a:rPr lang="ja-JP" altLang="en-US" sz="1400" dirty="0"/>
              <a:t>　基本的には</a:t>
            </a:r>
            <a:r>
              <a:rPr lang="en-US" altLang="ja-JP" sz="1400" dirty="0"/>
              <a:t>Q</a:t>
            </a:r>
            <a:r>
              <a:rPr lang="ja-JP" altLang="en-US" sz="1400" dirty="0"/>
              <a:t>７と同様の手続が必要となりますが，任意継続組合員の「資格喪失日」は，「資格喪失</a:t>
            </a:r>
            <a:r>
              <a:rPr lang="ja-JP" altLang="en-US" sz="1400" dirty="0">
                <a:solidFill>
                  <a:schemeClr val="tx1"/>
                </a:solidFill>
              </a:rPr>
              <a:t>申出書」を共済組合が受理した次の月の初日になります。それまでの月は任意継続掛金が発生しますので御留意ください。</a:t>
            </a:r>
            <a:endParaRPr lang="en-US" altLang="ja-JP" sz="1400" dirty="0"/>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7</a:t>
            </a:fld>
            <a:endParaRPr lang="en-US" altLang="ja-JP" dirty="0"/>
          </a:p>
        </p:txBody>
      </p:sp>
    </p:spTree>
    <p:extLst>
      <p:ext uri="{BB962C8B-B14F-4D97-AF65-F5344CB8AC3E}">
        <p14:creationId xmlns:p14="http://schemas.microsoft.com/office/powerpoint/2010/main" val="180139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r>
              <a:rPr lang="ja-JP" altLang="en-US" sz="1400" dirty="0"/>
              <a:t>　</a:t>
            </a:r>
            <a:r>
              <a:rPr lang="en-US" altLang="ja-JP" sz="1400" dirty="0"/>
              <a:t>Q</a:t>
            </a:r>
            <a:r>
              <a:rPr lang="ja-JP" altLang="en-US" sz="1400" dirty="0"/>
              <a:t>９は「任意継続組合員に加入する月に再就職等により勤務先の健康保険に加入する場合，任意継続掛金はどうなるのか。」という御質問です。</a:t>
            </a:r>
            <a:endParaRPr lang="en-US" altLang="ja-JP" sz="1400" dirty="0"/>
          </a:p>
          <a:p>
            <a:r>
              <a:rPr lang="ja-JP" altLang="en-US" sz="1400" dirty="0"/>
              <a:t>　</a:t>
            </a:r>
            <a:r>
              <a:rPr lang="ja-JP" altLang="ja-JP" sz="1400" dirty="0"/>
              <a:t>任意継続組合員の資格を取得した日と資格を喪失した日が同</a:t>
            </a:r>
            <a:r>
              <a:rPr lang="ja-JP" altLang="en-US" sz="1400" dirty="0"/>
              <a:t>じ</a:t>
            </a:r>
            <a:r>
              <a:rPr lang="ja-JP" altLang="ja-JP" sz="1400" dirty="0"/>
              <a:t>月の場合</a:t>
            </a:r>
            <a:r>
              <a:rPr lang="ja-JP" altLang="en-US" sz="1400" dirty="0"/>
              <a:t>は，引き続いて</a:t>
            </a:r>
            <a:r>
              <a:rPr lang="ja-JP" altLang="ja-JP" sz="1400" dirty="0"/>
              <a:t>地方公務員共済組合員の資格を取得した場合</a:t>
            </a:r>
            <a:r>
              <a:rPr lang="ja-JP" altLang="en-US" sz="1400" dirty="0"/>
              <a:t>以外では</a:t>
            </a:r>
            <a:r>
              <a:rPr lang="ja-JP" altLang="ja-JP" sz="1400" dirty="0"/>
              <a:t>，その月の任意継続掛金</a:t>
            </a:r>
            <a:r>
              <a:rPr lang="ja-JP" altLang="en-US" sz="1400" dirty="0"/>
              <a:t>を</a:t>
            </a:r>
            <a:r>
              <a:rPr lang="ja-JP" altLang="ja-JP" sz="1400" dirty="0"/>
              <a:t>徴収</a:t>
            </a:r>
            <a:r>
              <a:rPr lang="ja-JP" altLang="en-US" sz="1400" dirty="0"/>
              <a:t>することとなります</a:t>
            </a:r>
            <a:r>
              <a:rPr lang="ja-JP" altLang="ja-JP" sz="1400" dirty="0"/>
              <a:t>。</a:t>
            </a:r>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8</a:t>
            </a:fld>
            <a:endParaRPr lang="en-US" altLang="ja-JP" dirty="0"/>
          </a:p>
        </p:txBody>
      </p:sp>
    </p:spTree>
    <p:extLst>
      <p:ext uri="{BB962C8B-B14F-4D97-AF65-F5344CB8AC3E}">
        <p14:creationId xmlns:p14="http://schemas.microsoft.com/office/powerpoint/2010/main" val="378983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87881" y="5056745"/>
            <a:ext cx="5760000" cy="3960000"/>
          </a:xfrm>
        </p:spPr>
        <p:txBody>
          <a:bodyPr/>
          <a:lstStyle/>
          <a:p>
            <a:r>
              <a:rPr lang="ja-JP" altLang="en-US" sz="1400" dirty="0"/>
              <a:t>　最後に，</a:t>
            </a:r>
            <a:r>
              <a:rPr lang="en-US" altLang="ja-JP" sz="1300" dirty="0"/>
              <a:t>Q10</a:t>
            </a:r>
            <a:r>
              <a:rPr lang="ja-JP" altLang="en-US" sz="1300" dirty="0"/>
              <a:t>は「再就職先の年末調整で任継掛金の収納証明書が必要と言われた。」，</a:t>
            </a:r>
            <a:r>
              <a:rPr lang="en-US" altLang="ja-JP" sz="1300" dirty="0"/>
              <a:t>Q11</a:t>
            </a:r>
            <a:r>
              <a:rPr lang="ja-JP" altLang="en-US" sz="1300" dirty="0"/>
              <a:t>は「年度の途中で資格を喪失した場合の収納証明書はどのようになるのか。」ということで，いずれも掛金を払い込んだことの証明書に関係する御質問です。</a:t>
            </a:r>
            <a:endParaRPr lang="en-US" altLang="ja-JP" sz="1300" dirty="0"/>
          </a:p>
          <a:p>
            <a:r>
              <a:rPr lang="ja-JP" altLang="en-US" sz="1300" dirty="0"/>
              <a:t>　この「収納証明書」については，確定申告用に１月下旬に送付することにしていますが，再就職をされ，そちらで年末調整をしていただける場合には，１月下旬に限らず，随時，発行可能ですので，経理貸付係まで御連絡ください。</a:t>
            </a:r>
            <a:r>
              <a:rPr lang="en-US" altLang="ja-JP" sz="1300" dirty="0"/>
              <a:t> </a:t>
            </a:r>
          </a:p>
          <a:p>
            <a:pPr lvl="0" fontAlgn="base"/>
            <a:r>
              <a:rPr lang="ja-JP" altLang="en-US" sz="1300" dirty="0"/>
              <a:t>　収納証明書は，個人情報保護のため，本人の依頼に基づき発行し，御自宅宛てに送付します。勤務先には送付しませんので，御了承ください。　　</a:t>
            </a:r>
            <a:endParaRPr lang="en-US" altLang="ja-JP" sz="1300" dirty="0"/>
          </a:p>
          <a:p>
            <a:pPr lvl="0" fontAlgn="base"/>
            <a:r>
              <a:rPr lang="en-US" altLang="ja-JP" sz="1300" dirty="0"/>
              <a:t>  </a:t>
            </a:r>
            <a:r>
              <a:rPr lang="ja-JP" altLang="en-US" sz="1300" dirty="0"/>
              <a:t>また，年度途中で任意継続組合員の資格を喪失し，任意継続掛金の過払い分が生じている場合は，掛金還付後に収納証明書を発行します。既に年末調整か確定申告を行っている場合は，修正申告等が必要となる場合がありますので，詳しくは税務署にお問い合わせください。</a:t>
            </a:r>
            <a:endParaRPr lang="ja-JP" altLang="ja-JP" sz="13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9</a:t>
            </a:fld>
            <a:endParaRPr lang="en-US" altLang="ja-JP" dirty="0"/>
          </a:p>
        </p:txBody>
      </p:sp>
    </p:spTree>
    <p:extLst>
      <p:ext uri="{BB962C8B-B14F-4D97-AF65-F5344CB8AC3E}">
        <p14:creationId xmlns:p14="http://schemas.microsoft.com/office/powerpoint/2010/main" val="224537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0" y="4325112"/>
            <a:ext cx="12192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2479"/>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541928"/>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01435503"/>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83" y="2144910"/>
            <a:ext cx="10058400" cy="4680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6"/>
          <p:cNvSpPr>
            <a:spLocks noGrp="1"/>
          </p:cNvSpPr>
          <p:nvPr>
            <p:ph type="title"/>
          </p:nvPr>
        </p:nvSpPr>
        <p:spPr/>
        <p:txBody>
          <a:bodyPr/>
          <a:lstStyle/>
          <a:p>
            <a:r>
              <a:rPr kumimoji="1" lang="ja-JP" altLang="en-US"/>
              <a:t>マスター タイトルの書式設定</a:t>
            </a:r>
          </a:p>
        </p:txBody>
      </p:sp>
      <p:sp>
        <p:nvSpPr>
          <p:cNvPr id="8" name="日付プレースホルダー 7"/>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9" name="フッター プレースホルダー 8"/>
          <p:cNvSpPr>
            <a:spLocks noGrp="1"/>
          </p:cNvSpPr>
          <p:nvPr>
            <p:ph type="ftr" sz="quarter" idx="11"/>
          </p:nvPr>
        </p:nvSpPr>
        <p:spPr/>
        <p:txBody>
          <a:bodyPr/>
          <a:lstStyle/>
          <a:p>
            <a:endParaRPr lang="en-US" dirty="0"/>
          </a:p>
        </p:txBody>
      </p:sp>
      <p:sp>
        <p:nvSpPr>
          <p:cNvPr id="10" name="スライド番号プレースホルダー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5407705"/>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752712"/>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6593631"/>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5446705"/>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7704924"/>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9568745"/>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59203174"/>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9851000"/>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366771"/>
            <a:ext cx="10058400" cy="4547117"/>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1/16/2023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userDrawn="1"/>
        </p:nvCxnSpPr>
        <p:spPr>
          <a:xfrm>
            <a:off x="1097280" y="131693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9345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0.m4a"/><Relationship Id="rId7" Type="http://schemas.openxmlformats.org/officeDocument/2006/relationships/image" Target="../media/image3.png"/><Relationship Id="rId2" Type="http://schemas.microsoft.com/office/2007/relationships/media" Target="../media/media10.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0182" y="286604"/>
            <a:ext cx="9668074"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①</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487583"/>
            <a:ext cx="9905500" cy="865874"/>
          </a:xfrm>
        </p:spPr>
        <p:style>
          <a:lnRef idx="2">
            <a:schemeClr val="dk1"/>
          </a:lnRef>
          <a:fillRef idx="1">
            <a:schemeClr val="lt1"/>
          </a:fillRef>
          <a:effectRef idx="0">
            <a:schemeClr val="dk1"/>
          </a:effectRef>
          <a:fontRef idx="minor">
            <a:schemeClr val="dk1"/>
          </a:fontRef>
        </p:style>
        <p:txBody>
          <a:bodyPr anchor="ctr">
            <a:normAutofit/>
          </a:bodyPr>
          <a:lstStyle/>
          <a:p>
            <a:pPr>
              <a:lnSpc>
                <a:spcPct val="60000"/>
              </a:lnSpc>
            </a:pPr>
            <a:r>
              <a:rPr lang="en-US" altLang="ja-JP" sz="2400" dirty="0">
                <a:solidFill>
                  <a:schemeClr val="tx1"/>
                </a:solidFill>
                <a:latin typeface="+mj-ea"/>
              </a:rPr>
              <a:t>Q</a:t>
            </a:r>
            <a:r>
              <a:rPr lang="ja-JP" altLang="en-US" sz="2400" dirty="0">
                <a:solidFill>
                  <a:schemeClr val="tx1"/>
                </a:solidFill>
                <a:latin typeface="+mj-ea"/>
              </a:rPr>
              <a:t> １</a:t>
            </a:r>
            <a:r>
              <a:rPr lang="ja-JP" altLang="en-US" sz="2400" dirty="0">
                <a:solidFill>
                  <a:schemeClr val="tx1"/>
                </a:solidFill>
              </a:rPr>
              <a:t>：任意継続掛金と国民健康保険（以下，「国保」という。）の保険料を比べ</a:t>
            </a:r>
            <a:endParaRPr lang="en-US" altLang="ja-JP" sz="2400" dirty="0">
              <a:solidFill>
                <a:schemeClr val="tx1"/>
              </a:solidFill>
            </a:endParaRPr>
          </a:p>
          <a:p>
            <a:pPr>
              <a:lnSpc>
                <a:spcPct val="60000"/>
              </a:lnSpc>
            </a:pPr>
            <a:r>
              <a:rPr lang="ja-JP" altLang="en-US" sz="2400" dirty="0">
                <a:solidFill>
                  <a:schemeClr val="tx1"/>
                </a:solidFill>
              </a:rPr>
              <a:t>　　</a:t>
            </a:r>
            <a:r>
              <a:rPr lang="ja-JP" altLang="en-US" sz="2400" dirty="0" err="1">
                <a:solidFill>
                  <a:schemeClr val="tx1"/>
                </a:solidFill>
              </a:rPr>
              <a:t>た</a:t>
            </a:r>
            <a:r>
              <a:rPr lang="ja-JP" altLang="en-US" sz="2400" dirty="0">
                <a:solidFill>
                  <a:schemeClr val="tx1"/>
                </a:solidFill>
              </a:rPr>
              <a:t>場合，どちらが安いか。（加入時及び２年目）</a:t>
            </a:r>
            <a:endParaRPr lang="ja-JP" altLang="ja-JP" sz="2400" dirty="0">
              <a:solidFill>
                <a:schemeClr val="tx1"/>
              </a:solidFill>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1</a:t>
            </a:fld>
            <a:endParaRPr lang="en-US" altLang="ja-JP" dirty="0"/>
          </a:p>
        </p:txBody>
      </p:sp>
      <p:sp>
        <p:nvSpPr>
          <p:cNvPr id="6" name="コンテンツ プレースホルダー 2"/>
          <p:cNvSpPr txBox="1">
            <a:spLocks/>
          </p:cNvSpPr>
          <p:nvPr/>
        </p:nvSpPr>
        <p:spPr>
          <a:xfrm>
            <a:off x="1076959" y="2432871"/>
            <a:ext cx="10115203" cy="354120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400" dirty="0">
                <a:solidFill>
                  <a:schemeClr val="tx1"/>
                </a:solidFill>
              </a:rPr>
              <a:t>　</a:t>
            </a:r>
            <a:r>
              <a:rPr lang="ja-JP" altLang="en-US" dirty="0">
                <a:solidFill>
                  <a:schemeClr val="tx1"/>
                </a:solidFill>
              </a:rPr>
              <a:t>任意継続掛金は，退職時の標準報酬月額に掛金率を掛けて決定されます。（任意継続２年</a:t>
            </a:r>
            <a:endParaRPr lang="en-US" altLang="ja-JP" dirty="0">
              <a:solidFill>
                <a:schemeClr val="tx1"/>
              </a:solidFill>
            </a:endParaRPr>
          </a:p>
          <a:p>
            <a:r>
              <a:rPr lang="ja-JP" altLang="en-US" dirty="0">
                <a:solidFill>
                  <a:schemeClr val="tx1"/>
                </a:solidFill>
              </a:rPr>
              <a:t>目も同じ）</a:t>
            </a:r>
            <a:endParaRPr lang="en-US" altLang="ja-JP" dirty="0">
              <a:solidFill>
                <a:schemeClr val="tx1"/>
              </a:solidFill>
              <a:latin typeface="+mn-ea"/>
            </a:endParaRPr>
          </a:p>
          <a:p>
            <a:r>
              <a:rPr lang="ja-JP" altLang="en-US" dirty="0">
                <a:solidFill>
                  <a:schemeClr val="tx1"/>
                </a:solidFill>
              </a:rPr>
              <a:t>　一方，国保は，世帯単位で，前年の所得のほか，被保険者の数等に応じて，市区町村が決</a:t>
            </a:r>
            <a:endParaRPr lang="en-US" altLang="ja-JP" dirty="0">
              <a:solidFill>
                <a:schemeClr val="tx1"/>
              </a:solidFill>
            </a:endParaRPr>
          </a:p>
          <a:p>
            <a:r>
              <a:rPr lang="ja-JP" altLang="en-US" dirty="0">
                <a:solidFill>
                  <a:schemeClr val="tx1"/>
                </a:solidFill>
              </a:rPr>
              <a:t>定します。</a:t>
            </a:r>
            <a:endParaRPr lang="en-US" altLang="ja-JP" dirty="0">
              <a:solidFill>
                <a:schemeClr val="tx1"/>
              </a:solidFill>
            </a:endParaRPr>
          </a:p>
          <a:p>
            <a:r>
              <a:rPr lang="ja-JP" altLang="en-US" dirty="0">
                <a:solidFill>
                  <a:schemeClr val="tx1"/>
                </a:solidFill>
              </a:rPr>
              <a:t>　国保の保険料は，個々の状況に応じて異なることになり，当方では算定できませんので，居</a:t>
            </a:r>
            <a:endParaRPr lang="en-US" altLang="ja-JP" dirty="0">
              <a:solidFill>
                <a:schemeClr val="tx1"/>
              </a:solidFill>
            </a:endParaRPr>
          </a:p>
          <a:p>
            <a:r>
              <a:rPr lang="ja-JP" altLang="en-US" dirty="0">
                <a:solidFill>
                  <a:schemeClr val="tx1"/>
                </a:solidFill>
              </a:rPr>
              <a:t>住する市区町村の国保担当課で御確認いただき，任意継続掛金との比較を行って，御自身で</a:t>
            </a:r>
            <a:endParaRPr lang="en-US" altLang="ja-JP" dirty="0">
              <a:solidFill>
                <a:schemeClr val="tx1"/>
              </a:solidFill>
            </a:endParaRPr>
          </a:p>
          <a:p>
            <a:r>
              <a:rPr lang="ja-JP" altLang="en-US" dirty="0">
                <a:solidFill>
                  <a:schemeClr val="tx1"/>
                </a:solidFill>
              </a:rPr>
              <a:t>判断してください。</a:t>
            </a:r>
            <a:endParaRPr lang="ja-JP" altLang="ja-JP" dirty="0">
              <a:solidFill>
                <a:schemeClr val="tx1"/>
              </a:solidFill>
            </a:endParaRPr>
          </a:p>
        </p:txBody>
      </p:sp>
      <p:sp>
        <p:nvSpPr>
          <p:cNvPr id="7" name="正方形/長方形 6"/>
          <p:cNvSpPr/>
          <p:nvPr/>
        </p:nvSpPr>
        <p:spPr>
          <a:xfrm>
            <a:off x="1113142" y="67571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オーディオ 7">
            <a:hlinkClick r:id="" action="ppaction://media"/>
            <a:extLst>
              <a:ext uri="{FF2B5EF4-FFF2-40B4-BE49-F238E27FC236}">
                <a16:creationId xmlns:a16="http://schemas.microsoft.com/office/drawing/2014/main" xmlns="" id="{1A208B1F-A395-459E-8982-E683CB76D3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42732160"/>
      </p:ext>
    </p:extLst>
  </p:cSld>
  <p:clrMapOvr>
    <a:masterClrMapping/>
  </p:clrMapOvr>
  <mc:AlternateContent xmlns:mc="http://schemas.openxmlformats.org/markup-compatibility/2006" xmlns:p14="http://schemas.microsoft.com/office/powerpoint/2010/main">
    <mc:Choice Requires="p14">
      <p:transition p14:dur="10" advTm="48137">
        <p:cut/>
      </p:transition>
    </mc:Choice>
    <mc:Fallback xmlns="">
      <p:transition advTm="48137">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1"/>
                            </p:stCondLst>
                            <p:childTnLst>
                              <p:par>
                                <p:cTn id="8" presetID="10" presetClass="entr" presetSubtype="0" fill="hold" grpId="0" nodeType="afterEffect">
                                  <p:stCondLst>
                                    <p:cond delay="10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6">
            <a:clrChange>
              <a:clrFrom>
                <a:srgbClr val="FFFFFF"/>
              </a:clrFrom>
              <a:clrTo>
                <a:srgbClr val="FFFFFF">
                  <a:alpha val="0"/>
                </a:srgbClr>
              </a:clrTo>
            </a:clrChange>
          </a:blip>
          <a:stretch>
            <a:fillRect/>
          </a:stretch>
        </p:blipFill>
        <p:spPr>
          <a:xfrm>
            <a:off x="8857167" y="2981033"/>
            <a:ext cx="2171700" cy="1571625"/>
          </a:xfrm>
          <a:prstGeom prst="rect">
            <a:avLst/>
          </a:prstGeom>
        </p:spPr>
      </p:pic>
      <p:sp>
        <p:nvSpPr>
          <p:cNvPr id="5" name="Rectangle 2"/>
          <p:cNvSpPr txBox="1">
            <a:spLocks noChangeArrowheads="1"/>
          </p:cNvSpPr>
          <p:nvPr/>
        </p:nvSpPr>
        <p:spPr>
          <a:xfrm>
            <a:off x="787727" y="3304169"/>
            <a:ext cx="7352028" cy="107338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base"/>
            <a:r>
              <a:rPr lang="ja-JP" altLang="en-US" sz="3600" dirty="0">
                <a:solidFill>
                  <a:schemeClr val="tx1"/>
                </a:solidFill>
                <a:latin typeface="+mn-ea"/>
              </a:rPr>
              <a:t>御清聴ありがとうございました。</a:t>
            </a:r>
            <a:endParaRPr lang="ja-JP" altLang="ja-JP" sz="3600" dirty="0">
              <a:solidFill>
                <a:schemeClr val="tx1"/>
              </a:solidFill>
              <a:latin typeface="+mn-ea"/>
            </a:endParaRPr>
          </a:p>
        </p:txBody>
      </p:sp>
      <p:grpSp>
        <p:nvGrpSpPr>
          <p:cNvPr id="6" name="グループ化 5"/>
          <p:cNvGrpSpPr/>
          <p:nvPr/>
        </p:nvGrpSpPr>
        <p:grpSpPr>
          <a:xfrm>
            <a:off x="4958079" y="4375193"/>
            <a:ext cx="6070787" cy="1762142"/>
            <a:chOff x="5120640" y="4311535"/>
            <a:chExt cx="6364224" cy="1762142"/>
          </a:xfrm>
        </p:grpSpPr>
        <p:sp>
          <p:nvSpPr>
            <p:cNvPr id="7" name="角丸四角形 6"/>
            <p:cNvSpPr/>
            <p:nvPr/>
          </p:nvSpPr>
          <p:spPr>
            <a:xfrm>
              <a:off x="5120640" y="4311535"/>
              <a:ext cx="6364224" cy="17052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コンテンツ プレースホルダー 2"/>
            <p:cNvSpPr txBox="1">
              <a:spLocks/>
            </p:cNvSpPr>
            <p:nvPr/>
          </p:nvSpPr>
          <p:spPr>
            <a:xfrm>
              <a:off x="5542503" y="4545925"/>
              <a:ext cx="5834571" cy="152775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70000"/>
                </a:lnSpc>
              </a:pPr>
              <a:r>
                <a:rPr lang="ja-JP" altLang="en-US" sz="2800" dirty="0">
                  <a:solidFill>
                    <a:schemeClr val="tx1"/>
                  </a:solidFill>
                  <a:latin typeface="+mj-ea"/>
                  <a:ea typeface="+mj-ea"/>
                </a:rPr>
                <a:t>（掛金に関する問合せ先）</a:t>
              </a:r>
              <a:endParaRPr lang="en-US" altLang="ja-JP" sz="2800" dirty="0">
                <a:solidFill>
                  <a:schemeClr val="tx1"/>
                </a:solidFill>
                <a:latin typeface="+mj-ea"/>
                <a:ea typeface="+mj-ea"/>
              </a:endParaRPr>
            </a:p>
            <a:p>
              <a:pPr>
                <a:lnSpc>
                  <a:spcPct val="70000"/>
                </a:lnSpc>
              </a:pPr>
              <a:r>
                <a:rPr lang="ja-JP" altLang="en-US" sz="2800" dirty="0">
                  <a:solidFill>
                    <a:schemeClr val="tx1"/>
                  </a:solidFill>
                  <a:latin typeface="+mj-ea"/>
                  <a:ea typeface="+mj-ea"/>
                </a:rPr>
                <a:t>　　 公立学校共済組合広島支部</a:t>
              </a:r>
              <a:endParaRPr lang="en-US" altLang="ja-JP" sz="2800" dirty="0">
                <a:solidFill>
                  <a:schemeClr val="tx1"/>
                </a:solidFill>
                <a:latin typeface="+mj-ea"/>
                <a:ea typeface="+mj-ea"/>
              </a:endParaRPr>
            </a:p>
            <a:p>
              <a:pPr>
                <a:lnSpc>
                  <a:spcPct val="70000"/>
                </a:lnSpc>
              </a:pPr>
              <a:r>
                <a:rPr lang="ja-JP" altLang="en-US" sz="2800" dirty="0">
                  <a:solidFill>
                    <a:schemeClr val="tx1"/>
                  </a:solidFill>
                  <a:latin typeface="+mj-ea"/>
                  <a:ea typeface="+mj-ea"/>
                </a:rPr>
                <a:t>　　 経理貸付係</a:t>
              </a:r>
              <a:endParaRPr lang="en-US" altLang="ja-JP" sz="2800" dirty="0">
                <a:solidFill>
                  <a:schemeClr val="tx1"/>
                </a:solidFill>
                <a:latin typeface="+mj-ea"/>
                <a:ea typeface="+mj-ea"/>
              </a:endParaRPr>
            </a:p>
            <a:p>
              <a:pPr>
                <a:lnSpc>
                  <a:spcPct val="70000"/>
                </a:lnSpc>
              </a:pPr>
              <a:r>
                <a:rPr lang="ja-JP" altLang="en-US" sz="2800" dirty="0">
                  <a:solidFill>
                    <a:schemeClr val="tx1"/>
                  </a:solidFill>
                  <a:latin typeface="+mj-ea"/>
                  <a:ea typeface="+mj-ea"/>
                </a:rPr>
                <a:t>　　 ０８２－５１３－４９５５</a:t>
              </a:r>
              <a:endParaRPr lang="ja-JP" altLang="ja-JP" sz="2800" dirty="0">
                <a:solidFill>
                  <a:schemeClr val="tx1"/>
                </a:solidFill>
                <a:latin typeface="+mj-ea"/>
                <a:ea typeface="+mj-ea"/>
              </a:endParaRPr>
            </a:p>
          </p:txBody>
        </p:sp>
      </p:grpSp>
      <p:grpSp>
        <p:nvGrpSpPr>
          <p:cNvPr id="9" name="グループ化 8"/>
          <p:cNvGrpSpPr/>
          <p:nvPr/>
        </p:nvGrpSpPr>
        <p:grpSpPr>
          <a:xfrm rot="19986827">
            <a:off x="8473192" y="3456125"/>
            <a:ext cx="682426" cy="872791"/>
            <a:chOff x="5417501" y="483455"/>
            <a:chExt cx="1779034" cy="1476000"/>
          </a:xfrm>
        </p:grpSpPr>
        <p:pic>
          <p:nvPicPr>
            <p:cNvPr id="10" name="図 9"/>
            <p:cNvPicPr>
              <a:picLocks noChangeAspect="1"/>
            </p:cNvPicPr>
            <p:nvPr/>
          </p:nvPicPr>
          <p:blipFill>
            <a:blip r:embed="rId7"/>
            <a:stretch>
              <a:fillRect/>
            </a:stretch>
          </p:blipFill>
          <p:spPr>
            <a:xfrm>
              <a:off x="5911434" y="884168"/>
              <a:ext cx="787652" cy="729473"/>
            </a:xfrm>
            <a:prstGeom prst="rect">
              <a:avLst/>
            </a:prstGeom>
          </p:spPr>
        </p:pic>
        <p:pic>
          <p:nvPicPr>
            <p:cNvPr id="11" name="図 10"/>
            <p:cNvPicPr>
              <a:picLocks noChangeAspect="1"/>
            </p:cNvPicPr>
            <p:nvPr/>
          </p:nvPicPr>
          <p:blipFill>
            <a:blip r:embed="rId7"/>
            <a:stretch>
              <a:fillRect/>
            </a:stretch>
          </p:blipFill>
          <p:spPr>
            <a:xfrm>
              <a:off x="6201200" y="483455"/>
              <a:ext cx="211636" cy="1476000"/>
            </a:xfrm>
            <a:prstGeom prst="rect">
              <a:avLst/>
            </a:prstGeom>
          </p:spPr>
        </p:pic>
        <p:pic>
          <p:nvPicPr>
            <p:cNvPr id="12" name="図 11"/>
            <p:cNvPicPr>
              <a:picLocks noChangeAspect="1"/>
            </p:cNvPicPr>
            <p:nvPr/>
          </p:nvPicPr>
          <p:blipFill>
            <a:blip r:embed="rId8"/>
            <a:stretch>
              <a:fillRect/>
            </a:stretch>
          </p:blipFill>
          <p:spPr>
            <a:xfrm rot="5400000" flipH="1">
              <a:off x="6238886" y="410388"/>
              <a:ext cx="136264" cy="1779034"/>
            </a:xfrm>
            <a:prstGeom prst="rect">
              <a:avLst/>
            </a:prstGeom>
          </p:spPr>
        </p:pic>
      </p:grpSp>
      <p:sp>
        <p:nvSpPr>
          <p:cNvPr id="13" name="Rectangle 2"/>
          <p:cNvSpPr txBox="1">
            <a:spLocks noChangeArrowheads="1"/>
          </p:cNvSpPr>
          <p:nvPr/>
        </p:nvSpPr>
        <p:spPr>
          <a:xfrm>
            <a:off x="787727" y="521386"/>
            <a:ext cx="10690256" cy="111441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base"/>
            <a:r>
              <a:rPr lang="ja-JP" altLang="en-US" sz="3600" dirty="0">
                <a:solidFill>
                  <a:schemeClr val="tx1"/>
                </a:solidFill>
                <a:latin typeface="+mn-ea"/>
              </a:rPr>
              <a:t>以上で任意継続組合員制度（掛金編）の説明を終了します。</a:t>
            </a:r>
            <a:endParaRPr lang="ja-JP" altLang="ja-JP" sz="3600" dirty="0">
              <a:solidFill>
                <a:schemeClr val="tx1"/>
              </a:solidFill>
              <a:latin typeface="+mn-ea"/>
            </a:endParaRPr>
          </a:p>
        </p:txBody>
      </p:sp>
      <p:sp>
        <p:nvSpPr>
          <p:cNvPr id="14" name="Rectangle 2"/>
          <p:cNvSpPr txBox="1">
            <a:spLocks noChangeArrowheads="1"/>
          </p:cNvSpPr>
          <p:nvPr/>
        </p:nvSpPr>
        <p:spPr>
          <a:xfrm>
            <a:off x="1615089" y="3192162"/>
            <a:ext cx="10690256" cy="180121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base"/>
            <a:endParaRPr lang="en-US" altLang="ja-JP" sz="3600" dirty="0">
              <a:solidFill>
                <a:schemeClr val="tx1"/>
              </a:solidFill>
              <a:latin typeface="+mn-ea"/>
            </a:endParaRPr>
          </a:p>
          <a:p>
            <a:pPr fontAlgn="base"/>
            <a:endParaRPr lang="ja-JP" altLang="ja-JP" sz="3600" dirty="0">
              <a:solidFill>
                <a:schemeClr val="tx1"/>
              </a:solidFill>
              <a:latin typeface="+mn-ea"/>
            </a:endParaRPr>
          </a:p>
        </p:txBody>
      </p:sp>
      <p:sp>
        <p:nvSpPr>
          <p:cNvPr id="16" name="Rectangle 2"/>
          <p:cNvSpPr txBox="1">
            <a:spLocks noChangeArrowheads="1"/>
          </p:cNvSpPr>
          <p:nvPr/>
        </p:nvSpPr>
        <p:spPr>
          <a:xfrm>
            <a:off x="787727" y="1692723"/>
            <a:ext cx="10690256" cy="1513184"/>
          </a:xfrm>
          <a:prstGeom prst="rect">
            <a:avLst/>
          </a:prstGeom>
          <a:ln w="101600" cmpd="thickThi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base">
              <a:lnSpc>
                <a:spcPct val="50000"/>
              </a:lnSpc>
            </a:pPr>
            <a:r>
              <a:rPr lang="ja-JP" altLang="en-US" sz="2000" b="1" dirty="0">
                <a:solidFill>
                  <a:srgbClr val="0070C0"/>
                </a:solidFill>
                <a:latin typeface="游ゴシック" panose="020B0400000000000000" pitchFamily="50" charset="-128"/>
                <a:ea typeface="游ゴシック" panose="020B0400000000000000" pitchFamily="50" charset="-128"/>
              </a:rPr>
              <a:t>説明の内容について，音声を文字起こししたスライドを出力（印刷）し，文書で確認する</a:t>
            </a:r>
            <a:endParaRPr lang="en-US" altLang="ja-JP" sz="2000" b="1" dirty="0">
              <a:solidFill>
                <a:srgbClr val="0070C0"/>
              </a:solidFill>
              <a:latin typeface="游ゴシック" panose="020B0400000000000000" pitchFamily="50" charset="-128"/>
              <a:ea typeface="游ゴシック" panose="020B0400000000000000" pitchFamily="50" charset="-128"/>
            </a:endParaRPr>
          </a:p>
          <a:p>
            <a:pPr fontAlgn="base">
              <a:lnSpc>
                <a:spcPct val="50000"/>
              </a:lnSpc>
            </a:pPr>
            <a:endParaRPr lang="en-US" altLang="ja-JP" sz="2000" b="1" dirty="0">
              <a:solidFill>
                <a:srgbClr val="0070C0"/>
              </a:solidFill>
              <a:latin typeface="游ゴシック" panose="020B0400000000000000" pitchFamily="50" charset="-128"/>
              <a:ea typeface="游ゴシック" panose="020B0400000000000000" pitchFamily="50" charset="-128"/>
            </a:endParaRPr>
          </a:p>
          <a:p>
            <a:pPr fontAlgn="base">
              <a:lnSpc>
                <a:spcPct val="50000"/>
              </a:lnSpc>
            </a:pPr>
            <a:r>
              <a:rPr lang="ja-JP" altLang="en-US" sz="2000" b="1" dirty="0">
                <a:solidFill>
                  <a:srgbClr val="0070C0"/>
                </a:solidFill>
                <a:latin typeface="游ゴシック" panose="020B0400000000000000" pitchFamily="50" charset="-128"/>
                <a:ea typeface="游ゴシック" panose="020B0400000000000000" pitchFamily="50" charset="-128"/>
              </a:rPr>
              <a:t>ことができます。</a:t>
            </a:r>
            <a:endParaRPr lang="en-US" altLang="ja-JP" sz="2000" b="1" dirty="0">
              <a:solidFill>
                <a:srgbClr val="0070C0"/>
              </a:solidFill>
              <a:latin typeface="游ゴシック" panose="020B0400000000000000" pitchFamily="50" charset="-128"/>
              <a:ea typeface="游ゴシック" panose="020B0400000000000000" pitchFamily="50" charset="-128"/>
            </a:endParaRPr>
          </a:p>
          <a:p>
            <a:pPr fontAlgn="base">
              <a:lnSpc>
                <a:spcPct val="50000"/>
              </a:lnSpc>
            </a:pPr>
            <a:endParaRPr lang="en-US" altLang="ja-JP" sz="2000" b="1" dirty="0">
              <a:solidFill>
                <a:srgbClr val="0070C0"/>
              </a:solidFill>
              <a:latin typeface="游ゴシック" panose="020B0400000000000000" pitchFamily="50" charset="-128"/>
              <a:ea typeface="游ゴシック" panose="020B0400000000000000" pitchFamily="50" charset="-128"/>
            </a:endParaRPr>
          </a:p>
          <a:p>
            <a:pPr fontAlgn="base">
              <a:lnSpc>
                <a:spcPct val="50000"/>
              </a:lnSpc>
            </a:pPr>
            <a:r>
              <a:rPr lang="ja-JP" altLang="en-US" sz="2000" b="1" dirty="0">
                <a:solidFill>
                  <a:srgbClr val="0070C0"/>
                </a:solidFill>
                <a:latin typeface="游ゴシック" panose="020B0400000000000000" pitchFamily="50" charset="-128"/>
                <a:ea typeface="游ゴシック" panose="020B0400000000000000" pitchFamily="50" charset="-128"/>
              </a:rPr>
              <a:t>（「ファイル→印刷→設定の印刷のレイアウト「ノート」を選択」して印刷）</a:t>
            </a:r>
            <a:endParaRPr lang="en-US" altLang="ja-JP" sz="2000" b="1" dirty="0">
              <a:solidFill>
                <a:srgbClr val="0070C0"/>
              </a:solidFill>
              <a:latin typeface="游ゴシック" panose="020B0400000000000000" pitchFamily="50" charset="-128"/>
              <a:ea typeface="游ゴシック" panose="020B0400000000000000" pitchFamily="50" charset="-128"/>
            </a:endParaRPr>
          </a:p>
          <a:p>
            <a:pPr fontAlgn="base">
              <a:lnSpc>
                <a:spcPct val="50000"/>
              </a:lnSpc>
            </a:pPr>
            <a:endParaRPr lang="en-US" altLang="ja-JP" sz="2000" b="1" dirty="0">
              <a:solidFill>
                <a:srgbClr val="0070C0"/>
              </a:solidFill>
              <a:latin typeface="游ゴシック" panose="020B0400000000000000" pitchFamily="50" charset="-128"/>
              <a:ea typeface="游ゴシック" panose="020B0400000000000000" pitchFamily="50" charset="-128"/>
            </a:endParaRPr>
          </a:p>
          <a:p>
            <a:pPr fontAlgn="base">
              <a:lnSpc>
                <a:spcPct val="50000"/>
              </a:lnSpc>
            </a:pPr>
            <a:endParaRPr lang="en-US" altLang="ja-JP" sz="2000" b="1" dirty="0">
              <a:solidFill>
                <a:srgbClr val="0070C0"/>
              </a:solidFill>
              <a:latin typeface="游ゴシック" panose="020B0400000000000000" pitchFamily="50" charset="-128"/>
              <a:ea typeface="游ゴシック" panose="020B0400000000000000" pitchFamily="50" charset="-128"/>
            </a:endParaRPr>
          </a:p>
          <a:p>
            <a:pPr fontAlgn="base">
              <a:lnSpc>
                <a:spcPct val="50000"/>
              </a:lnSpc>
            </a:pPr>
            <a:r>
              <a:rPr lang="ja-JP" altLang="en-US" sz="2000" b="1" dirty="0">
                <a:solidFill>
                  <a:srgbClr val="0070C0"/>
                </a:solidFill>
                <a:latin typeface="游ゴシック" panose="020B0400000000000000" pitchFamily="50" charset="-128"/>
                <a:ea typeface="游ゴシック" panose="020B0400000000000000" pitchFamily="50" charset="-128"/>
              </a:rPr>
              <a:t>ぜひ御活用ください！</a:t>
            </a:r>
            <a:endParaRPr lang="ja-JP" altLang="ja-JP" sz="2000" b="1" dirty="0">
              <a:solidFill>
                <a:srgbClr val="0070C0"/>
              </a:solidFill>
              <a:latin typeface="游ゴシック" panose="020B0400000000000000" pitchFamily="50" charset="-128"/>
              <a:ea typeface="游ゴシック" panose="020B0400000000000000" pitchFamily="50" charset="-128"/>
            </a:endParaRPr>
          </a:p>
        </p:txBody>
      </p:sp>
      <p:pic>
        <p:nvPicPr>
          <p:cNvPr id="2" name="オーディオ 1">
            <a:hlinkClick r:id="" action="ppaction://media"/>
            <a:extLst>
              <a:ext uri="{FF2B5EF4-FFF2-40B4-BE49-F238E27FC236}">
                <a16:creationId xmlns:a16="http://schemas.microsoft.com/office/drawing/2014/main" xmlns="" id="{6B83190F-20CA-4C01-951A-E3082E2D47A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788592978"/>
      </p:ext>
    </p:extLst>
  </p:cSld>
  <p:clrMapOvr>
    <a:masterClrMapping/>
  </p:clrMapOvr>
  <mc:AlternateContent xmlns:mc="http://schemas.openxmlformats.org/markup-compatibility/2006" xmlns:p14="http://schemas.microsoft.com/office/powerpoint/2010/main">
    <mc:Choice Requires="p14">
      <p:transition p14:dur="10" advTm="16803">
        <p:cut/>
      </p:transition>
    </mc:Choice>
    <mc:Fallback xmlns="">
      <p:transition advTm="16803">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7250"/>
                                  </p:stCondLst>
                                  <p:iterate type="lt">
                                    <p:tmPct val="2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9150"/>
                            </p:stCondLst>
                            <p:childTnLst>
                              <p:par>
                                <p:cTn id="13" presetID="42"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650"/>
                            </p:stCondLst>
                            <p:childTnLst>
                              <p:par>
                                <p:cTn id="19" presetID="4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ppt_w</p:attrName>
                                        </p:attrNameLst>
                                      </p:cBhvr>
                                      <p:tavLst>
                                        <p:tav tm="0" fmla="#ppt_w*sin(2.5*pi*$)">
                                          <p:val>
                                            <p:fltVal val="0"/>
                                          </p:val>
                                        </p:tav>
                                        <p:tav tm="100000">
                                          <p:val>
                                            <p:fltVal val="1"/>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childTnLst>
                                </p:cTn>
                              </p:par>
                            </p:childTnLst>
                          </p:cTn>
                        </p:par>
                        <p:par>
                          <p:cTn id="24" fill="hold">
                            <p:stCondLst>
                              <p:cond delay="11150"/>
                            </p:stCondLst>
                            <p:childTnLst>
                              <p:par>
                                <p:cTn id="25" presetID="31"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90"/>
                                          </p:val>
                                        </p:tav>
                                        <p:tav tm="100000">
                                          <p:val>
                                            <p:fltVal val="0"/>
                                          </p:val>
                                        </p:tav>
                                      </p:tavLst>
                                    </p:anim>
                                    <p:animEffect transition="in" filter="fade">
                                      <p:cBhvr>
                                        <p:cTn id="30" dur="500"/>
                                        <p:tgtEl>
                                          <p:spTgt spid="9"/>
                                        </p:tgtEl>
                                      </p:cBhvr>
                                    </p:animEffect>
                                  </p:childTnLst>
                                </p:cTn>
                              </p:par>
                            </p:childTnLst>
                          </p:cTn>
                        </p:par>
                        <p:par>
                          <p:cTn id="31" fill="hold">
                            <p:stCondLst>
                              <p:cond delay="11650"/>
                            </p:stCondLst>
                            <p:childTnLst>
                              <p:par>
                                <p:cTn id="32" presetID="10" presetClass="exit" presetSubtype="0" fill="hold" nodeType="after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2"/>
                </p:tgtEl>
              </p:cMediaNode>
            </p:audio>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9289" y="300252"/>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②</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448435"/>
            <a:ext cx="9905500" cy="581060"/>
          </a:xfrm>
        </p:spPr>
        <p:style>
          <a:lnRef idx="2">
            <a:schemeClr val="dk1"/>
          </a:lnRef>
          <a:fillRef idx="1">
            <a:schemeClr val="lt1"/>
          </a:fillRef>
          <a:effectRef idx="0">
            <a:schemeClr val="dk1"/>
          </a:effectRef>
          <a:fontRef idx="minor">
            <a:schemeClr val="dk1"/>
          </a:fontRef>
        </p:style>
        <p:txBody>
          <a:bodyPr anchor="ctr">
            <a:normAutofit/>
          </a:bodyPr>
          <a:lstStyle/>
          <a:p>
            <a:r>
              <a:rPr lang="en-US" altLang="ja-JP" sz="2400" dirty="0">
                <a:solidFill>
                  <a:schemeClr val="tx1"/>
                </a:solidFill>
                <a:latin typeface="+mj-ea"/>
              </a:rPr>
              <a:t>Q</a:t>
            </a:r>
            <a:r>
              <a:rPr lang="ja-JP" altLang="en-US" sz="2400" dirty="0">
                <a:solidFill>
                  <a:schemeClr val="tx1"/>
                </a:solidFill>
                <a:latin typeface="+mj-ea"/>
              </a:rPr>
              <a:t> ２</a:t>
            </a:r>
            <a:r>
              <a:rPr lang="ja-JP" altLang="en-US" sz="2400" dirty="0">
                <a:solidFill>
                  <a:schemeClr val="tx1"/>
                </a:solidFill>
              </a:rPr>
              <a:t>：２年目の任意継続掛金額はいつ決定するか。</a:t>
            </a:r>
            <a:endParaRPr lang="ja-JP" altLang="ja-JP" sz="2400" dirty="0">
              <a:solidFill>
                <a:schemeClr val="tx1"/>
              </a:solidFill>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2</a:t>
            </a:fld>
            <a:endParaRPr lang="en-US" altLang="ja-JP" dirty="0"/>
          </a:p>
        </p:txBody>
      </p:sp>
      <p:sp>
        <p:nvSpPr>
          <p:cNvPr id="6" name="コンテンツ プレースホルダー 2"/>
          <p:cNvSpPr txBox="1">
            <a:spLocks/>
          </p:cNvSpPr>
          <p:nvPr/>
        </p:nvSpPr>
        <p:spPr>
          <a:xfrm>
            <a:off x="1097279" y="2237259"/>
            <a:ext cx="10058401" cy="3808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dirty="0">
                <a:solidFill>
                  <a:schemeClr val="tx1"/>
                </a:solidFill>
              </a:rPr>
              <a:t>　２年目の任意継続掛金は，令和６年２月頃に決定される予定です。決定次第，２年目の「任</a:t>
            </a:r>
            <a:endParaRPr lang="en-US" altLang="ja-JP" dirty="0">
              <a:solidFill>
                <a:schemeClr val="tx1"/>
              </a:solidFill>
            </a:endParaRPr>
          </a:p>
          <a:p>
            <a:r>
              <a:rPr lang="ja-JP" altLang="en-US" dirty="0">
                <a:solidFill>
                  <a:schemeClr val="tx1"/>
                </a:solidFill>
              </a:rPr>
              <a:t>意継続掛金等決定通知書」を御自宅宛てに送付します。任意継続組合員を喪失（国保等に切</a:t>
            </a:r>
            <a:endParaRPr lang="en-US" altLang="ja-JP" dirty="0">
              <a:solidFill>
                <a:schemeClr val="tx1"/>
              </a:solidFill>
            </a:endParaRPr>
          </a:p>
          <a:p>
            <a:r>
              <a:rPr lang="ja-JP" altLang="en-US" dirty="0">
                <a:solidFill>
                  <a:schemeClr val="tx1"/>
                </a:solidFill>
              </a:rPr>
              <a:t>替え）する場合の御案内も同封しますので，所定の手続を行ってください。</a:t>
            </a:r>
          </a:p>
          <a:p>
            <a:r>
              <a:rPr lang="ja-JP" altLang="en-US" dirty="0">
                <a:solidFill>
                  <a:schemeClr val="tx1"/>
                </a:solidFill>
              </a:rPr>
              <a:t>　国保への切り替えを検討される場合は，共済組合が通知する 「任意継続掛金等決定通知</a:t>
            </a:r>
            <a:endParaRPr lang="en-US" altLang="ja-JP" dirty="0">
              <a:solidFill>
                <a:schemeClr val="tx1"/>
              </a:solidFill>
            </a:endParaRPr>
          </a:p>
          <a:p>
            <a:r>
              <a:rPr lang="ja-JP" altLang="en-US" dirty="0">
                <a:solidFill>
                  <a:schemeClr val="tx1"/>
                </a:solidFill>
              </a:rPr>
              <a:t>書」が御自宅に届く前に，居住する市区町村の国保担当課で，次年度の国保の保険料を確認</a:t>
            </a:r>
            <a:endParaRPr lang="en-US" altLang="ja-JP" dirty="0">
              <a:solidFill>
                <a:schemeClr val="tx1"/>
              </a:solidFill>
            </a:endParaRPr>
          </a:p>
          <a:p>
            <a:r>
              <a:rPr lang="ja-JP" altLang="en-US" dirty="0">
                <a:solidFill>
                  <a:schemeClr val="tx1"/>
                </a:solidFill>
              </a:rPr>
              <a:t>することをおすすめします。</a:t>
            </a:r>
          </a:p>
          <a:p>
            <a:endParaRPr lang="ja-JP" altLang="ja-JP" dirty="0">
              <a:solidFill>
                <a:schemeClr val="tx1"/>
              </a:solidFill>
            </a:endParaRPr>
          </a:p>
        </p:txBody>
      </p:sp>
      <p:sp>
        <p:nvSpPr>
          <p:cNvPr id="7" name="正方形/長方形 6"/>
          <p:cNvSpPr/>
          <p:nvPr/>
        </p:nvSpPr>
        <p:spPr>
          <a:xfrm>
            <a:off x="1113142" y="67571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a:extLst>
              <a:ext uri="{FF2B5EF4-FFF2-40B4-BE49-F238E27FC236}">
                <a16:creationId xmlns:a16="http://schemas.microsoft.com/office/drawing/2014/main" xmlns="" id="{C410F64C-18B8-44C9-A166-2957FDEDBE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55489880"/>
      </p:ext>
    </p:extLst>
  </p:cSld>
  <p:clrMapOvr>
    <a:masterClrMapping/>
  </p:clrMapOvr>
  <mc:AlternateContent xmlns:mc="http://schemas.openxmlformats.org/markup-compatibility/2006" xmlns:p14="http://schemas.microsoft.com/office/powerpoint/2010/main">
    <mc:Choice Requires="p14">
      <p:transition p14:dur="10" advTm="45884">
        <p:cut/>
      </p:transition>
    </mc:Choice>
    <mc:Fallback xmlns="">
      <p:transition advTm="45884">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0" presetClass="entr" presetSubtype="0" fill="hold" grpId="0" nodeType="afterEffect">
                                  <p:stCondLst>
                                    <p:cond delay="6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2000" y="286604"/>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③</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418726"/>
            <a:ext cx="9905500" cy="573847"/>
          </a:xfrm>
        </p:spPr>
        <p:style>
          <a:lnRef idx="2">
            <a:schemeClr val="dk1"/>
          </a:lnRef>
          <a:fillRef idx="1">
            <a:schemeClr val="lt1"/>
          </a:fillRef>
          <a:effectRef idx="0">
            <a:schemeClr val="dk1"/>
          </a:effectRef>
          <a:fontRef idx="minor">
            <a:schemeClr val="dk1"/>
          </a:fontRef>
        </p:style>
        <p:txBody>
          <a:bodyPr anchor="b">
            <a:noAutofit/>
          </a:bodyPr>
          <a:lstStyle/>
          <a:p>
            <a:r>
              <a:rPr lang="en-US" altLang="ja-JP" sz="2400" dirty="0" smtClean="0">
                <a:solidFill>
                  <a:schemeClr val="tx1"/>
                </a:solidFill>
                <a:latin typeface="+mj-ea"/>
                <a:ea typeface="+mj-ea"/>
              </a:rPr>
              <a:t>Q</a:t>
            </a:r>
            <a:r>
              <a:rPr lang="ja-JP" altLang="en-US" sz="2400" dirty="0">
                <a:solidFill>
                  <a:schemeClr val="tx1"/>
                </a:solidFill>
                <a:latin typeface="+mj-ea"/>
                <a:ea typeface="+mj-ea"/>
              </a:rPr>
              <a:t> </a:t>
            </a:r>
            <a:r>
              <a:rPr lang="ja-JP" altLang="en-US" sz="2400" dirty="0" smtClean="0">
                <a:solidFill>
                  <a:schemeClr val="tx1"/>
                </a:solidFill>
                <a:latin typeface="+mj-ea"/>
                <a:ea typeface="+mj-ea"/>
              </a:rPr>
              <a:t>３ </a:t>
            </a:r>
            <a:r>
              <a:rPr lang="ja-JP" altLang="en-US" sz="2400" dirty="0">
                <a:solidFill>
                  <a:schemeClr val="tx1"/>
                </a:solidFill>
                <a:latin typeface="+mj-ea"/>
                <a:ea typeface="+mj-ea"/>
              </a:rPr>
              <a:t>：任意継続掛金は，現職の時より掛金額がなぜ高いのか。</a:t>
            </a:r>
            <a:endParaRPr lang="ja-JP" altLang="ja-JP" sz="2400"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3</a:t>
            </a:fld>
            <a:endParaRPr lang="en-US" altLang="ja-JP" dirty="0"/>
          </a:p>
        </p:txBody>
      </p:sp>
      <p:sp>
        <p:nvSpPr>
          <p:cNvPr id="6" name="コンテンツ プレースホルダー 2"/>
          <p:cNvSpPr txBox="1">
            <a:spLocks/>
          </p:cNvSpPr>
          <p:nvPr/>
        </p:nvSpPr>
        <p:spPr>
          <a:xfrm>
            <a:off x="1097280" y="2226388"/>
            <a:ext cx="9905500" cy="373835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fontAlgn="base"/>
            <a:r>
              <a:rPr lang="ja-JP" altLang="en-US" dirty="0">
                <a:solidFill>
                  <a:schemeClr val="tx1"/>
                </a:solidFill>
                <a:latin typeface="+mn-ea"/>
              </a:rPr>
              <a:t>　</a:t>
            </a:r>
            <a:r>
              <a:rPr lang="ja-JP" altLang="en-US" dirty="0">
                <a:solidFill>
                  <a:schemeClr val="tx1"/>
                </a:solidFill>
              </a:rPr>
              <a:t>在職時は，事業主が社会保険料の半分（負担金）を負担し，組合員が</a:t>
            </a:r>
            <a:r>
              <a:rPr lang="ja-JP" altLang="en-US" dirty="0" smtClean="0">
                <a:solidFill>
                  <a:schemeClr val="tx1"/>
                </a:solidFill>
              </a:rPr>
              <a:t>半分（</a:t>
            </a:r>
            <a:r>
              <a:rPr lang="ja-JP" altLang="en-US" dirty="0">
                <a:solidFill>
                  <a:schemeClr val="tx1"/>
                </a:solidFill>
              </a:rPr>
              <a:t>掛金）を負担</a:t>
            </a:r>
            <a:r>
              <a:rPr lang="ja-JP" altLang="en-US" dirty="0" smtClean="0">
                <a:solidFill>
                  <a:schemeClr val="tx1"/>
                </a:solidFill>
              </a:rPr>
              <a:t>し</a:t>
            </a:r>
            <a:endParaRPr lang="en-US" altLang="ja-JP" dirty="0" smtClean="0">
              <a:solidFill>
                <a:schemeClr val="tx1"/>
              </a:solidFill>
            </a:endParaRPr>
          </a:p>
          <a:p>
            <a:pPr fontAlgn="base"/>
            <a:r>
              <a:rPr lang="ja-JP" altLang="en-US" dirty="0" smtClean="0">
                <a:solidFill>
                  <a:schemeClr val="tx1"/>
                </a:solidFill>
              </a:rPr>
              <a:t>て</a:t>
            </a:r>
            <a:r>
              <a:rPr lang="ja-JP" altLang="en-US" dirty="0">
                <a:solidFill>
                  <a:schemeClr val="tx1"/>
                </a:solidFill>
              </a:rPr>
              <a:t>いましたが，任意継続組合員は，事業主が負担していた</a:t>
            </a:r>
            <a:r>
              <a:rPr lang="ja-JP" altLang="en-US" dirty="0" smtClean="0">
                <a:solidFill>
                  <a:schemeClr val="tx1"/>
                </a:solidFill>
              </a:rPr>
              <a:t>分も</a:t>
            </a:r>
            <a:r>
              <a:rPr lang="ja-JP" altLang="en-US" dirty="0">
                <a:solidFill>
                  <a:schemeClr val="tx1"/>
                </a:solidFill>
              </a:rPr>
              <a:t>自分で負担するため，結果</a:t>
            </a:r>
            <a:r>
              <a:rPr lang="ja-JP" altLang="en-US" dirty="0" smtClean="0">
                <a:solidFill>
                  <a:schemeClr val="tx1"/>
                </a:solidFill>
              </a:rPr>
              <a:t>と</a:t>
            </a:r>
            <a:endParaRPr lang="en-US" altLang="ja-JP" dirty="0" smtClean="0">
              <a:solidFill>
                <a:schemeClr val="tx1"/>
              </a:solidFill>
            </a:endParaRPr>
          </a:p>
          <a:p>
            <a:pPr fontAlgn="base"/>
            <a:r>
              <a:rPr lang="ja-JP" altLang="en-US" dirty="0" smtClean="0">
                <a:solidFill>
                  <a:schemeClr val="tx1"/>
                </a:solidFill>
              </a:rPr>
              <a:t>して</a:t>
            </a:r>
            <a:r>
              <a:rPr lang="ja-JP" altLang="en-US" dirty="0">
                <a:solidFill>
                  <a:schemeClr val="tx1"/>
                </a:solidFill>
              </a:rPr>
              <a:t>，掛金額が高くなります。</a:t>
            </a:r>
            <a:endParaRPr lang="en-US" altLang="ja-JP" dirty="0">
              <a:solidFill>
                <a:schemeClr val="tx1"/>
              </a:solidFill>
            </a:endParaRPr>
          </a:p>
          <a:p>
            <a:pPr fontAlgn="base"/>
            <a:r>
              <a:rPr lang="ja-JP" altLang="en-US" dirty="0">
                <a:solidFill>
                  <a:schemeClr val="tx1"/>
                </a:solidFill>
              </a:rPr>
              <a:t>　なお，任意継続掛金は，健康保険料に該当する掛金です。年金の保険料</a:t>
            </a:r>
            <a:r>
              <a:rPr lang="ja-JP" altLang="en-US" dirty="0" smtClean="0">
                <a:solidFill>
                  <a:schemeClr val="tx1"/>
                </a:solidFill>
              </a:rPr>
              <a:t>は年齢</a:t>
            </a:r>
            <a:r>
              <a:rPr lang="ja-JP" altLang="en-US" dirty="0">
                <a:solidFill>
                  <a:schemeClr val="tx1"/>
                </a:solidFill>
              </a:rPr>
              <a:t>等に</a:t>
            </a:r>
            <a:r>
              <a:rPr lang="ja-JP" altLang="en-US" dirty="0" smtClean="0">
                <a:solidFill>
                  <a:schemeClr val="tx1"/>
                </a:solidFill>
              </a:rPr>
              <a:t>応じ</a:t>
            </a:r>
            <a:endParaRPr lang="en-US" altLang="ja-JP" dirty="0" smtClean="0">
              <a:solidFill>
                <a:schemeClr val="tx1"/>
              </a:solidFill>
            </a:endParaRPr>
          </a:p>
          <a:p>
            <a:pPr fontAlgn="base"/>
            <a:r>
              <a:rPr lang="ja-JP" altLang="en-US" dirty="0" smtClean="0">
                <a:solidFill>
                  <a:schemeClr val="tx1"/>
                </a:solidFill>
              </a:rPr>
              <a:t>て</a:t>
            </a:r>
            <a:r>
              <a:rPr lang="ja-JP" altLang="en-US" dirty="0">
                <a:solidFill>
                  <a:schemeClr val="tx1"/>
                </a:solidFill>
              </a:rPr>
              <a:t>別途負担が必要になりますので，詳細は，居住する市区</a:t>
            </a:r>
            <a:r>
              <a:rPr lang="ja-JP" altLang="en-US" dirty="0" smtClean="0">
                <a:solidFill>
                  <a:schemeClr val="tx1"/>
                </a:solidFill>
              </a:rPr>
              <a:t>町村の</a:t>
            </a:r>
            <a:r>
              <a:rPr lang="ja-JP" altLang="en-US" dirty="0">
                <a:solidFill>
                  <a:schemeClr val="tx1"/>
                </a:solidFill>
              </a:rPr>
              <a:t>国民年金担当部署等に</a:t>
            </a:r>
            <a:r>
              <a:rPr lang="ja-JP" altLang="en-US" dirty="0" err="1" smtClean="0">
                <a:solidFill>
                  <a:schemeClr val="tx1"/>
                </a:solidFill>
              </a:rPr>
              <a:t>お</a:t>
            </a:r>
            <a:endParaRPr lang="en-US" altLang="ja-JP" dirty="0" smtClean="0">
              <a:solidFill>
                <a:schemeClr val="tx1"/>
              </a:solidFill>
            </a:endParaRPr>
          </a:p>
          <a:p>
            <a:pPr fontAlgn="base"/>
            <a:r>
              <a:rPr lang="ja-JP" altLang="en-US" dirty="0" smtClean="0">
                <a:solidFill>
                  <a:schemeClr val="tx1"/>
                </a:solidFill>
              </a:rPr>
              <a:t>問合わせ</a:t>
            </a:r>
            <a:r>
              <a:rPr lang="ja-JP" altLang="en-US" dirty="0">
                <a:solidFill>
                  <a:schemeClr val="tx1"/>
                </a:solidFill>
              </a:rPr>
              <a:t>ください。</a:t>
            </a:r>
            <a:endParaRPr lang="en-US" altLang="ja-JP" dirty="0">
              <a:solidFill>
                <a:schemeClr val="tx1"/>
              </a:solidFill>
            </a:endParaRPr>
          </a:p>
          <a:p>
            <a:pPr fontAlgn="base"/>
            <a:r>
              <a:rPr lang="ja-JP" altLang="en-US" dirty="0">
                <a:solidFill>
                  <a:schemeClr val="tx1"/>
                </a:solidFill>
              </a:rPr>
              <a:t>　</a:t>
            </a:r>
            <a:endParaRPr lang="ja-JP" altLang="ja-JP" dirty="0">
              <a:solidFill>
                <a:schemeClr val="tx1"/>
              </a:solidFill>
            </a:endParaRPr>
          </a:p>
        </p:txBody>
      </p:sp>
      <p:sp>
        <p:nvSpPr>
          <p:cNvPr id="7" name="正方形/長方形 6"/>
          <p:cNvSpPr/>
          <p:nvPr/>
        </p:nvSpPr>
        <p:spPr>
          <a:xfrm>
            <a:off x="1113142" y="67571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a:extLst>
              <a:ext uri="{FF2B5EF4-FFF2-40B4-BE49-F238E27FC236}">
                <a16:creationId xmlns:a16="http://schemas.microsoft.com/office/drawing/2014/main" xmlns="" id="{871E0105-0418-4DDB-8CCD-FE741ECF10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08623066"/>
      </p:ext>
    </p:extLst>
  </p:cSld>
  <p:clrMapOvr>
    <a:masterClrMapping/>
  </p:clrMapOvr>
  <mc:AlternateContent xmlns:mc="http://schemas.openxmlformats.org/markup-compatibility/2006" xmlns:p14="http://schemas.microsoft.com/office/powerpoint/2010/main">
    <mc:Choice Requires="p14">
      <p:transition p14:dur="10" advTm="46760">
        <p:cut/>
      </p:transition>
    </mc:Choice>
    <mc:Fallback xmlns="">
      <p:transition advTm="4676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0" presetClass="entr" presetSubtype="0" fill="hold" grpId="0" nodeType="afterEffect">
                                  <p:stCondLst>
                                    <p:cond delay="6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2000" y="286604"/>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④</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418726"/>
            <a:ext cx="9905500" cy="809668"/>
          </a:xfrm>
        </p:spPr>
        <p:style>
          <a:lnRef idx="2">
            <a:schemeClr val="dk1"/>
          </a:lnRef>
          <a:fillRef idx="1">
            <a:schemeClr val="lt1"/>
          </a:fillRef>
          <a:effectRef idx="0">
            <a:schemeClr val="dk1"/>
          </a:effectRef>
          <a:fontRef idx="minor">
            <a:schemeClr val="dk1"/>
          </a:fontRef>
        </p:style>
        <p:txBody>
          <a:bodyPr anchor="ctr">
            <a:noAutofit/>
          </a:bodyPr>
          <a:lstStyle/>
          <a:p>
            <a:r>
              <a:rPr lang="en-US" altLang="ja-JP" sz="2400" dirty="0">
                <a:solidFill>
                  <a:schemeClr val="tx1"/>
                </a:solidFill>
                <a:latin typeface="+mj-ea"/>
                <a:ea typeface="+mj-ea"/>
              </a:rPr>
              <a:t>Q </a:t>
            </a:r>
            <a:r>
              <a:rPr lang="ja-JP" altLang="en-US" sz="2400" dirty="0">
                <a:solidFill>
                  <a:schemeClr val="tx1"/>
                </a:solidFill>
                <a:latin typeface="+mj-ea"/>
                <a:ea typeface="+mj-ea"/>
              </a:rPr>
              <a:t>４：任意継続掛金は，被扶養者のものも別途徴収されるのか。</a:t>
            </a:r>
            <a:endParaRPr lang="ja-JP" altLang="ja-JP" sz="2400"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4</a:t>
            </a:fld>
            <a:endParaRPr lang="en-US" altLang="ja-JP" dirty="0"/>
          </a:p>
        </p:txBody>
      </p:sp>
      <p:sp>
        <p:nvSpPr>
          <p:cNvPr id="6" name="コンテンツ プレースホルダー 2"/>
          <p:cNvSpPr txBox="1">
            <a:spLocks/>
          </p:cNvSpPr>
          <p:nvPr/>
        </p:nvSpPr>
        <p:spPr>
          <a:xfrm>
            <a:off x="1097280" y="2433574"/>
            <a:ext cx="10017188" cy="35211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lvl="0" fontAlgn="base"/>
            <a:r>
              <a:rPr lang="ja-JP" altLang="en-US" sz="2300" dirty="0">
                <a:solidFill>
                  <a:schemeClr val="tx1"/>
                </a:solidFill>
              </a:rPr>
              <a:t>　</a:t>
            </a:r>
            <a:r>
              <a:rPr lang="ja-JP" altLang="ja-JP" dirty="0">
                <a:solidFill>
                  <a:schemeClr val="tx1"/>
                </a:solidFill>
                <a:latin typeface="+mj-ea"/>
                <a:ea typeface="+mj-ea"/>
              </a:rPr>
              <a:t>共済組合が，任意継続組合員の被扶養者として認定した</a:t>
            </a:r>
            <a:r>
              <a:rPr lang="ja-JP" altLang="en-US" dirty="0">
                <a:solidFill>
                  <a:schemeClr val="tx1"/>
                </a:solidFill>
                <a:latin typeface="+mj-ea"/>
                <a:ea typeface="+mj-ea"/>
              </a:rPr>
              <a:t>方</a:t>
            </a:r>
            <a:r>
              <a:rPr lang="ja-JP" altLang="ja-JP" dirty="0">
                <a:solidFill>
                  <a:schemeClr val="tx1"/>
                </a:solidFill>
                <a:latin typeface="+mj-ea"/>
                <a:ea typeface="+mj-ea"/>
              </a:rPr>
              <a:t>については，</a:t>
            </a:r>
            <a:r>
              <a:rPr lang="ja-JP" altLang="en-US" dirty="0">
                <a:solidFill>
                  <a:schemeClr val="tx1"/>
                </a:solidFill>
                <a:latin typeface="+mj-ea"/>
                <a:ea typeface="+mj-ea"/>
              </a:rPr>
              <a:t>任意継続</a:t>
            </a:r>
            <a:r>
              <a:rPr lang="ja-JP" altLang="ja-JP" dirty="0">
                <a:solidFill>
                  <a:schemeClr val="tx1"/>
                </a:solidFill>
                <a:latin typeface="+mj-ea"/>
                <a:ea typeface="+mj-ea"/>
              </a:rPr>
              <a:t>掛金は</a:t>
            </a:r>
            <a:endParaRPr lang="en-US" altLang="ja-JP" dirty="0">
              <a:solidFill>
                <a:schemeClr val="tx1"/>
              </a:solidFill>
              <a:latin typeface="+mj-ea"/>
              <a:ea typeface="+mj-ea"/>
            </a:endParaRPr>
          </a:p>
          <a:p>
            <a:pPr lvl="0" fontAlgn="base"/>
            <a:r>
              <a:rPr lang="ja-JP" altLang="ja-JP" dirty="0">
                <a:solidFill>
                  <a:schemeClr val="tx1"/>
                </a:solidFill>
                <a:latin typeface="+mj-ea"/>
                <a:ea typeface="+mj-ea"/>
              </a:rPr>
              <a:t>不要です。</a:t>
            </a:r>
            <a:endParaRPr lang="en-US" altLang="ja-JP" dirty="0">
              <a:solidFill>
                <a:schemeClr val="tx1"/>
              </a:solidFill>
              <a:latin typeface="+mj-ea"/>
              <a:ea typeface="+mj-ea"/>
            </a:endParaRPr>
          </a:p>
          <a:p>
            <a:pPr lvl="0" fontAlgn="base"/>
            <a:r>
              <a:rPr lang="ja-JP" altLang="en-US" dirty="0">
                <a:solidFill>
                  <a:schemeClr val="tx1"/>
                </a:solidFill>
                <a:latin typeface="+mj-ea"/>
                <a:ea typeface="+mj-ea"/>
              </a:rPr>
              <a:t>　</a:t>
            </a:r>
            <a:r>
              <a:rPr lang="ja-JP" altLang="ja-JP" dirty="0">
                <a:solidFill>
                  <a:schemeClr val="tx1"/>
                </a:solidFill>
                <a:latin typeface="+mj-ea"/>
                <a:ea typeface="+mj-ea"/>
              </a:rPr>
              <a:t>ただし，任意継続組合員の被扶養者になるためには，共済組合の認定要件を満たす必要</a:t>
            </a:r>
            <a:endParaRPr lang="en-US" altLang="ja-JP" dirty="0">
              <a:solidFill>
                <a:schemeClr val="tx1"/>
              </a:solidFill>
              <a:latin typeface="+mj-ea"/>
              <a:ea typeface="+mj-ea"/>
            </a:endParaRPr>
          </a:p>
          <a:p>
            <a:pPr lvl="0" fontAlgn="base"/>
            <a:r>
              <a:rPr lang="ja-JP" altLang="ja-JP" dirty="0">
                <a:solidFill>
                  <a:schemeClr val="tx1"/>
                </a:solidFill>
                <a:latin typeface="+mj-ea"/>
                <a:ea typeface="+mj-ea"/>
              </a:rPr>
              <a:t>があります。共済組合の被扶養者の認定要件については，</a:t>
            </a:r>
            <a:r>
              <a:rPr lang="ja-JP" altLang="en-US" b="1" dirty="0">
                <a:solidFill>
                  <a:srgbClr val="0000CC"/>
                </a:solidFill>
                <a:latin typeface="+mj-ea"/>
                <a:ea typeface="+mj-ea"/>
              </a:rPr>
              <a:t>「任意継続組合員制度（資格・短</a:t>
            </a:r>
            <a:endParaRPr lang="en-US" altLang="ja-JP" b="1" dirty="0">
              <a:solidFill>
                <a:srgbClr val="0000CC"/>
              </a:solidFill>
              <a:latin typeface="+mj-ea"/>
              <a:ea typeface="+mj-ea"/>
            </a:endParaRPr>
          </a:p>
          <a:p>
            <a:pPr lvl="0" fontAlgn="base"/>
            <a:r>
              <a:rPr lang="ja-JP" altLang="en-US" b="1" dirty="0">
                <a:solidFill>
                  <a:srgbClr val="0000CC"/>
                </a:solidFill>
                <a:latin typeface="+mj-ea"/>
                <a:ea typeface="+mj-ea"/>
              </a:rPr>
              <a:t>期給付編）」</a:t>
            </a:r>
            <a:r>
              <a:rPr lang="ja-JP" altLang="en-US" dirty="0">
                <a:solidFill>
                  <a:schemeClr val="tx1"/>
                </a:solidFill>
                <a:latin typeface="+mj-ea"/>
                <a:ea typeface="+mj-ea"/>
              </a:rPr>
              <a:t>を参照の上，不明な点があれば</a:t>
            </a:r>
            <a:r>
              <a:rPr lang="ja-JP" altLang="ja-JP" dirty="0">
                <a:solidFill>
                  <a:schemeClr val="tx1"/>
                </a:solidFill>
                <a:latin typeface="+mj-ea"/>
                <a:ea typeface="+mj-ea"/>
              </a:rPr>
              <a:t>短期給付係に確認してください。 </a:t>
            </a:r>
          </a:p>
        </p:txBody>
      </p:sp>
      <p:sp>
        <p:nvSpPr>
          <p:cNvPr id="7" name="正方形/長方形 6"/>
          <p:cNvSpPr/>
          <p:nvPr/>
        </p:nvSpPr>
        <p:spPr>
          <a:xfrm>
            <a:off x="1097280" y="66912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オーディオ 9">
            <a:hlinkClick r:id="" action="ppaction://media"/>
            <a:extLst>
              <a:ext uri="{FF2B5EF4-FFF2-40B4-BE49-F238E27FC236}">
                <a16:creationId xmlns:a16="http://schemas.microsoft.com/office/drawing/2014/main" xmlns="" id="{CBFC78DD-2965-4170-9CDD-1F128403CE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79452775"/>
      </p:ext>
    </p:extLst>
  </p:cSld>
  <p:clrMapOvr>
    <a:masterClrMapping/>
  </p:clrMapOvr>
  <mc:AlternateContent xmlns:mc="http://schemas.openxmlformats.org/markup-compatibility/2006" xmlns:p14="http://schemas.microsoft.com/office/powerpoint/2010/main">
    <mc:Choice Requires="p14">
      <p:transition p14:dur="10" advTm="40519">
        <p:cut/>
      </p:transition>
    </mc:Choice>
    <mc:Fallback xmlns="">
      <p:transition advTm="40519">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0" presetClass="entr" presetSubtype="0" fill="hold" grpId="0" nodeType="afterEffect">
                                  <p:stCondLst>
                                    <p:cond delay="6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8352" y="286604"/>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⑤</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366603"/>
            <a:ext cx="9905500" cy="1376597"/>
          </a:xfrm>
        </p:spPr>
        <p:style>
          <a:lnRef idx="2">
            <a:schemeClr val="dk1"/>
          </a:lnRef>
          <a:fillRef idx="1">
            <a:schemeClr val="lt1"/>
          </a:fillRef>
          <a:effectRef idx="0">
            <a:schemeClr val="dk1"/>
          </a:effectRef>
          <a:fontRef idx="minor">
            <a:schemeClr val="dk1"/>
          </a:fontRef>
        </p:style>
        <p:txBody>
          <a:bodyPr anchor="b">
            <a:noAutofit/>
          </a:bodyPr>
          <a:lstStyle/>
          <a:p>
            <a:r>
              <a:rPr lang="en-US" altLang="ja-JP" dirty="0">
                <a:solidFill>
                  <a:schemeClr val="tx1"/>
                </a:solidFill>
                <a:latin typeface="+mj-ea"/>
              </a:rPr>
              <a:t>Q</a:t>
            </a:r>
            <a:r>
              <a:rPr lang="ja-JP" altLang="en-US" dirty="0">
                <a:solidFill>
                  <a:schemeClr val="tx1"/>
                </a:solidFill>
                <a:latin typeface="+mj-ea"/>
              </a:rPr>
              <a:t> </a:t>
            </a:r>
            <a:r>
              <a:rPr lang="ja-JP" altLang="en-US" dirty="0" smtClean="0">
                <a:solidFill>
                  <a:schemeClr val="tx1"/>
                </a:solidFill>
                <a:latin typeface="+mj-ea"/>
              </a:rPr>
              <a:t>５ ： </a:t>
            </a:r>
            <a:r>
              <a:rPr lang="ja-JP" altLang="en-US" dirty="0">
                <a:solidFill>
                  <a:schemeClr val="tx1"/>
                </a:solidFill>
                <a:latin typeface="+mj-ea"/>
              </a:rPr>
              <a:t>任意継続掛金は，月割りか，日割りか。</a:t>
            </a:r>
            <a:endParaRPr lang="ja-JP" altLang="ja-JP" dirty="0">
              <a:solidFill>
                <a:schemeClr val="tx1"/>
              </a:solidFill>
              <a:latin typeface="+mj-ea"/>
            </a:endParaRPr>
          </a:p>
          <a:p>
            <a:r>
              <a:rPr lang="en-US" altLang="ja-JP" dirty="0" smtClean="0">
                <a:solidFill>
                  <a:schemeClr val="tx1"/>
                </a:solidFill>
                <a:latin typeface="+mj-ea"/>
                <a:ea typeface="+mj-ea"/>
              </a:rPr>
              <a:t>Q </a:t>
            </a:r>
            <a:r>
              <a:rPr lang="ja-JP" altLang="en-US" dirty="0" smtClean="0">
                <a:solidFill>
                  <a:schemeClr val="tx1"/>
                </a:solidFill>
                <a:latin typeface="+mj-ea"/>
                <a:ea typeface="+mj-ea"/>
              </a:rPr>
              <a:t>６ </a:t>
            </a:r>
            <a:r>
              <a:rPr lang="ja-JP" altLang="en-US" dirty="0">
                <a:solidFill>
                  <a:schemeClr val="tx1"/>
                </a:solidFill>
                <a:latin typeface="+mj-ea"/>
                <a:ea typeface="+mj-ea"/>
              </a:rPr>
              <a:t>： 任意継続組合員加入期間中に再就職した際，再就職先の給与から社会保険料が引</a:t>
            </a:r>
            <a:endParaRPr lang="en-US" altLang="ja-JP" dirty="0">
              <a:solidFill>
                <a:schemeClr val="tx1"/>
              </a:solidFill>
              <a:latin typeface="+mj-ea"/>
              <a:ea typeface="+mj-ea"/>
            </a:endParaRPr>
          </a:p>
          <a:p>
            <a:r>
              <a:rPr lang="ja-JP" altLang="en-US" dirty="0">
                <a:solidFill>
                  <a:schemeClr val="tx1"/>
                </a:solidFill>
                <a:latin typeface="+mj-ea"/>
                <a:ea typeface="+mj-ea"/>
              </a:rPr>
              <a:t>　　</a:t>
            </a:r>
            <a:r>
              <a:rPr lang="ja-JP" altLang="en-US" dirty="0" smtClean="0">
                <a:solidFill>
                  <a:schemeClr val="tx1"/>
                </a:solidFill>
                <a:latin typeface="+mj-ea"/>
                <a:ea typeface="+mj-ea"/>
              </a:rPr>
              <a:t>  かれて</a:t>
            </a:r>
            <a:r>
              <a:rPr lang="ja-JP" altLang="en-US" dirty="0">
                <a:solidFill>
                  <a:schemeClr val="tx1"/>
                </a:solidFill>
                <a:latin typeface="+mj-ea"/>
                <a:ea typeface="+mj-ea"/>
              </a:rPr>
              <a:t>いる。任意継続掛金の還付は行われるのか。</a:t>
            </a:r>
            <a:endParaRPr lang="en-US" altLang="ja-JP"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5</a:t>
            </a:fld>
            <a:endParaRPr lang="en-US" altLang="ja-JP" dirty="0"/>
          </a:p>
        </p:txBody>
      </p:sp>
      <p:sp>
        <p:nvSpPr>
          <p:cNvPr id="6" name="コンテンツ プレースホルダー 2"/>
          <p:cNvSpPr txBox="1">
            <a:spLocks/>
          </p:cNvSpPr>
          <p:nvPr/>
        </p:nvSpPr>
        <p:spPr>
          <a:xfrm>
            <a:off x="1097280" y="2932780"/>
            <a:ext cx="9905500" cy="312961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dirty="0">
                <a:solidFill>
                  <a:schemeClr val="tx1"/>
                </a:solidFill>
              </a:rPr>
              <a:t>　任意継続掛金は，月単位で計算され，日割り計算はありません。</a:t>
            </a:r>
            <a:endParaRPr lang="en-US" altLang="ja-JP" dirty="0">
              <a:solidFill>
                <a:schemeClr val="tx1"/>
              </a:solidFill>
            </a:endParaRPr>
          </a:p>
          <a:p>
            <a:r>
              <a:rPr lang="ja-JP" altLang="en-US" dirty="0">
                <a:solidFill>
                  <a:schemeClr val="tx1"/>
                </a:solidFill>
              </a:rPr>
              <a:t>　再就職して，勤務先の健康保険等に加入する場合でも，任意継続組合員の資格喪失の手</a:t>
            </a:r>
            <a:endParaRPr lang="en-US" altLang="ja-JP" dirty="0">
              <a:solidFill>
                <a:schemeClr val="tx1"/>
              </a:solidFill>
            </a:endParaRPr>
          </a:p>
          <a:p>
            <a:r>
              <a:rPr lang="ja-JP" altLang="en-US" dirty="0">
                <a:solidFill>
                  <a:schemeClr val="tx1"/>
                </a:solidFill>
              </a:rPr>
              <a:t>続が完了しないと，任意継続掛金の還付を行うことができません。</a:t>
            </a:r>
            <a:r>
              <a:rPr lang="ja-JP" altLang="en-US" u="heavy" dirty="0">
                <a:solidFill>
                  <a:schemeClr val="tx1"/>
                </a:solidFill>
                <a:uFill>
                  <a:solidFill>
                    <a:srgbClr val="FF0000"/>
                  </a:solidFill>
                </a:uFill>
              </a:rPr>
              <a:t>任意継続組合員の資格を</a:t>
            </a:r>
            <a:endParaRPr lang="en-US" altLang="ja-JP" u="heavy" dirty="0">
              <a:solidFill>
                <a:schemeClr val="tx1"/>
              </a:solidFill>
              <a:uFill>
                <a:solidFill>
                  <a:srgbClr val="FF0000"/>
                </a:solidFill>
              </a:uFill>
            </a:endParaRPr>
          </a:p>
          <a:p>
            <a:r>
              <a:rPr lang="ja-JP" altLang="en-US" u="heavy" dirty="0">
                <a:solidFill>
                  <a:schemeClr val="tx1"/>
                </a:solidFill>
                <a:uFill>
                  <a:solidFill>
                    <a:srgbClr val="FF0000"/>
                  </a:solidFill>
                </a:uFill>
              </a:rPr>
              <a:t>喪失される場合は，速やかに資格喪失の手続を行ってください。</a:t>
            </a:r>
            <a:endParaRPr lang="en-US" altLang="ja-JP" u="heavy" dirty="0">
              <a:solidFill>
                <a:schemeClr val="tx1"/>
              </a:solidFill>
              <a:uFill>
                <a:solidFill>
                  <a:srgbClr val="FF0000"/>
                </a:solidFill>
              </a:uFill>
            </a:endParaRPr>
          </a:p>
        </p:txBody>
      </p:sp>
      <p:sp>
        <p:nvSpPr>
          <p:cNvPr id="7" name="正方形/長方形 6"/>
          <p:cNvSpPr/>
          <p:nvPr/>
        </p:nvSpPr>
        <p:spPr>
          <a:xfrm>
            <a:off x="1113142" y="67571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a:extLst>
              <a:ext uri="{FF2B5EF4-FFF2-40B4-BE49-F238E27FC236}">
                <a16:creationId xmlns:a16="http://schemas.microsoft.com/office/drawing/2014/main" xmlns="" id="{D4675E16-9973-4A5F-9D55-A67D525CA5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9860530"/>
      </p:ext>
    </p:extLst>
  </p:cSld>
  <p:clrMapOvr>
    <a:masterClrMapping/>
  </p:clrMapOvr>
  <mc:AlternateContent xmlns:mc="http://schemas.openxmlformats.org/markup-compatibility/2006" xmlns:p14="http://schemas.microsoft.com/office/powerpoint/2010/main">
    <mc:Choice Requires="p14">
      <p:transition p14:dur="10" advTm="46825">
        <p:cut/>
      </p:transition>
    </mc:Choice>
    <mc:Fallback xmlns="">
      <p:transition advTm="46825">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0" presetClass="entr" presetSubtype="0" fill="hold" grpId="0" nodeType="after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2000" y="300252"/>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⑥</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416778"/>
            <a:ext cx="9905500" cy="824916"/>
          </a:xfrm>
        </p:spPr>
        <p:style>
          <a:lnRef idx="2">
            <a:schemeClr val="dk1"/>
          </a:lnRef>
          <a:fillRef idx="1">
            <a:schemeClr val="lt1"/>
          </a:fillRef>
          <a:effectRef idx="0">
            <a:schemeClr val="dk1"/>
          </a:effectRef>
          <a:fontRef idx="minor">
            <a:schemeClr val="dk1"/>
          </a:fontRef>
        </p:style>
        <p:txBody>
          <a:bodyPr anchor="b">
            <a:noAutofit/>
          </a:bodyPr>
          <a:lstStyle/>
          <a:p>
            <a:pPr>
              <a:lnSpc>
                <a:spcPct val="50000"/>
              </a:lnSpc>
            </a:pPr>
            <a:r>
              <a:rPr lang="en-US" altLang="ja-JP" sz="2400" dirty="0">
                <a:solidFill>
                  <a:schemeClr val="tx1"/>
                </a:solidFill>
                <a:latin typeface="+mj-ea"/>
                <a:ea typeface="+mj-ea"/>
              </a:rPr>
              <a:t>Q</a:t>
            </a:r>
            <a:r>
              <a:rPr lang="ja-JP" altLang="en-US" sz="2400" dirty="0">
                <a:solidFill>
                  <a:schemeClr val="tx1"/>
                </a:solidFill>
                <a:latin typeface="+mj-ea"/>
                <a:ea typeface="+mj-ea"/>
              </a:rPr>
              <a:t> ７ ：任意継続組合員の加入期間中に再就職して勤務先の健康保険等に加</a:t>
            </a:r>
            <a:endParaRPr lang="en-US" altLang="ja-JP" sz="2400" dirty="0">
              <a:solidFill>
                <a:schemeClr val="tx1"/>
              </a:solidFill>
              <a:latin typeface="+mj-ea"/>
              <a:ea typeface="+mj-ea"/>
            </a:endParaRPr>
          </a:p>
          <a:p>
            <a:pPr>
              <a:lnSpc>
                <a:spcPct val="50000"/>
              </a:lnSpc>
            </a:pPr>
            <a:r>
              <a:rPr lang="ja-JP" altLang="en-US" sz="2400" dirty="0" smtClean="0">
                <a:solidFill>
                  <a:schemeClr val="tx1"/>
                </a:solidFill>
                <a:latin typeface="+mj-ea"/>
                <a:ea typeface="+mj-ea"/>
              </a:rPr>
              <a:t>     </a:t>
            </a:r>
            <a:r>
              <a:rPr lang="ja-JP" altLang="en-US" sz="2400" dirty="0" err="1" smtClean="0">
                <a:solidFill>
                  <a:schemeClr val="tx1"/>
                </a:solidFill>
                <a:latin typeface="+mj-ea"/>
                <a:ea typeface="+mj-ea"/>
              </a:rPr>
              <a:t>入</a:t>
            </a:r>
            <a:r>
              <a:rPr lang="ja-JP" altLang="en-US" sz="2400" dirty="0" err="1">
                <a:solidFill>
                  <a:schemeClr val="tx1"/>
                </a:solidFill>
                <a:latin typeface="+mj-ea"/>
                <a:ea typeface="+mj-ea"/>
              </a:rPr>
              <a:t>する</a:t>
            </a:r>
            <a:r>
              <a:rPr lang="ja-JP" altLang="en-US" sz="2400" dirty="0">
                <a:solidFill>
                  <a:schemeClr val="tx1"/>
                </a:solidFill>
                <a:latin typeface="+mj-ea"/>
                <a:ea typeface="+mj-ea"/>
              </a:rPr>
              <a:t>際，任意継続掛金の精算はどのような手続をするのか。</a:t>
            </a:r>
            <a:endParaRPr lang="ja-JP" altLang="ja-JP" sz="2400"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6</a:t>
            </a:fld>
            <a:endParaRPr lang="en-US" altLang="ja-JP" dirty="0"/>
          </a:p>
        </p:txBody>
      </p:sp>
      <p:sp>
        <p:nvSpPr>
          <p:cNvPr id="6" name="コンテンツ プレースホルダー 2"/>
          <p:cNvSpPr txBox="1">
            <a:spLocks/>
          </p:cNvSpPr>
          <p:nvPr/>
        </p:nvSpPr>
        <p:spPr>
          <a:xfrm>
            <a:off x="1097280" y="2426133"/>
            <a:ext cx="10058400" cy="36063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dirty="0">
                <a:solidFill>
                  <a:schemeClr val="tx1"/>
                </a:solidFill>
              </a:rPr>
              <a:t>　「任意継続組合員資格喪失申出書」（以下「資格喪失申出書」という。）の提出に基づき，任</a:t>
            </a:r>
            <a:endParaRPr lang="en-US" altLang="ja-JP" dirty="0">
              <a:solidFill>
                <a:schemeClr val="tx1"/>
              </a:solidFill>
            </a:endParaRPr>
          </a:p>
          <a:p>
            <a:r>
              <a:rPr lang="ja-JP" altLang="en-US" dirty="0">
                <a:solidFill>
                  <a:schemeClr val="tx1"/>
                </a:solidFill>
              </a:rPr>
              <a:t>意継続組合員の資格の喪失が受理されます。（</a:t>
            </a:r>
            <a:r>
              <a:rPr lang="ja-JP" altLang="en-US" u="heavy" dirty="0">
                <a:solidFill>
                  <a:schemeClr val="tx1"/>
                </a:solidFill>
              </a:rPr>
              <a:t>口頭による申出では，喪失になりません。</a:t>
            </a:r>
            <a:r>
              <a:rPr lang="ja-JP" altLang="en-US" dirty="0">
                <a:solidFill>
                  <a:schemeClr val="tx1"/>
                </a:solidFill>
              </a:rPr>
              <a:t>）</a:t>
            </a:r>
            <a:endParaRPr lang="en-US" altLang="ja-JP" dirty="0">
              <a:solidFill>
                <a:schemeClr val="tx1"/>
              </a:solidFill>
            </a:endParaRPr>
          </a:p>
          <a:p>
            <a:r>
              <a:rPr lang="ja-JP" altLang="en-US" dirty="0">
                <a:solidFill>
                  <a:schemeClr val="tx1"/>
                </a:solidFill>
              </a:rPr>
              <a:t>　資格喪失の手続完了後，掛金の過払い分がある場合は，御自宅宛てに文書で通知しますの</a:t>
            </a:r>
            <a:endParaRPr lang="en-US" altLang="ja-JP" dirty="0">
              <a:solidFill>
                <a:schemeClr val="tx1"/>
              </a:solidFill>
            </a:endParaRPr>
          </a:p>
          <a:p>
            <a:r>
              <a:rPr lang="ja-JP" altLang="en-US" dirty="0">
                <a:solidFill>
                  <a:schemeClr val="tx1"/>
                </a:solidFill>
              </a:rPr>
              <a:t>で，所定の手続をお願いします。（</a:t>
            </a:r>
            <a:r>
              <a:rPr lang="ja-JP" altLang="en-US" u="heavy" dirty="0">
                <a:solidFill>
                  <a:schemeClr val="tx1"/>
                </a:solidFill>
              </a:rPr>
              <a:t>還付には時間を要しますので，御了承ください。</a:t>
            </a:r>
            <a:r>
              <a:rPr lang="ja-JP" altLang="en-US" dirty="0">
                <a:solidFill>
                  <a:schemeClr val="tx1"/>
                </a:solidFill>
              </a:rPr>
              <a:t>）</a:t>
            </a:r>
            <a:endParaRPr lang="en-US" altLang="ja-JP" dirty="0">
              <a:solidFill>
                <a:schemeClr val="tx1"/>
              </a:solidFill>
            </a:endParaRPr>
          </a:p>
          <a:p>
            <a:r>
              <a:rPr lang="ja-JP" altLang="en-US" dirty="0">
                <a:solidFill>
                  <a:schemeClr val="tx1"/>
                </a:solidFill>
              </a:rPr>
              <a:t>　「資格喪失申出書」が受理され，資格喪失の手続が完了するまで，任意継続掛金の請求（口</a:t>
            </a:r>
            <a:endParaRPr lang="en-US" altLang="ja-JP" dirty="0">
              <a:solidFill>
                <a:schemeClr val="tx1"/>
              </a:solidFill>
            </a:endParaRPr>
          </a:p>
          <a:p>
            <a:r>
              <a:rPr lang="ja-JP" altLang="en-US" dirty="0">
                <a:solidFill>
                  <a:schemeClr val="tx1"/>
                </a:solidFill>
              </a:rPr>
              <a:t>座振替の場合は口座からの引落）を行います。</a:t>
            </a:r>
            <a:r>
              <a:rPr lang="ja-JP" altLang="en-US" u="heavy" dirty="0">
                <a:solidFill>
                  <a:schemeClr val="tx1"/>
                </a:solidFill>
                <a:uFill>
                  <a:solidFill>
                    <a:srgbClr val="FF0000"/>
                  </a:solidFill>
                </a:uFill>
              </a:rPr>
              <a:t>任意継続組合員の資格を喪失する場合は，速</a:t>
            </a:r>
            <a:endParaRPr lang="en-US" altLang="ja-JP" u="heavy" dirty="0">
              <a:solidFill>
                <a:schemeClr val="tx1"/>
              </a:solidFill>
              <a:uFill>
                <a:solidFill>
                  <a:srgbClr val="FF0000"/>
                </a:solidFill>
              </a:uFill>
            </a:endParaRPr>
          </a:p>
          <a:p>
            <a:r>
              <a:rPr lang="ja-JP" altLang="en-US" u="heavy" dirty="0" err="1">
                <a:solidFill>
                  <a:schemeClr val="tx1"/>
                </a:solidFill>
                <a:uFill>
                  <a:solidFill>
                    <a:srgbClr val="FF0000"/>
                  </a:solidFill>
                </a:uFill>
              </a:rPr>
              <a:t>やかに</a:t>
            </a:r>
            <a:r>
              <a:rPr lang="ja-JP" altLang="en-US" u="heavy" dirty="0">
                <a:solidFill>
                  <a:schemeClr val="tx1"/>
                </a:solidFill>
                <a:uFill>
                  <a:solidFill>
                    <a:srgbClr val="FF0000"/>
                  </a:solidFill>
                </a:uFill>
              </a:rPr>
              <a:t>喪失の手続を行ってください。</a:t>
            </a:r>
            <a:endParaRPr lang="ja-JP" altLang="ja-JP" u="heavy" dirty="0">
              <a:solidFill>
                <a:schemeClr val="tx1"/>
              </a:solidFill>
              <a:uFill>
                <a:solidFill>
                  <a:srgbClr val="FF0000"/>
                </a:solidFill>
              </a:uFill>
            </a:endParaRPr>
          </a:p>
        </p:txBody>
      </p:sp>
      <p:sp>
        <p:nvSpPr>
          <p:cNvPr id="7" name="正方形/長方形 6"/>
          <p:cNvSpPr/>
          <p:nvPr/>
        </p:nvSpPr>
        <p:spPr>
          <a:xfrm>
            <a:off x="1113142" y="67571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a:extLst>
              <a:ext uri="{FF2B5EF4-FFF2-40B4-BE49-F238E27FC236}">
                <a16:creationId xmlns:a16="http://schemas.microsoft.com/office/drawing/2014/main" xmlns="" id="{53DC9BCE-A290-4D04-884D-6818B9343B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36537025"/>
      </p:ext>
    </p:extLst>
  </p:cSld>
  <p:clrMapOvr>
    <a:masterClrMapping/>
  </p:clrMapOvr>
  <mc:AlternateContent xmlns:mc="http://schemas.openxmlformats.org/markup-compatibility/2006" xmlns:p14="http://schemas.microsoft.com/office/powerpoint/2010/main">
    <mc:Choice Requires="p14">
      <p:transition p14:dur="10" advTm="60798">
        <p:cut/>
      </p:transition>
    </mc:Choice>
    <mc:Fallback xmlns="">
      <p:transition advTm="60798">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0" presetClass="entr" presetSubtype="0" fill="hold" grpId="0" nodeType="afterEffect">
                                  <p:stCondLst>
                                    <p:cond delay="10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8352" y="286604"/>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⑦</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487582"/>
            <a:ext cx="9905500" cy="811621"/>
          </a:xfrm>
        </p:spPr>
        <p:style>
          <a:lnRef idx="2">
            <a:schemeClr val="dk1"/>
          </a:lnRef>
          <a:fillRef idx="1">
            <a:schemeClr val="lt1"/>
          </a:fillRef>
          <a:effectRef idx="0">
            <a:schemeClr val="dk1"/>
          </a:effectRef>
          <a:fontRef idx="minor">
            <a:schemeClr val="dk1"/>
          </a:fontRef>
        </p:style>
        <p:txBody>
          <a:bodyPr anchor="b">
            <a:noAutofit/>
          </a:bodyPr>
          <a:lstStyle/>
          <a:p>
            <a:pPr>
              <a:lnSpc>
                <a:spcPct val="50000"/>
              </a:lnSpc>
            </a:pPr>
            <a:r>
              <a:rPr lang="en-US" altLang="ja-JP" sz="2400" dirty="0">
                <a:solidFill>
                  <a:schemeClr val="tx1"/>
                </a:solidFill>
                <a:latin typeface="+mj-ea"/>
                <a:ea typeface="+mj-ea"/>
              </a:rPr>
              <a:t>Q</a:t>
            </a:r>
            <a:r>
              <a:rPr lang="ja-JP" altLang="en-US" sz="2400" dirty="0">
                <a:solidFill>
                  <a:schemeClr val="tx1"/>
                </a:solidFill>
                <a:latin typeface="+mj-ea"/>
                <a:ea typeface="+mj-ea"/>
              </a:rPr>
              <a:t> ８ ：任意継続組合員の加入期間中に，国保に加入又は家族の被扶養者に</a:t>
            </a:r>
            <a:endParaRPr lang="en-US" altLang="ja-JP" sz="2400" dirty="0">
              <a:solidFill>
                <a:schemeClr val="tx1"/>
              </a:solidFill>
              <a:latin typeface="+mj-ea"/>
              <a:ea typeface="+mj-ea"/>
            </a:endParaRPr>
          </a:p>
          <a:p>
            <a:pPr>
              <a:lnSpc>
                <a:spcPct val="50000"/>
              </a:lnSpc>
            </a:pPr>
            <a:r>
              <a:rPr lang="ja-JP" altLang="en-US" sz="2400" dirty="0">
                <a:solidFill>
                  <a:schemeClr val="tx1"/>
                </a:solidFill>
                <a:latin typeface="+mj-ea"/>
                <a:ea typeface="+mj-ea"/>
              </a:rPr>
              <a:t>　　なる場合，任意継続掛金の精算はどのような手続をするのか。</a:t>
            </a:r>
            <a:endParaRPr lang="ja-JP" altLang="ja-JP" sz="2400"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7</a:t>
            </a:fld>
            <a:endParaRPr lang="en-US" altLang="ja-JP" dirty="0"/>
          </a:p>
        </p:txBody>
      </p:sp>
      <p:sp>
        <p:nvSpPr>
          <p:cNvPr id="6" name="コンテンツ プレースホルダー 2"/>
          <p:cNvSpPr txBox="1">
            <a:spLocks/>
          </p:cNvSpPr>
          <p:nvPr/>
        </p:nvSpPr>
        <p:spPr>
          <a:xfrm>
            <a:off x="1097280" y="2501442"/>
            <a:ext cx="9905500" cy="370151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300" dirty="0">
                <a:solidFill>
                  <a:schemeClr val="tx1"/>
                </a:solidFill>
              </a:rPr>
              <a:t>　</a:t>
            </a:r>
            <a:r>
              <a:rPr lang="ja-JP" altLang="en-US" dirty="0">
                <a:solidFill>
                  <a:schemeClr val="tx1"/>
                </a:solidFill>
              </a:rPr>
              <a:t>Ｑ７と同様の手続を行いますが，この場合，任意継続組合員の資格喪失日は</a:t>
            </a:r>
            <a:r>
              <a:rPr lang="ja-JP" altLang="en-US" dirty="0" smtClean="0">
                <a:solidFill>
                  <a:schemeClr val="tx1"/>
                </a:solidFill>
              </a:rPr>
              <a:t>，資格</a:t>
            </a:r>
            <a:r>
              <a:rPr lang="ja-JP" altLang="en-US" dirty="0">
                <a:solidFill>
                  <a:schemeClr val="tx1"/>
                </a:solidFill>
              </a:rPr>
              <a:t>喪失</a:t>
            </a:r>
            <a:r>
              <a:rPr lang="ja-JP" altLang="en-US" dirty="0" smtClean="0">
                <a:solidFill>
                  <a:schemeClr val="tx1"/>
                </a:solidFill>
              </a:rPr>
              <a:t>申</a:t>
            </a:r>
            <a:endParaRPr lang="en-US" altLang="ja-JP" dirty="0" smtClean="0">
              <a:solidFill>
                <a:schemeClr val="tx1"/>
              </a:solidFill>
            </a:endParaRPr>
          </a:p>
          <a:p>
            <a:r>
              <a:rPr lang="ja-JP" altLang="en-US" dirty="0" smtClean="0">
                <a:solidFill>
                  <a:schemeClr val="tx1"/>
                </a:solidFill>
              </a:rPr>
              <a:t>出書</a:t>
            </a:r>
            <a:r>
              <a:rPr lang="ja-JP" altLang="en-US" dirty="0">
                <a:solidFill>
                  <a:schemeClr val="tx1"/>
                </a:solidFill>
              </a:rPr>
              <a:t>を共済組合が受理した日の属する月の翌月の初日になります。</a:t>
            </a:r>
            <a:endParaRPr lang="en-US" altLang="ja-JP" dirty="0">
              <a:solidFill>
                <a:schemeClr val="tx1"/>
              </a:solidFill>
            </a:endParaRPr>
          </a:p>
          <a:p>
            <a:r>
              <a:rPr lang="ja-JP" altLang="en-US" dirty="0">
                <a:solidFill>
                  <a:schemeClr val="tx1"/>
                </a:solidFill>
              </a:rPr>
              <a:t>（Ｑ２の２年目の「任意継続掛金等決定通知書」を送付する際の案内により</a:t>
            </a:r>
            <a:r>
              <a:rPr lang="ja-JP" altLang="en-US" dirty="0" smtClean="0">
                <a:solidFill>
                  <a:schemeClr val="tx1"/>
                </a:solidFill>
              </a:rPr>
              <a:t>資格喪失</a:t>
            </a:r>
            <a:r>
              <a:rPr lang="ja-JP" altLang="en-US" dirty="0">
                <a:solidFill>
                  <a:schemeClr val="tx1"/>
                </a:solidFill>
              </a:rPr>
              <a:t>する</a:t>
            </a:r>
            <a:r>
              <a:rPr lang="ja-JP" altLang="en-US" dirty="0" smtClean="0">
                <a:solidFill>
                  <a:schemeClr val="tx1"/>
                </a:solidFill>
              </a:rPr>
              <a:t>場</a:t>
            </a:r>
            <a:endParaRPr lang="en-US" altLang="ja-JP" dirty="0" smtClean="0">
              <a:solidFill>
                <a:schemeClr val="tx1"/>
              </a:solidFill>
            </a:endParaRPr>
          </a:p>
          <a:p>
            <a:r>
              <a:rPr lang="ja-JP" altLang="en-US" dirty="0" smtClean="0">
                <a:solidFill>
                  <a:schemeClr val="tx1"/>
                </a:solidFill>
              </a:rPr>
              <a:t>合</a:t>
            </a:r>
            <a:r>
              <a:rPr lang="ja-JP" altLang="en-US" dirty="0">
                <a:solidFill>
                  <a:schemeClr val="tx1"/>
                </a:solidFill>
              </a:rPr>
              <a:t>は，案内文書に従って喪失）</a:t>
            </a:r>
            <a:endParaRPr lang="en-US" altLang="ja-JP" dirty="0">
              <a:solidFill>
                <a:schemeClr val="tx1"/>
              </a:solidFill>
            </a:endParaRPr>
          </a:p>
          <a:p>
            <a:r>
              <a:rPr lang="ja-JP" altLang="en-US" dirty="0">
                <a:solidFill>
                  <a:schemeClr val="tx1"/>
                </a:solidFill>
              </a:rPr>
              <a:t>　それまでの月は，任意継続掛金が発生しますので御留意ください。</a:t>
            </a:r>
            <a:endParaRPr lang="en-US" altLang="ja-JP" dirty="0">
              <a:solidFill>
                <a:schemeClr val="tx1"/>
              </a:solidFill>
            </a:endParaRPr>
          </a:p>
        </p:txBody>
      </p:sp>
      <p:sp>
        <p:nvSpPr>
          <p:cNvPr id="7" name="正方形/長方形 6"/>
          <p:cNvSpPr/>
          <p:nvPr/>
        </p:nvSpPr>
        <p:spPr>
          <a:xfrm>
            <a:off x="1113142" y="67571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オーディオ 7">
            <a:hlinkClick r:id="" action="ppaction://media"/>
            <a:extLst>
              <a:ext uri="{FF2B5EF4-FFF2-40B4-BE49-F238E27FC236}">
                <a16:creationId xmlns:a16="http://schemas.microsoft.com/office/drawing/2014/main" xmlns="" id="{06B7B63B-EC42-4546-BF5A-15AF1FC64E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63690428"/>
      </p:ext>
    </p:extLst>
  </p:cSld>
  <p:clrMapOvr>
    <a:masterClrMapping/>
  </p:clrMapOvr>
  <mc:AlternateContent xmlns:mc="http://schemas.openxmlformats.org/markup-compatibility/2006" xmlns:p14="http://schemas.microsoft.com/office/powerpoint/2010/main">
    <mc:Choice Requires="p14">
      <p:transition p14:dur="10" advTm="34554">
        <p:cut/>
      </p:transition>
    </mc:Choice>
    <mc:Fallback xmlns="">
      <p:transition advTm="34554">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1"/>
                            </p:stCondLst>
                            <p:childTnLst>
                              <p:par>
                                <p:cTn id="8" presetID="10" presetClass="entr" presetSubtype="0" fill="hold" grpId="0" nodeType="afterEffect">
                                  <p:stCondLst>
                                    <p:cond delay="10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2000" y="286604"/>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⑧</a:t>
            </a:r>
            <a:endParaRPr lang="en-US" altLang="ja-JP" sz="4000" dirty="0">
              <a:solidFill>
                <a:schemeClr val="tx1"/>
              </a:solidFill>
            </a:endParaRPr>
          </a:p>
        </p:txBody>
      </p:sp>
      <p:sp>
        <p:nvSpPr>
          <p:cNvPr id="3" name="コンテンツ プレースホルダー 2"/>
          <p:cNvSpPr>
            <a:spLocks noGrp="1"/>
          </p:cNvSpPr>
          <p:nvPr>
            <p:ph idx="1"/>
          </p:nvPr>
        </p:nvSpPr>
        <p:spPr>
          <a:xfrm>
            <a:off x="1097280" y="1514901"/>
            <a:ext cx="9905500" cy="759533"/>
          </a:xfrm>
        </p:spPr>
        <p:style>
          <a:lnRef idx="2">
            <a:schemeClr val="dk1"/>
          </a:lnRef>
          <a:fillRef idx="1">
            <a:schemeClr val="lt1"/>
          </a:fillRef>
          <a:effectRef idx="0">
            <a:schemeClr val="dk1"/>
          </a:effectRef>
          <a:fontRef idx="minor">
            <a:schemeClr val="dk1"/>
          </a:fontRef>
        </p:style>
        <p:txBody>
          <a:bodyPr anchor="b">
            <a:noAutofit/>
          </a:bodyPr>
          <a:lstStyle/>
          <a:p>
            <a:pPr>
              <a:lnSpc>
                <a:spcPct val="50000"/>
              </a:lnSpc>
            </a:pPr>
            <a:r>
              <a:rPr lang="en-US" altLang="ja-JP" sz="2400" dirty="0">
                <a:solidFill>
                  <a:schemeClr val="tx1"/>
                </a:solidFill>
                <a:latin typeface="+mj-ea"/>
                <a:ea typeface="+mj-ea"/>
              </a:rPr>
              <a:t>Q</a:t>
            </a:r>
            <a:r>
              <a:rPr lang="ja-JP" altLang="en-US" sz="2400" dirty="0">
                <a:solidFill>
                  <a:schemeClr val="tx1"/>
                </a:solidFill>
                <a:latin typeface="+mj-ea"/>
                <a:ea typeface="+mj-ea"/>
              </a:rPr>
              <a:t> ９：任意継続組合員に加入した月に再就職等により勤務先の健康</a:t>
            </a:r>
            <a:r>
              <a:rPr lang="ja-JP" altLang="en-US" sz="2400" dirty="0" smtClean="0">
                <a:solidFill>
                  <a:schemeClr val="tx1"/>
                </a:solidFill>
                <a:latin typeface="+mj-ea"/>
                <a:ea typeface="+mj-ea"/>
              </a:rPr>
              <a:t>保険</a:t>
            </a:r>
            <a:r>
              <a:rPr lang="ja-JP" altLang="en-US" sz="2400" dirty="0">
                <a:solidFill>
                  <a:schemeClr val="tx1"/>
                </a:solidFill>
                <a:latin typeface="+mj-ea"/>
              </a:rPr>
              <a:t>に</a:t>
            </a:r>
            <a:endParaRPr lang="en-US" altLang="ja-JP" sz="2400" dirty="0">
              <a:solidFill>
                <a:schemeClr val="tx1"/>
              </a:solidFill>
              <a:latin typeface="+mj-ea"/>
              <a:ea typeface="+mj-ea"/>
            </a:endParaRPr>
          </a:p>
          <a:p>
            <a:pPr>
              <a:lnSpc>
                <a:spcPct val="50000"/>
              </a:lnSpc>
            </a:pPr>
            <a:r>
              <a:rPr lang="ja-JP" altLang="en-US" sz="2400" dirty="0">
                <a:solidFill>
                  <a:schemeClr val="tx1"/>
                </a:solidFill>
                <a:latin typeface="+mj-ea"/>
                <a:ea typeface="+mj-ea"/>
              </a:rPr>
              <a:t> </a:t>
            </a:r>
            <a:r>
              <a:rPr lang="ja-JP" altLang="en-US" sz="2400" dirty="0" smtClean="0">
                <a:solidFill>
                  <a:schemeClr val="tx1"/>
                </a:solidFill>
                <a:latin typeface="+mj-ea"/>
                <a:ea typeface="+mj-ea"/>
              </a:rPr>
              <a:t>   加入</a:t>
            </a:r>
            <a:r>
              <a:rPr lang="ja-JP" altLang="en-US" sz="2400" dirty="0">
                <a:solidFill>
                  <a:schemeClr val="tx1"/>
                </a:solidFill>
                <a:latin typeface="+mj-ea"/>
                <a:ea typeface="+mj-ea"/>
              </a:rPr>
              <a:t>する場合，任意継続掛金はどうなるのか。</a:t>
            </a:r>
            <a:endParaRPr lang="ja-JP" altLang="ja-JP" sz="2400"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8</a:t>
            </a:fld>
            <a:endParaRPr lang="en-US" altLang="ja-JP" dirty="0"/>
          </a:p>
        </p:txBody>
      </p:sp>
      <p:sp>
        <p:nvSpPr>
          <p:cNvPr id="6" name="コンテンツ プレースホルダー 2"/>
          <p:cNvSpPr txBox="1">
            <a:spLocks/>
          </p:cNvSpPr>
          <p:nvPr/>
        </p:nvSpPr>
        <p:spPr>
          <a:xfrm>
            <a:off x="1097280" y="2466772"/>
            <a:ext cx="9905500" cy="308518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dirty="0">
                <a:solidFill>
                  <a:schemeClr val="tx1"/>
                </a:solidFill>
              </a:rPr>
              <a:t>　</a:t>
            </a:r>
            <a:r>
              <a:rPr lang="ja-JP" altLang="ja-JP" dirty="0">
                <a:solidFill>
                  <a:schemeClr val="tx1"/>
                </a:solidFill>
              </a:rPr>
              <a:t>任意継続掛金は，任意継続組合員の資格を取得した日の属する月から資格</a:t>
            </a:r>
            <a:r>
              <a:rPr lang="ja-JP" altLang="ja-JP" dirty="0" smtClean="0">
                <a:solidFill>
                  <a:schemeClr val="tx1"/>
                </a:solidFill>
              </a:rPr>
              <a:t>を喪失</a:t>
            </a:r>
            <a:r>
              <a:rPr lang="ja-JP" altLang="ja-JP" dirty="0">
                <a:solidFill>
                  <a:schemeClr val="tx1"/>
                </a:solidFill>
              </a:rPr>
              <a:t>した</a:t>
            </a:r>
            <a:r>
              <a:rPr lang="ja-JP" altLang="ja-JP" dirty="0" smtClean="0">
                <a:solidFill>
                  <a:schemeClr val="tx1"/>
                </a:solidFill>
              </a:rPr>
              <a:t>日</a:t>
            </a:r>
            <a:endParaRPr lang="en-US" altLang="ja-JP" dirty="0" smtClean="0">
              <a:solidFill>
                <a:schemeClr val="tx1"/>
              </a:solidFill>
            </a:endParaRPr>
          </a:p>
          <a:p>
            <a:r>
              <a:rPr lang="ja-JP" altLang="ja-JP" dirty="0" smtClean="0">
                <a:solidFill>
                  <a:schemeClr val="tx1"/>
                </a:solidFill>
              </a:rPr>
              <a:t>の</a:t>
            </a:r>
            <a:r>
              <a:rPr lang="ja-JP" altLang="ja-JP" dirty="0">
                <a:solidFill>
                  <a:schemeClr val="tx1"/>
                </a:solidFill>
              </a:rPr>
              <a:t>属する月の前月までを徴収します</a:t>
            </a:r>
            <a:r>
              <a:rPr lang="ja-JP" altLang="en-US" dirty="0">
                <a:solidFill>
                  <a:schemeClr val="tx1"/>
                </a:solidFill>
              </a:rPr>
              <a:t>が，</a:t>
            </a:r>
            <a:r>
              <a:rPr lang="ja-JP" altLang="ja-JP" u="heavy" dirty="0">
                <a:solidFill>
                  <a:schemeClr val="tx1"/>
                </a:solidFill>
              </a:rPr>
              <a:t>任意継続組合員の資格を</a:t>
            </a:r>
            <a:r>
              <a:rPr lang="ja-JP" altLang="ja-JP" b="1" u="heavy" dirty="0" smtClean="0">
                <a:solidFill>
                  <a:srgbClr val="FF0000"/>
                </a:solidFill>
                <a:uFill>
                  <a:solidFill>
                    <a:schemeClr val="tx1"/>
                  </a:solidFill>
                </a:uFill>
              </a:rPr>
              <a:t>取得</a:t>
            </a:r>
            <a:r>
              <a:rPr lang="ja-JP" altLang="ja-JP" b="1" u="heavy" dirty="0">
                <a:solidFill>
                  <a:srgbClr val="FF0000"/>
                </a:solidFill>
                <a:uFill>
                  <a:solidFill>
                    <a:schemeClr val="tx1"/>
                  </a:solidFill>
                </a:uFill>
              </a:rPr>
              <a:t>した日</a:t>
            </a:r>
            <a:r>
              <a:rPr lang="ja-JP" altLang="ja-JP" u="heavy" dirty="0">
                <a:solidFill>
                  <a:schemeClr val="tx1"/>
                </a:solidFill>
              </a:rPr>
              <a:t>と</a:t>
            </a:r>
            <a:r>
              <a:rPr lang="ja-JP" altLang="ja-JP" b="1" u="heavy" dirty="0">
                <a:solidFill>
                  <a:srgbClr val="FF0000"/>
                </a:solidFill>
                <a:uFill>
                  <a:solidFill>
                    <a:schemeClr val="tx1"/>
                  </a:solidFill>
                </a:uFill>
              </a:rPr>
              <a:t>資格を</a:t>
            </a:r>
            <a:r>
              <a:rPr lang="ja-JP" altLang="ja-JP" b="1" u="heavy" dirty="0" smtClean="0">
                <a:solidFill>
                  <a:srgbClr val="FF0000"/>
                </a:solidFill>
                <a:uFill>
                  <a:solidFill>
                    <a:schemeClr val="tx1"/>
                  </a:solidFill>
                </a:uFill>
              </a:rPr>
              <a:t>喪失</a:t>
            </a:r>
            <a:endParaRPr lang="en-US" altLang="ja-JP" b="1" u="heavy" dirty="0" smtClean="0">
              <a:solidFill>
                <a:srgbClr val="FF0000"/>
              </a:solidFill>
              <a:uFill>
                <a:solidFill>
                  <a:schemeClr val="tx1"/>
                </a:solidFill>
              </a:uFill>
            </a:endParaRPr>
          </a:p>
          <a:p>
            <a:r>
              <a:rPr lang="ja-JP" altLang="ja-JP" b="1" u="heavy" dirty="0" smtClean="0">
                <a:solidFill>
                  <a:srgbClr val="FF0000"/>
                </a:solidFill>
                <a:uFill>
                  <a:solidFill>
                    <a:schemeClr val="tx1"/>
                  </a:solidFill>
                </a:uFill>
              </a:rPr>
              <a:t>した</a:t>
            </a:r>
            <a:r>
              <a:rPr lang="ja-JP" altLang="ja-JP" b="1" u="heavy" dirty="0">
                <a:solidFill>
                  <a:srgbClr val="FF0000"/>
                </a:solidFill>
                <a:uFill>
                  <a:solidFill>
                    <a:schemeClr val="tx1"/>
                  </a:solidFill>
                </a:uFill>
              </a:rPr>
              <a:t>日</a:t>
            </a:r>
            <a:r>
              <a:rPr lang="ja-JP" altLang="ja-JP" u="heavy" dirty="0">
                <a:solidFill>
                  <a:schemeClr val="tx1"/>
                </a:solidFill>
              </a:rPr>
              <a:t>が</a:t>
            </a:r>
            <a:r>
              <a:rPr lang="ja-JP" altLang="ja-JP" b="1" u="heavy" dirty="0">
                <a:solidFill>
                  <a:srgbClr val="FF0000"/>
                </a:solidFill>
                <a:uFill>
                  <a:solidFill>
                    <a:schemeClr val="tx1"/>
                  </a:solidFill>
                </a:uFill>
              </a:rPr>
              <a:t>同月</a:t>
            </a:r>
            <a:r>
              <a:rPr lang="ja-JP" altLang="ja-JP" u="heavy" dirty="0">
                <a:solidFill>
                  <a:schemeClr val="tx1"/>
                </a:solidFill>
              </a:rPr>
              <a:t>の場合（</a:t>
            </a:r>
            <a:r>
              <a:rPr lang="ja-JP" altLang="en-US" u="heavy" dirty="0">
                <a:solidFill>
                  <a:schemeClr val="tx1"/>
                </a:solidFill>
              </a:rPr>
              <a:t>「</a:t>
            </a:r>
            <a:r>
              <a:rPr lang="ja-JP" altLang="ja-JP" u="heavy" dirty="0">
                <a:solidFill>
                  <a:schemeClr val="tx1"/>
                </a:solidFill>
              </a:rPr>
              <a:t>同月得喪</a:t>
            </a:r>
            <a:r>
              <a:rPr lang="ja-JP" altLang="en-US" u="heavy" dirty="0">
                <a:solidFill>
                  <a:schemeClr val="tx1"/>
                </a:solidFill>
              </a:rPr>
              <a:t>」という。</a:t>
            </a:r>
            <a:r>
              <a:rPr lang="ja-JP" altLang="ja-JP" u="heavy" dirty="0">
                <a:solidFill>
                  <a:schemeClr val="tx1"/>
                </a:solidFill>
              </a:rPr>
              <a:t>）は，再び</a:t>
            </a:r>
            <a:r>
              <a:rPr lang="ja-JP" altLang="ja-JP" u="heavy" dirty="0" smtClean="0">
                <a:solidFill>
                  <a:schemeClr val="tx1"/>
                </a:solidFill>
              </a:rPr>
              <a:t>地方公務員</a:t>
            </a:r>
            <a:r>
              <a:rPr lang="ja-JP" altLang="ja-JP" u="heavy" dirty="0">
                <a:solidFill>
                  <a:schemeClr val="tx1"/>
                </a:solidFill>
              </a:rPr>
              <a:t>共済組合員の資格を取得</a:t>
            </a:r>
            <a:r>
              <a:rPr lang="ja-JP" altLang="ja-JP" u="heavy" dirty="0" smtClean="0">
                <a:solidFill>
                  <a:schemeClr val="tx1"/>
                </a:solidFill>
              </a:rPr>
              <a:t>し</a:t>
            </a:r>
            <a:endParaRPr lang="en-US" altLang="ja-JP" u="heavy" dirty="0" smtClean="0">
              <a:solidFill>
                <a:schemeClr val="tx1"/>
              </a:solidFill>
            </a:endParaRPr>
          </a:p>
          <a:p>
            <a:r>
              <a:rPr lang="ja-JP" altLang="ja-JP" u="heavy" dirty="0" smtClean="0">
                <a:solidFill>
                  <a:schemeClr val="tx1"/>
                </a:solidFill>
              </a:rPr>
              <a:t>た</a:t>
            </a:r>
            <a:r>
              <a:rPr lang="ja-JP" altLang="ja-JP" u="heavy" dirty="0">
                <a:solidFill>
                  <a:schemeClr val="tx1"/>
                </a:solidFill>
              </a:rPr>
              <a:t>場合を除き，その月の任意継続掛金は</a:t>
            </a:r>
            <a:r>
              <a:rPr lang="ja-JP" altLang="ja-JP" u="heavy" dirty="0" smtClean="0">
                <a:solidFill>
                  <a:schemeClr val="tx1"/>
                </a:solidFill>
              </a:rPr>
              <a:t>徴収</a:t>
            </a:r>
            <a:r>
              <a:rPr lang="ja-JP" altLang="en-US" u="heavy" dirty="0">
                <a:solidFill>
                  <a:schemeClr val="tx1"/>
                </a:solidFill>
              </a:rPr>
              <a:t>します。（１か月分の掛金が必要）</a:t>
            </a:r>
            <a:endParaRPr lang="en-US" altLang="ja-JP" u="heavy" dirty="0">
              <a:solidFill>
                <a:schemeClr val="tx1"/>
              </a:solidFill>
            </a:endParaRPr>
          </a:p>
        </p:txBody>
      </p:sp>
      <p:sp>
        <p:nvSpPr>
          <p:cNvPr id="7" name="正方形/長方形 6"/>
          <p:cNvSpPr/>
          <p:nvPr/>
        </p:nvSpPr>
        <p:spPr>
          <a:xfrm>
            <a:off x="1113142" y="655396"/>
            <a:ext cx="18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a:extLst>
              <a:ext uri="{FF2B5EF4-FFF2-40B4-BE49-F238E27FC236}">
                <a16:creationId xmlns:a16="http://schemas.microsoft.com/office/drawing/2014/main" xmlns="" id="{8DAC6D67-6683-4804-830A-F91EF098B6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42625634"/>
      </p:ext>
    </p:extLst>
  </p:cSld>
  <p:clrMapOvr>
    <a:masterClrMapping/>
  </p:clrMapOvr>
  <mc:AlternateContent xmlns:mc="http://schemas.openxmlformats.org/markup-compatibility/2006" xmlns:p14="http://schemas.microsoft.com/office/powerpoint/2010/main">
    <mc:Choice Requires="p14">
      <p:transition p14:dur="10" advTm="31204">
        <p:cut/>
      </p:transition>
    </mc:Choice>
    <mc:Fallback xmlns="">
      <p:transition advTm="31204">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0" presetClass="entr" presetSubtype="0" fill="hold" grpId="0" nodeType="afterEffect">
                                  <p:stCondLst>
                                    <p:cond delay="10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5648" y="286604"/>
            <a:ext cx="10058400" cy="1080000"/>
          </a:xfrm>
        </p:spPr>
        <p:txBody>
          <a:bodyPr>
            <a:normAutofit/>
          </a:bodyPr>
          <a:lstStyle/>
          <a:p>
            <a:r>
              <a:rPr lang="ja-JP" altLang="en-US" sz="4000" dirty="0">
                <a:solidFill>
                  <a:schemeClr val="tx1"/>
                </a:solidFill>
              </a:rPr>
              <a:t>７　よくある質問</a:t>
            </a:r>
            <a:r>
              <a:rPr lang="en-US" altLang="ja-JP" sz="4000" dirty="0">
                <a:solidFill>
                  <a:schemeClr val="tx1"/>
                </a:solidFill>
              </a:rPr>
              <a:t>FAQ</a:t>
            </a:r>
            <a:r>
              <a:rPr lang="ja-JP" altLang="en-US" sz="4000" dirty="0">
                <a:solidFill>
                  <a:schemeClr val="tx1"/>
                </a:solidFill>
              </a:rPr>
              <a:t>⑨</a:t>
            </a:r>
            <a:endParaRPr lang="en-US" altLang="ja-JP" sz="4000" dirty="0">
              <a:solidFill>
                <a:schemeClr val="tx1"/>
              </a:solidFill>
            </a:endParaRPr>
          </a:p>
        </p:txBody>
      </p:sp>
      <p:sp>
        <p:nvSpPr>
          <p:cNvPr id="3" name="コンテンツ プレースホルダー 2"/>
          <p:cNvSpPr>
            <a:spLocks noGrp="1"/>
          </p:cNvSpPr>
          <p:nvPr>
            <p:ph idx="1"/>
          </p:nvPr>
        </p:nvSpPr>
        <p:spPr>
          <a:xfrm>
            <a:off x="1097279" y="1418726"/>
            <a:ext cx="10115203" cy="1014848"/>
          </a:xfrm>
        </p:spPr>
        <p:style>
          <a:lnRef idx="2">
            <a:schemeClr val="dk1"/>
          </a:lnRef>
          <a:fillRef idx="1">
            <a:schemeClr val="lt1"/>
          </a:fillRef>
          <a:effectRef idx="0">
            <a:schemeClr val="dk1"/>
          </a:effectRef>
          <a:fontRef idx="minor">
            <a:schemeClr val="dk1"/>
          </a:fontRef>
        </p:style>
        <p:txBody>
          <a:bodyPr anchor="ctr">
            <a:noAutofit/>
          </a:bodyPr>
          <a:lstStyle/>
          <a:p>
            <a:r>
              <a:rPr lang="en-US" altLang="ja-JP" sz="2400" dirty="0" smtClean="0">
                <a:solidFill>
                  <a:schemeClr val="tx1"/>
                </a:solidFill>
                <a:latin typeface="+mj-ea"/>
                <a:ea typeface="+mj-ea"/>
              </a:rPr>
              <a:t>Q 10</a:t>
            </a:r>
            <a:r>
              <a:rPr lang="ja-JP" altLang="en-US" sz="2400" dirty="0">
                <a:solidFill>
                  <a:schemeClr val="tx1"/>
                </a:solidFill>
                <a:latin typeface="+mj-ea"/>
                <a:ea typeface="+mj-ea"/>
              </a:rPr>
              <a:t>：再就職先の年末調整で任継掛金の収納証明書が必要と言われた。</a:t>
            </a:r>
            <a:endParaRPr lang="en-US" altLang="ja-JP" sz="2400" dirty="0">
              <a:solidFill>
                <a:schemeClr val="tx1"/>
              </a:solidFill>
              <a:latin typeface="+mj-ea"/>
              <a:ea typeface="+mj-ea"/>
            </a:endParaRPr>
          </a:p>
          <a:p>
            <a:r>
              <a:rPr lang="en-US" altLang="ja-JP" sz="2400" dirty="0" smtClean="0">
                <a:solidFill>
                  <a:schemeClr val="tx1"/>
                </a:solidFill>
                <a:latin typeface="+mj-ea"/>
                <a:ea typeface="+mj-ea"/>
              </a:rPr>
              <a:t>Q 11</a:t>
            </a:r>
            <a:r>
              <a:rPr lang="ja-JP" altLang="en-US" sz="2400" dirty="0">
                <a:solidFill>
                  <a:schemeClr val="tx1"/>
                </a:solidFill>
                <a:latin typeface="+mj-ea"/>
                <a:ea typeface="+mj-ea"/>
              </a:rPr>
              <a:t>：年度の途中で資格を喪失した場合の収納証明書はどのようになるのか。</a:t>
            </a:r>
            <a:endParaRPr lang="ja-JP" altLang="ja-JP" sz="2400" dirty="0">
              <a:solidFill>
                <a:schemeClr val="tx1"/>
              </a:solidFill>
              <a:latin typeface="+mj-ea"/>
              <a:ea typeface="+mj-ea"/>
            </a:endParaRPr>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6CCFD2E8-DE03-4C84-8222-C88459698FBE}" type="slidenum">
              <a:rPr lang="en-US" altLang="ja-JP" smtClean="0"/>
              <a:pPr/>
              <a:t>9</a:t>
            </a:fld>
            <a:endParaRPr lang="en-US" altLang="ja-JP" dirty="0"/>
          </a:p>
        </p:txBody>
      </p:sp>
      <p:sp>
        <p:nvSpPr>
          <p:cNvPr id="6" name="コンテンツ プレースホルダー 2"/>
          <p:cNvSpPr txBox="1">
            <a:spLocks/>
          </p:cNvSpPr>
          <p:nvPr/>
        </p:nvSpPr>
        <p:spPr>
          <a:xfrm>
            <a:off x="1097280" y="2627936"/>
            <a:ext cx="9905500" cy="298038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lvl="0" fontAlgn="base">
              <a:lnSpc>
                <a:spcPct val="70000"/>
              </a:lnSpc>
            </a:pPr>
            <a:r>
              <a:rPr lang="ja-JP" altLang="en-US" sz="1800" dirty="0">
                <a:solidFill>
                  <a:schemeClr val="tx1"/>
                </a:solidFill>
              </a:rPr>
              <a:t>　</a:t>
            </a:r>
            <a:r>
              <a:rPr lang="ja-JP" altLang="en-US" dirty="0">
                <a:solidFill>
                  <a:schemeClr val="tx1"/>
                </a:solidFill>
              </a:rPr>
              <a:t>「６　掛金の所得税法上の取扱いについて」（</a:t>
            </a:r>
            <a:r>
              <a:rPr lang="en-US" altLang="ja-JP" dirty="0">
                <a:solidFill>
                  <a:schemeClr val="tx1"/>
                </a:solidFill>
              </a:rPr>
              <a:t>18</a:t>
            </a:r>
            <a:r>
              <a:rPr lang="ja-JP" altLang="en-US" dirty="0">
                <a:solidFill>
                  <a:schemeClr val="tx1"/>
                </a:solidFill>
              </a:rPr>
              <a:t>頁）のとおり，再就職先で年末調整を行う場</a:t>
            </a:r>
            <a:endParaRPr lang="en-US" altLang="ja-JP" dirty="0">
              <a:solidFill>
                <a:schemeClr val="tx1"/>
              </a:solidFill>
            </a:endParaRPr>
          </a:p>
          <a:p>
            <a:pPr lvl="0" fontAlgn="base">
              <a:lnSpc>
                <a:spcPct val="70000"/>
              </a:lnSpc>
            </a:pPr>
            <a:r>
              <a:rPr lang="ja-JP" altLang="en-US" dirty="0">
                <a:solidFill>
                  <a:schemeClr val="tx1"/>
                </a:solidFill>
              </a:rPr>
              <a:t>場合は収納証明書を随時発行しますので，経理貸付係まで御連絡ください。</a:t>
            </a:r>
            <a:endParaRPr lang="en-US" altLang="ja-JP" dirty="0">
              <a:solidFill>
                <a:schemeClr val="tx1"/>
              </a:solidFill>
            </a:endParaRPr>
          </a:p>
          <a:p>
            <a:pPr lvl="0" fontAlgn="base">
              <a:lnSpc>
                <a:spcPct val="70000"/>
              </a:lnSpc>
            </a:pPr>
            <a:r>
              <a:rPr lang="ja-JP" altLang="en-US" dirty="0">
                <a:solidFill>
                  <a:schemeClr val="tx1"/>
                </a:solidFill>
              </a:rPr>
              <a:t>　なお，個人情報保護のため，収納証明書は本人の依頼に基づき発行し，御自宅宛てに送</a:t>
            </a:r>
            <a:endParaRPr lang="en-US" altLang="ja-JP" dirty="0">
              <a:solidFill>
                <a:schemeClr val="tx1"/>
              </a:solidFill>
            </a:endParaRPr>
          </a:p>
          <a:p>
            <a:pPr lvl="0" fontAlgn="base">
              <a:lnSpc>
                <a:spcPct val="70000"/>
              </a:lnSpc>
            </a:pPr>
            <a:r>
              <a:rPr lang="ja-JP" altLang="en-US" dirty="0">
                <a:solidFill>
                  <a:schemeClr val="tx1"/>
                </a:solidFill>
              </a:rPr>
              <a:t>付します。勤務先には送付しませんので御了承ください。　</a:t>
            </a:r>
            <a:endParaRPr lang="en-US" altLang="ja-JP" dirty="0">
              <a:solidFill>
                <a:schemeClr val="tx1"/>
              </a:solidFill>
            </a:endParaRPr>
          </a:p>
          <a:p>
            <a:pPr lvl="0" fontAlgn="base">
              <a:lnSpc>
                <a:spcPct val="70000"/>
              </a:lnSpc>
            </a:pPr>
            <a:r>
              <a:rPr lang="ja-JP" altLang="en-US" dirty="0">
                <a:solidFill>
                  <a:schemeClr val="tx1"/>
                </a:solidFill>
              </a:rPr>
              <a:t>　また，年度途中で任意継続組合員の資格を喪失し，任意継続掛金の過払い分が生じて</a:t>
            </a:r>
            <a:r>
              <a:rPr lang="ja-JP" altLang="en-US" dirty="0" err="1">
                <a:solidFill>
                  <a:schemeClr val="tx1"/>
                </a:solidFill>
              </a:rPr>
              <a:t>い</a:t>
            </a:r>
            <a:endParaRPr lang="en-US" altLang="ja-JP" dirty="0">
              <a:solidFill>
                <a:schemeClr val="tx1"/>
              </a:solidFill>
            </a:endParaRPr>
          </a:p>
          <a:p>
            <a:pPr lvl="0" fontAlgn="base">
              <a:lnSpc>
                <a:spcPct val="70000"/>
              </a:lnSpc>
            </a:pPr>
            <a:r>
              <a:rPr lang="ja-JP" altLang="en-US" dirty="0">
                <a:solidFill>
                  <a:schemeClr val="tx1"/>
                </a:solidFill>
              </a:rPr>
              <a:t>る場合は，掛金還付後に収納証明書を発行します。既に年末調整又は確定申告を行って</a:t>
            </a:r>
            <a:r>
              <a:rPr lang="ja-JP" altLang="en-US" dirty="0" err="1">
                <a:solidFill>
                  <a:schemeClr val="tx1"/>
                </a:solidFill>
              </a:rPr>
              <a:t>い</a:t>
            </a:r>
            <a:endParaRPr lang="en-US" altLang="ja-JP" dirty="0">
              <a:solidFill>
                <a:schemeClr val="tx1"/>
              </a:solidFill>
            </a:endParaRPr>
          </a:p>
          <a:p>
            <a:pPr lvl="0" fontAlgn="base">
              <a:lnSpc>
                <a:spcPct val="70000"/>
              </a:lnSpc>
            </a:pPr>
            <a:r>
              <a:rPr lang="ja-JP" altLang="en-US" dirty="0">
                <a:solidFill>
                  <a:schemeClr val="tx1"/>
                </a:solidFill>
              </a:rPr>
              <a:t>る場合は，別途修正申告等が必要な場合があります。詳しくは税務署にお問合せください。</a:t>
            </a:r>
            <a:endParaRPr lang="ja-JP" altLang="ja-JP" dirty="0">
              <a:solidFill>
                <a:schemeClr val="tx1"/>
              </a:solidFill>
            </a:endParaRPr>
          </a:p>
        </p:txBody>
      </p:sp>
      <p:sp>
        <p:nvSpPr>
          <p:cNvPr id="7" name="正方形/長方形 6"/>
          <p:cNvSpPr/>
          <p:nvPr/>
        </p:nvSpPr>
        <p:spPr>
          <a:xfrm>
            <a:off x="1113143" y="675716"/>
            <a:ext cx="169747" cy="620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a:extLst>
              <a:ext uri="{FF2B5EF4-FFF2-40B4-BE49-F238E27FC236}">
                <a16:creationId xmlns:a16="http://schemas.microsoft.com/office/drawing/2014/main" xmlns="" id="{DEB8FA46-DB55-484F-924C-6191DBB8E6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09655818"/>
      </p:ext>
    </p:extLst>
  </p:cSld>
  <p:clrMapOvr>
    <a:masterClrMapping/>
  </p:clrMapOvr>
  <mc:AlternateContent xmlns:mc="http://schemas.openxmlformats.org/markup-compatibility/2006" xmlns:p14="http://schemas.microsoft.com/office/powerpoint/2010/main">
    <mc:Choice Requires="p14">
      <p:transition p14:dur="10" advTm="74534">
        <p:cut/>
      </p:transition>
    </mc:Choice>
    <mc:Fallback xmlns="">
      <p:transition advTm="74534">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0" presetClass="entr" presetSubtype="0" fill="hold" grpId="0" nodeType="afterEffect">
                                  <p:stCondLst>
                                    <p:cond delay="15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
</p:tagLst>
</file>

<file path=ppt/theme/theme1.xml><?xml version="1.0" encoding="utf-8"?>
<a:theme xmlns:a="http://schemas.openxmlformats.org/drawingml/2006/main" name="レトロスペク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0</TotalTime>
  <Words>397</Words>
  <Application>Microsoft Office PowerPoint</Application>
  <PresentationFormat>ワイド画面</PresentationFormat>
  <Paragraphs>143</Paragraphs>
  <Slides>10</Slides>
  <Notes>10</Notes>
  <HiddenSlides>0</HiddenSlides>
  <MMClips>10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ＭＳ Ｐゴシック</vt:lpstr>
      <vt:lpstr>游ゴシック</vt:lpstr>
      <vt:lpstr>Calibri</vt:lpstr>
      <vt:lpstr>Calibri Light</vt:lpstr>
      <vt:lpstr>レトロスペクト</vt:lpstr>
      <vt:lpstr>７　よくある質問FAQ①</vt:lpstr>
      <vt:lpstr>７　よくある質問FAQ②</vt:lpstr>
      <vt:lpstr>７　よくある質問FAQ③</vt:lpstr>
      <vt:lpstr>７　よくある質問FAQ④</vt:lpstr>
      <vt:lpstr>７　よくある質問FAQ⑤</vt:lpstr>
      <vt:lpstr>７　よくある質問FAQ⑥</vt:lpstr>
      <vt:lpstr>７　よくある質問FAQ⑦</vt:lpstr>
      <vt:lpstr>７　よくある質問FAQ⑧</vt:lpstr>
      <vt:lpstr>７　よくある質問FAQ⑨</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2023-01-16T00:50:20Z</dcterms:created>
  <dcterms:modified xsi:type="dcterms:W3CDTF">2023-01-16T00:50:44Z</dcterms:modified>
</cp:coreProperties>
</file>