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1"/>
  </p:sldMasterIdLst>
  <p:notesMasterIdLst>
    <p:notesMasterId r:id="rId18"/>
  </p:notesMasterIdLst>
  <p:handoutMasterIdLst>
    <p:handoutMasterId r:id="rId19"/>
  </p:handoutMasterIdLst>
  <p:sldIdLst>
    <p:sldId id="257" r:id="rId2"/>
    <p:sldId id="258" r:id="rId3"/>
    <p:sldId id="273" r:id="rId4"/>
    <p:sldId id="259" r:id="rId5"/>
    <p:sldId id="274" r:id="rId6"/>
    <p:sldId id="284" r:id="rId7"/>
    <p:sldId id="299" r:id="rId8"/>
    <p:sldId id="285" r:id="rId9"/>
    <p:sldId id="275" r:id="rId10"/>
    <p:sldId id="276" r:id="rId11"/>
    <p:sldId id="288" r:id="rId12"/>
    <p:sldId id="287" r:id="rId13"/>
    <p:sldId id="289" r:id="rId14"/>
    <p:sldId id="290" r:id="rId15"/>
    <p:sldId id="291" r:id="rId16"/>
    <p:sldId id="292" r:id="rId17"/>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D1gvT76pypn6y0T4O303w==" hashData="HZ/q+GXgDDh/eE3A15bVIAN+L/nwEGXPXu2BfHoDWhpnf5EV47JwCh9mCBT9pPpNkTVbw7NKgVCcheSBHbur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63849" autoAdjust="0"/>
  </p:normalViewPr>
  <p:slideViewPr>
    <p:cSldViewPr snapToGrid="0">
      <p:cViewPr varScale="1">
        <p:scale>
          <a:sx n="77" d="100"/>
          <a:sy n="77" d="100"/>
        </p:scale>
        <p:origin x="152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98" d="100"/>
          <a:sy n="98" d="100"/>
        </p:scale>
        <p:origin x="1974" y="-7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190BB2B-E38F-4F3C-B6DA-882E12AF2ECA}" type="datetimeFigureOut">
              <a:rPr kumimoji="1" lang="ja-JP" altLang="en-US" smtClean="0"/>
              <a:t>2023/1/16</a:t>
            </a:fld>
            <a:endParaRPr kumimoji="1" lang="ja-JP" altLang="en-US" dirty="0"/>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E84CAC62-2340-46D4-98D3-D1768BE8F7D5}" type="slidenum">
              <a:rPr kumimoji="1" lang="ja-JP" altLang="en-US" smtClean="0"/>
              <a:t>‹#›</a:t>
            </a:fld>
            <a:endParaRPr kumimoji="1" lang="ja-JP" altLang="en-US" dirty="0"/>
          </a:p>
        </p:txBody>
      </p:sp>
    </p:spTree>
    <p:extLst>
      <p:ext uri="{BB962C8B-B14F-4D97-AF65-F5344CB8AC3E}">
        <p14:creationId xmlns:p14="http://schemas.microsoft.com/office/powerpoint/2010/main" val="878991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7C55890-6296-43BE-B67C-6B93D2C8C0DC}" type="datetimeFigureOut">
              <a:rPr kumimoji="1" lang="ja-JP" altLang="en-US" smtClean="0"/>
              <a:t>2023/1/16</a:t>
            </a:fld>
            <a:endParaRPr kumimoji="1" lang="ja-JP" alt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526472" y="4748163"/>
            <a:ext cx="5799715"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6C5BDD5-8C39-4D92-B163-EDCA3A42DD3B}" type="slidenum">
              <a:rPr kumimoji="1" lang="ja-JP" altLang="en-US" smtClean="0"/>
              <a:t>‹#›</a:t>
            </a:fld>
            <a:endParaRPr kumimoji="1" lang="ja-JP" altLang="en-US" dirty="0"/>
          </a:p>
        </p:txBody>
      </p:sp>
    </p:spTree>
    <p:extLst>
      <p:ext uri="{BB962C8B-B14F-4D97-AF65-F5344CB8AC3E}">
        <p14:creationId xmlns:p14="http://schemas.microsoft.com/office/powerpoint/2010/main" val="21365283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487881" y="5036644"/>
            <a:ext cx="5760000" cy="3960000"/>
          </a:xfrm>
        </p:spPr>
        <p:txBody>
          <a:bodyPr/>
          <a:lstStyle/>
          <a:p>
            <a:r>
              <a:rPr lang="zh-TW" altLang="ja-JP" sz="1400" dirty="0">
                <a:latin typeface="ＭＳ Ｐゴシック" panose="020B0600070205080204" pitchFamily="50" charset="-128"/>
                <a:ea typeface="ＭＳ Ｐゴシック" panose="020B0600070205080204" pitchFamily="50" charset="-128"/>
              </a:rPr>
              <a:t>任意継続組合員制度</a:t>
            </a:r>
            <a:r>
              <a:rPr lang="ja-JP" altLang="en-US" sz="1400" dirty="0"/>
              <a:t>の掛金について説明します。</a:t>
            </a:r>
            <a:endParaRPr lang="en-US" altLang="ja-JP" sz="1400" dirty="0"/>
          </a:p>
        </p:txBody>
      </p:sp>
    </p:spTree>
    <p:extLst>
      <p:ext uri="{BB962C8B-B14F-4D97-AF65-F5344CB8AC3E}">
        <p14:creationId xmlns:p14="http://schemas.microsoft.com/office/powerpoint/2010/main" val="1817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まず</a:t>
            </a:r>
            <a:r>
              <a:rPr lang="ja-JP" altLang="en-US" sz="1300" dirty="0"/>
              <a:t>「４　口座振替による払込方法」について説明します。</a:t>
            </a:r>
            <a:endParaRPr lang="en-US" altLang="ja-JP" sz="1300" dirty="0"/>
          </a:p>
          <a:p>
            <a:r>
              <a:rPr lang="ja-JP" altLang="en-US" sz="1300" dirty="0"/>
              <a:t>　広島銀行の本人名義の口座から自動振替をします。広島銀行以外の，他銀行の口座からの口座振替はできませんので，御了承ください。</a:t>
            </a:r>
            <a:endParaRPr lang="en-US" altLang="ja-JP" sz="1300" dirty="0"/>
          </a:p>
          <a:p>
            <a:r>
              <a:rPr lang="ja-JP" altLang="en-US" sz="1300" dirty="0"/>
              <a:t>　また，残高不足により口座振替ができなかった場合は，通知書を基に御自身で振込みを行っていただくことになりますので，振替日前には必ず口座の残高を確認しておいていただくようお願いします。</a:t>
            </a:r>
            <a:endParaRPr lang="en-US" altLang="ja-JP" sz="1300" dirty="0"/>
          </a:p>
          <a:p>
            <a:r>
              <a:rPr lang="ja-JP" altLang="en-US" sz="1300" dirty="0"/>
              <a:t>　</a:t>
            </a:r>
            <a:endParaRPr lang="en-US" altLang="ja-JP" sz="1300" dirty="0"/>
          </a:p>
          <a:p>
            <a:r>
              <a:rPr lang="ja-JP" altLang="en-US" sz="1300" dirty="0"/>
              <a:t>　払込のパターンとしましては，</a:t>
            </a:r>
            <a:r>
              <a:rPr lang="en-US" altLang="ja-JP" sz="1300" dirty="0"/>
              <a:t>12</a:t>
            </a:r>
            <a:r>
              <a:rPr lang="ja-JP" altLang="en-US" sz="1300" dirty="0"/>
              <a:t>か月分を前納する「年１回口座振替」，６か月分を前納する「年２回口座振替」，そして月毎の「毎月口座振替」の３種類を用意しています。</a:t>
            </a:r>
            <a:endParaRPr lang="en-US" altLang="ja-JP" sz="1300" dirty="0"/>
          </a:p>
          <a:p>
            <a:r>
              <a:rPr lang="ja-JP" altLang="en-US" sz="1300" dirty="0"/>
              <a:t>　口座振替日は表のとおり</a:t>
            </a:r>
            <a:r>
              <a:rPr lang="en-US" altLang="ja-JP" sz="1300" dirty="0"/>
              <a:t>19</a:t>
            </a:r>
            <a:r>
              <a:rPr lang="ja-JP" altLang="en-US" sz="1300" dirty="0"/>
              <a:t>日か</a:t>
            </a:r>
            <a:r>
              <a:rPr lang="en-US" altLang="ja-JP" sz="1300" dirty="0"/>
              <a:t>22</a:t>
            </a:r>
            <a:r>
              <a:rPr lang="ja-JP" altLang="en-US" sz="1300" dirty="0"/>
              <a:t>日としていますが，この日が土日祝日の場合は「翌営業日」となります。</a:t>
            </a:r>
            <a:endParaRPr lang="en-US" altLang="ja-JP" sz="1300" dirty="0"/>
          </a:p>
          <a:p>
            <a:r>
              <a:rPr lang="ja-JP" altLang="en-US" sz="1300" dirty="0"/>
              <a:t>　ただ，</a:t>
            </a:r>
            <a:r>
              <a:rPr lang="ja-JP" altLang="ja-JP" sz="1300" dirty="0"/>
              <a:t>年度途中に掛金率が引き上げられる場合</a:t>
            </a:r>
            <a:r>
              <a:rPr lang="ja-JP" altLang="en-US" sz="1300" dirty="0"/>
              <a:t>に</a:t>
            </a:r>
            <a:r>
              <a:rPr lang="ja-JP" altLang="ja-JP" sz="1300" dirty="0"/>
              <a:t>は，</a:t>
            </a:r>
            <a:r>
              <a:rPr lang="ja-JP" altLang="en-US" sz="1300" dirty="0"/>
              <a:t>やむを得ず，表の口座振替日以外に，差額分の振替を行う場合があります。その際は事前にお知らせしますので，御協力ください。</a:t>
            </a:r>
          </a:p>
          <a:p>
            <a:endParaRPr lang="en-US" altLang="ja-JP" sz="1400" dirty="0"/>
          </a:p>
          <a:p>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10</a:t>
            </a:fld>
            <a:endParaRPr lang="en-US" altLang="ja-JP" dirty="0"/>
          </a:p>
        </p:txBody>
      </p:sp>
    </p:spTree>
    <p:extLst>
      <p:ext uri="{BB962C8B-B14F-4D97-AF65-F5344CB8AC3E}">
        <p14:creationId xmlns:p14="http://schemas.microsoft.com/office/powerpoint/2010/main" val="121308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a:t>
            </a:r>
            <a:r>
              <a:rPr lang="ja-JP" altLang="ja-JP" sz="1400" dirty="0"/>
              <a:t>掛金の払込方法を</a:t>
            </a:r>
            <a:r>
              <a:rPr lang="ja-JP" altLang="en-US" sz="1400" dirty="0"/>
              <a:t>「</a:t>
            </a:r>
            <a:r>
              <a:rPr lang="ja-JP" altLang="ja-JP" sz="1400" dirty="0"/>
              <a:t>年１回口座振替</a:t>
            </a:r>
            <a:r>
              <a:rPr lang="ja-JP" altLang="en-US" sz="1400" dirty="0"/>
              <a:t>」か「</a:t>
            </a:r>
            <a:r>
              <a:rPr lang="ja-JP" altLang="ja-JP" sz="1400" dirty="0"/>
              <a:t>年２回口座振替</a:t>
            </a:r>
            <a:r>
              <a:rPr lang="ja-JP" altLang="en-US" sz="1400" dirty="0"/>
              <a:t>」としていただいた場合は，「掛金前納による割引制度」が適用され，一定の額を</a:t>
            </a:r>
            <a:r>
              <a:rPr lang="ja-JP" altLang="ja-JP" sz="1400" dirty="0"/>
              <a:t>割引</a:t>
            </a:r>
            <a:r>
              <a:rPr lang="ja-JP" altLang="en-US" sz="1400" dirty="0"/>
              <a:t>させていただきます</a:t>
            </a:r>
            <a:r>
              <a:rPr lang="ja-JP" altLang="ja-JP" sz="1400" dirty="0"/>
              <a:t>。</a:t>
            </a:r>
          </a:p>
          <a:p>
            <a:r>
              <a:rPr lang="ja-JP" altLang="en-US" sz="1400" dirty="0"/>
              <a:t>　例として，令和４年度の掛金率を基に，</a:t>
            </a:r>
            <a:r>
              <a:rPr lang="ja-JP" altLang="ja-JP" sz="1400" dirty="0"/>
              <a:t>掛金算定基礎額</a:t>
            </a:r>
            <a:r>
              <a:rPr lang="ja-JP" altLang="en-US" sz="1400" dirty="0"/>
              <a:t>が</a:t>
            </a:r>
            <a:r>
              <a:rPr lang="en-US" altLang="ja-JP" sz="1400" dirty="0"/>
              <a:t>410,000</a:t>
            </a:r>
            <a:r>
              <a:rPr lang="ja-JP" altLang="ja-JP" sz="1400" dirty="0"/>
              <a:t>円</a:t>
            </a:r>
            <a:r>
              <a:rPr lang="ja-JP" altLang="en-US" sz="1400" dirty="0"/>
              <a:t>の場合の掛金額及び割引額を表にまとめていますので，参考にしてください。</a:t>
            </a:r>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11</a:t>
            </a:fld>
            <a:endParaRPr lang="en-US" altLang="ja-JP" dirty="0"/>
          </a:p>
        </p:txBody>
      </p:sp>
    </p:spTree>
    <p:extLst>
      <p:ext uri="{BB962C8B-B14F-4D97-AF65-F5344CB8AC3E}">
        <p14:creationId xmlns:p14="http://schemas.microsoft.com/office/powerpoint/2010/main" val="248689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続いて，</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口座振替のために広島銀行と手続を行う必要があることから，</a:t>
            </a:r>
            <a:r>
              <a:rPr lang="ja-JP" altLang="en-US" sz="1400" dirty="0">
                <a:latin typeface="+mn-ea"/>
              </a:rPr>
              <a:t>初回の口座振替日について留意事項がありますので，補足説明します。</a:t>
            </a:r>
            <a:endParaRPr lang="en-US" altLang="ja-JP" sz="1400" dirty="0">
              <a:latin typeface="+mn-ea"/>
            </a:endParaRPr>
          </a:p>
          <a:p>
            <a:endParaRPr lang="en-US" altLang="ja-JP" sz="1400" dirty="0">
              <a:latin typeface="+mn-ea"/>
            </a:endParaRPr>
          </a:p>
          <a:p>
            <a:r>
              <a:rPr lang="ja-JP" altLang="en-US" sz="1400" dirty="0">
                <a:latin typeface="+mn-ea"/>
              </a:rPr>
              <a:t>　「一次締切」として「</a:t>
            </a:r>
            <a:r>
              <a:rPr lang="ja-JP" altLang="ja-JP" sz="1400" dirty="0">
                <a:latin typeface="+mn-ea"/>
              </a:rPr>
              <a:t>令和５年３月</a:t>
            </a:r>
            <a:r>
              <a:rPr lang="en-US" altLang="ja-JP" sz="1400" dirty="0">
                <a:latin typeface="+mn-ea"/>
              </a:rPr>
              <a:t>15</a:t>
            </a:r>
            <a:r>
              <a:rPr lang="ja-JP" altLang="ja-JP" sz="1400" dirty="0">
                <a:latin typeface="+mn-ea"/>
              </a:rPr>
              <a:t>日</a:t>
            </a:r>
            <a:r>
              <a:rPr lang="ja-JP" altLang="en-US" sz="1400" dirty="0">
                <a:latin typeface="+mn-ea"/>
              </a:rPr>
              <a:t>」を設定させていただいています。この日までに「任継申出書」を</a:t>
            </a:r>
            <a:r>
              <a:rPr lang="ja-JP" altLang="ja-JP" sz="1400" dirty="0">
                <a:latin typeface="+mn-ea"/>
              </a:rPr>
              <a:t>提出</a:t>
            </a:r>
            <a:r>
              <a:rPr lang="ja-JP" altLang="en-US" sz="1400" dirty="0">
                <a:latin typeface="+mn-ea"/>
              </a:rPr>
              <a:t>していただいた</a:t>
            </a:r>
            <a:r>
              <a:rPr lang="ja-JP" altLang="ja-JP" sz="1400" dirty="0">
                <a:latin typeface="+mn-ea"/>
              </a:rPr>
              <a:t>場合</a:t>
            </a:r>
            <a:r>
              <a:rPr lang="ja-JP" altLang="en-US" sz="1400" dirty="0">
                <a:latin typeface="+mn-ea"/>
              </a:rPr>
              <a:t>は，初回分から口座振替が可能で，口座振替日は</a:t>
            </a:r>
            <a:r>
              <a:rPr lang="ja-JP" altLang="ja-JP" sz="1400" dirty="0">
                <a:latin typeface="+mn-ea"/>
              </a:rPr>
              <a:t>４月</a:t>
            </a:r>
            <a:r>
              <a:rPr lang="en-US" altLang="ja-JP" sz="1400" dirty="0">
                <a:latin typeface="+mn-ea"/>
              </a:rPr>
              <a:t>19</a:t>
            </a:r>
            <a:r>
              <a:rPr lang="ja-JP" altLang="ja-JP" sz="1400" dirty="0">
                <a:latin typeface="+mn-ea"/>
              </a:rPr>
              <a:t>日</a:t>
            </a:r>
            <a:r>
              <a:rPr lang="ja-JP" altLang="en-US" sz="1400" dirty="0">
                <a:latin typeface="+mn-ea"/>
              </a:rPr>
              <a:t>となります</a:t>
            </a:r>
            <a:r>
              <a:rPr lang="ja-JP" altLang="ja-JP" sz="1400" dirty="0">
                <a:latin typeface="+mn-ea"/>
              </a:rPr>
              <a:t>。</a:t>
            </a:r>
          </a:p>
          <a:p>
            <a:r>
              <a:rPr lang="ja-JP" altLang="en-US" sz="1400" dirty="0">
                <a:latin typeface="+mn-ea"/>
              </a:rPr>
              <a:t>　</a:t>
            </a:r>
            <a:r>
              <a:rPr lang="ja-JP" altLang="ja-JP" sz="1400" dirty="0">
                <a:latin typeface="+mn-ea"/>
              </a:rPr>
              <a:t>４月上旬</a:t>
            </a:r>
            <a:r>
              <a:rPr lang="ja-JP" altLang="en-US" sz="1400" dirty="0">
                <a:latin typeface="+mn-ea"/>
              </a:rPr>
              <a:t>頃</a:t>
            </a:r>
            <a:r>
              <a:rPr lang="ja-JP" altLang="ja-JP" sz="1400" dirty="0">
                <a:latin typeface="+mn-ea"/>
              </a:rPr>
              <a:t>に，「</a:t>
            </a:r>
            <a:r>
              <a:rPr lang="ja-JP" altLang="en-US" sz="1400" dirty="0">
                <a:latin typeface="+mn-ea"/>
              </a:rPr>
              <a:t>任意継続掛金等</a:t>
            </a:r>
            <a:r>
              <a:rPr lang="ja-JP" altLang="ja-JP" sz="1400" dirty="0">
                <a:latin typeface="+mn-ea"/>
              </a:rPr>
              <a:t>決定通知書」を</a:t>
            </a:r>
            <a:r>
              <a:rPr lang="ja-JP" altLang="en-US" sz="1400" dirty="0">
                <a:latin typeface="+mn-ea"/>
              </a:rPr>
              <a:t>御</a:t>
            </a:r>
            <a:r>
              <a:rPr lang="ja-JP" altLang="ja-JP" sz="1400" dirty="0">
                <a:latin typeface="+mn-ea"/>
              </a:rPr>
              <a:t>自宅に送付しますので，掛金額等を</a:t>
            </a:r>
            <a:r>
              <a:rPr lang="ja-JP" altLang="en-US" sz="1400" dirty="0">
                <a:latin typeface="+mn-ea"/>
              </a:rPr>
              <a:t>御確認</a:t>
            </a:r>
            <a:r>
              <a:rPr lang="ja-JP" altLang="ja-JP" sz="1400" dirty="0">
                <a:latin typeface="+mn-ea"/>
              </a:rPr>
              <a:t>ください。</a:t>
            </a:r>
          </a:p>
          <a:p>
            <a:endParaRPr lang="en-US" altLang="ja-JP" sz="1400" dirty="0">
              <a:latin typeface="+mn-ea"/>
            </a:endParaRPr>
          </a:p>
          <a:p>
            <a:r>
              <a:rPr lang="ja-JP" altLang="en-US" sz="1400" dirty="0">
                <a:latin typeface="+mn-ea"/>
              </a:rPr>
              <a:t>　任継申出書の</a:t>
            </a:r>
            <a:r>
              <a:rPr lang="ja-JP" altLang="ja-JP" sz="1400" dirty="0">
                <a:latin typeface="+mn-ea"/>
              </a:rPr>
              <a:t>提出</a:t>
            </a:r>
            <a:r>
              <a:rPr lang="ja-JP" altLang="en-US" sz="1400" dirty="0">
                <a:latin typeface="+mn-ea"/>
              </a:rPr>
              <a:t>が「一次締切」の３月</a:t>
            </a:r>
            <a:r>
              <a:rPr lang="en-US" altLang="ja-JP" sz="1400" dirty="0">
                <a:latin typeface="+mn-ea"/>
              </a:rPr>
              <a:t>15</a:t>
            </a:r>
            <a:r>
              <a:rPr lang="ja-JP" altLang="en-US" sz="1400" dirty="0">
                <a:latin typeface="+mn-ea"/>
              </a:rPr>
              <a:t>日に間に合わなかった場合や，</a:t>
            </a:r>
            <a:r>
              <a:rPr lang="ja-JP" altLang="ja-JP" sz="1400" dirty="0">
                <a:latin typeface="+mn-ea"/>
              </a:rPr>
              <a:t>書類不備によ</a:t>
            </a:r>
            <a:r>
              <a:rPr lang="ja-JP" altLang="en-US" sz="1400" dirty="0">
                <a:latin typeface="+mn-ea"/>
              </a:rPr>
              <a:t>る</a:t>
            </a:r>
            <a:r>
              <a:rPr lang="ja-JP" altLang="ja-JP" sz="1400" dirty="0">
                <a:latin typeface="+mn-ea"/>
              </a:rPr>
              <a:t>再提出</a:t>
            </a:r>
            <a:r>
              <a:rPr lang="ja-JP" altLang="en-US" sz="1400" dirty="0">
                <a:latin typeface="+mn-ea"/>
              </a:rPr>
              <a:t>が一次締切後となった場合には，</a:t>
            </a:r>
            <a:r>
              <a:rPr lang="ja-JP" altLang="ja-JP" sz="1400" dirty="0">
                <a:latin typeface="+mn-ea"/>
              </a:rPr>
              <a:t>初回</a:t>
            </a:r>
            <a:r>
              <a:rPr lang="ja-JP" altLang="en-US" sz="1400" dirty="0">
                <a:latin typeface="+mn-ea"/>
              </a:rPr>
              <a:t>分に限り</a:t>
            </a:r>
            <a:r>
              <a:rPr lang="ja-JP" altLang="ja-JP" sz="1400" dirty="0">
                <a:latin typeface="+mn-ea"/>
              </a:rPr>
              <a:t>口座振替に</a:t>
            </a:r>
            <a:r>
              <a:rPr lang="ja-JP" altLang="en-US" sz="1400" dirty="0">
                <a:latin typeface="+mn-ea"/>
              </a:rPr>
              <a:t>間に合わない</a:t>
            </a:r>
            <a:r>
              <a:rPr lang="ja-JP" altLang="ja-JP" sz="1400" dirty="0">
                <a:latin typeface="+mn-ea"/>
              </a:rPr>
              <a:t>ことがあります。</a:t>
            </a:r>
            <a:endParaRPr lang="en-US" altLang="ja-JP" sz="1400" dirty="0">
              <a:latin typeface="+mn-ea"/>
            </a:endParaRPr>
          </a:p>
          <a:p>
            <a:r>
              <a:rPr lang="ja-JP" altLang="en-US" sz="1400" dirty="0">
                <a:latin typeface="+mn-ea"/>
              </a:rPr>
              <a:t>　</a:t>
            </a:r>
            <a:r>
              <a:rPr lang="ja-JP" altLang="ja-JP" sz="1400" dirty="0">
                <a:latin typeface="+mn-ea"/>
              </a:rPr>
              <a:t>その場合は，</a:t>
            </a:r>
            <a:r>
              <a:rPr lang="ja-JP" altLang="en-US" sz="1400" dirty="0">
                <a:latin typeface="+mn-ea"/>
              </a:rPr>
              <a:t>共済組合から通知書を</a:t>
            </a:r>
            <a:r>
              <a:rPr lang="ja-JP" altLang="ja-JP" sz="1400" dirty="0">
                <a:latin typeface="+mn-ea"/>
              </a:rPr>
              <a:t>送付しますので，</a:t>
            </a:r>
            <a:r>
              <a:rPr lang="ja-JP" altLang="en-US" sz="1400" dirty="0">
                <a:latin typeface="+mn-ea"/>
              </a:rPr>
              <a:t>御自身で，</a:t>
            </a:r>
            <a:r>
              <a:rPr lang="ja-JP" altLang="ja-JP" sz="1400" dirty="0">
                <a:latin typeface="+mn-ea"/>
              </a:rPr>
              <a:t>期限内に，指定の口座に掛金を</a:t>
            </a:r>
            <a:r>
              <a:rPr lang="ja-JP" altLang="en-US" sz="1400" dirty="0">
                <a:latin typeface="+mn-ea"/>
              </a:rPr>
              <a:t>払い込んで</a:t>
            </a:r>
            <a:r>
              <a:rPr lang="ja-JP" altLang="ja-JP" sz="1400" dirty="0">
                <a:latin typeface="+mn-ea"/>
              </a:rPr>
              <a:t>ください。</a:t>
            </a:r>
            <a:endParaRPr lang="en-US" altLang="ja-JP" sz="1400" dirty="0">
              <a:latin typeface="+mn-ea"/>
            </a:endParaRPr>
          </a:p>
          <a:p>
            <a:r>
              <a:rPr lang="ja-JP" altLang="en-US" sz="1400" dirty="0">
                <a:latin typeface="+mn-ea"/>
              </a:rPr>
              <a:t>　</a:t>
            </a:r>
            <a:r>
              <a:rPr lang="ja-JP" altLang="ja-JP" sz="1400" dirty="0">
                <a:latin typeface="+mn-ea"/>
              </a:rPr>
              <a:t>振込手数料</a:t>
            </a:r>
            <a:r>
              <a:rPr lang="ja-JP" altLang="en-US" sz="1400" dirty="0">
                <a:latin typeface="+mn-ea"/>
              </a:rPr>
              <a:t>が自己負担となってしまいますので，口座振替を希望される方は，一次締切の３月</a:t>
            </a:r>
            <a:r>
              <a:rPr lang="en-US" altLang="ja-JP" sz="1400" dirty="0">
                <a:latin typeface="+mn-ea"/>
              </a:rPr>
              <a:t>15</a:t>
            </a:r>
            <a:r>
              <a:rPr lang="ja-JP" altLang="en-US" sz="1400" dirty="0">
                <a:latin typeface="+mn-ea"/>
              </a:rPr>
              <a:t>日までに，不備のない形で「任継申出書」を提出していただきますようお願いします。</a:t>
            </a:r>
            <a:endParaRPr lang="en-US" altLang="ja-JP" sz="1400" dirty="0">
              <a:latin typeface="+mn-ea"/>
            </a:endParaRPr>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12</a:t>
            </a:fld>
            <a:endParaRPr lang="en-US" altLang="ja-JP" dirty="0"/>
          </a:p>
        </p:txBody>
      </p:sp>
    </p:spTree>
    <p:extLst>
      <p:ext uri="{BB962C8B-B14F-4D97-AF65-F5344CB8AC3E}">
        <p14:creationId xmlns:p14="http://schemas.microsoft.com/office/powerpoint/2010/main" val="595645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こちらに，払込方法のパターン別に，</a:t>
            </a:r>
            <a:r>
              <a:rPr lang="ja-JP" altLang="ja-JP" sz="1400" dirty="0">
                <a:latin typeface="+mn-ea"/>
              </a:rPr>
              <a:t>初回の</a:t>
            </a:r>
            <a:r>
              <a:rPr lang="ja-JP" altLang="en-US" sz="1400" dirty="0">
                <a:latin typeface="+mn-ea"/>
              </a:rPr>
              <a:t>口座振替に間に合わなかった場合の取扱いを表でまとめています。</a:t>
            </a:r>
            <a:endParaRPr lang="en-US" altLang="ja-JP" sz="1400" dirty="0">
              <a:latin typeface="+mn-ea"/>
            </a:endParaRPr>
          </a:p>
          <a:p>
            <a:r>
              <a:rPr lang="ja-JP" altLang="en-US" sz="1400" dirty="0">
                <a:latin typeface="+mn-ea"/>
              </a:rPr>
              <a:t>　繰り返しになりますが，可能</a:t>
            </a:r>
            <a:r>
              <a:rPr lang="ja-JP" altLang="ja-JP" sz="1400" dirty="0">
                <a:latin typeface="+mn-ea"/>
              </a:rPr>
              <a:t>な限り</a:t>
            </a:r>
            <a:r>
              <a:rPr lang="ja-JP" altLang="en-US" sz="1400" dirty="0">
                <a:latin typeface="+mn-ea"/>
              </a:rPr>
              <a:t>一次締切までに，不備のない形で</a:t>
            </a:r>
            <a:r>
              <a:rPr lang="ja-JP" altLang="en-US" sz="1400" dirty="0">
                <a:uFill>
                  <a:solidFill>
                    <a:srgbClr val="FF0000"/>
                  </a:solidFill>
                </a:uFill>
                <a:latin typeface="+mn-ea"/>
              </a:rPr>
              <a:t>任継申出書</a:t>
            </a:r>
            <a:r>
              <a:rPr lang="ja-JP" altLang="en-US" sz="1400" dirty="0">
                <a:uFillTx/>
                <a:latin typeface="+mn-ea"/>
              </a:rPr>
              <a:t>を</a:t>
            </a:r>
            <a:r>
              <a:rPr lang="ja-JP" altLang="ja-JP" sz="1400" dirty="0">
                <a:latin typeface="+mn-ea"/>
              </a:rPr>
              <a:t>提出</a:t>
            </a:r>
            <a:r>
              <a:rPr lang="ja-JP" altLang="en-US" sz="1400" dirty="0">
                <a:latin typeface="+mn-ea"/>
              </a:rPr>
              <a:t>していただきますようお願いします。</a:t>
            </a:r>
            <a:endParaRPr lang="en-US" altLang="ja-JP" sz="1400" dirty="0">
              <a:latin typeface="+mn-ea"/>
            </a:endParaRPr>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13</a:t>
            </a:fld>
            <a:endParaRPr lang="en-US" altLang="ja-JP" dirty="0"/>
          </a:p>
        </p:txBody>
      </p:sp>
    </p:spTree>
    <p:extLst>
      <p:ext uri="{BB962C8B-B14F-4D97-AF65-F5344CB8AC3E}">
        <p14:creationId xmlns:p14="http://schemas.microsoft.com/office/powerpoint/2010/main" val="2749586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次に，「払込通知書による払込方法」について説明します。</a:t>
            </a:r>
            <a:endParaRPr lang="en-US" altLang="ja-JP" sz="1400" dirty="0"/>
          </a:p>
          <a:p>
            <a:r>
              <a:rPr lang="ja-JP" altLang="en-US" sz="1400" dirty="0"/>
              <a:t>　</a:t>
            </a:r>
            <a:r>
              <a:rPr lang="ja-JP" altLang="en-US" sz="1400" kern="100" dirty="0">
                <a:latin typeface="+mn-ea"/>
              </a:rPr>
              <a:t>共済組合から通知書を送付しますので，これを基に，納付期限までに，御自身で，</a:t>
            </a:r>
            <a:r>
              <a:rPr lang="ja-JP" altLang="en-US" sz="1400" dirty="0">
                <a:solidFill>
                  <a:schemeClr val="tx1"/>
                </a:solidFill>
              </a:rPr>
              <a:t>銀行の窓口やＡＴＭ，ネットバンキング等を利用して掛金を払い込んでください。</a:t>
            </a:r>
            <a:r>
              <a:rPr lang="ja-JP" altLang="ja-JP" sz="1400" b="0" u="none" kern="100" dirty="0">
                <a:solidFill>
                  <a:srgbClr val="FF0000"/>
                </a:solidFill>
                <a:latin typeface="+mn-ea"/>
              </a:rPr>
              <a:t>振込手数料</a:t>
            </a:r>
            <a:r>
              <a:rPr lang="ja-JP" altLang="en-US" sz="1400" b="0" u="none" kern="100" dirty="0">
                <a:solidFill>
                  <a:srgbClr val="FF0000"/>
                </a:solidFill>
                <a:latin typeface="+mn-ea"/>
              </a:rPr>
              <a:t>は，自己負担になりますので御了承ください</a:t>
            </a:r>
            <a:r>
              <a:rPr lang="ja-JP" altLang="ja-JP" sz="1400" b="0" u="none" kern="100" dirty="0">
                <a:solidFill>
                  <a:srgbClr val="FF0000"/>
                </a:solidFill>
                <a:latin typeface="+mn-ea"/>
              </a:rPr>
              <a:t>。</a:t>
            </a:r>
            <a:endParaRPr lang="en-US" altLang="ja-JP" sz="1400" b="0" u="none" kern="100" dirty="0">
              <a:solidFill>
                <a:srgbClr val="FF0000"/>
              </a:solidFill>
              <a:latin typeface="+mn-ea"/>
            </a:endParaRPr>
          </a:p>
          <a:p>
            <a:r>
              <a:rPr lang="ja-JP" altLang="en-US" sz="1400" b="0" u="none" kern="100" dirty="0">
                <a:solidFill>
                  <a:srgbClr val="FF0000"/>
                </a:solidFill>
                <a:latin typeface="+mn-ea"/>
              </a:rPr>
              <a:t>　納付期限は表のとおりですが，この日までに掛金の払込がなく，督促にも応じていただけない場合は，任意継続組合員の資格は喪失になりますので，必ず，期限までに払い込んでください。</a:t>
            </a:r>
            <a:endParaRPr lang="en-US" altLang="ja-JP" sz="1400" b="0" u="none" kern="100" dirty="0">
              <a:solidFill>
                <a:srgbClr val="FF0000"/>
              </a:solidFill>
              <a:latin typeface="+mn-ea"/>
            </a:endParaRPr>
          </a:p>
          <a:p>
            <a:r>
              <a:rPr lang="ja-JP" altLang="en-US" sz="1400" b="0" u="none" kern="100" dirty="0">
                <a:solidFill>
                  <a:srgbClr val="FF0000"/>
                </a:solidFill>
                <a:latin typeface="+mn-ea"/>
              </a:rPr>
              <a:t>　また，年１回又は年２回の前納方法は，「口座振替」のみの適用で，「払込通知書」による場合は「毎月」払いのみですので，御理解ください。</a:t>
            </a:r>
            <a:endParaRPr lang="en-US" altLang="ja-JP" sz="1400" b="0" u="none" kern="100" dirty="0">
              <a:solidFill>
                <a:srgbClr val="FF0000"/>
              </a:solidFill>
              <a:latin typeface="+mn-ea"/>
            </a:endParaRPr>
          </a:p>
          <a:p>
            <a:r>
              <a:rPr lang="ja-JP" altLang="en-US" sz="1400" b="0" u="none" kern="100" dirty="0">
                <a:solidFill>
                  <a:srgbClr val="FF0000"/>
                </a:solidFill>
                <a:latin typeface="+mn-ea"/>
              </a:rPr>
              <a:t>　払込方法については以上で，次の項目に移ります。</a:t>
            </a:r>
            <a:endParaRPr lang="en-US" altLang="ja-JP" sz="1400" b="0" u="none" kern="100" dirty="0">
              <a:solidFill>
                <a:srgbClr val="FF0000"/>
              </a:solidFill>
              <a:latin typeface="+mn-ea"/>
            </a:endParaRPr>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14</a:t>
            </a:fld>
            <a:endParaRPr lang="en-US" altLang="ja-JP" dirty="0"/>
          </a:p>
        </p:txBody>
      </p:sp>
    </p:spTree>
    <p:extLst>
      <p:ext uri="{BB962C8B-B14F-4D97-AF65-F5344CB8AC3E}">
        <p14:creationId xmlns:p14="http://schemas.microsoft.com/office/powerpoint/2010/main" val="4037854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「５　給付金の振込口座について」説明します。</a:t>
            </a:r>
            <a:endParaRPr lang="en-US" altLang="ja-JP" sz="1400" dirty="0"/>
          </a:p>
          <a:p>
            <a:r>
              <a:rPr lang="ja-JP" altLang="en-US" sz="1400" dirty="0">
                <a:latin typeface="+mn-ea"/>
              </a:rPr>
              <a:t>　</a:t>
            </a:r>
            <a:r>
              <a:rPr lang="ja-JP" altLang="ja-JP" sz="1400" dirty="0">
                <a:latin typeface="+mn-ea"/>
              </a:rPr>
              <a:t>医療費等の給付金</a:t>
            </a:r>
            <a:r>
              <a:rPr lang="ja-JP" altLang="en-US" sz="1400" dirty="0">
                <a:latin typeface="+mn-ea"/>
              </a:rPr>
              <a:t>は，掛金の払込方法を「</a:t>
            </a:r>
            <a:r>
              <a:rPr lang="ja-JP" altLang="ja-JP" sz="1400" dirty="0">
                <a:latin typeface="+mn-ea"/>
              </a:rPr>
              <a:t>口座振替</a:t>
            </a:r>
            <a:r>
              <a:rPr lang="ja-JP" altLang="en-US" sz="1400" dirty="0">
                <a:latin typeface="+mn-ea"/>
              </a:rPr>
              <a:t>」とされた方の場合は，振替先として指定いただいた</a:t>
            </a:r>
            <a:r>
              <a:rPr lang="ja-JP" altLang="ja-JP" sz="1400" dirty="0">
                <a:latin typeface="+mn-ea"/>
              </a:rPr>
              <a:t>口座に</a:t>
            </a:r>
            <a:r>
              <a:rPr lang="ja-JP" altLang="en-US" sz="1400" dirty="0">
                <a:latin typeface="+mn-ea"/>
              </a:rPr>
              <a:t>振り込みます。</a:t>
            </a:r>
            <a:endParaRPr lang="en-US" altLang="ja-JP" sz="1400" dirty="0">
              <a:latin typeface="+mn-ea"/>
            </a:endParaRPr>
          </a:p>
          <a:p>
            <a:r>
              <a:rPr lang="ja-JP" altLang="ja-JP" sz="1400" dirty="0">
                <a:latin typeface="+mn-ea"/>
              </a:rPr>
              <a:t>　</a:t>
            </a:r>
            <a:r>
              <a:rPr lang="ja-JP" altLang="en-US" sz="1400" dirty="0">
                <a:latin typeface="+mn-ea"/>
              </a:rPr>
              <a:t>また，「</a:t>
            </a:r>
            <a:r>
              <a:rPr lang="ja-JP" altLang="ja-JP" sz="1400" dirty="0">
                <a:latin typeface="+mn-ea"/>
              </a:rPr>
              <a:t>毎月払込通知書</a:t>
            </a:r>
            <a:r>
              <a:rPr lang="ja-JP" altLang="en-US" sz="1400" dirty="0">
                <a:latin typeface="+mn-ea"/>
              </a:rPr>
              <a:t>」</a:t>
            </a:r>
            <a:r>
              <a:rPr lang="ja-JP" altLang="ja-JP" sz="1400" dirty="0">
                <a:latin typeface="+mn-ea"/>
              </a:rPr>
              <a:t>により掛金を払い込</a:t>
            </a:r>
            <a:r>
              <a:rPr lang="ja-JP" altLang="en-US" sz="1400" dirty="0">
                <a:latin typeface="+mn-ea"/>
              </a:rPr>
              <a:t>まれる</a:t>
            </a:r>
            <a:r>
              <a:rPr lang="ja-JP" altLang="ja-JP" sz="1400" dirty="0">
                <a:latin typeface="+mn-ea"/>
              </a:rPr>
              <a:t>方</a:t>
            </a:r>
            <a:r>
              <a:rPr lang="ja-JP" altLang="en-US" sz="1400" dirty="0">
                <a:latin typeface="+mn-ea"/>
              </a:rPr>
              <a:t>の場合は，</a:t>
            </a:r>
            <a:r>
              <a:rPr lang="ja-JP" altLang="ja-JP" sz="1400" dirty="0">
                <a:latin typeface="+mn-ea"/>
              </a:rPr>
              <a:t>退職時に指定</a:t>
            </a:r>
            <a:r>
              <a:rPr lang="ja-JP" altLang="en-US" sz="1400" dirty="0">
                <a:latin typeface="+mn-ea"/>
              </a:rPr>
              <a:t>されて</a:t>
            </a:r>
            <a:r>
              <a:rPr lang="ja-JP" altLang="ja-JP" sz="1400" dirty="0">
                <a:latin typeface="+mn-ea"/>
              </a:rPr>
              <a:t>いる口座に振り込みます。</a:t>
            </a:r>
            <a:endParaRPr lang="en-US" altLang="ja-JP" sz="1400" dirty="0">
              <a:latin typeface="+mn-ea"/>
            </a:endParaRPr>
          </a:p>
          <a:p>
            <a:r>
              <a:rPr lang="ja-JP" altLang="en-US" sz="1400" dirty="0">
                <a:latin typeface="+mn-ea"/>
              </a:rPr>
              <a:t>　</a:t>
            </a:r>
            <a:r>
              <a:rPr lang="ja-JP" altLang="en-US" sz="1400" dirty="0">
                <a:solidFill>
                  <a:srgbClr val="FF0000"/>
                </a:solidFill>
                <a:latin typeface="+mn-ea"/>
              </a:rPr>
              <a:t>退職後に指定口座を変更される場合は，速やかに当方までお知らせください。</a:t>
            </a:r>
            <a:endParaRPr lang="en-US" altLang="ja-JP" sz="1400" dirty="0">
              <a:solidFill>
                <a:srgbClr val="FF0000"/>
              </a:solidFill>
              <a:latin typeface="+mn-ea"/>
            </a:endParaRPr>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15</a:t>
            </a:fld>
            <a:endParaRPr lang="en-US" altLang="ja-JP" dirty="0"/>
          </a:p>
        </p:txBody>
      </p:sp>
    </p:spTree>
    <p:extLst>
      <p:ext uri="{BB962C8B-B14F-4D97-AF65-F5344CB8AC3E}">
        <p14:creationId xmlns:p14="http://schemas.microsoft.com/office/powerpoint/2010/main" val="2724842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次に「６　掛金の所得税法上の取扱いについて」説明します。</a:t>
            </a:r>
            <a:endParaRPr lang="en-US" altLang="ja-JP" sz="1400" dirty="0"/>
          </a:p>
          <a:p>
            <a:r>
              <a:rPr lang="ja-JP" altLang="en-US" sz="1400" dirty="0">
                <a:latin typeface="+mn-ea"/>
              </a:rPr>
              <a:t>　</a:t>
            </a:r>
            <a:r>
              <a:rPr lang="ja-JP" altLang="ja-JP" sz="1400" dirty="0">
                <a:latin typeface="+mn-ea"/>
              </a:rPr>
              <a:t>任意継続掛金</a:t>
            </a:r>
            <a:r>
              <a:rPr lang="ja-JP" altLang="en-US" sz="1400" dirty="0">
                <a:latin typeface="+mn-ea"/>
              </a:rPr>
              <a:t>と</a:t>
            </a:r>
            <a:r>
              <a:rPr lang="ja-JP" altLang="ja-JP" sz="1400" dirty="0">
                <a:latin typeface="+mn-ea"/>
              </a:rPr>
              <a:t>介護掛金は，所得税法上</a:t>
            </a:r>
            <a:r>
              <a:rPr lang="ja-JP" altLang="en-US" sz="1400" dirty="0">
                <a:latin typeface="+mn-ea"/>
              </a:rPr>
              <a:t>，</a:t>
            </a:r>
            <a:r>
              <a:rPr lang="ja-JP" altLang="ja-JP" sz="1400" dirty="0">
                <a:latin typeface="+mn-ea"/>
              </a:rPr>
              <a:t>「社会保険料」として取り扱われ，収入金額から控除することができます。</a:t>
            </a:r>
            <a:endParaRPr lang="en-US" altLang="ja-JP" sz="1400" dirty="0">
              <a:latin typeface="+mn-ea"/>
            </a:endParaRPr>
          </a:p>
          <a:p>
            <a:r>
              <a:rPr lang="ja-JP" altLang="en-US" sz="1400" dirty="0">
                <a:latin typeface="+mn-ea"/>
              </a:rPr>
              <a:t>　</a:t>
            </a:r>
            <a:r>
              <a:rPr lang="ja-JP" altLang="ja-JP" sz="1400" dirty="0">
                <a:latin typeface="+mn-ea"/>
              </a:rPr>
              <a:t>この控除を受けるためには，税務署で確定申告をする必要があります。</a:t>
            </a:r>
            <a:r>
              <a:rPr lang="ja-JP" altLang="en-US" sz="1400" dirty="0">
                <a:latin typeface="+mn-ea"/>
              </a:rPr>
              <a:t>確定</a:t>
            </a:r>
            <a:r>
              <a:rPr lang="ja-JP" altLang="ja-JP" sz="1400" dirty="0">
                <a:latin typeface="+mn-ea"/>
              </a:rPr>
              <a:t>申告の証拠書類になる「収納証明書」を</a:t>
            </a:r>
            <a:r>
              <a:rPr lang="ja-JP" altLang="en-US" sz="1400" dirty="0">
                <a:latin typeface="+mn-ea"/>
              </a:rPr>
              <a:t>，</a:t>
            </a:r>
            <a:r>
              <a:rPr lang="ja-JP" altLang="ja-JP" sz="1400" dirty="0">
                <a:latin typeface="+mn-ea"/>
              </a:rPr>
              <a:t>毎年１月末頃</a:t>
            </a:r>
            <a:r>
              <a:rPr lang="ja-JP" altLang="en-US" sz="1400" dirty="0">
                <a:latin typeface="+mn-ea"/>
              </a:rPr>
              <a:t>に共済組合</a:t>
            </a:r>
            <a:r>
              <a:rPr lang="ja-JP" altLang="ja-JP" sz="1400" dirty="0">
                <a:latin typeface="+mn-ea"/>
              </a:rPr>
              <a:t>から</a:t>
            </a:r>
            <a:r>
              <a:rPr lang="ja-JP" altLang="en-US" sz="1400" dirty="0">
                <a:latin typeface="+mn-ea"/>
              </a:rPr>
              <a:t>御自宅に</a:t>
            </a:r>
            <a:r>
              <a:rPr lang="ja-JP" altLang="ja-JP" sz="1400" dirty="0">
                <a:latin typeface="+mn-ea"/>
              </a:rPr>
              <a:t>送付します。</a:t>
            </a:r>
            <a:endParaRPr lang="en-US" altLang="ja-JP" sz="1400" dirty="0">
              <a:latin typeface="+mn-ea"/>
            </a:endParaRPr>
          </a:p>
          <a:p>
            <a:r>
              <a:rPr lang="ja-JP" altLang="en-US" sz="1400" dirty="0">
                <a:latin typeface="+mn-ea"/>
              </a:rPr>
              <a:t>　</a:t>
            </a:r>
            <a:r>
              <a:rPr lang="ja-JP" altLang="ja-JP" sz="1400" dirty="0">
                <a:latin typeface="+mn-ea"/>
              </a:rPr>
              <a:t>再就職</a:t>
            </a:r>
            <a:r>
              <a:rPr lang="ja-JP" altLang="en-US" sz="1400" dirty="0">
                <a:latin typeface="+mn-ea"/>
              </a:rPr>
              <a:t>され，そちらで</a:t>
            </a:r>
            <a:r>
              <a:rPr lang="ja-JP" altLang="ja-JP" sz="1400" dirty="0">
                <a:latin typeface="+mn-ea"/>
              </a:rPr>
              <a:t>年末調整</a:t>
            </a:r>
            <a:r>
              <a:rPr lang="ja-JP" altLang="en-US" sz="1400" dirty="0">
                <a:latin typeface="+mn-ea"/>
              </a:rPr>
              <a:t>が可能な場合には，</a:t>
            </a:r>
            <a:r>
              <a:rPr lang="ja-JP" altLang="ja-JP" sz="1400" dirty="0">
                <a:latin typeface="+mn-ea"/>
              </a:rPr>
              <a:t>別途送付しますので</a:t>
            </a:r>
            <a:r>
              <a:rPr lang="ja-JP" altLang="en-US" sz="1400" dirty="0">
                <a:latin typeface="+mn-ea"/>
              </a:rPr>
              <a:t>，経理貸付係まで御</a:t>
            </a:r>
            <a:r>
              <a:rPr lang="ja-JP" altLang="ja-JP" sz="1400" dirty="0">
                <a:latin typeface="+mn-ea"/>
              </a:rPr>
              <a:t>連絡ください。</a:t>
            </a:r>
            <a:endParaRPr lang="en-US" altLang="ja-JP" sz="1400" dirty="0">
              <a:latin typeface="+mn-ea"/>
            </a:endParaRPr>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16</a:t>
            </a:fld>
            <a:endParaRPr lang="en-US" altLang="ja-JP" dirty="0"/>
          </a:p>
        </p:txBody>
      </p:sp>
    </p:spTree>
    <p:extLst>
      <p:ext uri="{BB962C8B-B14F-4D97-AF65-F5344CB8AC3E}">
        <p14:creationId xmlns:p14="http://schemas.microsoft.com/office/powerpoint/2010/main" val="112216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4748162"/>
            <a:ext cx="5760000" cy="3960000"/>
          </a:xfrm>
        </p:spPr>
        <p:txBody>
          <a:bodyPr/>
          <a:lstStyle/>
          <a:p>
            <a:r>
              <a:rPr lang="ja-JP" altLang="en-US" sz="1400" dirty="0"/>
              <a:t>　ここでは，「任意継続掛金の概要」，「掛金の算定方法」，「掛金の払込」，「口座振替等による払込方法」，「振込口座」，「所得税法の取扱い」，「</a:t>
            </a:r>
            <a:r>
              <a:rPr lang="en-US" altLang="ja-JP" sz="1400" dirty="0"/>
              <a:t>FAQ</a:t>
            </a:r>
            <a:r>
              <a:rPr lang="ja-JP" altLang="en-US" sz="1400" dirty="0"/>
              <a:t>」の，７の項目について説明します。</a:t>
            </a:r>
            <a:endParaRPr lang="en-US" altLang="ja-JP" sz="1400" dirty="0"/>
          </a:p>
          <a:p>
            <a:r>
              <a:rPr lang="ja-JP" altLang="en-US" sz="1400" dirty="0"/>
              <a:t>　なお，音声入りのファイルについては，１から６の項目と７の項目の２つに分けて収録しています。</a:t>
            </a:r>
            <a:endParaRPr lang="ja-JP"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2</a:t>
            </a:fld>
            <a:endParaRPr lang="en-US" altLang="ja-JP" dirty="0"/>
          </a:p>
        </p:txBody>
      </p:sp>
    </p:spTree>
    <p:extLst>
      <p:ext uri="{BB962C8B-B14F-4D97-AF65-F5344CB8AC3E}">
        <p14:creationId xmlns:p14="http://schemas.microsoft.com/office/powerpoint/2010/main" val="157064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4973026"/>
            <a:ext cx="5760000" cy="3960000"/>
          </a:xfrm>
        </p:spPr>
        <p:txBody>
          <a:bodyPr/>
          <a:lstStyle/>
          <a:p>
            <a:r>
              <a:rPr lang="ja-JP" altLang="en-US" sz="1400" dirty="0"/>
              <a:t>　最初に「１　任意継続掛金の概要」について説明します。</a:t>
            </a:r>
            <a:endParaRPr lang="en-US" altLang="ja-JP" sz="1400" dirty="0"/>
          </a:p>
          <a:p>
            <a:r>
              <a:rPr lang="ja-JP" altLang="en-US" sz="1400" dirty="0"/>
              <a:t>　令和５年１月時点では令和５年度の掛金率は決定していませんので，参考として，令和４年度の掛金率を基に任意継続掛金の算定方法について説明します。</a:t>
            </a:r>
            <a:endParaRPr lang="en-US" altLang="ja-JP" sz="1400" dirty="0"/>
          </a:p>
          <a:p>
            <a:r>
              <a:rPr lang="ja-JP" altLang="en-US" sz="1400" dirty="0"/>
              <a:t>　令和５年度の掛金率は，２月下旬頃に決定する予定ですので，退職日が近づきましたら当支部のホームページを御確認ください。</a:t>
            </a:r>
            <a:endParaRPr lang="en-US" altLang="ja-JP" sz="1400" dirty="0"/>
          </a:p>
          <a:p>
            <a:r>
              <a:rPr lang="ja-JP" altLang="en-US" sz="1400" dirty="0"/>
              <a:t>　</a:t>
            </a:r>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3</a:t>
            </a:fld>
            <a:endParaRPr lang="en-US" altLang="ja-JP" dirty="0"/>
          </a:p>
        </p:txBody>
      </p:sp>
    </p:spTree>
    <p:extLst>
      <p:ext uri="{BB962C8B-B14F-4D97-AF65-F5344CB8AC3E}">
        <p14:creationId xmlns:p14="http://schemas.microsoft.com/office/powerpoint/2010/main" val="104596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4986880"/>
            <a:ext cx="5760000" cy="39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t>　</a:t>
            </a:r>
            <a:r>
              <a:rPr lang="ja-JP" altLang="en-US" sz="1400" dirty="0"/>
              <a:t>任意継続掛金の月額は，「</a:t>
            </a:r>
            <a:r>
              <a:rPr lang="ja-JP" altLang="ja-JP" sz="1400" dirty="0"/>
              <a:t>掛金算定基礎額</a:t>
            </a:r>
            <a:r>
              <a:rPr lang="ja-JP" altLang="en-US" sz="1400" dirty="0"/>
              <a:t>」</a:t>
            </a:r>
            <a:r>
              <a:rPr lang="ja-JP" altLang="ja-JP" sz="1400" dirty="0"/>
              <a:t>に</a:t>
            </a:r>
            <a:r>
              <a:rPr lang="ja-JP" altLang="en-US" sz="1400" dirty="0"/>
              <a:t>「</a:t>
            </a:r>
            <a:r>
              <a:rPr lang="ja-JP" altLang="ja-JP" sz="1400" dirty="0"/>
              <a:t>掛金率</a:t>
            </a:r>
            <a:r>
              <a:rPr lang="ja-JP" altLang="en-US" sz="1400" dirty="0"/>
              <a:t>」</a:t>
            </a:r>
            <a:r>
              <a:rPr lang="ja-JP" altLang="ja-JP" sz="1400" dirty="0"/>
              <a:t>を乗じて得た額</a:t>
            </a:r>
            <a:r>
              <a:rPr lang="ja-JP" altLang="en-US" sz="1400" dirty="0"/>
              <a:t>と</a:t>
            </a:r>
            <a:r>
              <a:rPr lang="ja-JP" altLang="ja-JP" sz="1400" dirty="0"/>
              <a:t>なります。</a:t>
            </a:r>
            <a:endParaRPr lang="en-US" altLang="ja-JP" sz="1400" dirty="0"/>
          </a:p>
          <a:p>
            <a:pPr>
              <a:lnSpc>
                <a:spcPct val="100000"/>
              </a:lnSpc>
            </a:pPr>
            <a:r>
              <a:rPr lang="ja-JP" altLang="en-US" sz="1400" dirty="0"/>
              <a:t>　「</a:t>
            </a:r>
            <a:r>
              <a:rPr lang="zh-TW" altLang="en-US" sz="1400" dirty="0"/>
              <a:t>掛金算定基礎額</a:t>
            </a:r>
            <a:r>
              <a:rPr lang="ja-JP" altLang="en-US" sz="1400" dirty="0"/>
              <a:t>」は，①の退職時の標準報酬月額と，②の全組合員の平均標準報酬月額とを比較し</a:t>
            </a:r>
            <a:r>
              <a:rPr lang="ja-JP" altLang="ja-JP" sz="1400" dirty="0"/>
              <a:t>，低い方の額となります。</a:t>
            </a:r>
            <a:endParaRPr lang="en-US" altLang="ja-JP" sz="1400" dirty="0"/>
          </a:p>
          <a:p>
            <a:pPr>
              <a:lnSpc>
                <a:spcPct val="100000"/>
              </a:lnSpc>
            </a:pPr>
            <a:r>
              <a:rPr lang="ja-JP" altLang="en-US" sz="1400" dirty="0"/>
              <a:t>　「標準報酬月額」は，組合員の方が受ける報酬月額を「標準報酬等級表」に当てはめて決定された額になります。</a:t>
            </a:r>
            <a:endParaRPr lang="en-US" altLang="ja-JP" sz="1400" dirty="0"/>
          </a:p>
          <a:p>
            <a:pPr>
              <a:lnSpc>
                <a:spcPct val="100000"/>
              </a:lnSpc>
            </a:pPr>
            <a:r>
              <a:rPr lang="ja-JP" altLang="en-US" sz="1400" dirty="0"/>
              <a:t>　給与支給機関によって名称は異なりますが，「標準報酬決定・改定通知書」，「給与明細書」等に記載されて，皆様に通知されます。</a:t>
            </a:r>
            <a:endParaRPr lang="en-US" altLang="ja-JP" sz="1400" dirty="0"/>
          </a:p>
          <a:p>
            <a:pPr>
              <a:lnSpc>
                <a:spcPct val="100000"/>
              </a:lnSpc>
            </a:pPr>
            <a:r>
              <a:rPr lang="ja-JP" altLang="en-US" sz="1400" dirty="0"/>
              <a:t>　毎年７月から９月の間に通知されていると思いますが，退職前の最後に通知されたものが①の「退職時の標準報酬月額」になります。</a:t>
            </a:r>
            <a:endParaRPr lang="en-US" altLang="ja-JP" sz="1400" dirty="0"/>
          </a:p>
          <a:p>
            <a:pPr>
              <a:lnSpc>
                <a:spcPct val="100000"/>
              </a:lnSpc>
            </a:pPr>
            <a:r>
              <a:rPr lang="ja-JP" altLang="en-US" sz="1400" dirty="0"/>
              <a:t>　②の全組合員の平均標準報酬月額については，年度によって異なる場合がありますが，令和５年度では</a:t>
            </a:r>
            <a:r>
              <a:rPr lang="en-US" altLang="ja-JP" sz="1400" dirty="0"/>
              <a:t>410,000</a:t>
            </a:r>
            <a:r>
              <a:rPr lang="ja-JP" altLang="en-US" sz="1400" dirty="0"/>
              <a:t>円となることが決まっています。</a:t>
            </a:r>
            <a:endParaRPr lang="en-US" altLang="ja-JP" sz="1400" dirty="0"/>
          </a:p>
          <a:p>
            <a:pPr>
              <a:lnSpc>
                <a:spcPct val="100000"/>
              </a:lnSpc>
            </a:pPr>
            <a:endParaRPr lang="en-US" altLang="ja-JP" sz="1400" dirty="0"/>
          </a:p>
          <a:p>
            <a:pPr>
              <a:lnSpc>
                <a:spcPct val="100000"/>
              </a:lnSpc>
            </a:pPr>
            <a:r>
              <a:rPr lang="ja-JP" altLang="en-US" sz="1400" dirty="0"/>
              <a:t>　　</a:t>
            </a:r>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4</a:t>
            </a:fld>
            <a:endParaRPr lang="en-US" altLang="ja-JP" dirty="0"/>
          </a:p>
        </p:txBody>
      </p:sp>
    </p:spTree>
    <p:extLst>
      <p:ext uri="{BB962C8B-B14F-4D97-AF65-F5344CB8AC3E}">
        <p14:creationId xmlns:p14="http://schemas.microsoft.com/office/powerpoint/2010/main" val="1425941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　次に「２　任意継続掛金の算定方法」について説明します。</a:t>
            </a:r>
            <a:endParaRPr lang="en-US" altLang="ja-JP" sz="1400" dirty="0"/>
          </a:p>
          <a:p>
            <a:pPr>
              <a:lnSpc>
                <a:spcPct val="100000"/>
              </a:lnSpc>
            </a:pPr>
            <a:r>
              <a:rPr lang="ja-JP" altLang="en-US" sz="1400" dirty="0"/>
              <a:t>　</a:t>
            </a:r>
            <a:r>
              <a:rPr lang="ja-JP" altLang="en-US" sz="1400" dirty="0">
                <a:latin typeface="+mn-ea"/>
              </a:rPr>
              <a:t>「掛金算定基礎額」は，退職時の標準報酬月額が</a:t>
            </a:r>
            <a:r>
              <a:rPr lang="en-US" altLang="ja-JP" sz="1400" dirty="0">
                <a:latin typeface="+mn-ea"/>
              </a:rPr>
              <a:t>440,000</a:t>
            </a:r>
            <a:r>
              <a:rPr lang="ja-JP" altLang="en-US" sz="1400" dirty="0">
                <a:latin typeface="+mn-ea"/>
              </a:rPr>
              <a:t>円の場合は，①と②を比較し，低い方の</a:t>
            </a:r>
            <a:r>
              <a:rPr lang="en-US" altLang="ja-JP" sz="1400" dirty="0">
                <a:latin typeface="+mn-ea"/>
              </a:rPr>
              <a:t>410,000</a:t>
            </a:r>
            <a:r>
              <a:rPr lang="ja-JP" altLang="en-US" sz="1400" dirty="0">
                <a:latin typeface="+mn-ea"/>
              </a:rPr>
              <a:t>円と</a:t>
            </a:r>
            <a:r>
              <a:rPr lang="ja-JP" altLang="ja-JP" sz="1400" dirty="0">
                <a:solidFill>
                  <a:schemeClr val="tx1"/>
                </a:solidFill>
                <a:latin typeface="+mn-ea"/>
              </a:rPr>
              <a:t>なります。</a:t>
            </a:r>
            <a:endParaRPr lang="en-US" altLang="ja-JP" sz="1400" dirty="0">
              <a:solidFill>
                <a:schemeClr val="tx1"/>
              </a:solidFill>
              <a:latin typeface="+mn-ea"/>
            </a:endParaRPr>
          </a:p>
          <a:p>
            <a:pPr>
              <a:lnSpc>
                <a:spcPct val="100000"/>
              </a:lnSpc>
            </a:pPr>
            <a:r>
              <a:rPr lang="ja-JP" altLang="en-US" sz="1400" dirty="0">
                <a:solidFill>
                  <a:schemeClr val="tx1"/>
                </a:solidFill>
                <a:latin typeface="+mn-ea"/>
              </a:rPr>
              <a:t>　この掛金算定基礎額は，年間の掛金額ではありません。誤解が多いので御注意ください。</a:t>
            </a:r>
            <a:endParaRPr lang="en-US" altLang="ja-JP" sz="1400" dirty="0">
              <a:solidFill>
                <a:schemeClr val="tx1"/>
              </a:solidFill>
              <a:latin typeface="+mn-ea"/>
            </a:endParaRPr>
          </a:p>
          <a:p>
            <a:pPr>
              <a:lnSpc>
                <a:spcPct val="100000"/>
              </a:lnSpc>
            </a:pPr>
            <a:r>
              <a:rPr lang="ja-JP" altLang="en-US" sz="1400" dirty="0">
                <a:solidFill>
                  <a:schemeClr val="tx1"/>
                </a:solidFill>
                <a:latin typeface="+mn-ea"/>
              </a:rPr>
              <a:t>　そして，「掛金率」は，全員が対象の「任意継続掛金」と，４０歳以上６５歳未満の方が対象の「介護掛金」のそれぞれで設定されます。</a:t>
            </a:r>
            <a:endParaRPr lang="en-US" altLang="ja-JP" sz="1400" dirty="0">
              <a:solidFill>
                <a:schemeClr val="tx1"/>
              </a:solidFill>
              <a:latin typeface="+mn-ea"/>
            </a:endParaRPr>
          </a:p>
          <a:p>
            <a:pPr>
              <a:lnSpc>
                <a:spcPct val="100000"/>
              </a:lnSpc>
            </a:pPr>
            <a:r>
              <a:rPr lang="ja-JP" altLang="en-US" sz="1400" dirty="0">
                <a:solidFill>
                  <a:schemeClr val="tx1"/>
                </a:solidFill>
                <a:latin typeface="+mn-ea"/>
              </a:rPr>
              <a:t>　令和</a:t>
            </a:r>
            <a:r>
              <a:rPr lang="ja-JP" altLang="en-US" sz="1400" dirty="0">
                <a:latin typeface="+mn-ea"/>
              </a:rPr>
              <a:t>４</a:t>
            </a:r>
            <a:r>
              <a:rPr lang="ja-JP" altLang="en-US" sz="1400" dirty="0">
                <a:solidFill>
                  <a:schemeClr val="tx1"/>
                </a:solidFill>
                <a:latin typeface="+mn-ea"/>
              </a:rPr>
              <a:t>年度の掛金率は下表のとおりですが，令和５年度の掛金率は変更になる可能性があります。</a:t>
            </a:r>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5</a:t>
            </a:fld>
            <a:endParaRPr lang="en-US" altLang="ja-JP" dirty="0"/>
          </a:p>
        </p:txBody>
      </p:sp>
    </p:spTree>
    <p:extLst>
      <p:ext uri="{BB962C8B-B14F-4D97-AF65-F5344CB8AC3E}">
        <p14:creationId xmlns:p14="http://schemas.microsoft.com/office/powerpoint/2010/main" val="84727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掛金算定基礎額が</a:t>
            </a:r>
            <a:r>
              <a:rPr lang="en-US" altLang="ja-JP" sz="1400" dirty="0"/>
              <a:t>410,000</a:t>
            </a:r>
            <a:r>
              <a:rPr lang="ja-JP" altLang="en-US" sz="1400" dirty="0"/>
              <a:t>円の場合の１か月当たりの掛金額は，令和４年度の例では，任意継続掛金及び介護掛金を合わせて，４月から９月までは月額</a:t>
            </a:r>
            <a:r>
              <a:rPr lang="en-US" altLang="ja-JP" sz="1400" dirty="0"/>
              <a:t>41,754</a:t>
            </a:r>
            <a:r>
              <a:rPr lang="ja-JP" altLang="en-US" sz="1400" dirty="0"/>
              <a:t>円，</a:t>
            </a:r>
            <a:r>
              <a:rPr lang="en-US" altLang="ja-JP" sz="1400" dirty="0"/>
              <a:t>10</a:t>
            </a:r>
            <a:r>
              <a:rPr lang="ja-JP" altLang="en-US" sz="1400" dirty="0"/>
              <a:t>月から翌年３月までは月額</a:t>
            </a:r>
            <a:r>
              <a:rPr lang="en-US" altLang="ja-JP" sz="1400" dirty="0"/>
              <a:t>45,444</a:t>
            </a:r>
            <a:r>
              <a:rPr lang="ja-JP" altLang="en-US" sz="1400" dirty="0"/>
              <a:t>円となっています。　</a:t>
            </a:r>
            <a:endParaRPr lang="en-US" altLang="ja-JP" sz="1400" dirty="0"/>
          </a:p>
          <a:p>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6</a:t>
            </a:fld>
            <a:endParaRPr lang="en-US" altLang="ja-JP" dirty="0"/>
          </a:p>
        </p:txBody>
      </p:sp>
    </p:spTree>
    <p:extLst>
      <p:ext uri="{BB962C8B-B14F-4D97-AF65-F5344CB8AC3E}">
        <p14:creationId xmlns:p14="http://schemas.microsoft.com/office/powerpoint/2010/main" val="1148464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続きまして，「任意継続掛金早見表」の見方を説明します。</a:t>
            </a:r>
            <a:endParaRPr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　毎年度の「任意継続掛金早見表」を，公立学校共済組合広島支部のホームページに掲載しています。</a:t>
            </a:r>
            <a:endParaRPr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　御自身の退職時の標準報酬月額の行を右横に見ていくことで，掛金額を確認することができます。</a:t>
            </a:r>
            <a:endParaRPr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　スライドの一番下の行にホームページへのリンクを貼っていますので，操作可能な方は一度御覧ください。</a:t>
            </a:r>
            <a:endParaRPr lang="en-US" altLang="ja-JP" sz="1400" dirty="0"/>
          </a:p>
          <a:p>
            <a:r>
              <a:rPr lang="ja-JP" altLang="en-US" sz="1400" dirty="0"/>
              <a:t>　また，退職時の標準報酬月額は，４頁のとおり，退職前の最後に通知された「標準報酬決定・改定通知書」又は「給与明細書」で御確認ください。　</a:t>
            </a:r>
            <a:endParaRPr lang="en-US" altLang="ja-JP" sz="1400" dirty="0"/>
          </a:p>
          <a:p>
            <a:r>
              <a:rPr lang="ja-JP" altLang="en-US" sz="1400" dirty="0"/>
              <a:t>　</a:t>
            </a:r>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7</a:t>
            </a:fld>
            <a:endParaRPr lang="en-US" altLang="ja-JP" dirty="0"/>
          </a:p>
        </p:txBody>
      </p:sp>
    </p:spTree>
    <p:extLst>
      <p:ext uri="{BB962C8B-B14F-4D97-AF65-F5344CB8AC3E}">
        <p14:creationId xmlns:p14="http://schemas.microsoft.com/office/powerpoint/2010/main" val="1176274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次に「３　任意継続掛金の払込について」を説明します。</a:t>
            </a:r>
            <a:endParaRPr lang="en-US" altLang="ja-JP" sz="1400" dirty="0"/>
          </a:p>
          <a:p>
            <a:r>
              <a:rPr lang="ja-JP" altLang="en-US" sz="1400" dirty="0"/>
              <a:t>　</a:t>
            </a:r>
            <a:r>
              <a:rPr lang="ja-JP" altLang="ja-JP" sz="1400" dirty="0"/>
              <a:t>掛金は，任意継続組合員の資格を取得した月から，資格喪失日の前月分</a:t>
            </a:r>
            <a:r>
              <a:rPr lang="ja-JP" altLang="en-US" sz="1400" dirty="0"/>
              <a:t>までを払い込んでいただくこととなりますが，資格取得月の間に資格を喪失された場合は，引き続いて地方公務員共済組合員になるとき以外は，資格取得月１か月分の掛金を払い込む必要があります</a:t>
            </a:r>
            <a:r>
              <a:rPr lang="ja-JP" altLang="ja-JP" sz="1400" dirty="0"/>
              <a:t>。</a:t>
            </a:r>
            <a:endParaRPr lang="en-US" altLang="ja-JP" sz="1400" dirty="0"/>
          </a:p>
          <a:p>
            <a:r>
              <a:rPr lang="ja-JP" altLang="en-US" sz="1400" dirty="0"/>
              <a:t>　また，</a:t>
            </a:r>
            <a:r>
              <a:rPr lang="ja-JP" altLang="ja-JP" sz="1400" dirty="0"/>
              <a:t>他の健康保険</a:t>
            </a:r>
            <a:r>
              <a:rPr lang="ja-JP" altLang="en-US" sz="1400" dirty="0"/>
              <a:t>に</a:t>
            </a:r>
            <a:r>
              <a:rPr lang="ja-JP" altLang="ja-JP" sz="1400" dirty="0"/>
              <a:t>加入</a:t>
            </a:r>
            <a:r>
              <a:rPr lang="ja-JP" altLang="en-US" sz="1400" dirty="0"/>
              <a:t>される場合</a:t>
            </a:r>
            <a:r>
              <a:rPr lang="ja-JP" altLang="ja-JP" sz="1400" dirty="0"/>
              <a:t>や家族の被扶養者になる</a:t>
            </a:r>
            <a:r>
              <a:rPr lang="ja-JP" altLang="en-US" sz="1400" dirty="0"/>
              <a:t>場合などの</a:t>
            </a:r>
            <a:r>
              <a:rPr lang="ja-JP" altLang="ja-JP" sz="1400" dirty="0"/>
              <a:t>，</a:t>
            </a:r>
            <a:r>
              <a:rPr lang="ja-JP" altLang="en-US" sz="1400" dirty="0"/>
              <a:t>御自身の事情により資格を</a:t>
            </a:r>
            <a:r>
              <a:rPr lang="ja-JP" altLang="ja-JP" sz="1400" dirty="0"/>
              <a:t>喪失</a:t>
            </a:r>
            <a:r>
              <a:rPr lang="ja-JP" altLang="en-US" sz="1400" dirty="0"/>
              <a:t>されるときは，必ず</a:t>
            </a:r>
            <a:r>
              <a:rPr lang="ja-JP" altLang="ja-JP" sz="1400" dirty="0"/>
              <a:t>申</a:t>
            </a:r>
            <a:r>
              <a:rPr lang="ja-JP" altLang="en-US" sz="1400" dirty="0"/>
              <a:t>し</a:t>
            </a:r>
            <a:r>
              <a:rPr lang="ja-JP" altLang="ja-JP" sz="1400" dirty="0"/>
              <a:t>出</a:t>
            </a:r>
            <a:r>
              <a:rPr lang="ja-JP" altLang="en-US" sz="1400" dirty="0"/>
              <a:t>ていただくようお願いします</a:t>
            </a:r>
            <a:r>
              <a:rPr lang="ja-JP" altLang="ja-JP" sz="1400" dirty="0"/>
              <a:t>。</a:t>
            </a:r>
          </a:p>
          <a:p>
            <a:r>
              <a:rPr lang="ja-JP" altLang="ja-JP" sz="1400" dirty="0"/>
              <a:t>　</a:t>
            </a:r>
            <a:r>
              <a:rPr lang="ja-JP" altLang="en-US" sz="1400" dirty="0"/>
              <a:t>手続としましては「任意継続組合員</a:t>
            </a:r>
            <a:r>
              <a:rPr lang="ja-JP" altLang="ja-JP" sz="1400" dirty="0"/>
              <a:t>資格喪失申出書</a:t>
            </a:r>
            <a:r>
              <a:rPr lang="ja-JP" altLang="en-US" sz="1400" dirty="0"/>
              <a:t>」を提出していただくことになりますが，こ</a:t>
            </a:r>
            <a:r>
              <a:rPr lang="ja-JP" altLang="ja-JP" sz="1400" dirty="0"/>
              <a:t>の</a:t>
            </a:r>
            <a:r>
              <a:rPr lang="ja-JP" altLang="en-US" sz="1400" dirty="0"/>
              <a:t>申出書を</a:t>
            </a:r>
            <a:r>
              <a:rPr lang="ja-JP" altLang="ja-JP" sz="1400" dirty="0"/>
              <a:t>提出</a:t>
            </a:r>
            <a:r>
              <a:rPr lang="ja-JP" altLang="en-US" sz="1400" dirty="0"/>
              <a:t>していただかないと</a:t>
            </a:r>
            <a:r>
              <a:rPr lang="ja-JP" altLang="ja-JP" sz="1400" dirty="0"/>
              <a:t>掛金が発生し</a:t>
            </a:r>
            <a:r>
              <a:rPr lang="ja-JP" altLang="en-US" sz="1400" dirty="0"/>
              <a:t>てしまいます</a:t>
            </a:r>
            <a:r>
              <a:rPr lang="ja-JP" altLang="ja-JP" sz="1400" dirty="0"/>
              <a:t>ので，</a:t>
            </a:r>
            <a:r>
              <a:rPr lang="ja-JP" altLang="en-US" sz="1400" dirty="0"/>
              <a:t>このような場合には速やかに手続を行ってください。</a:t>
            </a:r>
            <a:endParaRPr lang="en-US" altLang="ja-JP" sz="1400" dirty="0"/>
          </a:p>
          <a:p>
            <a:pPr indent="-19685" algn="just">
              <a:spcAft>
                <a:spcPts val="0"/>
              </a:spcAft>
            </a:pPr>
            <a:r>
              <a:rPr lang="ja-JP" altLang="en-US" sz="1400" dirty="0"/>
              <a:t>　</a:t>
            </a:r>
            <a:r>
              <a:rPr lang="ja-JP" altLang="en-US" sz="1400" kern="100" dirty="0">
                <a:latin typeface="+mn-ea"/>
              </a:rPr>
              <a:t>なお，掛金を前納していただいた方が，前納分の期間の間で任意継続組合員の資格を喪失される場合は，残りの期間の掛金を精算させていただきます。詳細は後ほど説明します。</a:t>
            </a:r>
            <a:endParaRPr kumimoji="1" lang="ja-JP" altLang="en-US" sz="1600" dirty="0"/>
          </a:p>
          <a:p>
            <a:endParaRPr lang="en-US" altLang="ja-JP" sz="1400" dirty="0"/>
          </a:p>
          <a:p>
            <a:endParaRPr lang="ja-JP"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8</a:t>
            </a:fld>
            <a:endParaRPr lang="en-US" altLang="ja-JP" dirty="0"/>
          </a:p>
        </p:txBody>
      </p:sp>
    </p:spTree>
    <p:extLst>
      <p:ext uri="{BB962C8B-B14F-4D97-AF65-F5344CB8AC3E}">
        <p14:creationId xmlns:p14="http://schemas.microsoft.com/office/powerpoint/2010/main" val="2874181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87881" y="5056745"/>
            <a:ext cx="5760000" cy="3960000"/>
          </a:xfrm>
        </p:spPr>
        <p:txBody>
          <a:bodyPr/>
          <a:lstStyle/>
          <a:p>
            <a:r>
              <a:rPr lang="ja-JP" altLang="en-US" sz="1400" dirty="0"/>
              <a:t>　次に，掛金の払込方法についてですが，「口座振替」と，「毎月払込通知書」との２種類があります。</a:t>
            </a:r>
            <a:endParaRPr lang="en-US" altLang="ja-JP" sz="1400" dirty="0"/>
          </a:p>
          <a:p>
            <a:r>
              <a:rPr lang="ja-JP" altLang="en-US" sz="1400" dirty="0"/>
              <a:t>　「口座振替」は，御指定いただいた</a:t>
            </a:r>
            <a:r>
              <a:rPr lang="ja-JP" altLang="ja-JP" sz="1400" dirty="0"/>
              <a:t>広島銀行の本人名義の口座</a:t>
            </a:r>
            <a:r>
              <a:rPr lang="ja-JP" altLang="en-US" sz="1400" dirty="0"/>
              <a:t>から，自動振替，いわゆる口座引落で払い込んでいただく方法です。</a:t>
            </a:r>
            <a:endParaRPr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　一方の「毎月払込通知書」は，当方から通知書を送付させていただきますので，これを基に，期限までに，銀行の窓口や</a:t>
            </a:r>
            <a:r>
              <a:rPr lang="en-US" altLang="ja-JP" sz="1400" dirty="0"/>
              <a:t>ATM</a:t>
            </a:r>
            <a:r>
              <a:rPr lang="ja-JP" altLang="en-US" sz="1400" dirty="0" err="1"/>
              <a:t>，</a:t>
            </a:r>
            <a:r>
              <a:rPr lang="ja-JP" altLang="en-US" sz="1400" dirty="0"/>
              <a:t>ネットバンキング等を利用して掛金を払い込んでいただく方法です。</a:t>
            </a:r>
            <a:endParaRPr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　ただ，「毎月払込通知書」の方法の場合は，振込手数料が自己負担となりますし，仮に</a:t>
            </a:r>
            <a:r>
              <a:rPr lang="ja-JP" altLang="ja-JP" sz="1400" dirty="0"/>
              <a:t>期限内に払込みがない場合は資格</a:t>
            </a:r>
            <a:r>
              <a:rPr lang="ja-JP" altLang="en-US" sz="1400" dirty="0"/>
              <a:t>を</a:t>
            </a:r>
            <a:r>
              <a:rPr lang="ja-JP" altLang="ja-JP" sz="1400" dirty="0"/>
              <a:t>喪失</a:t>
            </a:r>
            <a:r>
              <a:rPr lang="ja-JP" altLang="en-US" sz="1400" dirty="0"/>
              <a:t>してしまいます</a:t>
            </a:r>
            <a:r>
              <a:rPr lang="ja-JP" altLang="ja-JP" sz="1400" dirty="0"/>
              <a:t>ので，</a:t>
            </a:r>
            <a:r>
              <a:rPr lang="ja-JP" altLang="en-US" sz="1400" dirty="0"/>
              <a:t>「</a:t>
            </a:r>
            <a:r>
              <a:rPr lang="ja-JP" altLang="ja-JP" sz="1400" dirty="0"/>
              <a:t>口座振替</a:t>
            </a:r>
            <a:r>
              <a:rPr lang="ja-JP" altLang="en-US" sz="1400" dirty="0"/>
              <a:t>」の方をお勧めしています</a:t>
            </a:r>
            <a:r>
              <a:rPr lang="ja-JP" altLang="ja-JP" sz="1400" dirty="0"/>
              <a:t>。</a:t>
            </a:r>
            <a:endParaRPr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　それぞれの方法の詳細につきましては，次のページ以降で説明します。</a:t>
            </a:r>
            <a:endParaRPr lang="ja-JP" altLang="ja-JP" sz="1400" dirty="0"/>
          </a:p>
          <a:p>
            <a:endParaRPr lang="en-US" altLang="ja-JP" sz="1400" dirty="0"/>
          </a:p>
          <a:p>
            <a:r>
              <a:rPr lang="ja-JP" altLang="en-US" sz="1400" dirty="0"/>
              <a:t>　</a:t>
            </a:r>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9</a:t>
            </a:fld>
            <a:endParaRPr lang="en-US" altLang="ja-JP" dirty="0"/>
          </a:p>
        </p:txBody>
      </p:sp>
    </p:spTree>
    <p:extLst>
      <p:ext uri="{BB962C8B-B14F-4D97-AF65-F5344CB8AC3E}">
        <p14:creationId xmlns:p14="http://schemas.microsoft.com/office/powerpoint/2010/main" val="363149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0" y="4325112"/>
            <a:ext cx="12192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32479"/>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39541928"/>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01435503"/>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083" y="2144910"/>
            <a:ext cx="10058400" cy="468000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タイトル 6"/>
          <p:cNvSpPr>
            <a:spLocks noGrp="1"/>
          </p:cNvSpPr>
          <p:nvPr>
            <p:ph type="title"/>
          </p:nvPr>
        </p:nvSpPr>
        <p:spPr/>
        <p:txBody>
          <a:bodyPr/>
          <a:lstStyle/>
          <a:p>
            <a:r>
              <a:rPr kumimoji="1" lang="ja-JP" altLang="en-US"/>
              <a:t>マスター タイトルの書式設定</a:t>
            </a:r>
          </a:p>
        </p:txBody>
      </p:sp>
      <p:sp>
        <p:nvSpPr>
          <p:cNvPr id="8" name="日付プレースホルダー 7"/>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9" name="フッター プレースホルダー 8"/>
          <p:cNvSpPr>
            <a:spLocks noGrp="1"/>
          </p:cNvSpPr>
          <p:nvPr>
            <p:ph type="ftr" sz="quarter" idx="11"/>
          </p:nvPr>
        </p:nvSpPr>
        <p:spPr/>
        <p:txBody>
          <a:bodyPr/>
          <a:lstStyle/>
          <a:p>
            <a:endParaRPr lang="en-US" dirty="0"/>
          </a:p>
        </p:txBody>
      </p:sp>
      <p:sp>
        <p:nvSpPr>
          <p:cNvPr id="10" name="スライド番号プレースホルダー 9"/>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5407705"/>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752712"/>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46593631"/>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5446705"/>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27704924"/>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9568745"/>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764DE79-268F-4C1A-8933-263129D2AF90}" type="datetimeFigureOut">
              <a:rPr lang="en-US" smtClean="0"/>
              <a:t>1/16/2023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959203174"/>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9851000"/>
      </p:ext>
    </p:extLst>
  </p:cSld>
  <p:clrMapOvr>
    <a:masterClrMapping/>
  </p:clrMapOvr>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366771"/>
            <a:ext cx="10058400" cy="4547117"/>
          </a:xfrm>
          <a:prstGeom prst="rect">
            <a:avLst/>
          </a:prstGeom>
        </p:spPr>
        <p:txBody>
          <a:bodyPr vert="horz" lIns="0" tIns="45720" rIns="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764DE79-268F-4C1A-8933-263129D2AF90}" type="datetimeFigureOut">
              <a:rPr lang="en-US" smtClean="0"/>
              <a:t>1/16/2023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8F63A3B-78C7-47BE-AE5E-E10140E04643}" type="slidenum">
              <a:rPr lang="en-US" smtClean="0"/>
              <a:t>‹#›</a:t>
            </a:fld>
            <a:endParaRPr lang="en-US" dirty="0"/>
          </a:p>
        </p:txBody>
      </p:sp>
      <p:cxnSp>
        <p:nvCxnSpPr>
          <p:cNvPr id="10" name="Straight Connector 9"/>
          <p:cNvCxnSpPr/>
          <p:nvPr userDrawn="1"/>
        </p:nvCxnSpPr>
        <p:spPr>
          <a:xfrm>
            <a:off x="1097280" y="131693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9345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advTm="2000">
        <p:cut/>
      </p:transition>
    </mc:Choice>
    <mc:Fallback xmlns="">
      <p:transition advTm="2000">
        <p:cut/>
      </p:transition>
    </mc:Fallback>
  </mc:AlternateConten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6">
            <a:clrChange>
              <a:clrFrom>
                <a:srgbClr val="FFFFFF"/>
              </a:clrFrom>
              <a:clrTo>
                <a:srgbClr val="FFFFFF">
                  <a:alpha val="0"/>
                </a:srgbClr>
              </a:clrTo>
            </a:clrChange>
          </a:blip>
          <a:stretch>
            <a:fillRect/>
          </a:stretch>
        </p:blipFill>
        <p:spPr>
          <a:xfrm>
            <a:off x="8814608" y="2874454"/>
            <a:ext cx="2171700" cy="1571625"/>
          </a:xfrm>
          <a:prstGeom prst="rect">
            <a:avLst/>
          </a:prstGeom>
          <a:scene3d>
            <a:camera prst="orthographicFront">
              <a:rot lat="0" lon="0" rev="0"/>
            </a:camera>
            <a:lightRig rig="threePt" dir="t"/>
          </a:scene3d>
        </p:spPr>
      </p:pic>
      <p:sp>
        <p:nvSpPr>
          <p:cNvPr id="2050" name="Rectangle 2"/>
          <p:cNvSpPr>
            <a:spLocks noGrp="1" noChangeArrowheads="1"/>
          </p:cNvSpPr>
          <p:nvPr>
            <p:ph type="ctrTitle"/>
          </p:nvPr>
        </p:nvSpPr>
        <p:spPr>
          <a:xfrm>
            <a:off x="1560853" y="957969"/>
            <a:ext cx="9280693" cy="2754510"/>
          </a:xfrm>
        </p:spPr>
        <p:txBody>
          <a:bodyPr>
            <a:normAutofit/>
          </a:bodyPr>
          <a:lstStyle/>
          <a:p>
            <a:pPr algn="ctr"/>
            <a:r>
              <a:rPr lang="en-US" altLang="ja-JP" sz="2400" b="1" dirty="0">
                <a:latin typeface="+mj-ea"/>
              </a:rPr>
              <a:t/>
            </a:r>
            <a:br>
              <a:rPr lang="en-US" altLang="ja-JP" sz="2400" b="1" dirty="0">
                <a:latin typeface="+mj-ea"/>
              </a:rPr>
            </a:br>
            <a:r>
              <a:rPr lang="ja-JP" altLang="en-US" sz="6000" dirty="0">
                <a:solidFill>
                  <a:schemeClr val="tx1"/>
                </a:solidFill>
                <a:latin typeface="+mj-ea"/>
              </a:rPr>
              <a:t>任意継続組合員制度</a:t>
            </a:r>
            <a:r>
              <a:rPr lang="en-US" altLang="ja-JP" sz="6000" dirty="0">
                <a:solidFill>
                  <a:schemeClr val="tx1"/>
                </a:solidFill>
                <a:latin typeface="+mj-ea"/>
              </a:rPr>
              <a:t/>
            </a:r>
            <a:br>
              <a:rPr lang="en-US" altLang="ja-JP" sz="6000" dirty="0">
                <a:solidFill>
                  <a:schemeClr val="tx1"/>
                </a:solidFill>
                <a:latin typeface="+mj-ea"/>
              </a:rPr>
            </a:br>
            <a:r>
              <a:rPr lang="ja-JP" altLang="en-US" sz="6000" dirty="0">
                <a:solidFill>
                  <a:schemeClr val="tx1"/>
                </a:solidFill>
                <a:latin typeface="+mj-ea"/>
              </a:rPr>
              <a:t>（掛金編）</a:t>
            </a:r>
            <a:endParaRPr lang="ja-JP" altLang="en-US" sz="6000" b="1" dirty="0">
              <a:solidFill>
                <a:schemeClr val="tx1"/>
              </a:solidFill>
              <a:latin typeface="+mj-ea"/>
            </a:endParaRPr>
          </a:p>
        </p:txBody>
      </p:sp>
      <p:sp>
        <p:nvSpPr>
          <p:cNvPr id="4" name="Rectangle 10"/>
          <p:cNvSpPr>
            <a:spLocks noGrp="1" noChangeArrowheads="1"/>
          </p:cNvSpPr>
          <p:nvPr>
            <p:ph type="sldNum" sz="quarter" idx="12"/>
          </p:nvPr>
        </p:nvSpPr>
        <p:spPr/>
        <p:txBody>
          <a:bodyPr/>
          <a:lstStyle/>
          <a:p>
            <a:fld id="{4D06D502-EAFC-41AA-84F4-A82B62C338C7}" type="slidenum">
              <a:rPr lang="en-US" altLang="ja-JP"/>
              <a:pPr/>
              <a:t>1</a:t>
            </a:fld>
            <a:endParaRPr lang="en-US" altLang="ja-JP" dirty="0"/>
          </a:p>
        </p:txBody>
      </p:sp>
      <p:sp>
        <p:nvSpPr>
          <p:cNvPr id="5" name="サブタイトル 2"/>
          <p:cNvSpPr>
            <a:spLocks noGrp="1"/>
          </p:cNvSpPr>
          <p:nvPr>
            <p:ph type="subTitle" idx="1"/>
          </p:nvPr>
        </p:nvSpPr>
        <p:spPr>
          <a:xfrm>
            <a:off x="1172000" y="4749861"/>
            <a:ext cx="10058400" cy="1143000"/>
          </a:xfrm>
        </p:spPr>
        <p:txBody>
          <a:bodyPr>
            <a:normAutofit fontScale="85000" lnSpcReduction="20000"/>
          </a:bodyPr>
          <a:lstStyle/>
          <a:p>
            <a:endParaRPr kumimoji="1" lang="en-US" altLang="ja-JP" dirty="0"/>
          </a:p>
          <a:p>
            <a:endParaRPr kumimoji="1" lang="en-US" altLang="ja-JP" dirty="0"/>
          </a:p>
          <a:p>
            <a:r>
              <a:rPr kumimoji="1" lang="ja-JP" altLang="en-US" dirty="0"/>
              <a:t>　　　　　　　　　　　　　　　　公立学校共済組合広島支部</a:t>
            </a:r>
          </a:p>
        </p:txBody>
      </p:sp>
      <p:grpSp>
        <p:nvGrpSpPr>
          <p:cNvPr id="11" name="グループ化 10"/>
          <p:cNvGrpSpPr/>
          <p:nvPr/>
        </p:nvGrpSpPr>
        <p:grpSpPr>
          <a:xfrm rot="19986827">
            <a:off x="8386765" y="3291323"/>
            <a:ext cx="756000" cy="1008000"/>
            <a:chOff x="5417501" y="483455"/>
            <a:chExt cx="1779034" cy="1476000"/>
          </a:xfrm>
        </p:grpSpPr>
        <p:pic>
          <p:nvPicPr>
            <p:cNvPr id="3" name="図 2"/>
            <p:cNvPicPr>
              <a:picLocks noChangeAspect="1"/>
            </p:cNvPicPr>
            <p:nvPr/>
          </p:nvPicPr>
          <p:blipFill>
            <a:blip r:embed="rId7"/>
            <a:stretch>
              <a:fillRect/>
            </a:stretch>
          </p:blipFill>
          <p:spPr>
            <a:xfrm>
              <a:off x="5911434" y="884168"/>
              <a:ext cx="787652" cy="729473"/>
            </a:xfrm>
            <a:prstGeom prst="rect">
              <a:avLst/>
            </a:prstGeom>
          </p:spPr>
        </p:pic>
        <p:pic>
          <p:nvPicPr>
            <p:cNvPr id="9" name="図 8"/>
            <p:cNvPicPr>
              <a:picLocks noChangeAspect="1"/>
            </p:cNvPicPr>
            <p:nvPr/>
          </p:nvPicPr>
          <p:blipFill>
            <a:blip r:embed="rId7"/>
            <a:stretch>
              <a:fillRect/>
            </a:stretch>
          </p:blipFill>
          <p:spPr>
            <a:xfrm>
              <a:off x="6201200" y="483455"/>
              <a:ext cx="211636" cy="1476000"/>
            </a:xfrm>
            <a:prstGeom prst="rect">
              <a:avLst/>
            </a:prstGeom>
          </p:spPr>
        </p:pic>
        <p:pic>
          <p:nvPicPr>
            <p:cNvPr id="10" name="図 9"/>
            <p:cNvPicPr>
              <a:picLocks noChangeAspect="1"/>
            </p:cNvPicPr>
            <p:nvPr/>
          </p:nvPicPr>
          <p:blipFill>
            <a:blip r:embed="rId8"/>
            <a:stretch>
              <a:fillRect/>
            </a:stretch>
          </p:blipFill>
          <p:spPr>
            <a:xfrm rot="5400000" flipH="1">
              <a:off x="6238886" y="410388"/>
              <a:ext cx="136264" cy="1779034"/>
            </a:xfrm>
            <a:prstGeom prst="rect">
              <a:avLst/>
            </a:prstGeom>
          </p:spPr>
        </p:pic>
      </p:grpSp>
      <p:pic>
        <p:nvPicPr>
          <p:cNvPr id="2" name="オーディオ 1">
            <a:hlinkClick r:id="" action="ppaction://media"/>
            <a:extLst>
              <a:ext uri="{FF2B5EF4-FFF2-40B4-BE49-F238E27FC236}">
                <a16:creationId xmlns:a16="http://schemas.microsoft.com/office/drawing/2014/main" xmlns="" id="{E677B0E0-4600-40E0-9D87-35EE165A4D2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43272856"/>
      </p:ext>
    </p:extLst>
  </p:cSld>
  <p:clrMapOvr>
    <a:masterClrMapping/>
  </p:clrMapOvr>
  <mc:AlternateContent xmlns:mc="http://schemas.openxmlformats.org/markup-compatibility/2006" xmlns:p14="http://schemas.microsoft.com/office/powerpoint/2010/main">
    <mc:Choice Requires="p14">
      <p:transition p14:dur="10" advTm="8310">
        <p:cut/>
      </p:transition>
    </mc:Choice>
    <mc:Fallback xmlns="">
      <p:transition advTm="831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25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750" fill="hold"/>
                                        <p:tgtEl>
                                          <p:spTgt spid="6"/>
                                        </p:tgtEl>
                                        <p:attrNameLst>
                                          <p:attrName>ppt_x</p:attrName>
                                        </p:attrNameLst>
                                      </p:cBhvr>
                                      <p:tavLst>
                                        <p:tav tm="0">
                                          <p:val>
                                            <p:strVal val="1+#ppt_w/2"/>
                                          </p:val>
                                        </p:tav>
                                        <p:tav tm="100000">
                                          <p:val>
                                            <p:strVal val="#ppt_x"/>
                                          </p:val>
                                        </p:tav>
                                      </p:tavLst>
                                    </p:anim>
                                    <p:anim calcmode="lin" valueType="num">
                                      <p:cBhvr additive="base">
                                        <p:cTn id="10" dur="1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250" fill="hold"/>
                                        <p:tgtEl>
                                          <p:spTgt spid="11"/>
                                        </p:tgtEl>
                                        <p:attrNameLst>
                                          <p:attrName>ppt_w</p:attrName>
                                        </p:attrNameLst>
                                      </p:cBhvr>
                                      <p:tavLst>
                                        <p:tav tm="0">
                                          <p:val>
                                            <p:fltVal val="0"/>
                                          </p:val>
                                        </p:tav>
                                        <p:tav tm="100000">
                                          <p:val>
                                            <p:strVal val="#ppt_w"/>
                                          </p:val>
                                        </p:tav>
                                      </p:tavLst>
                                    </p:anim>
                                    <p:anim calcmode="lin" valueType="num">
                                      <p:cBhvr>
                                        <p:cTn id="16" dur="250" fill="hold"/>
                                        <p:tgtEl>
                                          <p:spTgt spid="11"/>
                                        </p:tgtEl>
                                        <p:attrNameLst>
                                          <p:attrName>ppt_h</p:attrName>
                                        </p:attrNameLst>
                                      </p:cBhvr>
                                      <p:tavLst>
                                        <p:tav tm="0">
                                          <p:val>
                                            <p:fltVal val="0"/>
                                          </p:val>
                                        </p:tav>
                                        <p:tav tm="100000">
                                          <p:val>
                                            <p:strVal val="#ppt_h"/>
                                          </p:val>
                                        </p:tav>
                                      </p:tavLst>
                                    </p:anim>
                                    <p:anim calcmode="lin" valueType="num">
                                      <p:cBhvr>
                                        <p:cTn id="17" dur="250" fill="hold"/>
                                        <p:tgtEl>
                                          <p:spTgt spid="11"/>
                                        </p:tgtEl>
                                        <p:attrNameLst>
                                          <p:attrName>style.rotation</p:attrName>
                                        </p:attrNameLst>
                                      </p:cBhvr>
                                      <p:tavLst>
                                        <p:tav tm="0">
                                          <p:val>
                                            <p:fltVal val="90"/>
                                          </p:val>
                                        </p:tav>
                                        <p:tav tm="100000">
                                          <p:val>
                                            <p:fltVal val="0"/>
                                          </p:val>
                                        </p:tav>
                                      </p:tavLst>
                                    </p:anim>
                                    <p:animEffect transition="in" filter="fade">
                                      <p:cBhvr>
                                        <p:cTn id="18" dur="250"/>
                                        <p:tgtEl>
                                          <p:spTgt spid="11"/>
                                        </p:tgtEl>
                                      </p:cBhvr>
                                    </p:animEffect>
                                  </p:childTnLst>
                                </p:cTn>
                              </p:par>
                            </p:childTnLst>
                          </p:cTn>
                        </p:par>
                        <p:par>
                          <p:cTn id="19" fill="hold">
                            <p:stCondLst>
                              <p:cond delay="750"/>
                            </p:stCondLst>
                            <p:childTnLst>
                              <p:par>
                                <p:cTn id="20" presetID="10" presetClass="exit" presetSubtype="0" fill="hold" nodeType="afterEffect">
                                  <p:stCondLst>
                                    <p:cond delay="0"/>
                                  </p:stCondLst>
                                  <p:childTnLst>
                                    <p:animEffect transition="out" filter="fade">
                                      <p:cBhvr>
                                        <p:cTn id="21" dur="250"/>
                                        <p:tgtEl>
                                          <p:spTgt spid="11"/>
                                        </p:tgtEl>
                                      </p:cBhvr>
                                    </p:animEffect>
                                    <p:set>
                                      <p:cBhvr>
                                        <p:cTn id="22"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29296" y="300252"/>
            <a:ext cx="10058400" cy="1080000"/>
          </a:xfrm>
        </p:spPr>
        <p:txBody>
          <a:bodyPr>
            <a:normAutofit/>
          </a:bodyPr>
          <a:lstStyle/>
          <a:p>
            <a:r>
              <a:rPr lang="ja-JP" altLang="en-US" sz="3800" dirty="0">
                <a:solidFill>
                  <a:schemeClr val="tx1"/>
                </a:solidFill>
              </a:rPr>
              <a:t>４　</a:t>
            </a:r>
            <a:r>
              <a:rPr lang="ja-JP" altLang="ja-JP" sz="3800" dirty="0">
                <a:solidFill>
                  <a:schemeClr val="tx1"/>
                </a:solidFill>
              </a:rPr>
              <a:t>口座振替による</a:t>
            </a:r>
            <a:r>
              <a:rPr lang="ja-JP" altLang="en-US" sz="3800" dirty="0">
                <a:solidFill>
                  <a:schemeClr val="tx1"/>
                </a:solidFill>
              </a:rPr>
              <a:t>払込方法①</a:t>
            </a:r>
            <a:r>
              <a:rPr lang="ja-JP" altLang="en-US" sz="2400" dirty="0">
                <a:solidFill>
                  <a:schemeClr val="tx1"/>
                </a:solidFill>
              </a:rPr>
              <a:t>（払込方法及び口座振替日）</a:t>
            </a:r>
            <a:endParaRPr kumimoji="1" lang="ja-JP" altLang="en-US" sz="2600" dirty="0">
              <a:solidFill>
                <a:schemeClr val="tx1"/>
              </a:solidFill>
            </a:endParaRPr>
          </a:p>
        </p:txBody>
      </p:sp>
      <p:sp>
        <p:nvSpPr>
          <p:cNvPr id="3" name="コンテンツ プレースホルダー 2"/>
          <p:cNvSpPr>
            <a:spLocks noGrp="1"/>
          </p:cNvSpPr>
          <p:nvPr>
            <p:ph idx="1"/>
          </p:nvPr>
        </p:nvSpPr>
        <p:spPr>
          <a:xfrm>
            <a:off x="1097279" y="1475398"/>
            <a:ext cx="10115203" cy="4693389"/>
          </a:xfrm>
        </p:spPr>
        <p:txBody>
          <a:bodyPr>
            <a:normAutofit/>
          </a:bodyPr>
          <a:lstStyle/>
          <a:p>
            <a:r>
              <a:rPr lang="ja-JP" altLang="ja-JP" sz="2400" b="1" u="sng" dirty="0">
                <a:solidFill>
                  <a:srgbClr val="FF0000"/>
                </a:solidFill>
              </a:rPr>
              <a:t>広島銀行の本人名義の口座から自動振替をします。</a:t>
            </a:r>
            <a:r>
              <a:rPr lang="ja-JP" altLang="en-US" sz="2400" b="1" u="sng" dirty="0">
                <a:solidFill>
                  <a:srgbClr val="FF0000"/>
                </a:solidFill>
              </a:rPr>
              <a:t>（他銀行の口座は不可）</a:t>
            </a:r>
            <a:r>
              <a:rPr lang="en-US" altLang="ja-JP" sz="2400" b="1" u="sng" dirty="0">
                <a:solidFill>
                  <a:srgbClr val="FF0000"/>
                </a:solidFill>
              </a:rPr>
              <a:t/>
            </a:r>
            <a:br>
              <a:rPr lang="en-US" altLang="ja-JP" sz="2400" b="1" u="sng" dirty="0">
                <a:solidFill>
                  <a:srgbClr val="FF0000"/>
                </a:solidFill>
              </a:rPr>
            </a:br>
            <a:r>
              <a:rPr lang="ja-JP" altLang="ja-JP" sz="1800" dirty="0">
                <a:solidFill>
                  <a:schemeClr val="tx1"/>
                </a:solidFill>
              </a:rPr>
              <a:t>残高不足により</a:t>
            </a:r>
            <a:r>
              <a:rPr lang="ja-JP" altLang="en-US" sz="1800" dirty="0">
                <a:solidFill>
                  <a:schemeClr val="tx1"/>
                </a:solidFill>
              </a:rPr>
              <a:t>口座</a:t>
            </a:r>
            <a:r>
              <a:rPr lang="ja-JP" altLang="ja-JP" sz="1800" dirty="0">
                <a:solidFill>
                  <a:schemeClr val="tx1"/>
                </a:solidFill>
              </a:rPr>
              <a:t>振替ができない場合は，別途振込みを行っていただきます</a:t>
            </a:r>
            <a:r>
              <a:rPr lang="en-US" altLang="ja-JP" sz="1800" dirty="0">
                <a:solidFill>
                  <a:schemeClr val="tx1"/>
                </a:solidFill>
              </a:rPr>
              <a:t>(</a:t>
            </a:r>
            <a:r>
              <a:rPr lang="ja-JP" altLang="ja-JP" sz="1800" b="1" u="wavyHeavy" dirty="0">
                <a:solidFill>
                  <a:schemeClr val="tx1"/>
                </a:solidFill>
              </a:rPr>
              <a:t>振込手数料が発生します</a:t>
            </a:r>
            <a:r>
              <a:rPr lang="ja-JP" altLang="en-US" sz="1800" b="1" u="wavyHeavy" dirty="0">
                <a:solidFill>
                  <a:schemeClr val="tx1"/>
                </a:solidFill>
              </a:rPr>
              <a:t>。</a:t>
            </a:r>
            <a:r>
              <a:rPr lang="en-US" altLang="ja-JP" sz="1800" dirty="0">
                <a:solidFill>
                  <a:schemeClr val="tx1"/>
                </a:solidFill>
              </a:rPr>
              <a:t>)</a:t>
            </a:r>
            <a:r>
              <a:rPr lang="ja-JP" altLang="ja-JP" sz="1800" dirty="0">
                <a:solidFill>
                  <a:schemeClr val="tx1"/>
                </a:solidFill>
              </a:rPr>
              <a:t>ので，指定口座の残高には十分</a:t>
            </a:r>
            <a:r>
              <a:rPr lang="ja-JP" altLang="en-US" sz="1800" dirty="0">
                <a:solidFill>
                  <a:schemeClr val="tx1"/>
                </a:solidFill>
              </a:rPr>
              <a:t>御</a:t>
            </a:r>
            <a:r>
              <a:rPr lang="ja-JP" altLang="ja-JP" sz="1800" dirty="0">
                <a:solidFill>
                  <a:schemeClr val="tx1"/>
                </a:solidFill>
              </a:rPr>
              <a:t>注意ください。</a:t>
            </a:r>
            <a:endParaRPr lang="en-US" altLang="ja-JP" dirty="0">
              <a:solidFill>
                <a:schemeClr val="tx1"/>
              </a:solidFill>
            </a:endParaRPr>
          </a:p>
          <a:p>
            <a:r>
              <a:rPr lang="ja-JP" altLang="en-US" b="1" dirty="0">
                <a:solidFill>
                  <a:schemeClr val="tx1"/>
                </a:solidFill>
              </a:rPr>
              <a:t>●払込方法及び口座振替日</a:t>
            </a:r>
            <a:endParaRPr kumimoji="1" lang="ja-JP" altLang="en-US" sz="1600" dirty="0">
              <a:solidFill>
                <a:schemeClr val="tx1"/>
              </a:solidFill>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10</a:t>
            </a:fld>
            <a:endParaRPr lang="en-US" altLang="ja-JP" dirty="0"/>
          </a:p>
        </p:txBody>
      </p:sp>
      <p:graphicFrame>
        <p:nvGraphicFramePr>
          <p:cNvPr id="7" name="表 6"/>
          <p:cNvGraphicFramePr>
            <a:graphicFrameLocks noGrp="1"/>
          </p:cNvGraphicFramePr>
          <p:nvPr>
            <p:extLst>
              <p:ext uri="{D42A27DB-BD31-4B8C-83A1-F6EECF244321}">
                <p14:modId xmlns:p14="http://schemas.microsoft.com/office/powerpoint/2010/main" val="654516393"/>
              </p:ext>
            </p:extLst>
          </p:nvPr>
        </p:nvGraphicFramePr>
        <p:xfrm>
          <a:off x="1414239" y="2985285"/>
          <a:ext cx="9798243" cy="2305918"/>
        </p:xfrm>
        <a:graphic>
          <a:graphicData uri="http://schemas.openxmlformats.org/drawingml/2006/table">
            <a:tbl>
              <a:tblPr firstRow="1" firstCol="1" bandRow="1"/>
              <a:tblGrid>
                <a:gridCol w="3686081">
                  <a:extLst>
                    <a:ext uri="{9D8B030D-6E8A-4147-A177-3AD203B41FA5}">
                      <a16:colId xmlns:a16="http://schemas.microsoft.com/office/drawing/2014/main" xmlns="" val="20000"/>
                    </a:ext>
                  </a:extLst>
                </a:gridCol>
                <a:gridCol w="6112162">
                  <a:extLst>
                    <a:ext uri="{9D8B030D-6E8A-4147-A177-3AD203B41FA5}">
                      <a16:colId xmlns:a16="http://schemas.microsoft.com/office/drawing/2014/main" xmlns="" val="20001"/>
                    </a:ext>
                  </a:extLst>
                </a:gridCol>
              </a:tblGrid>
              <a:tr h="305173">
                <a:tc>
                  <a:txBody>
                    <a:bodyPr/>
                    <a:lstStyle/>
                    <a:p>
                      <a:pPr algn="ctr">
                        <a:spcAft>
                          <a:spcPts val="0"/>
                        </a:spcAft>
                      </a:pPr>
                      <a:r>
                        <a:rPr lang="ja-JP" sz="2000" kern="100" dirty="0">
                          <a:effectLst/>
                          <a:latin typeface="+mj-ea"/>
                          <a:ea typeface="+mj-ea"/>
                          <a:cs typeface="Times New Roman" panose="02020603050405020304" pitchFamily="18" charset="0"/>
                        </a:rPr>
                        <a:t>払込方法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sz="2000" kern="100" dirty="0">
                          <a:effectLst/>
                          <a:latin typeface="+mj-ea"/>
                          <a:ea typeface="+mj-ea"/>
                          <a:cs typeface="Times New Roman" panose="02020603050405020304" pitchFamily="18" charset="0"/>
                        </a:rPr>
                        <a:t>口座振替日</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022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2000" kern="100" dirty="0">
                          <a:effectLst/>
                          <a:latin typeface="+mj-ea"/>
                          <a:ea typeface="+mj-ea"/>
                          <a:cs typeface="Times New Roman" panose="02020603050405020304" pitchFamily="18" charset="0"/>
                        </a:rPr>
                        <a:t>年１回口座振替（</a:t>
                      </a:r>
                      <a:r>
                        <a:rPr lang="en-US" altLang="ja-JP" sz="2000" kern="100" dirty="0">
                          <a:effectLst/>
                          <a:latin typeface="+mj-ea"/>
                          <a:ea typeface="+mj-ea"/>
                          <a:cs typeface="Times New Roman" panose="02020603050405020304" pitchFamily="18" charset="0"/>
                        </a:rPr>
                        <a:t>12</a:t>
                      </a:r>
                      <a:r>
                        <a:rPr lang="ja-JP" altLang="en-US" sz="2000" kern="100" dirty="0">
                          <a:effectLst/>
                          <a:latin typeface="+mj-ea"/>
                          <a:ea typeface="+mj-ea"/>
                          <a:cs typeface="Times New Roman" panose="02020603050405020304" pitchFamily="18" charset="0"/>
                        </a:rPr>
                        <a:t>か</a:t>
                      </a:r>
                      <a:r>
                        <a:rPr lang="ja-JP" altLang="ja-JP" sz="2000" kern="100" dirty="0">
                          <a:effectLst/>
                          <a:latin typeface="+mj-ea"/>
                          <a:ea typeface="+mj-ea"/>
                          <a:cs typeface="Times New Roman" panose="02020603050405020304" pitchFamily="18" charset="0"/>
                        </a:rPr>
                        <a:t>月</a:t>
                      </a:r>
                      <a:r>
                        <a:rPr lang="ja-JP" altLang="en-US" sz="2000" kern="100" dirty="0">
                          <a:effectLst/>
                          <a:latin typeface="+mj-ea"/>
                          <a:ea typeface="+mj-ea"/>
                          <a:cs typeface="Times New Roman" panose="02020603050405020304" pitchFamily="18" charset="0"/>
                        </a:rPr>
                        <a:t>分</a:t>
                      </a:r>
                      <a:r>
                        <a:rPr lang="ja-JP" altLang="ja-JP" sz="2000" kern="100" dirty="0">
                          <a:effectLst/>
                          <a:latin typeface="+mj-ea"/>
                          <a:ea typeface="+mj-ea"/>
                          <a:cs typeface="Times New Roman" panose="02020603050405020304" pitchFamily="18" charset="0"/>
                        </a:rPr>
                        <a:t>前納）</a:t>
                      </a:r>
                      <a:endParaRPr lang="ja-JP" sz="20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2000" kern="100" dirty="0">
                          <a:effectLst/>
                          <a:latin typeface="+mj-ea"/>
                          <a:ea typeface="+mj-ea"/>
                          <a:cs typeface="Times New Roman" panose="02020603050405020304" pitchFamily="18" charset="0"/>
                        </a:rPr>
                        <a:t>令和５年４月</a:t>
                      </a:r>
                      <a:r>
                        <a:rPr lang="en-US" altLang="ja-JP" sz="2000" kern="100" dirty="0">
                          <a:effectLst/>
                          <a:latin typeface="+mj-ea"/>
                          <a:ea typeface="+mj-ea"/>
                          <a:cs typeface="Times New Roman" panose="02020603050405020304" pitchFamily="18" charset="0"/>
                        </a:rPr>
                        <a:t>19</a:t>
                      </a:r>
                      <a:r>
                        <a:rPr lang="ja-JP" altLang="ja-JP" sz="2000" kern="100" dirty="0">
                          <a:effectLst/>
                          <a:latin typeface="+mj-ea"/>
                          <a:ea typeface="+mj-ea"/>
                          <a:cs typeface="Times New Roman" panose="02020603050405020304" pitchFamily="18" charset="0"/>
                        </a:rPr>
                        <a:t>日に自動振替</a:t>
                      </a:r>
                      <a:r>
                        <a:rPr lang="ja-JP" altLang="en-US" sz="2000" kern="100" dirty="0">
                          <a:effectLst/>
                          <a:latin typeface="+mj-ea"/>
                          <a:ea typeface="+mj-ea"/>
                          <a:cs typeface="Times New Roman" panose="02020603050405020304" pitchFamily="18" charset="0"/>
                        </a:rPr>
                        <a:t>します。</a:t>
                      </a:r>
                      <a:r>
                        <a:rPr lang="ja-JP" altLang="ja-JP" sz="2000" kern="100" dirty="0">
                          <a:effectLst/>
                          <a:latin typeface="+mj-ea"/>
                          <a:ea typeface="+mj-ea"/>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10346">
                <a:tc>
                  <a:txBody>
                    <a:bodyPr/>
                    <a:lstStyle/>
                    <a:p>
                      <a:pPr algn="ctr">
                        <a:spcAft>
                          <a:spcPts val="0"/>
                        </a:spcAft>
                      </a:pPr>
                      <a:r>
                        <a:rPr lang="ja-JP" altLang="ja-JP" sz="2000" kern="100" dirty="0">
                          <a:effectLst/>
                          <a:latin typeface="+mj-ea"/>
                          <a:ea typeface="+mj-ea"/>
                          <a:cs typeface="Times New Roman" panose="02020603050405020304" pitchFamily="18" charset="0"/>
                        </a:rPr>
                        <a:t>年２回口座振替（６</a:t>
                      </a:r>
                      <a:r>
                        <a:rPr lang="ja-JP" altLang="en-US" sz="2000" kern="100" dirty="0">
                          <a:effectLst/>
                          <a:latin typeface="+mj-ea"/>
                          <a:ea typeface="+mj-ea"/>
                          <a:cs typeface="Times New Roman" panose="02020603050405020304" pitchFamily="18" charset="0"/>
                        </a:rPr>
                        <a:t>か</a:t>
                      </a:r>
                      <a:r>
                        <a:rPr lang="ja-JP" altLang="ja-JP" sz="2000" kern="100" dirty="0">
                          <a:effectLst/>
                          <a:latin typeface="+mj-ea"/>
                          <a:ea typeface="+mj-ea"/>
                          <a:cs typeface="Times New Roman" panose="02020603050405020304" pitchFamily="18" charset="0"/>
                        </a:rPr>
                        <a:t>月</a:t>
                      </a:r>
                      <a:r>
                        <a:rPr lang="ja-JP" altLang="en-US" sz="2000" kern="100" dirty="0">
                          <a:effectLst/>
                          <a:latin typeface="+mj-ea"/>
                          <a:ea typeface="+mj-ea"/>
                          <a:cs typeface="Times New Roman" panose="02020603050405020304" pitchFamily="18" charset="0"/>
                        </a:rPr>
                        <a:t>分</a:t>
                      </a:r>
                      <a:r>
                        <a:rPr lang="ja-JP" altLang="ja-JP" sz="2000" kern="100" dirty="0">
                          <a:effectLst/>
                          <a:latin typeface="+mj-ea"/>
                          <a:ea typeface="+mj-ea"/>
                          <a:cs typeface="Times New Roman" panose="02020603050405020304" pitchFamily="18" charset="0"/>
                        </a:rPr>
                        <a:t>前納）</a:t>
                      </a:r>
                      <a:endParaRPr lang="ja-JP" sz="20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2000" kern="100" dirty="0">
                          <a:effectLst/>
                          <a:latin typeface="+mj-ea"/>
                          <a:ea typeface="+mj-ea"/>
                          <a:cs typeface="Times New Roman" panose="02020603050405020304" pitchFamily="18" charset="0"/>
                        </a:rPr>
                        <a:t>１回目は，令和５年４月</a:t>
                      </a:r>
                      <a:r>
                        <a:rPr lang="en-US" altLang="ja-JP" sz="2000" kern="100" dirty="0">
                          <a:effectLst/>
                          <a:latin typeface="+mj-ea"/>
                          <a:ea typeface="+mj-ea"/>
                          <a:cs typeface="Times New Roman" panose="02020603050405020304" pitchFamily="18" charset="0"/>
                        </a:rPr>
                        <a:t>19</a:t>
                      </a:r>
                      <a:r>
                        <a:rPr lang="ja-JP" altLang="ja-JP" sz="2000" kern="100" dirty="0">
                          <a:effectLst/>
                          <a:latin typeface="+mj-ea"/>
                          <a:ea typeface="+mj-ea"/>
                          <a:cs typeface="Times New Roman" panose="02020603050405020304" pitchFamily="18" charset="0"/>
                        </a:rPr>
                        <a:t>日，２回目は同年９月</a:t>
                      </a:r>
                      <a:r>
                        <a:rPr lang="en-US" altLang="ja-JP" sz="2000" kern="100" dirty="0">
                          <a:effectLst/>
                          <a:latin typeface="+mj-ea"/>
                          <a:ea typeface="+mj-ea"/>
                          <a:cs typeface="Times New Roman" panose="02020603050405020304" pitchFamily="18" charset="0"/>
                        </a:rPr>
                        <a:t>22</a:t>
                      </a:r>
                      <a:r>
                        <a:rPr lang="ja-JP" altLang="ja-JP" sz="2000" kern="100" dirty="0">
                          <a:effectLst/>
                          <a:latin typeface="+mj-ea"/>
                          <a:ea typeface="+mj-ea"/>
                          <a:cs typeface="Times New Roman" panose="02020603050405020304" pitchFamily="18" charset="0"/>
                        </a:rPr>
                        <a:t>日に自動振替</a:t>
                      </a:r>
                      <a:r>
                        <a:rPr lang="ja-JP" altLang="en-US" sz="2000" kern="100" dirty="0">
                          <a:effectLst/>
                          <a:latin typeface="+mj-ea"/>
                          <a:ea typeface="+mj-ea"/>
                          <a:cs typeface="Times New Roman" panose="02020603050405020304" pitchFamily="18" charset="0"/>
                        </a:rPr>
                        <a:t>します。</a:t>
                      </a:r>
                      <a:r>
                        <a:rPr lang="ja-JP" altLang="ja-JP" sz="2000" kern="100" dirty="0">
                          <a:effectLst/>
                          <a:latin typeface="+mj-ea"/>
                          <a:ea typeface="+mj-ea"/>
                          <a:cs typeface="Times New Roman" panose="02020603050405020304" pitchFamily="18" charset="0"/>
                        </a:rPr>
                        <a:t>※</a:t>
                      </a:r>
                      <a:endParaRPr lang="ja-JP" sz="20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88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2000" kern="100" dirty="0">
                          <a:effectLst/>
                          <a:latin typeface="+mj-ea"/>
                          <a:ea typeface="+mj-ea"/>
                          <a:cs typeface="Times New Roman" panose="02020603050405020304" pitchFamily="18" charset="0"/>
                        </a:rPr>
                        <a:t>毎月口座振替</a:t>
                      </a:r>
                      <a:endParaRPr lang="ja-JP" sz="20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ja-JP" altLang="ja-JP" sz="2000" kern="100" dirty="0">
                          <a:effectLst/>
                          <a:latin typeface="+mj-ea"/>
                          <a:ea typeface="+mj-ea"/>
                          <a:cs typeface="Times New Roman" panose="02020603050405020304" pitchFamily="18" charset="0"/>
                        </a:rPr>
                        <a:t>毎月</a:t>
                      </a:r>
                      <a:r>
                        <a:rPr lang="en-US" altLang="ja-JP" sz="2000" kern="100" dirty="0">
                          <a:effectLst/>
                          <a:latin typeface="+mj-ea"/>
                          <a:ea typeface="+mj-ea"/>
                          <a:cs typeface="Times New Roman" panose="02020603050405020304" pitchFamily="18" charset="0"/>
                        </a:rPr>
                        <a:t>22</a:t>
                      </a:r>
                      <a:r>
                        <a:rPr lang="ja-JP" altLang="ja-JP" sz="2000" kern="100" dirty="0">
                          <a:effectLst/>
                          <a:latin typeface="+mj-ea"/>
                          <a:ea typeface="+mj-ea"/>
                          <a:cs typeface="Times New Roman" panose="02020603050405020304" pitchFamily="18" charset="0"/>
                        </a:rPr>
                        <a:t>日に翌月分の掛金を自動振替</a:t>
                      </a:r>
                      <a:r>
                        <a:rPr lang="ja-JP" altLang="en-US" sz="2000" kern="100" dirty="0">
                          <a:effectLst/>
                          <a:latin typeface="+mj-ea"/>
                          <a:ea typeface="+mj-ea"/>
                          <a:cs typeface="Times New Roman" panose="02020603050405020304" pitchFamily="18" charset="0"/>
                        </a:rPr>
                        <a:t>します。ただし，</a:t>
                      </a:r>
                      <a:r>
                        <a:rPr lang="ja-JP" altLang="ja-JP" sz="2000" kern="100" dirty="0">
                          <a:effectLst/>
                          <a:latin typeface="+mj-ea"/>
                          <a:ea typeface="+mj-ea"/>
                          <a:cs typeface="Times New Roman" panose="02020603050405020304" pitchFamily="18" charset="0"/>
                        </a:rPr>
                        <a:t>令和</a:t>
                      </a:r>
                      <a:r>
                        <a:rPr lang="ja-JP" altLang="en-US" sz="2000" kern="100" dirty="0">
                          <a:effectLst/>
                          <a:latin typeface="+mj-ea"/>
                          <a:ea typeface="+mj-ea"/>
                          <a:cs typeface="Times New Roman" panose="02020603050405020304" pitchFamily="18" charset="0"/>
                        </a:rPr>
                        <a:t>５</a:t>
                      </a:r>
                      <a:r>
                        <a:rPr lang="ja-JP" altLang="ja-JP" sz="2000" kern="100" dirty="0">
                          <a:effectLst/>
                          <a:latin typeface="+mj-ea"/>
                          <a:ea typeface="+mj-ea"/>
                          <a:cs typeface="Times New Roman" panose="02020603050405020304" pitchFamily="18" charset="0"/>
                        </a:rPr>
                        <a:t>年４月分及び５月分の２か月分は，同年４月</a:t>
                      </a:r>
                      <a:r>
                        <a:rPr lang="en-US" altLang="ja-JP" sz="2000" kern="100" dirty="0">
                          <a:effectLst/>
                          <a:latin typeface="+mj-ea"/>
                          <a:ea typeface="+mj-ea"/>
                          <a:cs typeface="Times New Roman" panose="02020603050405020304" pitchFamily="18" charset="0"/>
                        </a:rPr>
                        <a:t>19</a:t>
                      </a:r>
                      <a:r>
                        <a:rPr lang="ja-JP" altLang="ja-JP" sz="2000" kern="100" dirty="0">
                          <a:effectLst/>
                          <a:latin typeface="+mj-ea"/>
                          <a:ea typeface="+mj-ea"/>
                          <a:cs typeface="Times New Roman" panose="02020603050405020304" pitchFamily="18" charset="0"/>
                        </a:rPr>
                        <a:t>日に自動振替</a:t>
                      </a:r>
                      <a:r>
                        <a:rPr lang="ja-JP" altLang="en-US" sz="2000" kern="100" dirty="0">
                          <a:effectLst/>
                          <a:latin typeface="+mj-ea"/>
                          <a:ea typeface="+mj-ea"/>
                          <a:cs typeface="Times New Roman" panose="02020603050405020304" pitchFamily="18" charset="0"/>
                        </a:rPr>
                        <a:t>します</a:t>
                      </a:r>
                      <a:r>
                        <a:rPr lang="ja-JP" altLang="ja-JP" sz="2000" kern="100" dirty="0">
                          <a:effectLst/>
                          <a:latin typeface="+mj-ea"/>
                          <a:ea typeface="+mj-ea"/>
                          <a:cs typeface="Times New Roman" panose="02020603050405020304" pitchFamily="18" charset="0"/>
                        </a:rPr>
                        <a:t>。</a:t>
                      </a:r>
                      <a:endParaRPr lang="ja-JP" sz="20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8" name="コンテンツ プレースホルダー 2"/>
          <p:cNvSpPr txBox="1">
            <a:spLocks/>
          </p:cNvSpPr>
          <p:nvPr/>
        </p:nvSpPr>
        <p:spPr>
          <a:xfrm>
            <a:off x="1255759" y="5451576"/>
            <a:ext cx="9741441" cy="3506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en-US" altLang="ja-JP" sz="1600" b="1" dirty="0">
                <a:solidFill>
                  <a:schemeClr val="tx1"/>
                </a:solidFill>
              </a:rPr>
              <a:t>※</a:t>
            </a:r>
            <a:r>
              <a:rPr lang="ja-JP" altLang="en-US" sz="1600" b="1" dirty="0">
                <a:solidFill>
                  <a:schemeClr val="tx1"/>
                </a:solidFill>
              </a:rPr>
              <a:t>　土日祝日の場合は，翌営業日に自動振替します。</a:t>
            </a:r>
            <a:endParaRPr lang="ja-JP" altLang="en-US" sz="1600" b="1" dirty="0">
              <a:solidFill>
                <a:schemeClr val="tx1"/>
              </a:solidFill>
              <a:latin typeface="+mn-ea"/>
            </a:endParaRPr>
          </a:p>
        </p:txBody>
      </p:sp>
      <p:sp>
        <p:nvSpPr>
          <p:cNvPr id="9" name="コンテンツ プレースホルダー 2"/>
          <p:cNvSpPr txBox="1">
            <a:spLocks/>
          </p:cNvSpPr>
          <p:nvPr/>
        </p:nvSpPr>
        <p:spPr>
          <a:xfrm>
            <a:off x="1255759" y="5815364"/>
            <a:ext cx="9574801" cy="5137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en-US" altLang="ja-JP" sz="1600" b="1" dirty="0">
                <a:solidFill>
                  <a:schemeClr val="tx1"/>
                </a:solidFill>
              </a:rPr>
              <a:t>※</a:t>
            </a:r>
            <a:r>
              <a:rPr lang="ja-JP" altLang="en-US" sz="1600" b="1" dirty="0">
                <a:solidFill>
                  <a:schemeClr val="tx1"/>
                </a:solidFill>
              </a:rPr>
              <a:t>　</a:t>
            </a:r>
            <a:r>
              <a:rPr lang="ja-JP" altLang="ja-JP" sz="1600" b="1" dirty="0">
                <a:solidFill>
                  <a:schemeClr val="tx1"/>
                </a:solidFill>
              </a:rPr>
              <a:t>年度途中に掛金率が引き上げられる場合は，別途掛金を徴収</a:t>
            </a:r>
            <a:r>
              <a:rPr lang="ja-JP" altLang="en-US" sz="1600" b="1" dirty="0">
                <a:solidFill>
                  <a:schemeClr val="tx1"/>
                </a:solidFill>
              </a:rPr>
              <a:t>することがあります</a:t>
            </a:r>
            <a:r>
              <a:rPr lang="ja-JP" altLang="ja-JP" sz="1600" b="1" dirty="0">
                <a:solidFill>
                  <a:schemeClr val="tx1"/>
                </a:solidFill>
              </a:rPr>
              <a:t>。</a:t>
            </a:r>
            <a:r>
              <a:rPr lang="ja-JP" altLang="en-US" sz="1600" b="1" dirty="0">
                <a:solidFill>
                  <a:schemeClr val="tx1"/>
                </a:solidFill>
              </a:rPr>
              <a:t>（別途通知します。）</a:t>
            </a:r>
            <a:endParaRPr lang="ja-JP" altLang="en-US" sz="1600" b="1" dirty="0">
              <a:solidFill>
                <a:schemeClr val="tx1"/>
              </a:solidFill>
              <a:latin typeface="+mn-ea"/>
            </a:endParaRPr>
          </a:p>
        </p:txBody>
      </p:sp>
      <p:sp>
        <p:nvSpPr>
          <p:cNvPr id="10" name="正方形/長方形 9"/>
          <p:cNvSpPr/>
          <p:nvPr/>
        </p:nvSpPr>
        <p:spPr>
          <a:xfrm>
            <a:off x="1140439"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オーディオ 5">
            <a:hlinkClick r:id="" action="ppaction://media"/>
            <a:extLst>
              <a:ext uri="{FF2B5EF4-FFF2-40B4-BE49-F238E27FC236}">
                <a16:creationId xmlns:a16="http://schemas.microsoft.com/office/drawing/2014/main" xmlns="" id="{3ED96820-C678-4DEB-B8DE-4B2495230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7361833"/>
      </p:ext>
    </p:extLst>
  </p:cSld>
  <p:clrMapOvr>
    <a:masterClrMapping/>
  </p:clrMapOvr>
  <mc:AlternateContent xmlns:mc="http://schemas.openxmlformats.org/markup-compatibility/2006" xmlns:p14="http://schemas.microsoft.com/office/powerpoint/2010/main">
    <mc:Choice Requires="p14">
      <p:transition p14:dur="10" advTm="76525">
        <p:cut/>
      </p:transition>
    </mc:Choice>
    <mc:Fallback xmlns="">
      <p:transition advTm="76525">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9418" y="272956"/>
            <a:ext cx="10058400" cy="1080000"/>
          </a:xfrm>
        </p:spPr>
        <p:txBody>
          <a:bodyPr>
            <a:normAutofit/>
          </a:bodyPr>
          <a:lstStyle/>
          <a:p>
            <a:r>
              <a:rPr lang="ja-JP" altLang="en-US" sz="4000" dirty="0">
                <a:solidFill>
                  <a:schemeClr val="tx1"/>
                </a:solidFill>
              </a:rPr>
              <a:t>４ 　</a:t>
            </a:r>
            <a:r>
              <a:rPr lang="ja-JP" altLang="ja-JP" sz="4000" dirty="0">
                <a:solidFill>
                  <a:schemeClr val="tx1"/>
                </a:solidFill>
              </a:rPr>
              <a:t>口座振替による</a:t>
            </a:r>
            <a:r>
              <a:rPr lang="ja-JP" altLang="en-US" sz="4000" dirty="0">
                <a:solidFill>
                  <a:schemeClr val="tx1"/>
                </a:solidFill>
              </a:rPr>
              <a:t>払込方法②</a:t>
            </a:r>
            <a:r>
              <a:rPr lang="ja-JP" altLang="en-US" sz="3200" dirty="0">
                <a:solidFill>
                  <a:schemeClr val="tx1"/>
                </a:solidFill>
              </a:rPr>
              <a:t>（割引制度）</a:t>
            </a:r>
            <a:endParaRPr kumimoji="1" lang="ja-JP" altLang="en-US" sz="3200" dirty="0">
              <a:solidFill>
                <a:schemeClr val="tx1"/>
              </a:solidFill>
            </a:endParaRPr>
          </a:p>
        </p:txBody>
      </p:sp>
      <p:sp>
        <p:nvSpPr>
          <p:cNvPr id="3" name="コンテンツ プレースホルダー 2"/>
          <p:cNvSpPr>
            <a:spLocks noGrp="1"/>
          </p:cNvSpPr>
          <p:nvPr>
            <p:ph idx="1"/>
          </p:nvPr>
        </p:nvSpPr>
        <p:spPr>
          <a:xfrm>
            <a:off x="1097280" y="1475398"/>
            <a:ext cx="9905500" cy="4829868"/>
          </a:xfrm>
        </p:spPr>
        <p:txBody>
          <a:bodyPr>
            <a:normAutofit/>
          </a:bodyPr>
          <a:lstStyle/>
          <a:p>
            <a:r>
              <a:rPr lang="ja-JP" altLang="en-US" b="1" dirty="0">
                <a:solidFill>
                  <a:schemeClr val="tx1"/>
                </a:solidFill>
              </a:rPr>
              <a:t>●</a:t>
            </a:r>
            <a:r>
              <a:rPr lang="ja-JP" altLang="ja-JP" sz="2400" b="1" dirty="0">
                <a:solidFill>
                  <a:schemeClr val="tx1"/>
                </a:solidFill>
              </a:rPr>
              <a:t>掛金前納による割引制度</a:t>
            </a:r>
            <a:endParaRPr lang="en-US" altLang="ja-JP" sz="2400" b="1" dirty="0">
              <a:solidFill>
                <a:schemeClr val="tx1"/>
              </a:solidFill>
            </a:endParaRPr>
          </a:p>
          <a:p>
            <a:r>
              <a:rPr lang="ja-JP" altLang="en-US" sz="2400" dirty="0"/>
              <a:t>　</a:t>
            </a:r>
            <a:r>
              <a:rPr lang="ja-JP" altLang="en-US" sz="2400" b="1" u="sng" dirty="0">
                <a:solidFill>
                  <a:schemeClr val="tx1"/>
                </a:solidFill>
              </a:rPr>
              <a:t>掛金の払込方法を「年１回口座振替」又は「年２回口座振替」により</a:t>
            </a:r>
            <a:r>
              <a:rPr lang="ja-JP" altLang="en-US" sz="2400" b="1" u="sng" dirty="0" err="1">
                <a:solidFill>
                  <a:schemeClr val="tx1"/>
                </a:solidFill>
              </a:rPr>
              <a:t>前納す</a:t>
            </a:r>
            <a:endParaRPr lang="en-US" altLang="ja-JP" sz="2400" b="1" u="sng" dirty="0">
              <a:solidFill>
                <a:schemeClr val="tx1"/>
              </a:solidFill>
            </a:endParaRPr>
          </a:p>
          <a:p>
            <a:pPr>
              <a:lnSpc>
                <a:spcPct val="50000"/>
              </a:lnSpc>
            </a:pPr>
            <a:r>
              <a:rPr lang="ja-JP" altLang="en-US" sz="2400" b="1" u="sng" dirty="0">
                <a:solidFill>
                  <a:schemeClr val="tx1"/>
                </a:solidFill>
              </a:rPr>
              <a:t>る場合は，</a:t>
            </a:r>
            <a:r>
              <a:rPr lang="ja-JP" altLang="en-US" sz="2400" b="1" u="sng" dirty="0">
                <a:solidFill>
                  <a:srgbClr val="FF0000"/>
                </a:solidFill>
                <a:uFill>
                  <a:solidFill>
                    <a:schemeClr val="tx1"/>
                  </a:solidFill>
                </a:uFill>
              </a:rPr>
              <a:t>割引が適用されます。</a:t>
            </a:r>
            <a:endParaRPr lang="en-US" altLang="ja-JP" sz="2400" b="1" u="sng" dirty="0">
              <a:solidFill>
                <a:srgbClr val="FF0000"/>
              </a:solidFill>
              <a:uFill>
                <a:solidFill>
                  <a:schemeClr val="tx1"/>
                </a:solidFill>
              </a:uFill>
            </a:endParaRPr>
          </a:p>
          <a:p>
            <a:pPr>
              <a:lnSpc>
                <a:spcPct val="50000"/>
              </a:lnSpc>
            </a:pPr>
            <a:endParaRPr lang="en-US" altLang="ja-JP" sz="2400" b="1" u="sng" dirty="0">
              <a:solidFill>
                <a:srgbClr val="FF0000"/>
              </a:solidFill>
            </a:endParaRPr>
          </a:p>
          <a:p>
            <a:pPr>
              <a:lnSpc>
                <a:spcPct val="50000"/>
              </a:lnSpc>
            </a:pPr>
            <a:r>
              <a:rPr lang="ja-JP" altLang="en-US" b="1" dirty="0">
                <a:solidFill>
                  <a:schemeClr val="tx1"/>
                </a:solidFill>
              </a:rPr>
              <a:t>●</a:t>
            </a:r>
            <a:r>
              <a:rPr lang="ja-JP" altLang="en-US" sz="2400" b="1" dirty="0">
                <a:solidFill>
                  <a:schemeClr val="tx1"/>
                </a:solidFill>
              </a:rPr>
              <a:t>割引額 　</a:t>
            </a:r>
            <a:r>
              <a:rPr lang="ja-JP" altLang="en-US" dirty="0">
                <a:solidFill>
                  <a:schemeClr val="tx1"/>
                </a:solidFill>
                <a:latin typeface="+mj-ea"/>
                <a:ea typeface="+mj-ea"/>
              </a:rPr>
              <a:t>（掛金算定基礎額が</a:t>
            </a:r>
            <a:r>
              <a:rPr lang="en-US" altLang="ja-JP" dirty="0">
                <a:solidFill>
                  <a:schemeClr val="tx1"/>
                </a:solidFill>
                <a:latin typeface="+mj-ea"/>
                <a:ea typeface="+mj-ea"/>
              </a:rPr>
              <a:t>410,000</a:t>
            </a:r>
            <a:r>
              <a:rPr lang="ja-JP" altLang="en-US" dirty="0">
                <a:solidFill>
                  <a:schemeClr val="tx1"/>
                </a:solidFill>
                <a:latin typeface="+mj-ea"/>
                <a:ea typeface="+mj-ea"/>
              </a:rPr>
              <a:t>円の場合（参考：令和４年度））</a:t>
            </a:r>
            <a:endParaRPr kumimoji="1" lang="ja-JP" altLang="en-US" sz="1400" dirty="0">
              <a:solidFill>
                <a:schemeClr val="tx1"/>
              </a:solidFill>
              <a:latin typeface="+mj-ea"/>
              <a:ea typeface="+mj-ea"/>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11</a:t>
            </a:fld>
            <a:endParaRPr lang="en-US" altLang="ja-JP" dirty="0"/>
          </a:p>
        </p:txBody>
      </p:sp>
      <p:graphicFrame>
        <p:nvGraphicFramePr>
          <p:cNvPr id="9" name="表 8"/>
          <p:cNvGraphicFramePr>
            <a:graphicFrameLocks noGrp="1"/>
          </p:cNvGraphicFramePr>
          <p:nvPr>
            <p:extLst>
              <p:ext uri="{D42A27DB-BD31-4B8C-83A1-F6EECF244321}">
                <p14:modId xmlns:p14="http://schemas.microsoft.com/office/powerpoint/2010/main" val="3868809319"/>
              </p:ext>
            </p:extLst>
          </p:nvPr>
        </p:nvGraphicFramePr>
        <p:xfrm>
          <a:off x="1263536" y="3624273"/>
          <a:ext cx="9246513" cy="2160000"/>
        </p:xfrm>
        <a:graphic>
          <a:graphicData uri="http://schemas.openxmlformats.org/drawingml/2006/table">
            <a:tbl>
              <a:tblPr firstRow="1" firstCol="1" bandRow="1"/>
              <a:tblGrid>
                <a:gridCol w="2171514">
                  <a:extLst>
                    <a:ext uri="{9D8B030D-6E8A-4147-A177-3AD203B41FA5}">
                      <a16:colId xmlns:a16="http://schemas.microsoft.com/office/drawing/2014/main" xmlns="" val="20000"/>
                    </a:ext>
                  </a:extLst>
                </a:gridCol>
                <a:gridCol w="1978796">
                  <a:extLst>
                    <a:ext uri="{9D8B030D-6E8A-4147-A177-3AD203B41FA5}">
                      <a16:colId xmlns:a16="http://schemas.microsoft.com/office/drawing/2014/main" xmlns="" val="20001"/>
                    </a:ext>
                  </a:extLst>
                </a:gridCol>
                <a:gridCol w="2008777">
                  <a:extLst>
                    <a:ext uri="{9D8B030D-6E8A-4147-A177-3AD203B41FA5}">
                      <a16:colId xmlns:a16="http://schemas.microsoft.com/office/drawing/2014/main" xmlns="" val="20002"/>
                    </a:ext>
                  </a:extLst>
                </a:gridCol>
                <a:gridCol w="3087426">
                  <a:extLst>
                    <a:ext uri="{9D8B030D-6E8A-4147-A177-3AD203B41FA5}">
                      <a16:colId xmlns:a16="http://schemas.microsoft.com/office/drawing/2014/main" xmlns="" val="20003"/>
                    </a:ext>
                  </a:extLst>
                </a:gridCol>
              </a:tblGrid>
              <a:tr h="308571">
                <a:tc>
                  <a:txBody>
                    <a:bodyPr/>
                    <a:lstStyle/>
                    <a:p>
                      <a:pPr algn="ctr">
                        <a:spcAft>
                          <a:spcPts val="0"/>
                        </a:spcAft>
                        <a:tabLst>
                          <a:tab pos="1151255" algn="l"/>
                        </a:tabLst>
                      </a:pPr>
                      <a:r>
                        <a:rPr lang="ja-JP" sz="1900" kern="100" dirty="0">
                          <a:effectLst/>
                          <a:latin typeface="+mj-ea"/>
                          <a:ea typeface="+mj-ea"/>
                          <a:cs typeface="Times New Roman" panose="02020603050405020304" pitchFamily="18" charset="0"/>
                        </a:rPr>
                        <a:t>区分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tabLst>
                          <a:tab pos="1151255" algn="l"/>
                        </a:tabLst>
                      </a:pPr>
                      <a:r>
                        <a:rPr lang="ja-JP" sz="1900" kern="100" dirty="0">
                          <a:effectLst/>
                          <a:latin typeface="+mj-ea"/>
                          <a:ea typeface="+mj-ea"/>
                          <a:cs typeface="Times New Roman" panose="02020603050405020304" pitchFamily="18" charset="0"/>
                        </a:rPr>
                        <a:t>割引額</a:t>
                      </a:r>
                      <a:r>
                        <a:rPr lang="en-US" altLang="ja-JP" sz="1900" kern="100" dirty="0">
                          <a:effectLst/>
                          <a:latin typeface="+mj-ea"/>
                          <a:ea typeface="+mj-ea"/>
                          <a:cs typeface="Times New Roman" panose="02020603050405020304" pitchFamily="18" charset="0"/>
                        </a:rPr>
                        <a:t>※</a:t>
                      </a:r>
                      <a:endParaRPr lang="ja-JP" sz="19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tabLst>
                          <a:tab pos="1151255" algn="l"/>
                        </a:tabLst>
                      </a:pPr>
                      <a:r>
                        <a:rPr lang="ja-JP" sz="1900" kern="0" spc="900" dirty="0">
                          <a:effectLst/>
                          <a:latin typeface="+mj-ea"/>
                          <a:ea typeface="+mj-ea"/>
                          <a:cs typeface="Times New Roman" panose="02020603050405020304" pitchFamily="18" charset="0"/>
                        </a:rPr>
                        <a:t>納付年額</a:t>
                      </a:r>
                      <a:endParaRPr lang="ja-JP" sz="19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xmlns="" val="10000"/>
                  </a:ext>
                </a:extLst>
              </a:tr>
              <a:tr h="617143">
                <a:tc>
                  <a:txBody>
                    <a:bodyPr/>
                    <a:lstStyle/>
                    <a:p>
                      <a:pPr algn="ctr">
                        <a:spcAft>
                          <a:spcPts val="0"/>
                        </a:spcAft>
                        <a:tabLst>
                          <a:tab pos="1151255" algn="l"/>
                        </a:tabLst>
                      </a:pPr>
                      <a:r>
                        <a:rPr lang="ja-JP" sz="1900" kern="100" dirty="0">
                          <a:effectLst/>
                          <a:latin typeface="+mj-ea"/>
                          <a:ea typeface="+mj-ea"/>
                          <a:cs typeface="Times New Roman" panose="02020603050405020304" pitchFamily="18" charset="0"/>
                        </a:rPr>
                        <a:t>毎月払い</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1151255" algn="l"/>
                        </a:tabLst>
                      </a:pPr>
                      <a:r>
                        <a:rPr lang="ja-JP" sz="1900" kern="100" dirty="0">
                          <a:effectLst/>
                          <a:latin typeface="+mj-ea"/>
                          <a:ea typeface="+mj-ea"/>
                          <a:cs typeface="Times New Roman" panose="02020603050405020304" pitchFamily="18" charset="0"/>
                        </a:rPr>
                        <a:t>　</a:t>
                      </a:r>
                      <a:r>
                        <a:rPr lang="en-US" sz="1900" kern="100" dirty="0">
                          <a:effectLst/>
                          <a:latin typeface="+mj-ea"/>
                          <a:ea typeface="+mj-ea"/>
                          <a:cs typeface="Times New Roman" panose="02020603050405020304" pitchFamily="18" charset="0"/>
                        </a:rPr>
                        <a:t>  0</a:t>
                      </a:r>
                      <a:r>
                        <a:rPr lang="ja-JP" sz="1900" kern="100" dirty="0">
                          <a:effectLst/>
                          <a:latin typeface="+mj-ea"/>
                          <a:ea typeface="+mj-ea"/>
                          <a:cs typeface="Times New Roman" panose="02020603050405020304" pitchFamily="18" charset="0"/>
                        </a:rPr>
                        <a:t>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1151255" algn="l"/>
                        </a:tabLst>
                      </a:pPr>
                      <a:r>
                        <a:rPr lang="en-US" altLang="ja-JP" sz="1900" kern="0" dirty="0">
                          <a:effectLst/>
                          <a:latin typeface="+mj-ea"/>
                          <a:ea typeface="+mj-ea"/>
                          <a:cs typeface="Times New Roman" panose="02020603050405020304" pitchFamily="18" charset="0"/>
                        </a:rPr>
                        <a:t>523,188</a:t>
                      </a:r>
                      <a:r>
                        <a:rPr lang="ja-JP" sz="1900" kern="0" dirty="0">
                          <a:effectLst/>
                          <a:latin typeface="+mj-ea"/>
                          <a:ea typeface="+mj-ea"/>
                          <a:cs typeface="Times New Roman" panose="02020603050405020304" pitchFamily="18" charset="0"/>
                        </a:rPr>
                        <a:t>円</a:t>
                      </a:r>
                      <a:endParaRPr lang="ja-JP" sz="19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tabLst>
                          <a:tab pos="1151255" algn="l"/>
                        </a:tabLst>
                      </a:pPr>
                      <a:r>
                        <a:rPr lang="ja-JP" sz="1900" kern="100" dirty="0">
                          <a:effectLst/>
                          <a:latin typeface="+mj-ea"/>
                          <a:ea typeface="+mj-ea"/>
                          <a:cs typeface="Times New Roman" panose="02020603050405020304" pitchFamily="18" charset="0"/>
                        </a:rPr>
                        <a:t>任意継続掛金 </a:t>
                      </a:r>
                      <a:r>
                        <a:rPr lang="en-US" altLang="ja-JP" sz="1900" kern="100" dirty="0">
                          <a:effectLst/>
                          <a:latin typeface="+mj-ea"/>
                          <a:ea typeface="+mj-ea"/>
                          <a:cs typeface="Times New Roman" panose="02020603050405020304" pitchFamily="18" charset="0"/>
                        </a:rPr>
                        <a:t> 436,404</a:t>
                      </a:r>
                      <a:r>
                        <a:rPr lang="ja-JP" sz="1900" kern="100" dirty="0">
                          <a:effectLst/>
                          <a:latin typeface="+mj-ea"/>
                          <a:ea typeface="+mj-ea"/>
                          <a:cs typeface="Times New Roman" panose="02020603050405020304" pitchFamily="18" charset="0"/>
                        </a:rPr>
                        <a:t>円</a:t>
                      </a:r>
                    </a:p>
                    <a:p>
                      <a:pPr algn="just">
                        <a:spcAft>
                          <a:spcPts val="0"/>
                        </a:spcAft>
                        <a:tabLst>
                          <a:tab pos="1151255" algn="l"/>
                        </a:tabLst>
                      </a:pPr>
                      <a:r>
                        <a:rPr lang="ja-JP" sz="1900" kern="100" dirty="0">
                          <a:effectLst/>
                          <a:latin typeface="+mj-ea"/>
                          <a:ea typeface="+mj-ea"/>
                          <a:cs typeface="Times New Roman" panose="02020603050405020304" pitchFamily="18" charset="0"/>
                        </a:rPr>
                        <a:t>介護掛金</a:t>
                      </a:r>
                      <a:r>
                        <a:rPr lang="ja-JP" altLang="en-US" sz="1900" kern="100" dirty="0">
                          <a:effectLst/>
                          <a:latin typeface="+mj-ea"/>
                          <a:ea typeface="+mj-ea"/>
                          <a:cs typeface="Times New Roman" panose="02020603050405020304" pitchFamily="18" charset="0"/>
                        </a:rPr>
                        <a:t>　　      </a:t>
                      </a:r>
                      <a:r>
                        <a:rPr lang="en-US" altLang="ja-JP" sz="1900" kern="100" dirty="0">
                          <a:effectLst/>
                          <a:latin typeface="+mj-ea"/>
                          <a:ea typeface="+mj-ea"/>
                          <a:cs typeface="Times New Roman" panose="02020603050405020304" pitchFamily="18" charset="0"/>
                        </a:rPr>
                        <a:t>86,784</a:t>
                      </a:r>
                      <a:r>
                        <a:rPr lang="ja-JP" sz="1900" kern="100" dirty="0">
                          <a:effectLst/>
                          <a:latin typeface="+mj-ea"/>
                          <a:ea typeface="+mj-ea"/>
                          <a:cs typeface="Times New Roman" panose="02020603050405020304" pitchFamily="18" charset="0"/>
                        </a:rPr>
                        <a:t>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17143">
                <a:tc>
                  <a:txBody>
                    <a:bodyPr/>
                    <a:lstStyle/>
                    <a:p>
                      <a:pPr algn="ctr">
                        <a:spcAft>
                          <a:spcPts val="0"/>
                        </a:spcAft>
                        <a:tabLst>
                          <a:tab pos="1151255" algn="l"/>
                        </a:tabLst>
                      </a:pPr>
                      <a:r>
                        <a:rPr lang="ja-JP" sz="1900" kern="0" dirty="0">
                          <a:effectLst/>
                          <a:latin typeface="+mj-ea"/>
                          <a:ea typeface="+mj-ea"/>
                          <a:cs typeface="Times New Roman" panose="02020603050405020304" pitchFamily="18" charset="0"/>
                        </a:rPr>
                        <a:t>年１回</a:t>
                      </a:r>
                      <a:r>
                        <a:rPr lang="ja-JP" sz="1900" kern="100" dirty="0">
                          <a:effectLst/>
                          <a:latin typeface="+mj-ea"/>
                          <a:ea typeface="+mj-ea"/>
                          <a:cs typeface="Times New Roman" panose="02020603050405020304" pitchFamily="18" charset="0"/>
                        </a:rPr>
                        <a:t>払い</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1151255" algn="l"/>
                        </a:tabLst>
                      </a:pPr>
                      <a:r>
                        <a:rPr lang="en-US" altLang="ja-JP" sz="1900" kern="100" dirty="0">
                          <a:effectLst/>
                          <a:latin typeface="+mj-ea"/>
                          <a:ea typeface="+mj-ea"/>
                          <a:cs typeface="Times New Roman" panose="02020603050405020304" pitchFamily="18" charset="0"/>
                        </a:rPr>
                        <a:t>9,502</a:t>
                      </a:r>
                      <a:r>
                        <a:rPr lang="ja-JP" sz="1900" kern="100" dirty="0">
                          <a:effectLst/>
                          <a:latin typeface="+mj-ea"/>
                          <a:ea typeface="+mj-ea"/>
                          <a:cs typeface="Times New Roman" panose="02020603050405020304" pitchFamily="18" charset="0"/>
                        </a:rPr>
                        <a:t>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1151255" algn="l"/>
                        </a:tabLst>
                      </a:pPr>
                      <a:r>
                        <a:rPr lang="en-US" altLang="ja-JP" sz="1900" kern="0" dirty="0">
                          <a:effectLst/>
                          <a:latin typeface="+mj-ea"/>
                          <a:ea typeface="+mj-ea"/>
                          <a:cs typeface="Times New Roman" panose="02020603050405020304" pitchFamily="18" charset="0"/>
                        </a:rPr>
                        <a:t>513,686</a:t>
                      </a:r>
                      <a:r>
                        <a:rPr lang="ja-JP" sz="1900" kern="0" dirty="0">
                          <a:effectLst/>
                          <a:latin typeface="+mj-ea"/>
                          <a:ea typeface="+mj-ea"/>
                          <a:cs typeface="Times New Roman" panose="02020603050405020304" pitchFamily="18" charset="0"/>
                        </a:rPr>
                        <a:t>円</a:t>
                      </a:r>
                      <a:endParaRPr lang="ja-JP" sz="19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tabLst>
                          <a:tab pos="1151255" algn="l"/>
                        </a:tabLst>
                      </a:pPr>
                      <a:r>
                        <a:rPr lang="ja-JP" sz="1900" kern="100" dirty="0">
                          <a:effectLst/>
                          <a:latin typeface="+mj-ea"/>
                          <a:ea typeface="+mj-ea"/>
                          <a:cs typeface="Times New Roman" panose="02020603050405020304" pitchFamily="18" charset="0"/>
                        </a:rPr>
                        <a:t>任意継続掛金</a:t>
                      </a:r>
                      <a:r>
                        <a:rPr lang="en-US" altLang="ja-JP" sz="1900" kern="100" dirty="0">
                          <a:effectLst/>
                          <a:latin typeface="+mj-ea"/>
                          <a:ea typeface="+mj-ea"/>
                          <a:cs typeface="Times New Roman" panose="02020603050405020304" pitchFamily="18" charset="0"/>
                        </a:rPr>
                        <a:t>  428,443</a:t>
                      </a:r>
                      <a:r>
                        <a:rPr lang="ja-JP" sz="1900" kern="100" dirty="0">
                          <a:effectLst/>
                          <a:latin typeface="+mj-ea"/>
                          <a:ea typeface="+mj-ea"/>
                          <a:cs typeface="Times New Roman" panose="02020603050405020304" pitchFamily="18" charset="0"/>
                        </a:rPr>
                        <a:t>円</a:t>
                      </a:r>
                    </a:p>
                    <a:p>
                      <a:pPr algn="just">
                        <a:spcAft>
                          <a:spcPts val="0"/>
                        </a:spcAft>
                        <a:tabLst>
                          <a:tab pos="1151255" algn="l"/>
                        </a:tabLst>
                      </a:pPr>
                      <a:r>
                        <a:rPr lang="ja-JP" sz="1900" kern="100" dirty="0">
                          <a:effectLst/>
                          <a:latin typeface="+mj-ea"/>
                          <a:ea typeface="+mj-ea"/>
                          <a:cs typeface="Times New Roman" panose="02020603050405020304" pitchFamily="18" charset="0"/>
                        </a:rPr>
                        <a:t>介護掛金</a:t>
                      </a:r>
                      <a:r>
                        <a:rPr lang="ja-JP" altLang="en-US" sz="1900" kern="100" dirty="0">
                          <a:effectLst/>
                          <a:latin typeface="+mj-ea"/>
                          <a:ea typeface="+mj-ea"/>
                          <a:cs typeface="Times New Roman" panose="02020603050405020304" pitchFamily="18" charset="0"/>
                        </a:rPr>
                        <a:t>　        </a:t>
                      </a:r>
                      <a:r>
                        <a:rPr lang="en-US" altLang="ja-JP" sz="1900" kern="100" dirty="0">
                          <a:effectLst/>
                          <a:latin typeface="+mj-ea"/>
                          <a:ea typeface="+mj-ea"/>
                          <a:cs typeface="Times New Roman" panose="02020603050405020304" pitchFamily="18" charset="0"/>
                        </a:rPr>
                        <a:t>85,243</a:t>
                      </a:r>
                      <a:r>
                        <a:rPr lang="ja-JP" sz="1900" kern="100" dirty="0">
                          <a:effectLst/>
                          <a:latin typeface="+mj-ea"/>
                          <a:ea typeface="+mj-ea"/>
                          <a:cs typeface="Times New Roman" panose="02020603050405020304" pitchFamily="18" charset="0"/>
                        </a:rPr>
                        <a:t>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17143">
                <a:tc>
                  <a:txBody>
                    <a:bodyPr/>
                    <a:lstStyle/>
                    <a:p>
                      <a:pPr algn="ctr">
                        <a:spcAft>
                          <a:spcPts val="0"/>
                        </a:spcAft>
                        <a:tabLst>
                          <a:tab pos="1151255" algn="l"/>
                        </a:tabLst>
                      </a:pPr>
                      <a:r>
                        <a:rPr lang="ja-JP" sz="1900" kern="0" dirty="0">
                          <a:effectLst/>
                          <a:latin typeface="+mj-ea"/>
                          <a:ea typeface="+mj-ea"/>
                          <a:cs typeface="Times New Roman" panose="02020603050405020304" pitchFamily="18" charset="0"/>
                        </a:rPr>
                        <a:t>年２回</a:t>
                      </a:r>
                      <a:r>
                        <a:rPr lang="ja-JP" sz="1900" kern="100" dirty="0">
                          <a:effectLst/>
                          <a:latin typeface="+mj-ea"/>
                          <a:ea typeface="+mj-ea"/>
                          <a:cs typeface="Times New Roman" panose="02020603050405020304" pitchFamily="18" charset="0"/>
                        </a:rPr>
                        <a:t>払い</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1151255" algn="l"/>
                        </a:tabLst>
                      </a:pPr>
                      <a:r>
                        <a:rPr lang="en-US" altLang="ja-JP" sz="1900" kern="100" dirty="0">
                          <a:effectLst/>
                          <a:latin typeface="+mj-ea"/>
                          <a:ea typeface="+mj-ea"/>
                          <a:cs typeface="Times New Roman" panose="02020603050405020304" pitchFamily="18" charset="0"/>
                        </a:rPr>
                        <a:t>5,131</a:t>
                      </a:r>
                      <a:r>
                        <a:rPr lang="ja-JP" sz="1900" kern="100" dirty="0">
                          <a:effectLst/>
                          <a:latin typeface="+mj-ea"/>
                          <a:ea typeface="+mj-ea"/>
                          <a:cs typeface="Times New Roman" panose="02020603050405020304" pitchFamily="18" charset="0"/>
                        </a:rPr>
                        <a:t>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1151255" algn="l"/>
                        </a:tabLst>
                      </a:pPr>
                      <a:r>
                        <a:rPr lang="en-US" altLang="ja-JP" sz="1900" kern="0" dirty="0">
                          <a:effectLst/>
                          <a:latin typeface="+mj-ea"/>
                          <a:ea typeface="+mj-ea"/>
                          <a:cs typeface="Times New Roman" panose="02020603050405020304" pitchFamily="18" charset="0"/>
                        </a:rPr>
                        <a:t>518,057</a:t>
                      </a:r>
                      <a:r>
                        <a:rPr lang="ja-JP" sz="1900" kern="0" dirty="0">
                          <a:effectLst/>
                          <a:latin typeface="+mj-ea"/>
                          <a:ea typeface="+mj-ea"/>
                          <a:cs typeface="Times New Roman" panose="02020603050405020304" pitchFamily="18" charset="0"/>
                        </a:rPr>
                        <a:t>円</a:t>
                      </a:r>
                      <a:endParaRPr lang="ja-JP" sz="1900" kern="100" dirty="0">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tabLst>
                          <a:tab pos="1151255" algn="l"/>
                        </a:tabLst>
                      </a:pPr>
                      <a:r>
                        <a:rPr lang="ja-JP" sz="1900" kern="100" dirty="0">
                          <a:effectLst/>
                          <a:latin typeface="+mj-ea"/>
                          <a:ea typeface="+mj-ea"/>
                          <a:cs typeface="Times New Roman" panose="02020603050405020304" pitchFamily="18" charset="0"/>
                        </a:rPr>
                        <a:t>任意継続掛金</a:t>
                      </a:r>
                      <a:r>
                        <a:rPr lang="en-US" altLang="ja-JP" sz="1900" kern="100" dirty="0">
                          <a:effectLst/>
                          <a:latin typeface="+mj-ea"/>
                          <a:ea typeface="+mj-ea"/>
                          <a:cs typeface="Times New Roman" panose="02020603050405020304" pitchFamily="18" charset="0"/>
                        </a:rPr>
                        <a:t>  432,118</a:t>
                      </a:r>
                      <a:r>
                        <a:rPr lang="ja-JP" sz="1900" kern="100" dirty="0">
                          <a:effectLst/>
                          <a:latin typeface="+mj-ea"/>
                          <a:ea typeface="+mj-ea"/>
                          <a:cs typeface="Times New Roman" panose="02020603050405020304" pitchFamily="18" charset="0"/>
                        </a:rPr>
                        <a:t>円</a:t>
                      </a:r>
                    </a:p>
                    <a:p>
                      <a:pPr algn="just">
                        <a:spcAft>
                          <a:spcPts val="0"/>
                        </a:spcAft>
                        <a:tabLst>
                          <a:tab pos="1151255" algn="l"/>
                        </a:tabLst>
                      </a:pPr>
                      <a:r>
                        <a:rPr lang="ja-JP" sz="1900" kern="100" dirty="0">
                          <a:effectLst/>
                          <a:latin typeface="+mj-ea"/>
                          <a:ea typeface="+mj-ea"/>
                          <a:cs typeface="Times New Roman" panose="02020603050405020304" pitchFamily="18" charset="0"/>
                        </a:rPr>
                        <a:t>介護掛金</a:t>
                      </a:r>
                      <a:r>
                        <a:rPr lang="ja-JP" altLang="en-US" sz="1900" kern="100" dirty="0">
                          <a:effectLst/>
                          <a:latin typeface="+mj-ea"/>
                          <a:ea typeface="+mj-ea"/>
                          <a:cs typeface="Times New Roman" panose="02020603050405020304" pitchFamily="18" charset="0"/>
                        </a:rPr>
                        <a:t>　        </a:t>
                      </a:r>
                      <a:r>
                        <a:rPr lang="en-US" altLang="ja-JP" sz="1900" kern="100" dirty="0">
                          <a:effectLst/>
                          <a:latin typeface="+mj-ea"/>
                          <a:ea typeface="+mj-ea"/>
                          <a:cs typeface="Times New Roman" panose="02020603050405020304" pitchFamily="18" charset="0"/>
                        </a:rPr>
                        <a:t>85,939</a:t>
                      </a:r>
                      <a:r>
                        <a:rPr lang="ja-JP" sz="1900" kern="100" dirty="0">
                          <a:effectLst/>
                          <a:latin typeface="+mj-ea"/>
                          <a:ea typeface="+mj-ea"/>
                          <a:cs typeface="Times New Roman" panose="02020603050405020304" pitchFamily="18" charset="0"/>
                        </a:rPr>
                        <a:t>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6" name="正方形/長方形 5"/>
          <p:cNvSpPr/>
          <p:nvPr/>
        </p:nvSpPr>
        <p:spPr>
          <a:xfrm>
            <a:off x="1140439"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p:cNvSpPr txBox="1">
            <a:spLocks/>
          </p:cNvSpPr>
          <p:nvPr/>
        </p:nvSpPr>
        <p:spPr>
          <a:xfrm>
            <a:off x="1261339" y="5906715"/>
            <a:ext cx="9741441" cy="3506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en-US" altLang="ja-JP" sz="1600" b="1" dirty="0">
                <a:solidFill>
                  <a:schemeClr val="tx1"/>
                </a:solidFill>
                <a:latin typeface="+mj-ea"/>
                <a:ea typeface="+mj-ea"/>
              </a:rPr>
              <a:t>※</a:t>
            </a:r>
            <a:r>
              <a:rPr lang="ja-JP" altLang="en-US" sz="1600" b="1" dirty="0">
                <a:solidFill>
                  <a:schemeClr val="tx1"/>
                </a:solidFill>
                <a:latin typeface="+mj-ea"/>
                <a:ea typeface="+mj-ea"/>
              </a:rPr>
              <a:t>　割引額・・・任意継続掛金と介護掛金を合算した毎月払いの納付年額と各区分の納付年額との差額</a:t>
            </a:r>
          </a:p>
        </p:txBody>
      </p:sp>
      <p:pic>
        <p:nvPicPr>
          <p:cNvPr id="8" name="オーディオ 7">
            <a:hlinkClick r:id="" action="ppaction://media"/>
            <a:extLst>
              <a:ext uri="{FF2B5EF4-FFF2-40B4-BE49-F238E27FC236}">
                <a16:creationId xmlns:a16="http://schemas.microsoft.com/office/drawing/2014/main" xmlns="" id="{6D253CA4-CEC0-4281-999A-F742C01468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1058846"/>
      </p:ext>
    </p:extLst>
  </p:cSld>
  <p:clrMapOvr>
    <a:masterClrMapping/>
  </p:clrMapOvr>
  <mc:AlternateContent xmlns:mc="http://schemas.openxmlformats.org/markup-compatibility/2006" xmlns:p14="http://schemas.microsoft.com/office/powerpoint/2010/main">
    <mc:Choice Requires="p14">
      <p:transition p14:dur="10" advTm="28364">
        <p:cut/>
      </p:transition>
    </mc:Choice>
    <mc:Fallback xmlns="">
      <p:transition advTm="2836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97279" y="1475399"/>
            <a:ext cx="10291157" cy="4468201"/>
          </a:xfrm>
          <a:noFill/>
          <a:ln>
            <a:noFill/>
          </a:ln>
        </p:spPr>
        <p:style>
          <a:lnRef idx="2">
            <a:schemeClr val="dk1"/>
          </a:lnRef>
          <a:fillRef idx="1">
            <a:schemeClr val="lt1"/>
          </a:fillRef>
          <a:effectRef idx="0">
            <a:schemeClr val="dk1"/>
          </a:effectRef>
          <a:fontRef idx="minor">
            <a:schemeClr val="dk1"/>
          </a:fontRef>
        </p:style>
        <p:txBody>
          <a:bodyPr>
            <a:normAutofit fontScale="85000" lnSpcReduction="10000"/>
          </a:bodyPr>
          <a:lstStyle/>
          <a:p>
            <a:endParaRPr lang="en-US" altLang="ja-JP" dirty="0"/>
          </a:p>
          <a:p>
            <a:endParaRPr lang="en-US" altLang="ja-JP" dirty="0"/>
          </a:p>
          <a:p>
            <a:r>
              <a:rPr lang="ja-JP" altLang="en-US" dirty="0"/>
              <a:t>⇒</a:t>
            </a:r>
            <a:r>
              <a:rPr lang="ja-JP" altLang="en-US" b="1" dirty="0"/>
              <a:t>初回分を</a:t>
            </a:r>
            <a:r>
              <a:rPr lang="ja-JP" altLang="en-US" sz="2800" b="1" dirty="0">
                <a:solidFill>
                  <a:srgbClr val="FF0000"/>
                </a:solidFill>
                <a:latin typeface="+mn-ea"/>
              </a:rPr>
              <a:t>４月</a:t>
            </a:r>
            <a:r>
              <a:rPr lang="en-US" altLang="ja-JP" sz="2800" b="1" dirty="0">
                <a:solidFill>
                  <a:srgbClr val="FF0000"/>
                </a:solidFill>
                <a:latin typeface="+mn-ea"/>
              </a:rPr>
              <a:t>19</a:t>
            </a:r>
            <a:r>
              <a:rPr lang="ja-JP" altLang="en-US" sz="2800" b="1" dirty="0">
                <a:solidFill>
                  <a:srgbClr val="FF0000"/>
                </a:solidFill>
                <a:latin typeface="+mn-ea"/>
              </a:rPr>
              <a:t>日</a:t>
            </a:r>
            <a:r>
              <a:rPr lang="ja-JP" altLang="en-US" b="1" dirty="0"/>
              <a:t>に口座振替します。</a:t>
            </a:r>
          </a:p>
          <a:p>
            <a:r>
              <a:rPr lang="ja-JP" altLang="en-US" dirty="0"/>
              <a:t>　　</a:t>
            </a:r>
            <a:r>
              <a:rPr lang="ja-JP" altLang="en-US" dirty="0">
                <a:solidFill>
                  <a:schemeClr val="tx1"/>
                </a:solidFill>
              </a:rPr>
              <a:t>４月上旬頃に，「任意継続掛金等決定通知書」を御自宅に送付しますので，掛金額等を御確認ください。</a:t>
            </a:r>
            <a:endParaRPr lang="en-US" altLang="ja-JP" dirty="0">
              <a:solidFill>
                <a:schemeClr val="tx1"/>
              </a:solidFill>
            </a:endParaRPr>
          </a:p>
          <a:p>
            <a:r>
              <a:rPr lang="en-US" altLang="ja-JP" dirty="0"/>
              <a:t/>
            </a:r>
            <a:br>
              <a:rPr lang="en-US" altLang="ja-JP" dirty="0"/>
            </a:br>
            <a:endParaRPr lang="en-US" altLang="ja-JP" dirty="0"/>
          </a:p>
          <a:p>
            <a:endParaRPr lang="en-US" altLang="ja-JP" sz="2200" b="1" dirty="0">
              <a:solidFill>
                <a:schemeClr val="tx1"/>
              </a:solidFill>
            </a:endParaRPr>
          </a:p>
          <a:p>
            <a:endParaRPr lang="en-US" altLang="ja-JP" dirty="0"/>
          </a:p>
          <a:p>
            <a:r>
              <a:rPr lang="ja-JP" altLang="en-US" dirty="0">
                <a:solidFill>
                  <a:schemeClr val="tx1"/>
                </a:solidFill>
              </a:rPr>
              <a:t>⇒</a:t>
            </a:r>
            <a:r>
              <a:rPr lang="ja-JP" altLang="ja-JP" dirty="0">
                <a:solidFill>
                  <a:schemeClr val="tx1"/>
                </a:solidFill>
              </a:rPr>
              <a:t>初回の口座振替（</a:t>
            </a:r>
            <a:r>
              <a:rPr lang="ja-JP" altLang="ja-JP" dirty="0">
                <a:solidFill>
                  <a:schemeClr val="tx1"/>
                </a:solidFill>
                <a:latin typeface="+mn-ea"/>
              </a:rPr>
              <a:t>４月</a:t>
            </a:r>
            <a:r>
              <a:rPr lang="en-US" altLang="ja-JP" dirty="0">
                <a:solidFill>
                  <a:schemeClr val="tx1"/>
                </a:solidFill>
                <a:latin typeface="+mn-ea"/>
              </a:rPr>
              <a:t>19</a:t>
            </a:r>
            <a:r>
              <a:rPr lang="ja-JP" altLang="ja-JP" dirty="0">
                <a:solidFill>
                  <a:schemeClr val="tx1"/>
                </a:solidFill>
                <a:latin typeface="+mn-ea"/>
              </a:rPr>
              <a:t>日</a:t>
            </a:r>
            <a:r>
              <a:rPr lang="ja-JP" altLang="ja-JP" dirty="0">
                <a:solidFill>
                  <a:schemeClr val="tx1"/>
                </a:solidFill>
              </a:rPr>
              <a:t>）に</a:t>
            </a:r>
            <a:r>
              <a:rPr lang="ja-JP" altLang="en-US" dirty="0">
                <a:solidFill>
                  <a:schemeClr val="tx1"/>
                </a:solidFill>
              </a:rPr>
              <a:t>間に合わない</a:t>
            </a:r>
            <a:r>
              <a:rPr lang="ja-JP" altLang="ja-JP" dirty="0">
                <a:solidFill>
                  <a:schemeClr val="tx1"/>
                </a:solidFill>
              </a:rPr>
              <a:t>ことがあります。その場合は，</a:t>
            </a:r>
            <a:r>
              <a:rPr lang="ja-JP" altLang="en-US" dirty="0">
                <a:solidFill>
                  <a:schemeClr val="tx1"/>
                </a:solidFill>
              </a:rPr>
              <a:t>共済組合から通知書</a:t>
            </a:r>
            <a:r>
              <a:rPr lang="ja-JP" altLang="ja-JP" dirty="0">
                <a:solidFill>
                  <a:schemeClr val="tx1"/>
                </a:solidFill>
              </a:rPr>
              <a:t>を送付します</a:t>
            </a:r>
            <a:endParaRPr lang="en-US" altLang="ja-JP" dirty="0">
              <a:solidFill>
                <a:schemeClr val="tx1"/>
              </a:solidFill>
            </a:endParaRPr>
          </a:p>
          <a:p>
            <a:r>
              <a:rPr lang="ja-JP" altLang="ja-JP" dirty="0">
                <a:solidFill>
                  <a:schemeClr val="tx1"/>
                </a:solidFill>
              </a:rPr>
              <a:t>ので，期限内に，指定の口座</a:t>
            </a:r>
            <a:r>
              <a:rPr lang="ja-JP" altLang="en-US" dirty="0">
                <a:solidFill>
                  <a:schemeClr val="tx1"/>
                </a:solidFill>
              </a:rPr>
              <a:t>に</a:t>
            </a:r>
            <a:r>
              <a:rPr lang="ja-JP" altLang="ja-JP" dirty="0">
                <a:solidFill>
                  <a:schemeClr val="tx1"/>
                </a:solidFill>
              </a:rPr>
              <a:t>掛金を</a:t>
            </a:r>
            <a:r>
              <a:rPr lang="ja-JP" altLang="en-US" dirty="0">
                <a:solidFill>
                  <a:schemeClr val="tx1"/>
                </a:solidFill>
              </a:rPr>
              <a:t>払い</a:t>
            </a:r>
            <a:r>
              <a:rPr lang="ja-JP" altLang="ja-JP" dirty="0">
                <a:solidFill>
                  <a:schemeClr val="tx1"/>
                </a:solidFill>
              </a:rPr>
              <a:t>込んでください。</a:t>
            </a:r>
            <a:r>
              <a:rPr lang="ja-JP" altLang="en-US" b="1" u="dbl" dirty="0">
                <a:solidFill>
                  <a:srgbClr val="FF0000"/>
                </a:solidFill>
                <a:uFill>
                  <a:solidFill>
                    <a:srgbClr val="FF0000"/>
                  </a:solidFill>
                </a:uFill>
              </a:rPr>
              <a:t>振込手数料は自己負担になります。</a:t>
            </a:r>
            <a:endParaRPr lang="en-US" altLang="ja-JP" b="1" u="dbl" dirty="0">
              <a:solidFill>
                <a:srgbClr val="FF0000"/>
              </a:solidFill>
              <a:uFill>
                <a:solidFill>
                  <a:srgbClr val="FF0000"/>
                </a:solidFill>
              </a:uFill>
            </a:endParaRPr>
          </a:p>
          <a:p>
            <a:endParaRPr lang="en-US" altLang="ja-JP" u="dbl" dirty="0">
              <a:solidFill>
                <a:schemeClr val="tx1"/>
              </a:solidFill>
              <a:uFill>
                <a:solidFill>
                  <a:srgbClr val="FF0000"/>
                </a:solidFill>
              </a:uFill>
            </a:endParaRPr>
          </a:p>
          <a:p>
            <a:r>
              <a:rPr lang="en-US" altLang="ja-JP" u="dbl" dirty="0">
                <a:solidFill>
                  <a:schemeClr val="tx1"/>
                </a:solidFill>
                <a:uFill>
                  <a:solidFill>
                    <a:srgbClr val="FF0000"/>
                  </a:solidFill>
                </a:uFill>
              </a:rPr>
              <a:t>※</a:t>
            </a:r>
            <a:r>
              <a:rPr lang="ja-JP" altLang="en-US" u="dbl" dirty="0">
                <a:solidFill>
                  <a:schemeClr val="tx1"/>
                </a:solidFill>
                <a:uFill>
                  <a:solidFill>
                    <a:srgbClr val="FF0000"/>
                  </a:solidFill>
                </a:uFill>
              </a:rPr>
              <a:t>「任継申出書」・・・「任意継続組合員申出書兼預金口座振替依頼書」</a:t>
            </a:r>
            <a:endParaRPr lang="ja-JP" altLang="ja-JP" dirty="0">
              <a:solidFill>
                <a:schemeClr val="tx1"/>
              </a:solidFill>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12</a:t>
            </a:fld>
            <a:endParaRPr lang="en-US" altLang="ja-JP" dirty="0"/>
          </a:p>
        </p:txBody>
      </p:sp>
      <p:sp>
        <p:nvSpPr>
          <p:cNvPr id="5" name="正方形/長方形 4"/>
          <p:cNvSpPr/>
          <p:nvPr/>
        </p:nvSpPr>
        <p:spPr>
          <a:xfrm>
            <a:off x="1179309" y="1570648"/>
            <a:ext cx="9764462" cy="59508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2000" b="1" dirty="0">
                <a:solidFill>
                  <a:schemeClr val="tx1"/>
                </a:solidFill>
              </a:rPr>
              <a:t>一次締切（</a:t>
            </a:r>
            <a:r>
              <a:rPr lang="ja-JP" altLang="ja-JP" sz="2400" b="1" dirty="0">
                <a:solidFill>
                  <a:srgbClr val="FF0000"/>
                </a:solidFill>
                <a:latin typeface="+mn-ea"/>
              </a:rPr>
              <a:t>令和５年３月</a:t>
            </a:r>
            <a:r>
              <a:rPr lang="en-US" altLang="ja-JP" sz="2400" b="1" dirty="0">
                <a:solidFill>
                  <a:srgbClr val="FF0000"/>
                </a:solidFill>
                <a:latin typeface="+mn-ea"/>
              </a:rPr>
              <a:t>15</a:t>
            </a:r>
            <a:r>
              <a:rPr lang="ja-JP" altLang="ja-JP" sz="2400" b="1" dirty="0">
                <a:solidFill>
                  <a:srgbClr val="FF0000"/>
                </a:solidFill>
                <a:latin typeface="+mn-ea"/>
              </a:rPr>
              <a:t>日</a:t>
            </a:r>
            <a:r>
              <a:rPr lang="ja-JP" altLang="ja-JP" sz="2400" b="1" dirty="0">
                <a:solidFill>
                  <a:srgbClr val="FF0000"/>
                </a:solidFill>
              </a:rPr>
              <a:t>共済組合</a:t>
            </a:r>
            <a:r>
              <a:rPr lang="ja-JP" altLang="ja-JP" sz="2400" b="1" u="sng" dirty="0">
                <a:solidFill>
                  <a:srgbClr val="FF0000"/>
                </a:solidFill>
                <a:uFill>
                  <a:solidFill>
                    <a:srgbClr val="FF0000"/>
                  </a:solidFill>
                </a:uFill>
              </a:rPr>
              <a:t>必着</a:t>
            </a:r>
            <a:r>
              <a:rPr lang="ja-JP" altLang="ja-JP" sz="2000" b="1" dirty="0">
                <a:solidFill>
                  <a:schemeClr val="tx1"/>
                </a:solidFill>
              </a:rPr>
              <a:t>）までに</a:t>
            </a:r>
            <a:r>
              <a:rPr lang="ja-JP" altLang="ja-JP" sz="2000" dirty="0">
                <a:solidFill>
                  <a:schemeClr val="tx1"/>
                </a:solidFill>
              </a:rPr>
              <a:t>「任継申出書</a:t>
            </a:r>
            <a:r>
              <a:rPr lang="en-US" altLang="ja-JP" sz="2000" dirty="0">
                <a:solidFill>
                  <a:schemeClr val="tx1"/>
                </a:solidFill>
              </a:rPr>
              <a:t>※</a:t>
            </a:r>
            <a:r>
              <a:rPr lang="ja-JP" altLang="ja-JP" sz="2000" dirty="0">
                <a:solidFill>
                  <a:schemeClr val="tx1"/>
                </a:solidFill>
              </a:rPr>
              <a:t>」を提出した場合</a:t>
            </a:r>
            <a:endParaRPr kumimoji="1" lang="ja-JP" altLang="en-US" dirty="0">
              <a:solidFill>
                <a:schemeClr val="tx1"/>
              </a:solidFill>
            </a:endParaRPr>
          </a:p>
        </p:txBody>
      </p:sp>
      <p:sp>
        <p:nvSpPr>
          <p:cNvPr id="7" name="正方形/長方形 6"/>
          <p:cNvSpPr/>
          <p:nvPr/>
        </p:nvSpPr>
        <p:spPr>
          <a:xfrm>
            <a:off x="1179309" y="3626415"/>
            <a:ext cx="9764462" cy="59508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2000" b="1" dirty="0">
                <a:solidFill>
                  <a:schemeClr val="tx1"/>
                </a:solidFill>
              </a:rPr>
              <a:t>一次締切を過ぎて</a:t>
            </a:r>
            <a:r>
              <a:rPr lang="ja-JP" altLang="ja-JP" sz="2000" dirty="0">
                <a:solidFill>
                  <a:schemeClr val="tx1"/>
                </a:solidFill>
              </a:rPr>
              <a:t>「任継申出書</a:t>
            </a:r>
            <a:r>
              <a:rPr lang="en-US" altLang="ja-JP" sz="2000" dirty="0">
                <a:solidFill>
                  <a:schemeClr val="tx1"/>
                </a:solidFill>
              </a:rPr>
              <a:t>※</a:t>
            </a:r>
            <a:r>
              <a:rPr lang="ja-JP" altLang="ja-JP" sz="2000" dirty="0">
                <a:solidFill>
                  <a:schemeClr val="tx1"/>
                </a:solidFill>
              </a:rPr>
              <a:t>」を提出（書類不備による再提出も含む。）した場合</a:t>
            </a:r>
            <a:r>
              <a:rPr lang="ja-JP" altLang="en-US" sz="2000" dirty="0">
                <a:solidFill>
                  <a:schemeClr val="tx1"/>
                </a:solidFill>
              </a:rPr>
              <a:t>①</a:t>
            </a:r>
            <a:endParaRPr lang="ja-JP" altLang="ja-JP" sz="2000" dirty="0">
              <a:solidFill>
                <a:schemeClr val="tx1"/>
              </a:solidFill>
            </a:endParaRPr>
          </a:p>
        </p:txBody>
      </p:sp>
      <p:sp>
        <p:nvSpPr>
          <p:cNvPr id="8" name="タイトル 1"/>
          <p:cNvSpPr txBox="1">
            <a:spLocks/>
          </p:cNvSpPr>
          <p:nvPr/>
        </p:nvSpPr>
        <p:spPr>
          <a:xfrm>
            <a:off x="1302740" y="312288"/>
            <a:ext cx="10058400" cy="1080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dirty="0">
                <a:solidFill>
                  <a:schemeClr val="tx1"/>
                </a:solidFill>
              </a:rPr>
              <a:t>４ 　</a:t>
            </a:r>
            <a:r>
              <a:rPr lang="ja-JP" altLang="ja-JP" sz="4000" dirty="0">
                <a:solidFill>
                  <a:schemeClr val="tx1"/>
                </a:solidFill>
              </a:rPr>
              <a:t>口座振替による</a:t>
            </a:r>
            <a:r>
              <a:rPr lang="ja-JP" altLang="en-US" sz="4000" dirty="0">
                <a:solidFill>
                  <a:schemeClr val="tx1"/>
                </a:solidFill>
              </a:rPr>
              <a:t>払込方法③</a:t>
            </a:r>
            <a:r>
              <a:rPr lang="ja-JP" altLang="en-US" sz="2800" dirty="0">
                <a:solidFill>
                  <a:schemeClr val="tx1"/>
                </a:solidFill>
              </a:rPr>
              <a:t>（初回口座振替日等）</a:t>
            </a:r>
            <a:endParaRPr lang="ja-JP" altLang="en-US" sz="6600" dirty="0">
              <a:solidFill>
                <a:schemeClr val="tx1"/>
              </a:solidFill>
            </a:endParaRPr>
          </a:p>
        </p:txBody>
      </p:sp>
      <p:sp>
        <p:nvSpPr>
          <p:cNvPr id="9" name="正方形/長方形 8"/>
          <p:cNvSpPr/>
          <p:nvPr/>
        </p:nvSpPr>
        <p:spPr>
          <a:xfrm>
            <a:off x="1113143"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xmlns="" id="{3CF91321-EBE7-4D80-918E-C40E830FF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6773862"/>
      </p:ext>
    </p:extLst>
  </p:cSld>
  <p:clrMapOvr>
    <a:masterClrMapping/>
  </p:clrMapOvr>
  <mc:AlternateContent xmlns:mc="http://schemas.openxmlformats.org/markup-compatibility/2006" xmlns:p14="http://schemas.microsoft.com/office/powerpoint/2010/main">
    <mc:Choice Requires="p14">
      <p:transition p14:dur="10" advTm="80180">
        <p:cut/>
      </p:transition>
    </mc:Choice>
    <mc:Fallback xmlns="">
      <p:transition advTm="8018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6945" y="327563"/>
            <a:ext cx="10058400" cy="1080000"/>
          </a:xfrm>
        </p:spPr>
        <p:txBody>
          <a:bodyPr>
            <a:normAutofit/>
          </a:bodyPr>
          <a:lstStyle/>
          <a:p>
            <a:r>
              <a:rPr lang="ja-JP" altLang="en-US" sz="4000" dirty="0">
                <a:solidFill>
                  <a:schemeClr val="tx1"/>
                </a:solidFill>
              </a:rPr>
              <a:t>４ 　</a:t>
            </a:r>
            <a:r>
              <a:rPr lang="ja-JP" altLang="ja-JP" sz="4000" dirty="0">
                <a:solidFill>
                  <a:schemeClr val="tx1"/>
                </a:solidFill>
              </a:rPr>
              <a:t>口座振替による</a:t>
            </a:r>
            <a:r>
              <a:rPr lang="ja-JP" altLang="en-US" sz="4000" dirty="0">
                <a:solidFill>
                  <a:schemeClr val="tx1"/>
                </a:solidFill>
              </a:rPr>
              <a:t>払込方法④</a:t>
            </a:r>
            <a:r>
              <a:rPr lang="ja-JP" altLang="en-US" sz="2600" dirty="0">
                <a:solidFill>
                  <a:schemeClr val="tx1"/>
                </a:solidFill>
              </a:rPr>
              <a:t>（初回口座振替日等）</a:t>
            </a:r>
            <a:endParaRPr kumimoji="1" lang="ja-JP" altLang="en-US" sz="2600" dirty="0">
              <a:solidFill>
                <a:schemeClr val="tx1"/>
              </a:solidFill>
            </a:endParaRPr>
          </a:p>
        </p:txBody>
      </p:sp>
      <p:sp>
        <p:nvSpPr>
          <p:cNvPr id="3" name="コンテンツ プレースホルダー 2"/>
          <p:cNvSpPr>
            <a:spLocks noGrp="1"/>
          </p:cNvSpPr>
          <p:nvPr>
            <p:ph idx="1"/>
          </p:nvPr>
        </p:nvSpPr>
        <p:spPr>
          <a:xfrm>
            <a:off x="1097280" y="1475399"/>
            <a:ext cx="9905500" cy="933972"/>
          </a:xfrm>
        </p:spPr>
        <p:txBody>
          <a:bodyPr>
            <a:normAutofit/>
          </a:bodyPr>
          <a:lstStyle/>
          <a:p>
            <a:endParaRPr lang="ja-JP" altLang="ja-JP" sz="2800" dirty="0"/>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13</a:t>
            </a:fld>
            <a:endParaRPr lang="en-US" altLang="ja-JP" dirty="0"/>
          </a:p>
        </p:txBody>
      </p:sp>
      <p:sp>
        <p:nvSpPr>
          <p:cNvPr id="13" name="コンテンツ プレースホルダー 2"/>
          <p:cNvSpPr txBox="1">
            <a:spLocks/>
          </p:cNvSpPr>
          <p:nvPr/>
        </p:nvSpPr>
        <p:spPr>
          <a:xfrm>
            <a:off x="1092225" y="2563784"/>
            <a:ext cx="9741441" cy="308227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endParaRPr lang="ja-JP" altLang="en-US" dirty="0">
              <a:solidFill>
                <a:schemeClr val="tx1"/>
              </a:solidFill>
              <a:uFill>
                <a:solidFill>
                  <a:srgbClr val="FF0000"/>
                </a:solidFill>
              </a:uFill>
            </a:endParaRPr>
          </a:p>
        </p:txBody>
      </p:sp>
      <p:graphicFrame>
        <p:nvGraphicFramePr>
          <p:cNvPr id="7" name="表 6"/>
          <p:cNvGraphicFramePr>
            <a:graphicFrameLocks noGrp="1"/>
          </p:cNvGraphicFramePr>
          <p:nvPr>
            <p:extLst>
              <p:ext uri="{D42A27DB-BD31-4B8C-83A1-F6EECF244321}">
                <p14:modId xmlns:p14="http://schemas.microsoft.com/office/powerpoint/2010/main" val="1354121877"/>
              </p:ext>
            </p:extLst>
          </p:nvPr>
        </p:nvGraphicFramePr>
        <p:xfrm>
          <a:off x="1118509" y="2645606"/>
          <a:ext cx="9843631" cy="3106269"/>
        </p:xfrm>
        <a:graphic>
          <a:graphicData uri="http://schemas.openxmlformats.org/drawingml/2006/table">
            <a:tbl>
              <a:tblPr firstRow="1" firstCol="1" bandRow="1"/>
              <a:tblGrid>
                <a:gridCol w="2683083">
                  <a:extLst>
                    <a:ext uri="{9D8B030D-6E8A-4147-A177-3AD203B41FA5}">
                      <a16:colId xmlns:a16="http://schemas.microsoft.com/office/drawing/2014/main" xmlns="" val="20000"/>
                    </a:ext>
                  </a:extLst>
                </a:gridCol>
                <a:gridCol w="7160548">
                  <a:extLst>
                    <a:ext uri="{9D8B030D-6E8A-4147-A177-3AD203B41FA5}">
                      <a16:colId xmlns:a16="http://schemas.microsoft.com/office/drawing/2014/main" xmlns="" val="20001"/>
                    </a:ext>
                  </a:extLst>
                </a:gridCol>
              </a:tblGrid>
              <a:tr h="443034">
                <a:tc>
                  <a:txBody>
                    <a:bodyPr/>
                    <a:lstStyle/>
                    <a:p>
                      <a:pPr algn="ctr">
                        <a:spcAft>
                          <a:spcPts val="0"/>
                        </a:spcAft>
                      </a:pPr>
                      <a:r>
                        <a:rPr lang="ja-JP" sz="2000" kern="100" dirty="0">
                          <a:solidFill>
                            <a:schemeClr val="tx1"/>
                          </a:solidFill>
                          <a:effectLst/>
                          <a:latin typeface="+mj-ea"/>
                          <a:ea typeface="+mj-ea"/>
                          <a:cs typeface="Times New Roman" panose="02020603050405020304" pitchFamily="18" charset="0"/>
                        </a:rPr>
                        <a:t>払込方法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sz="2000" kern="100" dirty="0">
                          <a:solidFill>
                            <a:schemeClr val="tx1"/>
                          </a:solidFill>
                          <a:effectLst/>
                          <a:latin typeface="+mj-ea"/>
                          <a:ea typeface="+mj-ea"/>
                          <a:cs typeface="Times New Roman" panose="02020603050405020304" pitchFamily="18" charset="0"/>
                        </a:rPr>
                        <a:t>振込方法等</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734080">
                <a:tc>
                  <a:txBody>
                    <a:bodyPr/>
                    <a:lstStyle/>
                    <a:p>
                      <a:pPr algn="ctr">
                        <a:spcAft>
                          <a:spcPts val="0"/>
                        </a:spcAft>
                      </a:pPr>
                      <a:r>
                        <a:rPr lang="ja-JP" sz="2000" kern="0" dirty="0">
                          <a:solidFill>
                            <a:schemeClr val="tx1"/>
                          </a:solidFill>
                          <a:effectLst/>
                          <a:latin typeface="+mj-ea"/>
                          <a:ea typeface="+mj-ea"/>
                          <a:cs typeface="Times New Roman" panose="02020603050405020304" pitchFamily="18" charset="0"/>
                        </a:rPr>
                        <a:t>年１回口座振替</a:t>
                      </a:r>
                      <a:endParaRPr lang="ja-JP" sz="2000" kern="100" dirty="0">
                        <a:solidFill>
                          <a:schemeClr val="tx1"/>
                        </a:solidFill>
                        <a:effectLst/>
                        <a:latin typeface="+mj-ea"/>
                        <a:ea typeface="+mj-ea"/>
                        <a:cs typeface="Times New Roman" panose="02020603050405020304" pitchFamily="18" charset="0"/>
                      </a:endParaRPr>
                    </a:p>
                    <a:p>
                      <a:pPr algn="ctr">
                        <a:spcAft>
                          <a:spcPts val="0"/>
                        </a:spcAft>
                      </a:pPr>
                      <a:r>
                        <a:rPr lang="ja-JP" sz="2000" kern="0" spc="75" dirty="0">
                          <a:solidFill>
                            <a:schemeClr val="tx1"/>
                          </a:solidFill>
                          <a:effectLst/>
                          <a:latin typeface="+mj-ea"/>
                          <a:ea typeface="+mj-ea"/>
                          <a:cs typeface="Times New Roman" panose="02020603050405020304" pitchFamily="18" charset="0"/>
                        </a:rPr>
                        <a:t>（</a:t>
                      </a:r>
                      <a:r>
                        <a:rPr lang="en-US" sz="2000" kern="0" spc="75" dirty="0">
                          <a:solidFill>
                            <a:schemeClr val="tx1"/>
                          </a:solidFill>
                          <a:effectLst/>
                          <a:latin typeface="+mj-ea"/>
                          <a:ea typeface="+mj-ea"/>
                          <a:cs typeface="Times New Roman" panose="02020603050405020304" pitchFamily="18" charset="0"/>
                        </a:rPr>
                        <a:t>12</a:t>
                      </a:r>
                      <a:r>
                        <a:rPr lang="ja-JP" altLang="en-US" sz="2000" kern="0" spc="75" dirty="0">
                          <a:solidFill>
                            <a:schemeClr val="tx1"/>
                          </a:solidFill>
                          <a:effectLst/>
                          <a:latin typeface="+mj-ea"/>
                          <a:ea typeface="+mj-ea"/>
                          <a:cs typeface="Times New Roman" panose="02020603050405020304" pitchFamily="18" charset="0"/>
                        </a:rPr>
                        <a:t>か</a:t>
                      </a:r>
                      <a:r>
                        <a:rPr lang="ja-JP" sz="2000" kern="0" spc="75" dirty="0">
                          <a:solidFill>
                            <a:schemeClr val="tx1"/>
                          </a:solidFill>
                          <a:effectLst/>
                          <a:latin typeface="+mj-ea"/>
                          <a:ea typeface="+mj-ea"/>
                          <a:cs typeface="Times New Roman" panose="02020603050405020304" pitchFamily="18" charset="0"/>
                        </a:rPr>
                        <a:t>月</a:t>
                      </a:r>
                      <a:r>
                        <a:rPr lang="ja-JP" altLang="en-US" sz="2000" kern="0" spc="75" dirty="0">
                          <a:solidFill>
                            <a:schemeClr val="tx1"/>
                          </a:solidFill>
                          <a:effectLst/>
                          <a:latin typeface="+mj-ea"/>
                          <a:ea typeface="+mj-ea"/>
                          <a:cs typeface="Times New Roman" panose="02020603050405020304" pitchFamily="18" charset="0"/>
                        </a:rPr>
                        <a:t>分</a:t>
                      </a:r>
                      <a:r>
                        <a:rPr lang="ja-JP" sz="2000" kern="0" spc="75" dirty="0">
                          <a:solidFill>
                            <a:schemeClr val="tx1"/>
                          </a:solidFill>
                          <a:effectLst/>
                          <a:latin typeface="+mj-ea"/>
                          <a:ea typeface="+mj-ea"/>
                          <a:cs typeface="Times New Roman" panose="02020603050405020304" pitchFamily="18" charset="0"/>
                        </a:rPr>
                        <a:t>前納）</a:t>
                      </a:r>
                      <a:endParaRPr lang="ja-JP" sz="20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ja-JP" sz="2000" kern="100" dirty="0">
                          <a:solidFill>
                            <a:schemeClr val="tx1"/>
                          </a:solidFill>
                          <a:effectLst/>
                          <a:latin typeface="+mj-ea"/>
                          <a:ea typeface="+mj-ea"/>
                          <a:cs typeface="Times New Roman" panose="02020603050405020304" pitchFamily="18" charset="0"/>
                        </a:rPr>
                        <a:t>別途送付する</a:t>
                      </a:r>
                      <a:r>
                        <a:rPr lang="ja-JP" altLang="en-US" sz="2000" kern="100" dirty="0">
                          <a:solidFill>
                            <a:schemeClr val="tx1"/>
                          </a:solidFill>
                          <a:effectLst/>
                          <a:latin typeface="+mj-ea"/>
                          <a:ea typeface="+mj-ea"/>
                          <a:cs typeface="Times New Roman" panose="02020603050405020304" pitchFamily="18" charset="0"/>
                        </a:rPr>
                        <a:t>通知書</a:t>
                      </a:r>
                      <a:r>
                        <a:rPr lang="ja-JP" sz="2000" kern="100" dirty="0">
                          <a:solidFill>
                            <a:schemeClr val="tx1"/>
                          </a:solidFill>
                          <a:effectLst/>
                          <a:latin typeface="+mj-ea"/>
                          <a:ea typeface="+mj-ea"/>
                          <a:cs typeface="Times New Roman" panose="02020603050405020304" pitchFamily="18" charset="0"/>
                        </a:rPr>
                        <a:t>指定の口座に</a:t>
                      </a:r>
                      <a:r>
                        <a:rPr lang="ja-JP" altLang="en-US" sz="2000" kern="100" dirty="0">
                          <a:solidFill>
                            <a:schemeClr val="tx1"/>
                          </a:solidFill>
                          <a:effectLst/>
                          <a:latin typeface="+mj-ea"/>
                          <a:ea typeface="+mj-ea"/>
                          <a:cs typeface="Times New Roman" panose="02020603050405020304" pitchFamily="18" charset="0"/>
                        </a:rPr>
                        <a:t>御自身で払い</a:t>
                      </a:r>
                      <a:r>
                        <a:rPr lang="ja-JP" sz="2000" kern="100" dirty="0">
                          <a:solidFill>
                            <a:schemeClr val="tx1"/>
                          </a:solidFill>
                          <a:effectLst/>
                          <a:latin typeface="+mj-ea"/>
                          <a:ea typeface="+mj-ea"/>
                          <a:cs typeface="Times New Roman" panose="02020603050405020304" pitchFamily="18" charset="0"/>
                        </a:rPr>
                        <a:t>込んでください。</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13440">
                <a:tc>
                  <a:txBody>
                    <a:bodyPr/>
                    <a:lstStyle/>
                    <a:p>
                      <a:pPr algn="ctr">
                        <a:spcAft>
                          <a:spcPts val="0"/>
                        </a:spcAft>
                      </a:pPr>
                      <a:r>
                        <a:rPr lang="ja-JP" sz="2000" kern="0" dirty="0">
                          <a:solidFill>
                            <a:schemeClr val="tx1"/>
                          </a:solidFill>
                          <a:effectLst/>
                          <a:latin typeface="+mj-ea"/>
                          <a:ea typeface="+mj-ea"/>
                          <a:cs typeface="Times New Roman" panose="02020603050405020304" pitchFamily="18" charset="0"/>
                        </a:rPr>
                        <a:t>年２回口座振替</a:t>
                      </a:r>
                      <a:endParaRPr lang="ja-JP" sz="2000" kern="100" dirty="0">
                        <a:solidFill>
                          <a:schemeClr val="tx1"/>
                        </a:solidFill>
                        <a:effectLst/>
                        <a:latin typeface="+mj-ea"/>
                        <a:ea typeface="+mj-ea"/>
                        <a:cs typeface="Times New Roman" panose="02020603050405020304" pitchFamily="18" charset="0"/>
                      </a:endParaRPr>
                    </a:p>
                    <a:p>
                      <a:pPr algn="ctr">
                        <a:spcAft>
                          <a:spcPts val="0"/>
                        </a:spcAft>
                      </a:pPr>
                      <a:r>
                        <a:rPr lang="ja-JP" sz="2000" kern="0" dirty="0">
                          <a:solidFill>
                            <a:schemeClr val="tx1"/>
                          </a:solidFill>
                          <a:effectLst/>
                          <a:latin typeface="+mj-ea"/>
                          <a:ea typeface="+mj-ea"/>
                          <a:cs typeface="Times New Roman" panose="02020603050405020304" pitchFamily="18" charset="0"/>
                        </a:rPr>
                        <a:t>（６</a:t>
                      </a:r>
                      <a:r>
                        <a:rPr lang="ja-JP" altLang="en-US" sz="2000" kern="0" dirty="0">
                          <a:solidFill>
                            <a:schemeClr val="tx1"/>
                          </a:solidFill>
                          <a:effectLst/>
                          <a:latin typeface="+mj-ea"/>
                          <a:ea typeface="+mj-ea"/>
                          <a:cs typeface="Times New Roman" panose="02020603050405020304" pitchFamily="18" charset="0"/>
                        </a:rPr>
                        <a:t>か</a:t>
                      </a:r>
                      <a:r>
                        <a:rPr lang="ja-JP" sz="2000" kern="0" dirty="0">
                          <a:solidFill>
                            <a:schemeClr val="tx1"/>
                          </a:solidFill>
                          <a:effectLst/>
                          <a:latin typeface="+mj-ea"/>
                          <a:ea typeface="+mj-ea"/>
                          <a:cs typeface="Times New Roman" panose="02020603050405020304" pitchFamily="18" charset="0"/>
                        </a:rPr>
                        <a:t>月</a:t>
                      </a:r>
                      <a:r>
                        <a:rPr lang="ja-JP" altLang="en-US" sz="2000" kern="0" dirty="0">
                          <a:solidFill>
                            <a:schemeClr val="tx1"/>
                          </a:solidFill>
                          <a:effectLst/>
                          <a:latin typeface="+mj-ea"/>
                          <a:ea typeface="+mj-ea"/>
                          <a:cs typeface="Times New Roman" panose="02020603050405020304" pitchFamily="18" charset="0"/>
                        </a:rPr>
                        <a:t>分</a:t>
                      </a:r>
                      <a:r>
                        <a:rPr lang="ja-JP" sz="2000" kern="0" dirty="0">
                          <a:solidFill>
                            <a:schemeClr val="tx1"/>
                          </a:solidFill>
                          <a:effectLst/>
                          <a:latin typeface="+mj-ea"/>
                          <a:ea typeface="+mj-ea"/>
                          <a:cs typeface="Times New Roman" panose="02020603050405020304" pitchFamily="18" charset="0"/>
                        </a:rPr>
                        <a:t>前納）</a:t>
                      </a:r>
                      <a:endParaRPr lang="ja-JP" sz="20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ja-JP" sz="2000" kern="100" dirty="0">
                          <a:solidFill>
                            <a:schemeClr val="tx1"/>
                          </a:solidFill>
                          <a:effectLst/>
                          <a:latin typeface="+mj-ea"/>
                          <a:ea typeface="+mj-ea"/>
                          <a:cs typeface="Times New Roman" panose="02020603050405020304" pitchFamily="18" charset="0"/>
                        </a:rPr>
                        <a:t>１回目（４月～９月分）は，別途送付する</a:t>
                      </a:r>
                      <a:r>
                        <a:rPr lang="ja-JP" altLang="en-US" sz="2000" kern="100" dirty="0">
                          <a:solidFill>
                            <a:schemeClr val="tx1"/>
                          </a:solidFill>
                          <a:effectLst/>
                          <a:latin typeface="+mj-ea"/>
                          <a:ea typeface="+mj-ea"/>
                          <a:cs typeface="Times New Roman" panose="02020603050405020304" pitchFamily="18" charset="0"/>
                        </a:rPr>
                        <a:t>通知書</a:t>
                      </a:r>
                      <a:r>
                        <a:rPr lang="ja-JP" sz="2000" kern="100" dirty="0">
                          <a:solidFill>
                            <a:schemeClr val="tx1"/>
                          </a:solidFill>
                          <a:effectLst/>
                          <a:latin typeface="+mj-ea"/>
                          <a:ea typeface="+mj-ea"/>
                          <a:cs typeface="Times New Roman" panose="02020603050405020304" pitchFamily="18" charset="0"/>
                        </a:rPr>
                        <a:t>指定の口座に</a:t>
                      </a:r>
                      <a:r>
                        <a:rPr lang="ja-JP" altLang="en-US" sz="2000" kern="100" dirty="0">
                          <a:solidFill>
                            <a:schemeClr val="tx1"/>
                          </a:solidFill>
                          <a:effectLst/>
                          <a:latin typeface="+mj-ea"/>
                          <a:ea typeface="+mj-ea"/>
                          <a:cs typeface="Times New Roman" panose="02020603050405020304" pitchFamily="18" charset="0"/>
                        </a:rPr>
                        <a:t>御自身で払い</a:t>
                      </a:r>
                      <a:r>
                        <a:rPr lang="ja-JP" sz="2000" kern="100" dirty="0">
                          <a:solidFill>
                            <a:schemeClr val="tx1"/>
                          </a:solidFill>
                          <a:effectLst/>
                          <a:latin typeface="+mj-ea"/>
                          <a:ea typeface="+mj-ea"/>
                          <a:cs typeface="Times New Roman" panose="02020603050405020304" pitchFamily="18" charset="0"/>
                        </a:rPr>
                        <a:t>込んでください。</a:t>
                      </a:r>
                    </a:p>
                    <a:p>
                      <a:pPr algn="just">
                        <a:spcAft>
                          <a:spcPts val="0"/>
                        </a:spcAft>
                      </a:pPr>
                      <a:r>
                        <a:rPr lang="ja-JP" sz="2000" u="sng" kern="100" dirty="0">
                          <a:solidFill>
                            <a:schemeClr val="tx1"/>
                          </a:solidFill>
                          <a:effectLst/>
                          <a:latin typeface="+mj-ea"/>
                          <a:ea typeface="+mj-ea"/>
                          <a:cs typeface="Times New Roman" panose="02020603050405020304" pitchFamily="18" charset="0"/>
                        </a:rPr>
                        <a:t>２回目（</a:t>
                      </a:r>
                      <a:r>
                        <a:rPr lang="en-US" sz="2000" u="sng" kern="100" dirty="0">
                          <a:solidFill>
                            <a:schemeClr val="tx1"/>
                          </a:solidFill>
                          <a:effectLst/>
                          <a:latin typeface="+mj-ea"/>
                          <a:ea typeface="+mj-ea"/>
                          <a:cs typeface="Times New Roman" panose="02020603050405020304" pitchFamily="18" charset="0"/>
                        </a:rPr>
                        <a:t>10</a:t>
                      </a:r>
                      <a:r>
                        <a:rPr lang="ja-JP" sz="2000" u="sng" kern="100" dirty="0">
                          <a:solidFill>
                            <a:schemeClr val="tx1"/>
                          </a:solidFill>
                          <a:effectLst/>
                          <a:latin typeface="+mj-ea"/>
                          <a:ea typeface="+mj-ea"/>
                          <a:cs typeface="Times New Roman" panose="02020603050405020304" pitchFamily="18" charset="0"/>
                        </a:rPr>
                        <a:t>月～翌年３月分）は，９月</a:t>
                      </a:r>
                      <a:r>
                        <a:rPr lang="en-US" sz="2000" u="sng" kern="100" dirty="0">
                          <a:solidFill>
                            <a:schemeClr val="tx1"/>
                          </a:solidFill>
                          <a:effectLst/>
                          <a:latin typeface="+mj-ea"/>
                          <a:ea typeface="+mj-ea"/>
                          <a:cs typeface="Times New Roman" panose="02020603050405020304" pitchFamily="18" charset="0"/>
                        </a:rPr>
                        <a:t>22</a:t>
                      </a:r>
                      <a:r>
                        <a:rPr lang="ja-JP" sz="2000" u="sng" kern="100" dirty="0">
                          <a:solidFill>
                            <a:schemeClr val="tx1"/>
                          </a:solidFill>
                          <a:effectLst/>
                          <a:latin typeface="+mj-ea"/>
                          <a:ea typeface="+mj-ea"/>
                          <a:cs typeface="Times New Roman" panose="02020603050405020304" pitchFamily="18" charset="0"/>
                        </a:rPr>
                        <a:t>日に</a:t>
                      </a:r>
                      <a:r>
                        <a:rPr lang="ja-JP" altLang="en-US" sz="2000" u="sng" kern="100" dirty="0">
                          <a:solidFill>
                            <a:schemeClr val="tx1"/>
                          </a:solidFill>
                          <a:effectLst/>
                          <a:latin typeface="+mj-ea"/>
                          <a:ea typeface="+mj-ea"/>
                          <a:cs typeface="Times New Roman" panose="02020603050405020304" pitchFamily="18" charset="0"/>
                        </a:rPr>
                        <a:t>自動</a:t>
                      </a:r>
                      <a:r>
                        <a:rPr lang="ja-JP" sz="2000" u="sng" kern="100" dirty="0">
                          <a:solidFill>
                            <a:schemeClr val="tx1"/>
                          </a:solidFill>
                          <a:effectLst/>
                          <a:latin typeface="+mj-ea"/>
                          <a:ea typeface="+mj-ea"/>
                          <a:cs typeface="Times New Roman" panose="02020603050405020304" pitchFamily="18" charset="0"/>
                        </a:rPr>
                        <a:t>振替します。</a:t>
                      </a:r>
                      <a:endParaRPr lang="ja-JP" sz="20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915715">
                <a:tc>
                  <a:txBody>
                    <a:bodyPr/>
                    <a:lstStyle/>
                    <a:p>
                      <a:pPr algn="ctr">
                        <a:spcAft>
                          <a:spcPts val="0"/>
                        </a:spcAft>
                      </a:pPr>
                      <a:r>
                        <a:rPr lang="ja-JP" sz="2000" kern="100" dirty="0">
                          <a:solidFill>
                            <a:schemeClr val="tx1"/>
                          </a:solidFill>
                          <a:effectLst/>
                          <a:latin typeface="+mj-ea"/>
                          <a:ea typeface="+mj-ea"/>
                          <a:cs typeface="Times New Roman" panose="02020603050405020304" pitchFamily="18" charset="0"/>
                        </a:rPr>
                        <a:t>毎月口座振替</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ja-JP" sz="2000" kern="100" dirty="0">
                          <a:solidFill>
                            <a:schemeClr val="tx1"/>
                          </a:solidFill>
                          <a:effectLst/>
                          <a:latin typeface="+mj-ea"/>
                          <a:ea typeface="+mj-ea"/>
                          <a:cs typeface="Times New Roman" panose="02020603050405020304" pitchFamily="18" charset="0"/>
                        </a:rPr>
                        <a:t>４月，５月分は，</a:t>
                      </a:r>
                      <a:r>
                        <a:rPr lang="ja-JP" altLang="en-US" sz="2000" kern="100" dirty="0">
                          <a:solidFill>
                            <a:schemeClr val="tx1"/>
                          </a:solidFill>
                          <a:effectLst/>
                          <a:latin typeface="+mj-ea"/>
                          <a:ea typeface="+mj-ea"/>
                          <a:cs typeface="Times New Roman" panose="02020603050405020304" pitchFamily="18" charset="0"/>
                        </a:rPr>
                        <a:t>別途送付する通知書指定の口座</a:t>
                      </a:r>
                      <a:r>
                        <a:rPr lang="ja-JP" sz="2000" kern="100" dirty="0">
                          <a:solidFill>
                            <a:schemeClr val="tx1"/>
                          </a:solidFill>
                          <a:effectLst/>
                          <a:latin typeface="+mj-ea"/>
                          <a:ea typeface="+mj-ea"/>
                          <a:cs typeface="Times New Roman" panose="02020603050405020304" pitchFamily="18" charset="0"/>
                        </a:rPr>
                        <a:t>に</a:t>
                      </a:r>
                      <a:r>
                        <a:rPr lang="ja-JP" altLang="en-US" sz="2000" kern="100" dirty="0">
                          <a:solidFill>
                            <a:schemeClr val="tx1"/>
                          </a:solidFill>
                          <a:effectLst/>
                          <a:latin typeface="+mj-ea"/>
                          <a:ea typeface="+mj-ea"/>
                          <a:cs typeface="Times New Roman" panose="02020603050405020304" pitchFamily="18" charset="0"/>
                        </a:rPr>
                        <a:t>御自身で払い</a:t>
                      </a:r>
                      <a:r>
                        <a:rPr lang="ja-JP" sz="2000" kern="100" dirty="0">
                          <a:solidFill>
                            <a:schemeClr val="tx1"/>
                          </a:solidFill>
                          <a:effectLst/>
                          <a:latin typeface="+mj-ea"/>
                          <a:ea typeface="+mj-ea"/>
                          <a:cs typeface="Times New Roman" panose="02020603050405020304" pitchFamily="18" charset="0"/>
                        </a:rPr>
                        <a:t>込んでください。</a:t>
                      </a:r>
                      <a:r>
                        <a:rPr lang="ja-JP" sz="2000" u="sng" kern="100" dirty="0">
                          <a:solidFill>
                            <a:schemeClr val="tx1"/>
                          </a:solidFill>
                          <a:effectLst/>
                          <a:latin typeface="+mj-ea"/>
                          <a:ea typeface="+mj-ea"/>
                          <a:cs typeface="Times New Roman" panose="02020603050405020304" pitchFamily="18" charset="0"/>
                        </a:rPr>
                        <a:t>６月分以降は，</a:t>
                      </a:r>
                      <a:r>
                        <a:rPr lang="ja-JP" altLang="en-US" sz="2000" u="sng" kern="100" dirty="0">
                          <a:solidFill>
                            <a:schemeClr val="tx1"/>
                          </a:solidFill>
                          <a:effectLst/>
                          <a:latin typeface="+mj-ea"/>
                          <a:ea typeface="+mj-ea"/>
                          <a:cs typeface="Times New Roman" panose="02020603050405020304" pitchFamily="18" charset="0"/>
                        </a:rPr>
                        <a:t>自動</a:t>
                      </a:r>
                      <a:r>
                        <a:rPr lang="ja-JP" sz="2000" u="sng" kern="100" dirty="0">
                          <a:solidFill>
                            <a:schemeClr val="tx1"/>
                          </a:solidFill>
                          <a:effectLst/>
                          <a:latin typeface="+mj-ea"/>
                          <a:ea typeface="+mj-ea"/>
                          <a:cs typeface="Times New Roman" panose="02020603050405020304" pitchFamily="18" charset="0"/>
                        </a:rPr>
                        <a:t>振替します。</a:t>
                      </a:r>
                      <a:endParaRPr lang="ja-JP" sz="20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8" name="正方形/長方形 7"/>
          <p:cNvSpPr/>
          <p:nvPr/>
        </p:nvSpPr>
        <p:spPr>
          <a:xfrm>
            <a:off x="1097280" y="1475399"/>
            <a:ext cx="9905500" cy="81298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2000" b="1" dirty="0">
                <a:solidFill>
                  <a:schemeClr val="tx1"/>
                </a:solidFill>
              </a:rPr>
              <a:t>一次締切を過ぎて「任継申出書」を提出（書類不備による再提出も含む。）した場合</a:t>
            </a:r>
            <a:r>
              <a:rPr lang="ja-JP" altLang="en-US" sz="2000" b="1" dirty="0">
                <a:solidFill>
                  <a:schemeClr val="tx1"/>
                </a:solidFill>
              </a:rPr>
              <a:t>かつ</a:t>
            </a:r>
            <a:r>
              <a:rPr lang="ja-JP" altLang="ja-JP" sz="2000" b="1" dirty="0">
                <a:solidFill>
                  <a:schemeClr val="tx1"/>
                </a:solidFill>
              </a:rPr>
              <a:t>初回口座振替に間に合わず掛金を振り込む場合</a:t>
            </a:r>
            <a:r>
              <a:rPr lang="ja-JP" altLang="en-US" sz="2000" b="1" dirty="0">
                <a:solidFill>
                  <a:schemeClr val="tx1"/>
                </a:solidFill>
              </a:rPr>
              <a:t>②</a:t>
            </a:r>
            <a:endParaRPr lang="ja-JP" altLang="ja-JP" sz="2000" b="1" dirty="0">
              <a:solidFill>
                <a:schemeClr val="tx1"/>
              </a:solidFill>
            </a:endParaRPr>
          </a:p>
        </p:txBody>
      </p:sp>
      <p:sp>
        <p:nvSpPr>
          <p:cNvPr id="10" name="コンテンツ プレースホルダー 2"/>
          <p:cNvSpPr txBox="1">
            <a:spLocks/>
          </p:cNvSpPr>
          <p:nvPr/>
        </p:nvSpPr>
        <p:spPr>
          <a:xfrm>
            <a:off x="1179469" y="5793046"/>
            <a:ext cx="7297034" cy="50252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nSpc>
                <a:spcPct val="110000"/>
              </a:lnSpc>
              <a:buNone/>
            </a:pPr>
            <a:r>
              <a:rPr lang="ja-JP" altLang="en-US" sz="2400" b="1" u="dbl" dirty="0">
                <a:solidFill>
                  <a:srgbClr val="FF0000"/>
                </a:solidFill>
                <a:uFill>
                  <a:solidFill>
                    <a:srgbClr val="FF0000"/>
                  </a:solidFill>
                </a:uFill>
              </a:rPr>
              <a:t>⇒可能な限り速やかに任継申出書を提出してください。</a:t>
            </a:r>
          </a:p>
        </p:txBody>
      </p:sp>
      <p:sp>
        <p:nvSpPr>
          <p:cNvPr id="9" name="正方形/長方形 8"/>
          <p:cNvSpPr/>
          <p:nvPr/>
        </p:nvSpPr>
        <p:spPr>
          <a:xfrm>
            <a:off x="1140439"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a:extLst>
              <a:ext uri="{FF2B5EF4-FFF2-40B4-BE49-F238E27FC236}">
                <a16:creationId xmlns:a16="http://schemas.microsoft.com/office/drawing/2014/main" xmlns="" id="{EF7C91A7-6E5F-4F34-9593-3C1FC11EA1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4183351"/>
      </p:ext>
    </p:extLst>
  </p:cSld>
  <p:clrMapOvr>
    <a:masterClrMapping/>
  </p:clrMapOvr>
  <mc:AlternateContent xmlns:mc="http://schemas.openxmlformats.org/markup-compatibility/2006" xmlns:p14="http://schemas.microsoft.com/office/powerpoint/2010/main">
    <mc:Choice Requires="p14">
      <p:transition p14:dur="10" advTm="19963">
        <p:cut/>
      </p:transition>
    </mc:Choice>
    <mc:Fallback xmlns="">
      <p:transition advTm="1996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0" presetClass="entr" presetSubtype="0" fill="hold" grpId="0" nodeType="afterEffect">
                                  <p:stCondLst>
                                    <p:cond delay="4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29296" y="286604"/>
            <a:ext cx="10058400" cy="1080000"/>
          </a:xfrm>
        </p:spPr>
        <p:txBody>
          <a:bodyPr>
            <a:normAutofit/>
          </a:bodyPr>
          <a:lstStyle/>
          <a:p>
            <a:r>
              <a:rPr lang="ja-JP" altLang="en-US" sz="3600" dirty="0">
                <a:solidFill>
                  <a:schemeClr val="tx1"/>
                </a:solidFill>
              </a:rPr>
              <a:t>４　</a:t>
            </a:r>
            <a:r>
              <a:rPr lang="ja-JP" altLang="ja-JP" sz="3600" dirty="0">
                <a:solidFill>
                  <a:schemeClr val="tx1"/>
                </a:solidFill>
              </a:rPr>
              <a:t>払込通知書による</a:t>
            </a:r>
            <a:r>
              <a:rPr lang="ja-JP" altLang="en-US" sz="3600" dirty="0">
                <a:solidFill>
                  <a:schemeClr val="tx1"/>
                </a:solidFill>
              </a:rPr>
              <a:t>払込方法</a:t>
            </a:r>
            <a:endParaRPr kumimoji="1" lang="ja-JP" altLang="en-US" sz="3600" dirty="0">
              <a:solidFill>
                <a:schemeClr val="tx1"/>
              </a:solidFill>
            </a:endParaRPr>
          </a:p>
        </p:txBody>
      </p:sp>
      <p:sp>
        <p:nvSpPr>
          <p:cNvPr id="3" name="コンテンツ プレースホルダー 2"/>
          <p:cNvSpPr>
            <a:spLocks noGrp="1"/>
          </p:cNvSpPr>
          <p:nvPr>
            <p:ph idx="1"/>
          </p:nvPr>
        </p:nvSpPr>
        <p:spPr>
          <a:xfrm>
            <a:off x="1287440" y="1422102"/>
            <a:ext cx="9905500" cy="4660320"/>
          </a:xfrm>
        </p:spPr>
        <p:txBody>
          <a:bodyPr>
            <a:normAutofit/>
          </a:bodyPr>
          <a:lstStyle/>
          <a:p>
            <a:r>
              <a:rPr lang="ja-JP" altLang="en-US" sz="2400" kern="100" dirty="0">
                <a:solidFill>
                  <a:schemeClr val="tx1"/>
                </a:solidFill>
                <a:latin typeface="+mn-ea"/>
              </a:rPr>
              <a:t>　「毎月払込通知書」を選択した場合</a:t>
            </a:r>
            <a:r>
              <a:rPr lang="ja-JP" altLang="ja-JP" sz="2400" kern="100" dirty="0">
                <a:solidFill>
                  <a:schemeClr val="tx1"/>
                </a:solidFill>
                <a:latin typeface="+mn-ea"/>
              </a:rPr>
              <a:t>は，</a:t>
            </a:r>
            <a:r>
              <a:rPr lang="ja-JP" altLang="en-US" sz="2400" kern="100" dirty="0">
                <a:solidFill>
                  <a:schemeClr val="tx1"/>
                </a:solidFill>
                <a:latin typeface="+mn-ea"/>
              </a:rPr>
              <a:t>共済組合が送付する通知書を基に，</a:t>
            </a:r>
            <a:endParaRPr lang="en-US" altLang="ja-JP" sz="2400" kern="100" dirty="0">
              <a:solidFill>
                <a:schemeClr val="tx1"/>
              </a:solidFill>
              <a:latin typeface="+mn-ea"/>
            </a:endParaRPr>
          </a:p>
          <a:p>
            <a:r>
              <a:rPr lang="ja-JP" altLang="en-US" sz="2400" kern="100" dirty="0">
                <a:solidFill>
                  <a:schemeClr val="tx1"/>
                </a:solidFill>
                <a:latin typeface="+mn-ea"/>
              </a:rPr>
              <a:t>期限までに，御自身で，</a:t>
            </a:r>
            <a:r>
              <a:rPr lang="ja-JP" altLang="en-US" sz="2400" dirty="0">
                <a:solidFill>
                  <a:schemeClr val="tx1"/>
                </a:solidFill>
              </a:rPr>
              <a:t>銀行の窓口，ＡＴＭ，インターネットバンキング等を利</a:t>
            </a:r>
            <a:endParaRPr lang="en-US" altLang="ja-JP" sz="2400" dirty="0">
              <a:solidFill>
                <a:schemeClr val="tx1"/>
              </a:solidFill>
            </a:endParaRPr>
          </a:p>
          <a:p>
            <a:r>
              <a:rPr lang="ja-JP" altLang="en-US" sz="2400" dirty="0">
                <a:solidFill>
                  <a:schemeClr val="tx1"/>
                </a:solidFill>
              </a:rPr>
              <a:t>用して掛金を払い込んでください。</a:t>
            </a:r>
            <a:r>
              <a:rPr lang="ja-JP" altLang="ja-JP" sz="2400" b="1" u="sng" kern="100" dirty="0">
                <a:solidFill>
                  <a:srgbClr val="FF0000"/>
                </a:solidFill>
                <a:latin typeface="+mn-ea"/>
              </a:rPr>
              <a:t>振込手数料</a:t>
            </a:r>
            <a:r>
              <a:rPr lang="ja-JP" altLang="en-US" sz="2400" b="1" u="sng" kern="100" dirty="0">
                <a:solidFill>
                  <a:srgbClr val="FF0000"/>
                </a:solidFill>
                <a:latin typeface="+mn-ea"/>
              </a:rPr>
              <a:t>は，自己負担になります</a:t>
            </a:r>
            <a:r>
              <a:rPr lang="ja-JP" altLang="ja-JP" sz="2400" b="1" u="sng" kern="100" dirty="0">
                <a:solidFill>
                  <a:srgbClr val="FF0000"/>
                </a:solidFill>
                <a:latin typeface="+mn-ea"/>
              </a:rPr>
              <a:t>。</a:t>
            </a:r>
            <a:endParaRPr lang="en-US" altLang="ja-JP" sz="2400" b="1" u="sng" kern="100" dirty="0">
              <a:solidFill>
                <a:srgbClr val="FF0000"/>
              </a:solidFill>
              <a:latin typeface="+mn-ea"/>
            </a:endParaRPr>
          </a:p>
          <a:p>
            <a:r>
              <a:rPr lang="ja-JP" altLang="en-US" sz="2400" b="1" dirty="0">
                <a:solidFill>
                  <a:schemeClr val="tx1"/>
                </a:solidFill>
              </a:rPr>
              <a:t>●納付期限</a:t>
            </a:r>
            <a:endParaRPr lang="ja-JP" altLang="en-US" sz="2400" dirty="0"/>
          </a:p>
          <a:p>
            <a:endParaRPr lang="en-US" altLang="ja-JP" sz="2800" dirty="0">
              <a:solidFill>
                <a:schemeClr val="tx1"/>
              </a:solidFill>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14</a:t>
            </a:fld>
            <a:endParaRPr lang="en-US" altLang="ja-JP" dirty="0"/>
          </a:p>
        </p:txBody>
      </p:sp>
      <p:graphicFrame>
        <p:nvGraphicFramePr>
          <p:cNvPr id="7" name="表 6"/>
          <p:cNvGraphicFramePr>
            <a:graphicFrameLocks noGrp="1"/>
          </p:cNvGraphicFramePr>
          <p:nvPr>
            <p:extLst>
              <p:ext uri="{D42A27DB-BD31-4B8C-83A1-F6EECF244321}">
                <p14:modId xmlns:p14="http://schemas.microsoft.com/office/powerpoint/2010/main" val="3156089724"/>
              </p:ext>
            </p:extLst>
          </p:nvPr>
        </p:nvGraphicFramePr>
        <p:xfrm>
          <a:off x="1391835" y="3385789"/>
          <a:ext cx="9697318" cy="981809"/>
        </p:xfrm>
        <a:graphic>
          <a:graphicData uri="http://schemas.openxmlformats.org/drawingml/2006/table">
            <a:tbl>
              <a:tblPr firstRow="1" firstCol="1" bandRow="1"/>
              <a:tblGrid>
                <a:gridCol w="4328058">
                  <a:extLst>
                    <a:ext uri="{9D8B030D-6E8A-4147-A177-3AD203B41FA5}">
                      <a16:colId xmlns:a16="http://schemas.microsoft.com/office/drawing/2014/main" xmlns="" val="20000"/>
                    </a:ext>
                  </a:extLst>
                </a:gridCol>
                <a:gridCol w="5369260">
                  <a:extLst>
                    <a:ext uri="{9D8B030D-6E8A-4147-A177-3AD203B41FA5}">
                      <a16:colId xmlns:a16="http://schemas.microsoft.com/office/drawing/2014/main" xmlns="" val="20001"/>
                    </a:ext>
                  </a:extLst>
                </a:gridCol>
              </a:tblGrid>
              <a:tr h="25850">
                <a:tc>
                  <a:txBody>
                    <a:bodyPr/>
                    <a:lstStyle/>
                    <a:p>
                      <a:pPr algn="ctr">
                        <a:spcAft>
                          <a:spcPts val="0"/>
                        </a:spcAft>
                      </a:pPr>
                      <a:r>
                        <a:rPr lang="ja-JP" altLang="en-US" sz="1800" kern="100" dirty="0">
                          <a:effectLst/>
                          <a:latin typeface="+mn-ea"/>
                          <a:ea typeface="+mn-ea"/>
                          <a:cs typeface="Times New Roman" panose="02020603050405020304" pitchFamily="18" charset="0"/>
                        </a:rPr>
                        <a:t>掛金期間</a:t>
                      </a:r>
                      <a:endParaRPr lang="ja-JP"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800" kern="0" dirty="0">
                          <a:effectLst/>
                          <a:latin typeface="+mn-ea"/>
                          <a:ea typeface="+mn-ea"/>
                          <a:cs typeface="Times New Roman" panose="02020603050405020304" pitchFamily="18" charset="0"/>
                        </a:rPr>
                        <a:t>納付期限</a:t>
                      </a:r>
                      <a:endParaRPr lang="ja-JP"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96452">
                <a:tc>
                  <a:txBody>
                    <a:bodyPr/>
                    <a:lstStyle/>
                    <a:p>
                      <a:pPr algn="l">
                        <a:spcAft>
                          <a:spcPts val="0"/>
                        </a:spcAft>
                      </a:pPr>
                      <a:r>
                        <a:rPr lang="ja-JP" altLang="en-US" sz="1800" kern="0" dirty="0">
                          <a:effectLst/>
                          <a:latin typeface="+mn-ea"/>
                          <a:ea typeface="+mn-ea"/>
                          <a:cs typeface="Times New Roman" panose="02020603050405020304" pitchFamily="18" charset="0"/>
                        </a:rPr>
                        <a:t>４月，５月分（２か月分）</a:t>
                      </a:r>
                      <a:endParaRPr lang="ja-JP"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800" dirty="0">
                          <a:solidFill>
                            <a:srgbClr val="FF0000"/>
                          </a:solidFill>
                          <a:latin typeface="+mn-ea"/>
                          <a:ea typeface="+mn-ea"/>
                        </a:rPr>
                        <a:t>４月</a:t>
                      </a:r>
                      <a:r>
                        <a:rPr lang="en-US" altLang="ja-JP" sz="1800" dirty="0">
                          <a:solidFill>
                            <a:srgbClr val="FF0000"/>
                          </a:solidFill>
                          <a:latin typeface="+mn-ea"/>
                          <a:ea typeface="+mn-ea"/>
                        </a:rPr>
                        <a:t>19</a:t>
                      </a:r>
                      <a:r>
                        <a:rPr lang="ja-JP" altLang="en-US" sz="1800" dirty="0">
                          <a:solidFill>
                            <a:srgbClr val="FF0000"/>
                          </a:solidFill>
                          <a:latin typeface="+mn-ea"/>
                          <a:ea typeface="+mn-ea"/>
                        </a:rPr>
                        <a:t>日</a:t>
                      </a:r>
                      <a:r>
                        <a:rPr lang="ja-JP" altLang="en-US" sz="1800" dirty="0">
                          <a:solidFill>
                            <a:schemeClr val="tx1"/>
                          </a:solidFill>
                          <a:latin typeface="+mn-ea"/>
                          <a:ea typeface="+mn-ea"/>
                        </a:rPr>
                        <a:t>又は通知文記載の期限</a:t>
                      </a:r>
                      <a:endParaRPr lang="ja-JP"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11037">
                <a:tc>
                  <a:txBody>
                    <a:bodyPr/>
                    <a:lstStyle/>
                    <a:p>
                      <a:pPr algn="l">
                        <a:spcAft>
                          <a:spcPts val="0"/>
                        </a:spcAft>
                      </a:pPr>
                      <a:r>
                        <a:rPr lang="ja-JP" altLang="en-US" sz="1800" dirty="0">
                          <a:solidFill>
                            <a:schemeClr val="tx1"/>
                          </a:solidFill>
                          <a:latin typeface="+mn-ea"/>
                          <a:ea typeface="+mn-ea"/>
                        </a:rPr>
                        <a:t>６月分以降</a:t>
                      </a:r>
                      <a:endParaRPr lang="ja-JP"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800" dirty="0">
                          <a:solidFill>
                            <a:schemeClr val="tx1"/>
                          </a:solidFill>
                          <a:latin typeface="+mn-ea"/>
                          <a:ea typeface="+mn-ea"/>
                        </a:rPr>
                        <a:t>前月の末日まで（例：６月分は</a:t>
                      </a:r>
                      <a:r>
                        <a:rPr lang="en-US" altLang="ja-JP" sz="1800" dirty="0">
                          <a:solidFill>
                            <a:schemeClr val="tx1"/>
                          </a:solidFill>
                          <a:latin typeface="+mn-ea"/>
                          <a:ea typeface="+mn-ea"/>
                        </a:rPr>
                        <a:t>5</a:t>
                      </a:r>
                      <a:r>
                        <a:rPr lang="ja-JP" altLang="en-US" sz="1800" dirty="0">
                          <a:solidFill>
                            <a:schemeClr val="tx1"/>
                          </a:solidFill>
                          <a:latin typeface="+mn-ea"/>
                          <a:ea typeface="+mn-ea"/>
                        </a:rPr>
                        <a:t>月</a:t>
                      </a:r>
                      <a:r>
                        <a:rPr lang="en-US" altLang="ja-JP" sz="1800" dirty="0">
                          <a:solidFill>
                            <a:schemeClr val="tx1"/>
                          </a:solidFill>
                          <a:latin typeface="+mn-ea"/>
                          <a:ea typeface="+mn-ea"/>
                        </a:rPr>
                        <a:t>31</a:t>
                      </a:r>
                      <a:r>
                        <a:rPr lang="ja-JP" altLang="en-US" sz="1800" dirty="0">
                          <a:solidFill>
                            <a:schemeClr val="tx1"/>
                          </a:solidFill>
                          <a:latin typeface="+mn-ea"/>
                          <a:ea typeface="+mn-ea"/>
                        </a:rPr>
                        <a:t>日まで）</a:t>
                      </a:r>
                      <a:endParaRPr lang="ja-JP"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8" name="コンテンツ プレースホルダー 2"/>
          <p:cNvSpPr txBox="1">
            <a:spLocks/>
          </p:cNvSpPr>
          <p:nvPr/>
        </p:nvSpPr>
        <p:spPr>
          <a:xfrm>
            <a:off x="1364539" y="4504325"/>
            <a:ext cx="9724614" cy="157809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2400" b="1" u="dbl" dirty="0">
                <a:solidFill>
                  <a:schemeClr val="tx1"/>
                </a:solidFill>
                <a:uFill>
                  <a:solidFill>
                    <a:srgbClr val="FF0000"/>
                  </a:solidFill>
                </a:uFill>
              </a:rPr>
              <a:t>●納付期限までに掛金の払込がなく，督促にも応じない場合は，任意継続</a:t>
            </a:r>
            <a:endParaRPr lang="en-US" altLang="ja-JP" sz="2400" b="1" u="dbl" dirty="0">
              <a:solidFill>
                <a:schemeClr val="tx1"/>
              </a:solidFill>
              <a:uFill>
                <a:solidFill>
                  <a:srgbClr val="FF0000"/>
                </a:solidFill>
              </a:uFill>
            </a:endParaRPr>
          </a:p>
          <a:p>
            <a:pPr marL="0" indent="0">
              <a:buNone/>
            </a:pPr>
            <a:r>
              <a:rPr lang="ja-JP" altLang="en-US" sz="2400" b="1" u="dbl" dirty="0">
                <a:solidFill>
                  <a:schemeClr val="tx1"/>
                </a:solidFill>
                <a:uFill>
                  <a:solidFill>
                    <a:srgbClr val="FF0000"/>
                  </a:solidFill>
                </a:uFill>
              </a:rPr>
              <a:t>組合員の資格は喪失となる。</a:t>
            </a:r>
            <a:r>
              <a:rPr lang="en-US" altLang="ja-JP" sz="2400" b="1" u="dbl" dirty="0">
                <a:solidFill>
                  <a:schemeClr val="tx1"/>
                </a:solidFill>
                <a:uFill>
                  <a:solidFill>
                    <a:srgbClr val="FF0000"/>
                  </a:solidFill>
                </a:uFill>
              </a:rPr>
              <a:t>【</a:t>
            </a:r>
            <a:r>
              <a:rPr lang="ja-JP" altLang="en-US" sz="2400" b="1" u="dbl" dirty="0">
                <a:solidFill>
                  <a:schemeClr val="tx1"/>
                </a:solidFill>
                <a:uFill>
                  <a:solidFill>
                    <a:srgbClr val="FF0000"/>
                  </a:solidFill>
                </a:uFill>
              </a:rPr>
              <a:t>注意！</a:t>
            </a:r>
            <a:r>
              <a:rPr lang="en-US" altLang="ja-JP" sz="2400" b="1" u="dbl" dirty="0">
                <a:solidFill>
                  <a:schemeClr val="tx1"/>
                </a:solidFill>
                <a:uFill>
                  <a:solidFill>
                    <a:srgbClr val="FF0000"/>
                  </a:solidFill>
                </a:uFill>
              </a:rPr>
              <a:t>】</a:t>
            </a:r>
          </a:p>
          <a:p>
            <a:pPr marL="0" indent="0">
              <a:buNone/>
            </a:pPr>
            <a:r>
              <a:rPr lang="ja-JP" altLang="en-US" sz="2400" b="1" u="dbl" dirty="0">
                <a:solidFill>
                  <a:schemeClr val="tx1"/>
                </a:solidFill>
                <a:uFill>
                  <a:solidFill>
                    <a:srgbClr val="FF0000"/>
                  </a:solidFill>
                </a:uFill>
              </a:rPr>
              <a:t>●年１回，年</a:t>
            </a:r>
            <a:r>
              <a:rPr lang="en-US" altLang="ja-JP" sz="2400" b="1" u="dbl" dirty="0">
                <a:solidFill>
                  <a:schemeClr val="tx1"/>
                </a:solidFill>
                <a:uFill>
                  <a:solidFill>
                    <a:srgbClr val="FF0000"/>
                  </a:solidFill>
                </a:uFill>
              </a:rPr>
              <a:t>2</a:t>
            </a:r>
            <a:r>
              <a:rPr lang="ja-JP" altLang="en-US" sz="2400" b="1" u="dbl" dirty="0">
                <a:solidFill>
                  <a:schemeClr val="tx1"/>
                </a:solidFill>
                <a:uFill>
                  <a:solidFill>
                    <a:srgbClr val="FF0000"/>
                  </a:solidFill>
                </a:uFill>
              </a:rPr>
              <a:t>回の払込方法は，口座振替のみ。</a:t>
            </a:r>
          </a:p>
        </p:txBody>
      </p:sp>
      <p:sp>
        <p:nvSpPr>
          <p:cNvPr id="10" name="テキスト ボックス 9"/>
          <p:cNvSpPr txBox="1"/>
          <p:nvPr/>
        </p:nvSpPr>
        <p:spPr>
          <a:xfrm>
            <a:off x="80356" y="4242906"/>
            <a:ext cx="1188000" cy="1044000"/>
          </a:xfrm>
          <a:prstGeom prst="star5">
            <a:avLst/>
          </a:prstGeom>
          <a:solidFill>
            <a:srgbClr val="FF0000"/>
          </a:solidFill>
          <a:ln w="127000" cmpd="tri">
            <a:solidFill>
              <a:schemeClr val="bg1"/>
            </a:solidFill>
          </a:ln>
          <a:effectLst>
            <a:outerShdw blurRad="50800" dist="50800" dir="5400000" sx="55000" sy="55000" algn="ctr" rotWithShape="0">
              <a:srgbClr val="000000">
                <a:alpha val="43137"/>
              </a:srgbClr>
            </a:outerShdw>
          </a:effectLst>
        </p:spPr>
        <p:txBody>
          <a:bodyPr wrap="square" lIns="0" tIns="0" rIns="0" bIns="0" rtlCol="0" anchor="ctr">
            <a:noAutofit/>
          </a:bodyPr>
          <a:lstStyle/>
          <a:p>
            <a:pPr algn="ctr"/>
            <a:r>
              <a:rPr kumimoji="1" lang="ja-JP" altLang="en-US" b="1" dirty="0">
                <a:solidFill>
                  <a:schemeClr val="bg1"/>
                </a:solidFill>
                <a:latin typeface="HG丸ｺﾞｼｯｸM-PRO" panose="020F0600000000000000" pitchFamily="50" charset="-128"/>
                <a:ea typeface="HG丸ｺﾞｼｯｸM-PRO" panose="020F0600000000000000" pitchFamily="50" charset="-128"/>
              </a:rPr>
              <a:t>注</a:t>
            </a:r>
          </a:p>
        </p:txBody>
      </p:sp>
      <p:sp>
        <p:nvSpPr>
          <p:cNvPr id="9" name="正方形/長方形 8"/>
          <p:cNvSpPr/>
          <p:nvPr/>
        </p:nvSpPr>
        <p:spPr>
          <a:xfrm>
            <a:off x="1140439"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オーディオ 11">
            <a:hlinkClick r:id="" action="ppaction://media"/>
            <a:extLst>
              <a:ext uri="{FF2B5EF4-FFF2-40B4-BE49-F238E27FC236}">
                <a16:creationId xmlns:a16="http://schemas.microsoft.com/office/drawing/2014/main" xmlns="" id="{5021379F-D26D-417A-86A0-F67A96F5375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17440142"/>
      </p:ext>
    </p:extLst>
  </p:cSld>
  <p:clrMapOvr>
    <a:masterClrMapping/>
  </p:clrMapOvr>
  <mc:AlternateContent xmlns:mc="http://schemas.openxmlformats.org/markup-compatibility/2006" xmlns:p14="http://schemas.microsoft.com/office/powerpoint/2010/main">
    <mc:Choice Requires="p14">
      <p:transition p14:dur="10" advTm="55598">
        <p:cut/>
      </p:transition>
    </mc:Choice>
    <mc:Fallback xmlns="">
      <p:transition advTm="5559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2000" fill="hold"/>
                                        <p:tgtEl>
                                          <p:spTgt spid="10"/>
                                        </p:tgtEl>
                                        <p:attrNameLst>
                                          <p:attrName>ppt_w</p:attrName>
                                        </p:attrNameLst>
                                      </p:cBhvr>
                                      <p:tavLst>
                                        <p:tav tm="0">
                                          <p:val>
                                            <p:fltVal val="0"/>
                                          </p:val>
                                        </p:tav>
                                        <p:tav tm="100000">
                                          <p:val>
                                            <p:strVal val="#ppt_w"/>
                                          </p:val>
                                        </p:tav>
                                      </p:tavLst>
                                    </p:anim>
                                    <p:anim calcmode="lin" valueType="num">
                                      <p:cBhvr>
                                        <p:cTn id="12" dur="2000" fill="hold"/>
                                        <p:tgtEl>
                                          <p:spTgt spid="10"/>
                                        </p:tgtEl>
                                        <p:attrNameLst>
                                          <p:attrName>ppt_h</p:attrName>
                                        </p:attrNameLst>
                                      </p:cBhvr>
                                      <p:tavLst>
                                        <p:tav tm="0">
                                          <p:val>
                                            <p:fltVal val="0"/>
                                          </p:val>
                                        </p:tav>
                                        <p:tav tm="100000">
                                          <p:val>
                                            <p:strVal val="#ppt_h"/>
                                          </p:val>
                                        </p:tav>
                                      </p:tavLst>
                                    </p:anim>
                                    <p:anim calcmode="lin" valueType="num">
                                      <p:cBhvr>
                                        <p:cTn id="13" dur="2000" fill="hold"/>
                                        <p:tgtEl>
                                          <p:spTgt spid="10"/>
                                        </p:tgtEl>
                                        <p:attrNameLst>
                                          <p:attrName>style.rotation</p:attrName>
                                        </p:attrNameLst>
                                      </p:cBhvr>
                                      <p:tavLst>
                                        <p:tav tm="0">
                                          <p:val>
                                            <p:fltVal val="90"/>
                                          </p:val>
                                        </p:tav>
                                        <p:tav tm="100000">
                                          <p:val>
                                            <p:fltVal val="0"/>
                                          </p:val>
                                        </p:tav>
                                      </p:tavLst>
                                    </p:anim>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83887" y="491318"/>
            <a:ext cx="10080232" cy="887106"/>
          </a:xfrm>
        </p:spPr>
        <p:txBody>
          <a:bodyPr>
            <a:normAutofit/>
          </a:bodyPr>
          <a:lstStyle/>
          <a:p>
            <a:r>
              <a:rPr lang="ja-JP" altLang="en-US" sz="3300" dirty="0">
                <a:solidFill>
                  <a:schemeClr val="tx1"/>
                </a:solidFill>
              </a:rPr>
              <a:t>５　給付金の振込口座について</a:t>
            </a:r>
            <a:endParaRPr lang="en-US" altLang="ja-JP" sz="3300" dirty="0">
              <a:solidFill>
                <a:schemeClr val="tx1"/>
              </a:solidFill>
            </a:endParaRPr>
          </a:p>
        </p:txBody>
      </p:sp>
      <p:sp>
        <p:nvSpPr>
          <p:cNvPr id="3" name="コンテンツ プレースホルダー 2"/>
          <p:cNvSpPr>
            <a:spLocks noGrp="1"/>
          </p:cNvSpPr>
          <p:nvPr>
            <p:ph idx="1"/>
          </p:nvPr>
        </p:nvSpPr>
        <p:spPr>
          <a:xfrm>
            <a:off x="1097280" y="1518835"/>
            <a:ext cx="9905500" cy="4711484"/>
          </a:xfrm>
        </p:spPr>
        <p:txBody>
          <a:bodyPr>
            <a:normAutofit/>
          </a:bodyPr>
          <a:lstStyle/>
          <a:p>
            <a:r>
              <a:rPr lang="ja-JP" altLang="en-US" sz="2800" dirty="0">
                <a:solidFill>
                  <a:schemeClr val="tx1"/>
                </a:solidFill>
              </a:rPr>
              <a:t>　医療費等の給付金は，</a:t>
            </a:r>
            <a:r>
              <a:rPr lang="ja-JP" altLang="en-US" sz="2800" dirty="0">
                <a:solidFill>
                  <a:schemeClr val="tx1"/>
                </a:solidFill>
                <a:latin typeface="+mj-ea"/>
                <a:ea typeface="+mj-ea"/>
              </a:rPr>
              <a:t>口座振替を行う口座（広島銀行の本人名</a:t>
            </a:r>
            <a:endParaRPr lang="en-US" altLang="ja-JP" sz="2800" dirty="0">
              <a:solidFill>
                <a:schemeClr val="tx1"/>
              </a:solidFill>
              <a:latin typeface="+mj-ea"/>
              <a:ea typeface="+mj-ea"/>
            </a:endParaRPr>
          </a:p>
          <a:p>
            <a:r>
              <a:rPr lang="ja-JP" altLang="en-US" sz="2800" dirty="0">
                <a:solidFill>
                  <a:schemeClr val="tx1"/>
                </a:solidFill>
                <a:latin typeface="+mj-ea"/>
              </a:rPr>
              <a:t>義</a:t>
            </a:r>
            <a:r>
              <a:rPr lang="ja-JP" altLang="en-US" sz="2800" dirty="0">
                <a:solidFill>
                  <a:schemeClr val="tx1"/>
                </a:solidFill>
                <a:latin typeface="+mj-ea"/>
                <a:ea typeface="+mj-ea"/>
              </a:rPr>
              <a:t>口座）に振り込みます。</a:t>
            </a:r>
            <a:endParaRPr lang="en-US" altLang="ja-JP" sz="2800" dirty="0">
              <a:solidFill>
                <a:schemeClr val="tx1"/>
              </a:solidFill>
              <a:latin typeface="+mj-ea"/>
              <a:ea typeface="+mj-ea"/>
            </a:endParaRPr>
          </a:p>
          <a:p>
            <a:r>
              <a:rPr lang="ja-JP" altLang="en-US" sz="2800" dirty="0">
                <a:solidFill>
                  <a:schemeClr val="tx1"/>
                </a:solidFill>
                <a:latin typeface="+mj-ea"/>
                <a:ea typeface="+mj-ea"/>
              </a:rPr>
              <a:t>　毎月払込通知書により掛金を払い込む方は，退職時に指定して</a:t>
            </a:r>
            <a:endParaRPr lang="en-US" altLang="ja-JP" sz="2800" dirty="0">
              <a:solidFill>
                <a:schemeClr val="tx1"/>
              </a:solidFill>
              <a:latin typeface="+mj-ea"/>
              <a:ea typeface="+mj-ea"/>
            </a:endParaRPr>
          </a:p>
          <a:p>
            <a:r>
              <a:rPr lang="ja-JP" altLang="en-US" sz="2800" dirty="0">
                <a:solidFill>
                  <a:schemeClr val="tx1"/>
                </a:solidFill>
                <a:latin typeface="+mj-ea"/>
                <a:ea typeface="+mj-ea"/>
              </a:rPr>
              <a:t>いる口座に給付金を振り込みます。</a:t>
            </a:r>
          </a:p>
          <a:p>
            <a:endParaRPr lang="ja-JP" altLang="ja-JP" sz="2800" dirty="0">
              <a:solidFill>
                <a:schemeClr val="tx1"/>
              </a:solidFill>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15</a:t>
            </a:fld>
            <a:endParaRPr lang="en-US" altLang="ja-JP" dirty="0"/>
          </a:p>
        </p:txBody>
      </p:sp>
      <p:sp>
        <p:nvSpPr>
          <p:cNvPr id="6" name="正方形/長方形 5"/>
          <p:cNvSpPr/>
          <p:nvPr/>
        </p:nvSpPr>
        <p:spPr>
          <a:xfrm>
            <a:off x="1128304" y="681891"/>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オーディオ 7">
            <a:hlinkClick r:id="" action="ppaction://media"/>
            <a:extLst>
              <a:ext uri="{FF2B5EF4-FFF2-40B4-BE49-F238E27FC236}">
                <a16:creationId xmlns:a16="http://schemas.microsoft.com/office/drawing/2014/main" xmlns="" id="{FAE78495-D141-495D-BB5E-6F0281F71B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1387549"/>
      </p:ext>
    </p:extLst>
  </p:cSld>
  <p:clrMapOvr>
    <a:masterClrMapping/>
  </p:clrMapOvr>
  <mc:AlternateContent xmlns:mc="http://schemas.openxmlformats.org/markup-compatibility/2006" xmlns:p14="http://schemas.microsoft.com/office/powerpoint/2010/main">
    <mc:Choice Requires="p14">
      <p:transition p14:dur="10" advTm="31312">
        <p:cut/>
      </p:transition>
    </mc:Choice>
    <mc:Fallback xmlns="">
      <p:transition advTm="31312">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83887" y="286604"/>
            <a:ext cx="9629856" cy="1071483"/>
          </a:xfrm>
        </p:spPr>
        <p:txBody>
          <a:bodyPr>
            <a:normAutofit/>
          </a:bodyPr>
          <a:lstStyle/>
          <a:p>
            <a:r>
              <a:rPr lang="ja-JP" altLang="en-US" sz="3300" dirty="0">
                <a:solidFill>
                  <a:schemeClr val="tx1"/>
                </a:solidFill>
              </a:rPr>
              <a:t>６　掛金の所得税法上の取扱いについて</a:t>
            </a:r>
            <a:endParaRPr lang="en-US" altLang="ja-JP" sz="3300" dirty="0">
              <a:solidFill>
                <a:schemeClr val="tx1"/>
              </a:solidFill>
            </a:endParaRPr>
          </a:p>
        </p:txBody>
      </p:sp>
      <p:sp>
        <p:nvSpPr>
          <p:cNvPr id="3" name="コンテンツ プレースホルダー 2"/>
          <p:cNvSpPr>
            <a:spLocks noGrp="1"/>
          </p:cNvSpPr>
          <p:nvPr>
            <p:ph idx="1"/>
          </p:nvPr>
        </p:nvSpPr>
        <p:spPr>
          <a:xfrm>
            <a:off x="1097279" y="1415011"/>
            <a:ext cx="10115203" cy="4808367"/>
          </a:xfrm>
        </p:spPr>
        <p:txBody>
          <a:bodyPr>
            <a:normAutofit/>
          </a:bodyPr>
          <a:lstStyle/>
          <a:p>
            <a:r>
              <a:rPr lang="ja-JP" altLang="en-US" sz="2800" dirty="0">
                <a:solidFill>
                  <a:schemeClr val="tx1"/>
                </a:solidFill>
              </a:rPr>
              <a:t>　</a:t>
            </a:r>
            <a:r>
              <a:rPr lang="ja-JP" altLang="en-US" sz="2400" dirty="0">
                <a:solidFill>
                  <a:schemeClr val="tx1"/>
                </a:solidFill>
              </a:rPr>
              <a:t>任意継続掛金及び介護掛金は，所得税法上で「社会保険料」として取り扱わ</a:t>
            </a:r>
            <a:endParaRPr lang="en-US" altLang="ja-JP" sz="2400" dirty="0">
              <a:solidFill>
                <a:schemeClr val="tx1"/>
              </a:solidFill>
            </a:endParaRPr>
          </a:p>
          <a:p>
            <a:r>
              <a:rPr lang="ja-JP" altLang="en-US" sz="2400" dirty="0">
                <a:solidFill>
                  <a:schemeClr val="tx1"/>
                </a:solidFill>
              </a:rPr>
              <a:t>れ，生命保険料等と同様に収入金額から控除することができます。</a:t>
            </a:r>
          </a:p>
          <a:p>
            <a:r>
              <a:rPr lang="ja-JP" altLang="en-US" sz="2400" dirty="0">
                <a:solidFill>
                  <a:schemeClr val="tx1"/>
                </a:solidFill>
              </a:rPr>
              <a:t>　この控除を受けるためには，税務署で確定申告をする必要があります。その</a:t>
            </a:r>
            <a:endParaRPr lang="en-US" altLang="ja-JP" sz="2400" dirty="0">
              <a:solidFill>
                <a:schemeClr val="tx1"/>
              </a:solidFill>
            </a:endParaRPr>
          </a:p>
          <a:p>
            <a:r>
              <a:rPr lang="ja-JP" altLang="en-US" sz="2400" dirty="0">
                <a:solidFill>
                  <a:schemeClr val="tx1"/>
                </a:solidFill>
              </a:rPr>
              <a:t>申告の証拠書類になる</a:t>
            </a:r>
            <a:r>
              <a:rPr lang="ja-JP" altLang="en-US" sz="2400" b="1" dirty="0">
                <a:solidFill>
                  <a:schemeClr val="tx1"/>
                </a:solidFill>
              </a:rPr>
              <a:t>任意継続掛金及び介護掛金に係る「収納証明書」を</a:t>
            </a:r>
            <a:r>
              <a:rPr lang="ja-JP" altLang="en-US" sz="2400" b="1" u="sng" dirty="0">
                <a:solidFill>
                  <a:schemeClr val="tx1"/>
                </a:solidFill>
              </a:rPr>
              <a:t>毎</a:t>
            </a:r>
            <a:endParaRPr lang="en-US" altLang="ja-JP" sz="2400" b="1" u="sng" dirty="0">
              <a:solidFill>
                <a:schemeClr val="tx1"/>
              </a:solidFill>
            </a:endParaRPr>
          </a:p>
          <a:p>
            <a:r>
              <a:rPr lang="ja-JP" altLang="en-US" sz="2400" b="1" u="sng" dirty="0">
                <a:solidFill>
                  <a:schemeClr val="tx1"/>
                </a:solidFill>
              </a:rPr>
              <a:t>年１月末頃，共済組合から御自宅宛てに送付します。</a:t>
            </a:r>
            <a:endParaRPr lang="en-US" altLang="ja-JP" sz="2400" b="1" u="sng" dirty="0">
              <a:solidFill>
                <a:schemeClr val="tx1"/>
              </a:solidFill>
            </a:endParaRPr>
          </a:p>
          <a:p>
            <a:r>
              <a:rPr lang="ja-JP" altLang="en-US" sz="2400" dirty="0">
                <a:solidFill>
                  <a:schemeClr val="tx1"/>
                </a:solidFill>
              </a:rPr>
              <a:t>　なお，</a:t>
            </a:r>
            <a:r>
              <a:rPr lang="ja-JP" altLang="en-US" sz="2400" u="sng" dirty="0">
                <a:solidFill>
                  <a:schemeClr val="tx1"/>
                </a:solidFill>
              </a:rPr>
              <a:t>再就職先の年末調整等で証明書が必要な場合は，別途送付しますの</a:t>
            </a:r>
            <a:endParaRPr lang="en-US" altLang="ja-JP" sz="2400" u="sng" dirty="0">
              <a:solidFill>
                <a:schemeClr val="tx1"/>
              </a:solidFill>
            </a:endParaRPr>
          </a:p>
          <a:p>
            <a:r>
              <a:rPr lang="ja-JP" altLang="en-US" sz="2400" u="sng" dirty="0">
                <a:solidFill>
                  <a:schemeClr val="tx1"/>
                </a:solidFill>
              </a:rPr>
              <a:t>で御連絡ください。</a:t>
            </a:r>
          </a:p>
          <a:p>
            <a:endParaRPr lang="ja-JP" altLang="ja-JP" sz="2800" dirty="0">
              <a:solidFill>
                <a:schemeClr val="tx1"/>
              </a:solidFill>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16</a:t>
            </a:fld>
            <a:endParaRPr lang="en-US" altLang="ja-JP" dirty="0"/>
          </a:p>
        </p:txBody>
      </p:sp>
      <p:grpSp>
        <p:nvGrpSpPr>
          <p:cNvPr id="7" name="グループ化 6"/>
          <p:cNvGrpSpPr/>
          <p:nvPr/>
        </p:nvGrpSpPr>
        <p:grpSpPr>
          <a:xfrm>
            <a:off x="5120640" y="4626864"/>
            <a:ext cx="6364224" cy="1446813"/>
            <a:chOff x="5120640" y="4626864"/>
            <a:chExt cx="6364224" cy="1446813"/>
          </a:xfrm>
        </p:grpSpPr>
        <p:sp>
          <p:nvSpPr>
            <p:cNvPr id="6" name="角丸四角形 5"/>
            <p:cNvSpPr/>
            <p:nvPr/>
          </p:nvSpPr>
          <p:spPr>
            <a:xfrm>
              <a:off x="5120640" y="4626864"/>
              <a:ext cx="6364224" cy="13898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コンテンツ プレースホルダー 2"/>
            <p:cNvSpPr txBox="1">
              <a:spLocks/>
            </p:cNvSpPr>
            <p:nvPr/>
          </p:nvSpPr>
          <p:spPr>
            <a:xfrm>
              <a:off x="5542503" y="4832309"/>
              <a:ext cx="5834571" cy="1241368"/>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nSpc>
                  <a:spcPct val="70000"/>
                </a:lnSpc>
              </a:pPr>
              <a:r>
                <a:rPr lang="ja-JP" altLang="en-US" sz="2800" dirty="0">
                  <a:solidFill>
                    <a:schemeClr val="tx1"/>
                  </a:solidFill>
                  <a:latin typeface="+mj-ea"/>
                  <a:ea typeface="+mj-ea"/>
                </a:rPr>
                <a:t>（連絡先）公立学校共済組合広島支部</a:t>
              </a:r>
              <a:endParaRPr lang="en-US" altLang="ja-JP" sz="2800" dirty="0">
                <a:solidFill>
                  <a:schemeClr val="tx1"/>
                </a:solidFill>
                <a:latin typeface="+mj-ea"/>
                <a:ea typeface="+mj-ea"/>
              </a:endParaRPr>
            </a:p>
            <a:p>
              <a:pPr>
                <a:lnSpc>
                  <a:spcPct val="70000"/>
                </a:lnSpc>
              </a:pPr>
              <a:r>
                <a:rPr lang="ja-JP" altLang="en-US" sz="2800" dirty="0">
                  <a:solidFill>
                    <a:schemeClr val="tx1"/>
                  </a:solidFill>
                  <a:latin typeface="+mj-ea"/>
                  <a:ea typeface="+mj-ea"/>
                </a:rPr>
                <a:t>　　　　　　経理貸付係</a:t>
              </a:r>
              <a:endParaRPr lang="en-US" altLang="ja-JP" sz="2800" dirty="0">
                <a:solidFill>
                  <a:schemeClr val="tx1"/>
                </a:solidFill>
                <a:latin typeface="+mj-ea"/>
                <a:ea typeface="+mj-ea"/>
              </a:endParaRPr>
            </a:p>
            <a:p>
              <a:pPr>
                <a:lnSpc>
                  <a:spcPct val="70000"/>
                </a:lnSpc>
              </a:pPr>
              <a:r>
                <a:rPr lang="ja-JP" altLang="en-US" sz="2800" dirty="0">
                  <a:solidFill>
                    <a:schemeClr val="tx1"/>
                  </a:solidFill>
                  <a:latin typeface="+mj-ea"/>
                  <a:ea typeface="+mj-ea"/>
                </a:rPr>
                <a:t>　　　　　　０８２－５１３－４９５５</a:t>
              </a:r>
              <a:endParaRPr lang="ja-JP" altLang="ja-JP" sz="2800" dirty="0">
                <a:solidFill>
                  <a:schemeClr val="tx1"/>
                </a:solidFill>
                <a:latin typeface="+mj-ea"/>
                <a:ea typeface="+mj-ea"/>
              </a:endParaRPr>
            </a:p>
          </p:txBody>
        </p:sp>
      </p:grpSp>
      <p:sp>
        <p:nvSpPr>
          <p:cNvPr id="8" name="正方形/長方形 7"/>
          <p:cNvSpPr/>
          <p:nvPr/>
        </p:nvSpPr>
        <p:spPr>
          <a:xfrm>
            <a:off x="1113142" y="66904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xmlns="" id="{F2192484-BF58-45EF-9B3C-C9C55A5319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5158076"/>
      </p:ext>
    </p:extLst>
  </p:cSld>
  <p:clrMapOvr>
    <a:masterClrMapping/>
  </p:clrMapOvr>
  <mc:AlternateContent xmlns:mc="http://schemas.openxmlformats.org/markup-compatibility/2006" xmlns:p14="http://schemas.microsoft.com/office/powerpoint/2010/main">
    <mc:Choice Requires="p14">
      <p:transition p14:dur="10" advTm="42943">
        <p:cut/>
      </p:transition>
    </mc:Choice>
    <mc:Fallback xmlns="">
      <p:transition advTm="4294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670833" y="1575814"/>
            <a:ext cx="9011019" cy="4534041"/>
          </a:xfrm>
        </p:spPr>
        <p:txBody>
          <a:bodyPr>
            <a:normAutofit fontScale="92500" lnSpcReduction="20000"/>
          </a:bodyPr>
          <a:lstStyle/>
          <a:p>
            <a:pPr>
              <a:lnSpc>
                <a:spcPct val="120000"/>
              </a:lnSpc>
              <a:spcBef>
                <a:spcPts val="1800"/>
              </a:spcBef>
              <a:buNone/>
            </a:pPr>
            <a:r>
              <a:rPr lang="ja-JP" altLang="en-US" sz="2800" dirty="0">
                <a:solidFill>
                  <a:schemeClr val="accent1">
                    <a:lumMod val="50000"/>
                  </a:schemeClr>
                </a:solidFill>
                <a:latin typeface="+mn-ea"/>
              </a:rPr>
              <a:t>１　任意継続掛金の概要</a:t>
            </a:r>
            <a:endParaRPr lang="en-US" altLang="ja-JP" sz="2800" dirty="0">
              <a:solidFill>
                <a:schemeClr val="accent1">
                  <a:lumMod val="50000"/>
                </a:schemeClr>
              </a:solidFill>
              <a:latin typeface="+mn-ea"/>
            </a:endParaRPr>
          </a:p>
          <a:p>
            <a:pPr>
              <a:lnSpc>
                <a:spcPct val="120000"/>
              </a:lnSpc>
              <a:spcBef>
                <a:spcPts val="1800"/>
              </a:spcBef>
              <a:buNone/>
            </a:pPr>
            <a:r>
              <a:rPr lang="ja-JP" altLang="en-US" sz="2800" dirty="0">
                <a:solidFill>
                  <a:schemeClr val="accent1">
                    <a:lumMod val="50000"/>
                  </a:schemeClr>
                </a:solidFill>
                <a:latin typeface="+mn-ea"/>
              </a:rPr>
              <a:t>２　任意継続掛金の算定方法</a:t>
            </a:r>
          </a:p>
          <a:p>
            <a:pPr>
              <a:lnSpc>
                <a:spcPct val="120000"/>
              </a:lnSpc>
              <a:spcBef>
                <a:spcPts val="1800"/>
              </a:spcBef>
              <a:buNone/>
            </a:pPr>
            <a:r>
              <a:rPr lang="ja-JP" altLang="en-US" sz="2800" dirty="0">
                <a:solidFill>
                  <a:schemeClr val="accent1">
                    <a:lumMod val="50000"/>
                  </a:schemeClr>
                </a:solidFill>
                <a:latin typeface="+mn-ea"/>
              </a:rPr>
              <a:t>３　任意継続掛金の払込について</a:t>
            </a:r>
            <a:endParaRPr lang="en-US" altLang="ja-JP" sz="2800" dirty="0">
              <a:solidFill>
                <a:schemeClr val="accent1">
                  <a:lumMod val="50000"/>
                </a:schemeClr>
              </a:solidFill>
              <a:latin typeface="+mn-ea"/>
            </a:endParaRPr>
          </a:p>
          <a:p>
            <a:pPr>
              <a:lnSpc>
                <a:spcPct val="120000"/>
              </a:lnSpc>
              <a:spcBef>
                <a:spcPts val="1800"/>
              </a:spcBef>
              <a:buNone/>
            </a:pPr>
            <a:r>
              <a:rPr lang="ja-JP" altLang="en-US" sz="2800" dirty="0">
                <a:solidFill>
                  <a:schemeClr val="accent1">
                    <a:lumMod val="50000"/>
                  </a:schemeClr>
                </a:solidFill>
                <a:latin typeface="+mn-ea"/>
              </a:rPr>
              <a:t>４　口座振替／払込通知書による払込方法</a:t>
            </a:r>
            <a:endParaRPr lang="en-US" altLang="ja-JP" sz="2800" dirty="0">
              <a:solidFill>
                <a:schemeClr val="accent1">
                  <a:lumMod val="50000"/>
                </a:schemeClr>
              </a:solidFill>
              <a:latin typeface="+mn-ea"/>
            </a:endParaRPr>
          </a:p>
          <a:p>
            <a:pPr>
              <a:lnSpc>
                <a:spcPct val="120000"/>
              </a:lnSpc>
              <a:spcBef>
                <a:spcPts val="1800"/>
              </a:spcBef>
              <a:buNone/>
            </a:pPr>
            <a:r>
              <a:rPr lang="ja-JP" altLang="en-US" sz="2800" dirty="0">
                <a:solidFill>
                  <a:schemeClr val="accent1">
                    <a:lumMod val="50000"/>
                  </a:schemeClr>
                </a:solidFill>
                <a:latin typeface="+mn-ea"/>
              </a:rPr>
              <a:t>５　給付金の振込口座について</a:t>
            </a:r>
            <a:endParaRPr lang="en-US" altLang="ja-JP" sz="2800" dirty="0">
              <a:solidFill>
                <a:schemeClr val="accent1">
                  <a:lumMod val="50000"/>
                </a:schemeClr>
              </a:solidFill>
              <a:latin typeface="+mn-ea"/>
            </a:endParaRPr>
          </a:p>
          <a:p>
            <a:pPr>
              <a:lnSpc>
                <a:spcPct val="120000"/>
              </a:lnSpc>
              <a:spcBef>
                <a:spcPts val="1800"/>
              </a:spcBef>
              <a:buNone/>
            </a:pPr>
            <a:r>
              <a:rPr lang="ja-JP" altLang="en-US" sz="2800" dirty="0">
                <a:solidFill>
                  <a:schemeClr val="accent1">
                    <a:lumMod val="50000"/>
                  </a:schemeClr>
                </a:solidFill>
                <a:latin typeface="+mn-ea"/>
              </a:rPr>
              <a:t>６　掛金の所得税法上の取扱いについて</a:t>
            </a:r>
            <a:endParaRPr lang="en-US" altLang="ja-JP" sz="2800" dirty="0">
              <a:solidFill>
                <a:schemeClr val="accent1">
                  <a:lumMod val="50000"/>
                </a:schemeClr>
              </a:solidFill>
              <a:latin typeface="+mn-ea"/>
            </a:endParaRPr>
          </a:p>
          <a:p>
            <a:pPr>
              <a:lnSpc>
                <a:spcPct val="120000"/>
              </a:lnSpc>
              <a:spcBef>
                <a:spcPts val="1800"/>
              </a:spcBef>
              <a:buNone/>
            </a:pPr>
            <a:r>
              <a:rPr lang="en-US" altLang="ja-JP" sz="2800" dirty="0">
                <a:solidFill>
                  <a:schemeClr val="accent1">
                    <a:lumMod val="50000"/>
                  </a:schemeClr>
                </a:solidFill>
                <a:latin typeface="+mn-ea"/>
              </a:rPr>
              <a:t>7  </a:t>
            </a:r>
            <a:r>
              <a:rPr lang="ja-JP" altLang="en-US" sz="2800" dirty="0">
                <a:solidFill>
                  <a:schemeClr val="accent1">
                    <a:lumMod val="50000"/>
                  </a:schemeClr>
                </a:solidFill>
                <a:latin typeface="+mn-ea"/>
              </a:rPr>
              <a:t>よくある質問</a:t>
            </a:r>
            <a:r>
              <a:rPr lang="en-US" altLang="ja-JP" sz="2800" dirty="0">
                <a:solidFill>
                  <a:schemeClr val="accent1">
                    <a:lumMod val="50000"/>
                  </a:schemeClr>
                </a:solidFill>
                <a:latin typeface="+mn-ea"/>
              </a:rPr>
              <a:t>FAQ</a:t>
            </a:r>
            <a:r>
              <a:rPr lang="ja-JP" altLang="en-US" sz="2800" dirty="0">
                <a:solidFill>
                  <a:schemeClr val="accent1">
                    <a:lumMod val="50000"/>
                  </a:schemeClr>
                </a:solidFill>
                <a:latin typeface="+mn-ea"/>
              </a:rPr>
              <a:t>（掛金編）</a:t>
            </a:r>
          </a:p>
          <a:p>
            <a:pPr>
              <a:lnSpc>
                <a:spcPct val="120000"/>
              </a:lnSpc>
              <a:spcBef>
                <a:spcPts val="1800"/>
              </a:spcBef>
              <a:buNone/>
            </a:pPr>
            <a:endParaRPr lang="ja-JP" altLang="en-US" sz="2800" dirty="0">
              <a:solidFill>
                <a:schemeClr val="accent1">
                  <a:lumMod val="50000"/>
                </a:schemeClr>
              </a:solidFill>
              <a:latin typeface="+mn-ea"/>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2</a:t>
            </a:fld>
            <a:endParaRPr lang="en-US" altLang="ja-JP" dirty="0"/>
          </a:p>
        </p:txBody>
      </p:sp>
      <p:sp>
        <p:nvSpPr>
          <p:cNvPr id="5" name="タイトル 1"/>
          <p:cNvSpPr txBox="1">
            <a:spLocks/>
          </p:cNvSpPr>
          <p:nvPr/>
        </p:nvSpPr>
        <p:spPr>
          <a:xfrm>
            <a:off x="1472481" y="391784"/>
            <a:ext cx="8009334" cy="10801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t>任意継続掛金について</a:t>
            </a:r>
          </a:p>
        </p:txBody>
      </p:sp>
      <p:sp>
        <p:nvSpPr>
          <p:cNvPr id="6" name="正方形/長方形 5"/>
          <p:cNvSpPr/>
          <p:nvPr/>
        </p:nvSpPr>
        <p:spPr>
          <a:xfrm>
            <a:off x="1126487"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オーディオ 7">
            <a:hlinkClick r:id="" action="ppaction://media"/>
            <a:extLst>
              <a:ext uri="{FF2B5EF4-FFF2-40B4-BE49-F238E27FC236}">
                <a16:creationId xmlns:a16="http://schemas.microsoft.com/office/drawing/2014/main" xmlns="" id="{B4A62139-408C-4D6E-A46B-7865C1B85A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5757073"/>
      </p:ext>
    </p:extLst>
  </p:cSld>
  <p:clrMapOvr>
    <a:masterClrMapping/>
  </p:clrMapOvr>
  <mc:AlternateContent xmlns:mc="http://schemas.openxmlformats.org/markup-compatibility/2006" xmlns:p14="http://schemas.microsoft.com/office/powerpoint/2010/main">
    <mc:Choice Requires="p14">
      <p:transition p14:dur="10" advTm="32506">
        <p:cut/>
      </p:transition>
    </mc:Choice>
    <mc:Fallback xmlns="">
      <p:transition advTm="3250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45420" y="2161698"/>
            <a:ext cx="10058400" cy="623224"/>
          </a:xfrm>
        </p:spPr>
        <p:txBody>
          <a:bodyPr>
            <a:normAutofit/>
          </a:bodyPr>
          <a:lstStyle/>
          <a:p>
            <a:r>
              <a:rPr lang="ja-JP" altLang="en-US" sz="2800" b="1" dirty="0">
                <a:solidFill>
                  <a:srgbClr val="FF0000"/>
                </a:solidFill>
                <a:latin typeface="+mn-ea"/>
              </a:rPr>
              <a:t>令和５年度の掛金率は，変更になる可能性があります。</a:t>
            </a: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3</a:t>
            </a:fld>
            <a:endParaRPr lang="en-US" altLang="ja-JP" dirty="0"/>
          </a:p>
        </p:txBody>
      </p:sp>
      <p:sp>
        <p:nvSpPr>
          <p:cNvPr id="6" name="タイトル 5"/>
          <p:cNvSpPr>
            <a:spLocks noGrp="1"/>
          </p:cNvSpPr>
          <p:nvPr>
            <p:ph type="title"/>
          </p:nvPr>
        </p:nvSpPr>
        <p:spPr>
          <a:xfrm>
            <a:off x="1487606" y="354844"/>
            <a:ext cx="9668074" cy="927600"/>
          </a:xfrm>
        </p:spPr>
        <p:txBody>
          <a:bodyPr>
            <a:normAutofit/>
          </a:bodyPr>
          <a:lstStyle/>
          <a:p>
            <a:r>
              <a:rPr lang="ja-JP" altLang="en-US" sz="4000" dirty="0">
                <a:solidFill>
                  <a:schemeClr val="tx1"/>
                </a:solidFill>
              </a:rPr>
              <a:t>１　任意継続掛金の概要①</a:t>
            </a:r>
            <a:endParaRPr kumimoji="1" lang="ja-JP" altLang="en-US" sz="4000" dirty="0">
              <a:solidFill>
                <a:schemeClr val="tx1"/>
              </a:solidFill>
            </a:endParaRPr>
          </a:p>
        </p:txBody>
      </p:sp>
      <p:sp>
        <p:nvSpPr>
          <p:cNvPr id="7" name="コンテンツ プレースホルダー 2"/>
          <p:cNvSpPr txBox="1">
            <a:spLocks/>
          </p:cNvSpPr>
          <p:nvPr/>
        </p:nvSpPr>
        <p:spPr>
          <a:xfrm>
            <a:off x="1138316" y="2784698"/>
            <a:ext cx="10001597" cy="317791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800" b="1" dirty="0">
                <a:solidFill>
                  <a:schemeClr val="tx1"/>
                </a:solidFill>
                <a:latin typeface="+mn-ea"/>
              </a:rPr>
              <a:t>最新の掛金率及び掛金額については，掛金率が決定次第，</a:t>
            </a:r>
          </a:p>
          <a:p>
            <a:r>
              <a:rPr lang="ja-JP" altLang="en-US" sz="2800" b="1" dirty="0">
                <a:solidFill>
                  <a:schemeClr val="tx1"/>
                </a:solidFill>
                <a:latin typeface="+mn-ea"/>
              </a:rPr>
              <a:t>公立学校共済組合広島支部のホームページ</a:t>
            </a:r>
            <a:endParaRPr lang="en-US" altLang="ja-JP" sz="2800" b="1" dirty="0">
              <a:solidFill>
                <a:schemeClr val="tx1"/>
              </a:solidFill>
              <a:latin typeface="+mn-ea"/>
            </a:endParaRPr>
          </a:p>
          <a:p>
            <a:r>
              <a:rPr lang="ja-JP" altLang="en-US" sz="2400" b="1" dirty="0">
                <a:solidFill>
                  <a:srgbClr val="0070C0"/>
                </a:solidFill>
              </a:rPr>
              <a:t>令和</a:t>
            </a:r>
            <a:r>
              <a:rPr lang="en-US" altLang="ja-JP" sz="2400" b="1" dirty="0">
                <a:solidFill>
                  <a:srgbClr val="0070C0"/>
                </a:solidFill>
              </a:rPr>
              <a:t>4</a:t>
            </a:r>
            <a:r>
              <a:rPr lang="ja-JP" altLang="en-US" sz="2400" b="1" dirty="0">
                <a:solidFill>
                  <a:srgbClr val="0070C0"/>
                </a:solidFill>
              </a:rPr>
              <a:t>年度任意継続組合員の掛金額のお知らせ</a:t>
            </a:r>
            <a:r>
              <a:rPr lang="en-US" altLang="ja-JP" sz="2400" b="1" dirty="0">
                <a:solidFill>
                  <a:srgbClr val="0070C0"/>
                </a:solidFill>
              </a:rPr>
              <a:t>:</a:t>
            </a:r>
            <a:r>
              <a:rPr lang="ja-JP" altLang="en-US" sz="2400" b="1" dirty="0">
                <a:solidFill>
                  <a:srgbClr val="0070C0"/>
                </a:solidFill>
              </a:rPr>
              <a:t>公立学校共済組合広島支部 </a:t>
            </a:r>
            <a:r>
              <a:rPr lang="en-US" altLang="ja-JP" sz="2400" b="1" dirty="0">
                <a:solidFill>
                  <a:srgbClr val="0070C0"/>
                </a:solidFill>
              </a:rPr>
              <a:t>(kouritu.or.jp) </a:t>
            </a:r>
            <a:r>
              <a:rPr lang="en-US" altLang="ja-JP" sz="2400" dirty="0">
                <a:solidFill>
                  <a:schemeClr val="tx1"/>
                </a:solidFill>
              </a:rPr>
              <a:t> (</a:t>
            </a:r>
            <a:r>
              <a:rPr lang="ja-JP" altLang="en-US" sz="2400" dirty="0">
                <a:solidFill>
                  <a:schemeClr val="tx1"/>
                </a:solidFill>
              </a:rPr>
              <a:t>←右クリックし「ハイパーリンクを開く」をクリックすると表示）</a:t>
            </a:r>
            <a:endParaRPr lang="en-US" altLang="ja-JP" sz="2800" b="1" dirty="0">
              <a:solidFill>
                <a:schemeClr val="tx1"/>
              </a:solidFill>
              <a:latin typeface="+mn-ea"/>
            </a:endParaRPr>
          </a:p>
          <a:p>
            <a:r>
              <a:rPr lang="ja-JP" altLang="en-US" sz="2800" b="1" dirty="0">
                <a:solidFill>
                  <a:schemeClr val="tx1"/>
                </a:solidFill>
                <a:latin typeface="+mn-ea"/>
              </a:rPr>
              <a:t>（「お知らせ」</a:t>
            </a:r>
            <a:r>
              <a:rPr lang="en-US" altLang="ja-JP" sz="2800" b="1" dirty="0">
                <a:solidFill>
                  <a:schemeClr val="tx1"/>
                </a:solidFill>
                <a:latin typeface="+mn-ea"/>
              </a:rPr>
              <a:t>-</a:t>
            </a:r>
            <a:r>
              <a:rPr lang="ja-JP" altLang="en-US" sz="2800" b="1" dirty="0">
                <a:solidFill>
                  <a:schemeClr val="tx1"/>
                </a:solidFill>
                <a:latin typeface="+mn-ea"/>
              </a:rPr>
              <a:t>「任意継続組合員の掛金額のお知らせ」）に「任意</a:t>
            </a:r>
            <a:endParaRPr lang="en-US" altLang="ja-JP" sz="2800" b="1" dirty="0">
              <a:solidFill>
                <a:schemeClr val="tx1"/>
              </a:solidFill>
              <a:latin typeface="+mn-ea"/>
            </a:endParaRPr>
          </a:p>
          <a:p>
            <a:r>
              <a:rPr lang="ja-JP" altLang="en-US" sz="2800" b="1" dirty="0">
                <a:solidFill>
                  <a:schemeClr val="tx1"/>
                </a:solidFill>
                <a:latin typeface="+mn-ea"/>
              </a:rPr>
              <a:t>継続掛金早見表」を掲載しますので御確認ください。</a:t>
            </a:r>
          </a:p>
          <a:p>
            <a:pPr marL="0" indent="0">
              <a:buFont typeface="Calibri" panose="020F0502020204030204" pitchFamily="34" charset="0"/>
              <a:buNone/>
            </a:pPr>
            <a:endParaRPr lang="ja-JP" altLang="en-US" dirty="0"/>
          </a:p>
        </p:txBody>
      </p:sp>
      <p:sp>
        <p:nvSpPr>
          <p:cNvPr id="8" name="コンテンツ プレースホルダー 2"/>
          <p:cNvSpPr txBox="1">
            <a:spLocks/>
          </p:cNvSpPr>
          <p:nvPr/>
        </p:nvSpPr>
        <p:spPr>
          <a:xfrm>
            <a:off x="1154083" y="1613649"/>
            <a:ext cx="9187131" cy="399347"/>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2800" b="1" dirty="0">
                <a:solidFill>
                  <a:schemeClr val="tx1"/>
                </a:solidFill>
                <a:latin typeface="+mn-ea"/>
              </a:rPr>
              <a:t>令和４年度の掛金率を基に任意継続掛金の算定方法を紹介します。</a:t>
            </a:r>
            <a:endParaRPr lang="ja-JP" altLang="en-US" dirty="0"/>
          </a:p>
        </p:txBody>
      </p:sp>
      <p:sp>
        <p:nvSpPr>
          <p:cNvPr id="2" name="右矢印 1"/>
          <p:cNvSpPr/>
          <p:nvPr/>
        </p:nvSpPr>
        <p:spPr>
          <a:xfrm>
            <a:off x="1154083" y="2161698"/>
            <a:ext cx="731680" cy="4742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1133763" y="682085"/>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オーディオ 13">
            <a:hlinkClick r:id="" action="ppaction://media"/>
            <a:extLst>
              <a:ext uri="{FF2B5EF4-FFF2-40B4-BE49-F238E27FC236}">
                <a16:creationId xmlns:a16="http://schemas.microsoft.com/office/drawing/2014/main" xmlns="" id="{CDD9974D-5D91-4DB6-A1B0-3AE1492107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8348963"/>
      </p:ext>
    </p:extLst>
  </p:cSld>
  <p:clrMapOvr>
    <a:masterClrMapping/>
  </p:clrMapOvr>
  <mc:AlternateContent xmlns:mc="http://schemas.openxmlformats.org/markup-compatibility/2006" xmlns:p14="http://schemas.microsoft.com/office/powerpoint/2010/main">
    <mc:Choice Requires="p14">
      <p:transition p14:dur="10" advTm="32276">
        <p:cut/>
      </p:transition>
    </mc:Choice>
    <mc:Fallback xmlns="">
      <p:transition advTm="3227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10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24084" y="286604"/>
            <a:ext cx="9531596" cy="1080000"/>
          </a:xfrm>
        </p:spPr>
        <p:txBody>
          <a:bodyPr>
            <a:normAutofit/>
          </a:bodyPr>
          <a:lstStyle/>
          <a:p>
            <a:pPr algn="l"/>
            <a:r>
              <a:rPr kumimoji="1" lang="ja-JP" altLang="en-US" sz="4000" dirty="0">
                <a:solidFill>
                  <a:schemeClr val="tx1"/>
                </a:solidFill>
              </a:rPr>
              <a:t>１　</a:t>
            </a:r>
            <a:r>
              <a:rPr lang="ja-JP" altLang="en-US" sz="4000" dirty="0">
                <a:solidFill>
                  <a:schemeClr val="tx1"/>
                </a:solidFill>
              </a:rPr>
              <a:t>任意継続掛金の概要②</a:t>
            </a:r>
            <a:endParaRPr kumimoji="1" lang="ja-JP" altLang="en-US" sz="3200" dirty="0">
              <a:solidFill>
                <a:schemeClr val="tx1"/>
              </a:solidFill>
            </a:endParaRPr>
          </a:p>
        </p:txBody>
      </p:sp>
      <p:sp>
        <p:nvSpPr>
          <p:cNvPr id="3" name="コンテンツ プレースホルダー 2"/>
          <p:cNvSpPr>
            <a:spLocks noGrp="1"/>
          </p:cNvSpPr>
          <p:nvPr>
            <p:ph idx="1"/>
          </p:nvPr>
        </p:nvSpPr>
        <p:spPr>
          <a:xfrm>
            <a:off x="1097280" y="1366604"/>
            <a:ext cx="10115203" cy="5093181"/>
          </a:xfrm>
        </p:spPr>
        <p:txBody>
          <a:bodyPr>
            <a:normAutofit/>
          </a:bodyPr>
          <a:lstStyle/>
          <a:p>
            <a:pPr>
              <a:lnSpc>
                <a:spcPct val="100000"/>
              </a:lnSpc>
            </a:pPr>
            <a:r>
              <a:rPr lang="ja-JP" altLang="en-US" sz="2800" dirty="0">
                <a:solidFill>
                  <a:schemeClr val="tx1"/>
                </a:solidFill>
                <a:latin typeface="+mn-ea"/>
              </a:rPr>
              <a:t>　</a:t>
            </a:r>
            <a:r>
              <a:rPr lang="ja-JP" altLang="ja-JP" sz="2800" dirty="0">
                <a:solidFill>
                  <a:schemeClr val="tx1"/>
                </a:solidFill>
                <a:latin typeface="+mn-ea"/>
              </a:rPr>
              <a:t>掛金算定基礎額に掛金率を乗じて得た額が，１か月の任意継続掛金額になります。</a:t>
            </a:r>
            <a:endParaRPr lang="en-US" altLang="ja-JP" sz="2800" dirty="0">
              <a:solidFill>
                <a:schemeClr val="tx1"/>
              </a:solidFill>
              <a:latin typeface="+mn-ea"/>
            </a:endParaRPr>
          </a:p>
          <a:p>
            <a:pPr>
              <a:lnSpc>
                <a:spcPct val="100000"/>
              </a:lnSpc>
            </a:pPr>
            <a:endParaRPr lang="en-US" altLang="ja-JP" sz="2800" dirty="0">
              <a:solidFill>
                <a:schemeClr val="tx1"/>
              </a:solidFill>
              <a:latin typeface="+mn-ea"/>
            </a:endParaRPr>
          </a:p>
          <a:p>
            <a:pPr>
              <a:lnSpc>
                <a:spcPct val="100000"/>
              </a:lnSpc>
            </a:pPr>
            <a:r>
              <a:rPr lang="ja-JP" altLang="en-US" sz="2800" dirty="0">
                <a:solidFill>
                  <a:schemeClr val="tx1"/>
                </a:solidFill>
                <a:latin typeface="+mn-ea"/>
              </a:rPr>
              <a:t>　</a:t>
            </a:r>
            <a:r>
              <a:rPr kumimoji="1" lang="ja-JP" altLang="en-US" dirty="0">
                <a:solidFill>
                  <a:schemeClr val="tx1"/>
                </a:solidFill>
                <a:latin typeface="+mn-ea"/>
              </a:rPr>
              <a:t>　</a:t>
            </a:r>
            <a:r>
              <a:rPr lang="ja-JP" altLang="en-US" dirty="0">
                <a:solidFill>
                  <a:schemeClr val="tx1"/>
                </a:solidFill>
                <a:latin typeface="+mn-ea"/>
              </a:rPr>
              <a:t>「</a:t>
            </a:r>
            <a:r>
              <a:rPr lang="zh-TW" altLang="en-US" dirty="0">
                <a:solidFill>
                  <a:schemeClr val="tx1"/>
                </a:solidFill>
                <a:latin typeface="+mn-ea"/>
              </a:rPr>
              <a:t>掛金算定基礎額</a:t>
            </a:r>
            <a:r>
              <a:rPr lang="ja-JP" altLang="en-US" dirty="0">
                <a:solidFill>
                  <a:schemeClr val="tx1"/>
                </a:solidFill>
                <a:latin typeface="+mn-ea"/>
              </a:rPr>
              <a:t>」とは・・・</a:t>
            </a:r>
            <a:r>
              <a:rPr lang="ja-JP" altLang="ja-JP" dirty="0">
                <a:solidFill>
                  <a:schemeClr val="tx1"/>
                </a:solidFill>
                <a:latin typeface="+mn-ea"/>
              </a:rPr>
              <a:t>次の①と②のうち，いずれか低い方の額。</a:t>
            </a:r>
            <a:endParaRPr lang="en-US" altLang="ja-JP" dirty="0">
              <a:solidFill>
                <a:schemeClr val="tx1"/>
              </a:solidFill>
              <a:latin typeface="+mn-ea"/>
            </a:endParaRPr>
          </a:p>
          <a:p>
            <a:pPr>
              <a:lnSpc>
                <a:spcPct val="100000"/>
              </a:lnSpc>
            </a:pPr>
            <a:r>
              <a:rPr lang="ja-JP" altLang="en-US" dirty="0">
                <a:solidFill>
                  <a:schemeClr val="tx1"/>
                </a:solidFill>
                <a:latin typeface="+mn-ea"/>
              </a:rPr>
              <a:t>　①　退職時の標準報酬月額</a:t>
            </a:r>
            <a:r>
              <a:rPr lang="en-US" altLang="ja-JP" dirty="0">
                <a:solidFill>
                  <a:schemeClr val="tx1"/>
                </a:solidFill>
                <a:latin typeface="+mn-ea"/>
              </a:rPr>
              <a:t>※</a:t>
            </a:r>
            <a:endParaRPr lang="ja-JP" altLang="en-US" dirty="0">
              <a:solidFill>
                <a:schemeClr val="tx1"/>
              </a:solidFill>
              <a:latin typeface="+mn-ea"/>
            </a:endParaRPr>
          </a:p>
          <a:p>
            <a:pPr>
              <a:lnSpc>
                <a:spcPct val="100000"/>
              </a:lnSpc>
            </a:pPr>
            <a:r>
              <a:rPr lang="ja-JP" altLang="en-US" dirty="0">
                <a:solidFill>
                  <a:schemeClr val="tx1"/>
                </a:solidFill>
                <a:latin typeface="+mn-ea"/>
              </a:rPr>
              <a:t>　②　全組合員の平均標準報酬月額　（令和４年度は</a:t>
            </a:r>
            <a:r>
              <a:rPr lang="en-US" altLang="ja-JP" dirty="0">
                <a:solidFill>
                  <a:schemeClr val="tx1"/>
                </a:solidFill>
                <a:latin typeface="+mn-ea"/>
              </a:rPr>
              <a:t>410,000</a:t>
            </a:r>
            <a:r>
              <a:rPr lang="ja-JP" altLang="en-US" dirty="0">
                <a:solidFill>
                  <a:schemeClr val="tx1"/>
                </a:solidFill>
                <a:latin typeface="+mn-ea"/>
              </a:rPr>
              <a:t>円。令和５年度も変更なし。）</a:t>
            </a:r>
            <a:endParaRPr lang="en-US" altLang="ja-JP" dirty="0">
              <a:solidFill>
                <a:schemeClr val="tx1"/>
              </a:solidFill>
              <a:latin typeface="+mn-ea"/>
            </a:endParaRPr>
          </a:p>
          <a:p>
            <a:pPr>
              <a:lnSpc>
                <a:spcPct val="100000"/>
              </a:lnSpc>
            </a:pPr>
            <a:r>
              <a:rPr lang="ja-JP" altLang="en-US" dirty="0">
                <a:solidFill>
                  <a:schemeClr val="tx1"/>
                </a:solidFill>
                <a:latin typeface="+mn-ea"/>
              </a:rPr>
              <a:t>　　</a:t>
            </a:r>
            <a:r>
              <a:rPr lang="en-US" altLang="ja-JP" dirty="0">
                <a:solidFill>
                  <a:schemeClr val="tx1"/>
                </a:solidFill>
                <a:latin typeface="+mn-ea"/>
              </a:rPr>
              <a:t>※</a:t>
            </a:r>
            <a:r>
              <a:rPr lang="ja-JP" altLang="en-US" dirty="0">
                <a:solidFill>
                  <a:schemeClr val="tx1"/>
                </a:solidFill>
                <a:latin typeface="+mn-ea"/>
              </a:rPr>
              <a:t>　標準報酬月額・・・組合員が受ける報酬月額を「標準報酬等級表」に当てはめて決定さ</a:t>
            </a:r>
            <a:endParaRPr lang="en-US" altLang="ja-JP" dirty="0">
              <a:solidFill>
                <a:schemeClr val="tx1"/>
              </a:solidFill>
              <a:latin typeface="+mn-ea"/>
            </a:endParaRPr>
          </a:p>
          <a:p>
            <a:pPr>
              <a:lnSpc>
                <a:spcPct val="100000"/>
              </a:lnSpc>
            </a:pPr>
            <a:r>
              <a:rPr lang="ja-JP" altLang="en-US" dirty="0">
                <a:solidFill>
                  <a:schemeClr val="tx1"/>
                </a:solidFill>
                <a:latin typeface="+mn-ea"/>
              </a:rPr>
              <a:t>　　　</a:t>
            </a:r>
            <a:r>
              <a:rPr lang="ja-JP" altLang="en-US" dirty="0" err="1">
                <a:solidFill>
                  <a:schemeClr val="tx1"/>
                </a:solidFill>
                <a:latin typeface="+mn-ea"/>
              </a:rPr>
              <a:t>れた</a:t>
            </a:r>
            <a:r>
              <a:rPr lang="ja-JP" altLang="en-US" dirty="0">
                <a:solidFill>
                  <a:schemeClr val="tx1"/>
                </a:solidFill>
                <a:latin typeface="+mn-ea"/>
              </a:rPr>
              <a:t>額。「標準報酬決定・改定通知書」又は「給与明細書」等により通知されます。</a:t>
            </a:r>
            <a:endParaRPr lang="en-US" altLang="ja-JP" dirty="0">
              <a:solidFill>
                <a:schemeClr val="tx1"/>
              </a:solidFill>
              <a:latin typeface="+mn-ea"/>
            </a:endParaRPr>
          </a:p>
          <a:p>
            <a:pPr>
              <a:lnSpc>
                <a:spcPct val="100000"/>
              </a:lnSpc>
            </a:pPr>
            <a:r>
              <a:rPr lang="ja-JP" altLang="en-US" dirty="0">
                <a:solidFill>
                  <a:schemeClr val="tx1"/>
                </a:solidFill>
                <a:latin typeface="+mn-ea"/>
              </a:rPr>
              <a:t>　　　（毎年７月から９月の間に通知されますが，その後に資格取得したり，標準報酬月額の改</a:t>
            </a:r>
            <a:endParaRPr lang="en-US" altLang="ja-JP" dirty="0">
              <a:solidFill>
                <a:schemeClr val="tx1"/>
              </a:solidFill>
              <a:latin typeface="+mn-ea"/>
            </a:endParaRPr>
          </a:p>
          <a:p>
            <a:pPr>
              <a:lnSpc>
                <a:spcPct val="100000"/>
              </a:lnSpc>
            </a:pPr>
            <a:r>
              <a:rPr lang="ja-JP" altLang="en-US" dirty="0">
                <a:solidFill>
                  <a:schemeClr val="tx1"/>
                </a:solidFill>
                <a:latin typeface="+mn-ea"/>
              </a:rPr>
              <a:t>　　　定があれば，その時に通知されます。）</a:t>
            </a:r>
            <a:endParaRPr kumimoji="1" lang="en-US" altLang="ja-JP" dirty="0">
              <a:solidFill>
                <a:schemeClr val="tx1"/>
              </a:solidFill>
            </a:endParaRPr>
          </a:p>
          <a:p>
            <a:pPr marL="0" indent="0">
              <a:buNone/>
            </a:pPr>
            <a:endParaRPr kumimoji="1" lang="ja-JP" altLang="en-US" dirty="0">
              <a:solidFill>
                <a:schemeClr val="tx1"/>
              </a:solidFill>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4</a:t>
            </a:fld>
            <a:endParaRPr lang="en-US" altLang="ja-JP" dirty="0"/>
          </a:p>
        </p:txBody>
      </p:sp>
      <p:sp>
        <p:nvSpPr>
          <p:cNvPr id="6" name="コンテンツ プレースホルダー 2"/>
          <p:cNvSpPr txBox="1">
            <a:spLocks/>
          </p:cNvSpPr>
          <p:nvPr/>
        </p:nvSpPr>
        <p:spPr>
          <a:xfrm>
            <a:off x="1526715" y="2446604"/>
            <a:ext cx="8884282" cy="623224"/>
          </a:xfrm>
          <a:prstGeom prst="rect">
            <a:avLst/>
          </a:prstGeom>
          <a:solidFill>
            <a:schemeClr val="accent4">
              <a:lumMod val="20000"/>
              <a:lumOff val="80000"/>
            </a:schemeClr>
          </a:solidFill>
          <a:ln>
            <a:solidFill>
              <a:srgbClr val="FF0000"/>
            </a:solidFill>
          </a:ln>
        </p:spPr>
        <p:style>
          <a:lnRef idx="2">
            <a:schemeClr val="dk1"/>
          </a:lnRef>
          <a:fillRef idx="1">
            <a:schemeClr val="lt1"/>
          </a:fillRef>
          <a:effectRef idx="0">
            <a:schemeClr val="dk1"/>
          </a:effectRef>
          <a:fontRef idx="minor">
            <a:schemeClr val="dk1"/>
          </a:fontRef>
        </p:style>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nSpc>
                <a:spcPct val="100000"/>
              </a:lnSpc>
            </a:pPr>
            <a:r>
              <a:rPr lang="ja-JP" altLang="ja-JP" sz="2800" b="1" dirty="0">
                <a:solidFill>
                  <a:srgbClr val="FF0000"/>
                </a:solidFill>
                <a:latin typeface="+mn-ea"/>
              </a:rPr>
              <a:t>掛金算定基礎額×掛金率＝掛金月額（円位未満切捨て）</a:t>
            </a:r>
          </a:p>
        </p:txBody>
      </p:sp>
      <p:sp>
        <p:nvSpPr>
          <p:cNvPr id="8" name="正方形/長方形 7"/>
          <p:cNvSpPr/>
          <p:nvPr/>
        </p:nvSpPr>
        <p:spPr>
          <a:xfrm>
            <a:off x="1126791" y="647764"/>
            <a:ext cx="197045" cy="668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オーディオ 6">
            <a:hlinkClick r:id="" action="ppaction://media"/>
            <a:extLst>
              <a:ext uri="{FF2B5EF4-FFF2-40B4-BE49-F238E27FC236}">
                <a16:creationId xmlns:a16="http://schemas.microsoft.com/office/drawing/2014/main" xmlns="" id="{0BFE86B1-DBF6-42DE-A9F7-009405F5A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3091517"/>
      </p:ext>
    </p:extLst>
  </p:cSld>
  <p:clrMapOvr>
    <a:masterClrMapping/>
  </p:clrMapOvr>
  <mc:AlternateContent xmlns:mc="http://schemas.openxmlformats.org/markup-compatibility/2006" xmlns:p14="http://schemas.microsoft.com/office/powerpoint/2010/main">
    <mc:Choice Requires="p14">
      <p:transition p14:dur="10" advTm="70783">
        <p:cut/>
      </p:transition>
    </mc:Choice>
    <mc:Fallback xmlns="">
      <p:transition advTm="7078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15648" y="286604"/>
            <a:ext cx="9739038" cy="1080000"/>
          </a:xfrm>
        </p:spPr>
        <p:txBody>
          <a:bodyPr>
            <a:normAutofit/>
          </a:bodyPr>
          <a:lstStyle/>
          <a:p>
            <a:pPr algn="l"/>
            <a:r>
              <a:rPr lang="ja-JP" altLang="en-US" sz="4000" dirty="0">
                <a:solidFill>
                  <a:schemeClr val="tx1"/>
                </a:solidFill>
              </a:rPr>
              <a:t>２　任意継続掛金の算定方法①</a:t>
            </a:r>
            <a:r>
              <a:rPr lang="ja-JP" altLang="en-US" sz="2800" dirty="0">
                <a:solidFill>
                  <a:schemeClr val="tx1"/>
                </a:solidFill>
              </a:rPr>
              <a:t>（参考：令和４年度）</a:t>
            </a:r>
            <a:endParaRPr kumimoji="1" lang="ja-JP" altLang="en-US" sz="4000" dirty="0">
              <a:solidFill>
                <a:schemeClr val="tx1"/>
              </a:solidFill>
            </a:endParaRPr>
          </a:p>
        </p:txBody>
      </p:sp>
      <p:sp>
        <p:nvSpPr>
          <p:cNvPr id="3" name="コンテンツ プレースホルダー 2"/>
          <p:cNvSpPr>
            <a:spLocks noGrp="1"/>
          </p:cNvSpPr>
          <p:nvPr>
            <p:ph idx="1"/>
          </p:nvPr>
        </p:nvSpPr>
        <p:spPr>
          <a:xfrm>
            <a:off x="1123442" y="1529248"/>
            <a:ext cx="9687464" cy="4767893"/>
          </a:xfrm>
        </p:spPr>
        <p:txBody>
          <a:bodyPr>
            <a:normAutofit/>
          </a:bodyPr>
          <a:lstStyle/>
          <a:p>
            <a:r>
              <a:rPr lang="ja-JP" altLang="en-US" sz="1800" b="1" dirty="0">
                <a:solidFill>
                  <a:schemeClr val="tx1"/>
                </a:solidFill>
                <a:latin typeface="+mn-ea"/>
              </a:rPr>
              <a:t>●</a:t>
            </a:r>
            <a:r>
              <a:rPr lang="ja-JP" altLang="en-US" b="1" dirty="0">
                <a:solidFill>
                  <a:schemeClr val="tx1"/>
                </a:solidFill>
                <a:latin typeface="+mn-ea"/>
              </a:rPr>
              <a:t>掛金算定基礎額の算出方法（退職時の標準報酬月額が</a:t>
            </a:r>
            <a:r>
              <a:rPr lang="en-US" altLang="ja-JP" b="1" dirty="0">
                <a:solidFill>
                  <a:schemeClr val="tx1"/>
                </a:solidFill>
                <a:latin typeface="+mn-ea"/>
              </a:rPr>
              <a:t>440,000</a:t>
            </a:r>
            <a:r>
              <a:rPr lang="ja-JP" altLang="en-US" b="1" dirty="0">
                <a:solidFill>
                  <a:schemeClr val="tx1"/>
                </a:solidFill>
                <a:latin typeface="+mn-ea"/>
              </a:rPr>
              <a:t>円の場合）</a:t>
            </a:r>
            <a:endParaRPr kumimoji="1" lang="en-US" altLang="ja-JP" sz="2800" b="1" dirty="0">
              <a:solidFill>
                <a:schemeClr val="tx1"/>
              </a:solidFill>
              <a:latin typeface="+mn-ea"/>
            </a:endParaRPr>
          </a:p>
          <a:p>
            <a:endParaRPr lang="en-US" altLang="ja-JP" sz="2800" b="1" dirty="0">
              <a:solidFill>
                <a:schemeClr val="tx1"/>
              </a:solidFill>
              <a:latin typeface="+mn-ea"/>
            </a:endParaRPr>
          </a:p>
          <a:p>
            <a:pPr marL="0" indent="0">
              <a:buNone/>
            </a:pPr>
            <a:r>
              <a:rPr lang="en-US" altLang="ja-JP" sz="2800" b="1" dirty="0">
                <a:solidFill>
                  <a:schemeClr val="tx1"/>
                </a:solidFill>
                <a:latin typeface="+mn-ea"/>
              </a:rPr>
              <a:t/>
            </a:r>
            <a:br>
              <a:rPr lang="en-US" altLang="ja-JP" sz="2800" b="1" dirty="0">
                <a:solidFill>
                  <a:schemeClr val="tx1"/>
                </a:solidFill>
                <a:latin typeface="+mn-ea"/>
              </a:rPr>
            </a:br>
            <a:endParaRPr lang="en-US" altLang="ja-JP" sz="2800" b="1" dirty="0">
              <a:solidFill>
                <a:schemeClr val="tx1"/>
              </a:solidFill>
              <a:latin typeface="+mn-ea"/>
            </a:endParaRPr>
          </a:p>
          <a:p>
            <a:pPr marL="0" indent="0">
              <a:lnSpc>
                <a:spcPct val="50000"/>
              </a:lnSpc>
              <a:buNone/>
            </a:pPr>
            <a:endParaRPr lang="en-US" altLang="ja-JP" b="1" dirty="0">
              <a:solidFill>
                <a:schemeClr val="tx1"/>
              </a:solidFill>
              <a:latin typeface="+mn-ea"/>
            </a:endParaRPr>
          </a:p>
          <a:p>
            <a:pPr marL="0" indent="0">
              <a:lnSpc>
                <a:spcPct val="50000"/>
              </a:lnSpc>
              <a:buNone/>
            </a:pPr>
            <a:r>
              <a:rPr lang="ja-JP" altLang="en-US" b="1" dirty="0">
                <a:solidFill>
                  <a:schemeClr val="tx1"/>
                </a:solidFill>
                <a:latin typeface="+mn-ea"/>
              </a:rPr>
              <a:t>●掛金率</a:t>
            </a:r>
            <a:endParaRPr kumimoji="1" lang="ja-JP" altLang="en-US" dirty="0"/>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5</a:t>
            </a:fld>
            <a:endParaRPr lang="en-US" altLang="ja-JP" dirty="0"/>
          </a:p>
        </p:txBody>
      </p:sp>
      <p:graphicFrame>
        <p:nvGraphicFramePr>
          <p:cNvPr id="7" name="表 6"/>
          <p:cNvGraphicFramePr>
            <a:graphicFrameLocks noGrp="1"/>
          </p:cNvGraphicFramePr>
          <p:nvPr>
            <p:extLst>
              <p:ext uri="{D42A27DB-BD31-4B8C-83A1-F6EECF244321}">
                <p14:modId xmlns:p14="http://schemas.microsoft.com/office/powerpoint/2010/main" val="3569451668"/>
              </p:ext>
            </p:extLst>
          </p:nvPr>
        </p:nvGraphicFramePr>
        <p:xfrm>
          <a:off x="1539878" y="1935336"/>
          <a:ext cx="9238050" cy="1440000"/>
        </p:xfrm>
        <a:graphic>
          <a:graphicData uri="http://schemas.openxmlformats.org/drawingml/2006/table">
            <a:tbl>
              <a:tblPr firstRow="1" firstCol="1" bandRow="1">
                <a:tableStyleId>{5C22544A-7EE6-4342-B048-85BDC9FD1C3A}</a:tableStyleId>
              </a:tblPr>
              <a:tblGrid>
                <a:gridCol w="4512057">
                  <a:extLst>
                    <a:ext uri="{9D8B030D-6E8A-4147-A177-3AD203B41FA5}">
                      <a16:colId xmlns:a16="http://schemas.microsoft.com/office/drawing/2014/main" xmlns="" val="20000"/>
                    </a:ext>
                  </a:extLst>
                </a:gridCol>
                <a:gridCol w="4725993">
                  <a:extLst>
                    <a:ext uri="{9D8B030D-6E8A-4147-A177-3AD203B41FA5}">
                      <a16:colId xmlns:a16="http://schemas.microsoft.com/office/drawing/2014/main" xmlns="" val="20001"/>
                    </a:ext>
                  </a:extLst>
                </a:gridCol>
              </a:tblGrid>
              <a:tr h="559535">
                <a:tc>
                  <a:txBody>
                    <a:bodyPr/>
                    <a:lstStyle/>
                    <a:p>
                      <a:pPr algn="ctr">
                        <a:spcAft>
                          <a:spcPts val="0"/>
                        </a:spcAft>
                      </a:pPr>
                      <a:r>
                        <a:rPr lang="ja-JP" sz="1800" b="0" kern="100" dirty="0">
                          <a:solidFill>
                            <a:schemeClr val="tx1"/>
                          </a:solidFill>
                          <a:effectLst/>
                          <a:latin typeface="+mj-ea"/>
                          <a:ea typeface="+mj-ea"/>
                        </a:rPr>
                        <a:t>①</a:t>
                      </a:r>
                      <a:r>
                        <a:rPr lang="ja-JP" altLang="en-US" sz="1800" b="0" kern="100" dirty="0">
                          <a:solidFill>
                            <a:schemeClr val="tx1"/>
                          </a:solidFill>
                          <a:effectLst/>
                          <a:latin typeface="+mj-ea"/>
                          <a:ea typeface="+mj-ea"/>
                        </a:rPr>
                        <a:t>退職時の</a:t>
                      </a:r>
                      <a:r>
                        <a:rPr lang="ja-JP" sz="1800" b="0" kern="100" dirty="0">
                          <a:solidFill>
                            <a:schemeClr val="tx1"/>
                          </a:solidFill>
                          <a:effectLst/>
                          <a:latin typeface="+mj-ea"/>
                          <a:ea typeface="+mj-ea"/>
                        </a:rPr>
                        <a:t>標準報酬月額</a:t>
                      </a:r>
                      <a:endParaRPr lang="ja-JP" sz="1800" b="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1800" b="0" kern="100" dirty="0">
                          <a:solidFill>
                            <a:schemeClr val="tx1"/>
                          </a:solidFill>
                          <a:effectLst/>
                          <a:latin typeface="+mj-ea"/>
                          <a:ea typeface="+mj-ea"/>
                        </a:rPr>
                        <a:t>②</a:t>
                      </a:r>
                      <a:r>
                        <a:rPr lang="ja-JP" altLang="en-US" sz="1800" b="0" kern="100" dirty="0">
                          <a:solidFill>
                            <a:schemeClr val="tx1"/>
                          </a:solidFill>
                          <a:effectLst/>
                          <a:latin typeface="+mj-ea"/>
                          <a:ea typeface="+mj-ea"/>
                        </a:rPr>
                        <a:t>全組合員の</a:t>
                      </a:r>
                      <a:r>
                        <a:rPr lang="ja-JP" sz="1800" b="0" kern="100" dirty="0">
                          <a:solidFill>
                            <a:schemeClr val="tx1"/>
                          </a:solidFill>
                          <a:effectLst/>
                          <a:latin typeface="+mj-ea"/>
                          <a:ea typeface="+mj-ea"/>
                        </a:rPr>
                        <a:t>平均標準報酬月額</a:t>
                      </a:r>
                    </a:p>
                    <a:p>
                      <a:pPr algn="ctr">
                        <a:spcAft>
                          <a:spcPts val="0"/>
                        </a:spcAft>
                      </a:pPr>
                      <a:r>
                        <a:rPr lang="ja-JP" sz="1800" b="0" kern="100" dirty="0">
                          <a:solidFill>
                            <a:schemeClr val="tx1"/>
                          </a:solidFill>
                          <a:effectLst/>
                          <a:latin typeface="+mj-ea"/>
                          <a:ea typeface="+mj-ea"/>
                        </a:rPr>
                        <a:t>（令和</a:t>
                      </a:r>
                      <a:r>
                        <a:rPr lang="ja-JP" altLang="en-US" sz="1800" b="0" kern="100" dirty="0">
                          <a:solidFill>
                            <a:schemeClr val="tx1"/>
                          </a:solidFill>
                          <a:effectLst/>
                          <a:latin typeface="+mj-ea"/>
                          <a:ea typeface="+mj-ea"/>
                        </a:rPr>
                        <a:t>４</a:t>
                      </a:r>
                      <a:r>
                        <a:rPr lang="ja-JP" sz="1800" b="0" kern="100" dirty="0">
                          <a:solidFill>
                            <a:schemeClr val="tx1"/>
                          </a:solidFill>
                          <a:effectLst/>
                          <a:latin typeface="+mj-ea"/>
                          <a:ea typeface="+mj-ea"/>
                        </a:rPr>
                        <a:t>年度　平均標準報酬月額）</a:t>
                      </a:r>
                      <a:endParaRPr lang="ja-JP" sz="1800" b="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93915">
                <a:tc>
                  <a:txBody>
                    <a:bodyPr/>
                    <a:lstStyle/>
                    <a:p>
                      <a:pPr algn="ctr">
                        <a:spcAft>
                          <a:spcPts val="0"/>
                        </a:spcAft>
                      </a:pPr>
                      <a:r>
                        <a:rPr lang="en-US" sz="1800" b="0" kern="100" dirty="0">
                          <a:solidFill>
                            <a:schemeClr val="tx1"/>
                          </a:solidFill>
                          <a:effectLst/>
                          <a:latin typeface="+mj-ea"/>
                          <a:ea typeface="+mj-ea"/>
                        </a:rPr>
                        <a:t>440,000</a:t>
                      </a:r>
                      <a:r>
                        <a:rPr lang="ja-JP" sz="1800" b="0" kern="100" dirty="0">
                          <a:solidFill>
                            <a:schemeClr val="tx1"/>
                          </a:solidFill>
                          <a:effectLst/>
                          <a:latin typeface="+mj-ea"/>
                          <a:ea typeface="+mj-ea"/>
                        </a:rPr>
                        <a:t>円</a:t>
                      </a:r>
                      <a:endParaRPr lang="ja-JP" sz="1800" b="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800" b="0" kern="100" dirty="0">
                          <a:solidFill>
                            <a:schemeClr val="tx1"/>
                          </a:solidFill>
                          <a:effectLst/>
                          <a:latin typeface="+mj-ea"/>
                          <a:ea typeface="+mj-ea"/>
                        </a:rPr>
                        <a:t>410,000</a:t>
                      </a:r>
                      <a:r>
                        <a:rPr lang="ja-JP" sz="1800" b="0" kern="100" dirty="0">
                          <a:solidFill>
                            <a:schemeClr val="tx1"/>
                          </a:solidFill>
                          <a:effectLst/>
                          <a:latin typeface="+mj-ea"/>
                          <a:ea typeface="+mj-ea"/>
                        </a:rPr>
                        <a:t>円</a:t>
                      </a:r>
                      <a:endParaRPr lang="ja-JP" sz="1800" b="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48655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kern="100" dirty="0">
                          <a:solidFill>
                            <a:schemeClr val="tx1"/>
                          </a:solidFill>
                          <a:effectLst/>
                          <a:latin typeface="+mj-ea"/>
                          <a:ea typeface="+mj-ea"/>
                        </a:rPr>
                        <a:t>⇒　</a:t>
                      </a:r>
                      <a:r>
                        <a:rPr lang="ja-JP" sz="1800" b="0" kern="100" dirty="0">
                          <a:solidFill>
                            <a:schemeClr val="tx1"/>
                          </a:solidFill>
                          <a:effectLst/>
                          <a:latin typeface="+mj-ea"/>
                          <a:ea typeface="+mj-ea"/>
                        </a:rPr>
                        <a:t>①②のうち</a:t>
                      </a:r>
                      <a:r>
                        <a:rPr lang="ja-JP" altLang="en-US" sz="1800" b="0" kern="100" dirty="0">
                          <a:solidFill>
                            <a:schemeClr val="tx1"/>
                          </a:solidFill>
                          <a:effectLst/>
                          <a:latin typeface="+mj-ea"/>
                          <a:ea typeface="+mj-ea"/>
                        </a:rPr>
                        <a:t>低い</a:t>
                      </a:r>
                      <a:r>
                        <a:rPr lang="ja-JP" sz="1800" b="0" kern="100" dirty="0">
                          <a:solidFill>
                            <a:schemeClr val="tx1"/>
                          </a:solidFill>
                          <a:effectLst/>
                          <a:latin typeface="+mj-ea"/>
                          <a:ea typeface="+mj-ea"/>
                        </a:rPr>
                        <a:t>額は</a:t>
                      </a:r>
                      <a:r>
                        <a:rPr lang="ja-JP" altLang="en-US" sz="1800" b="0" kern="100" dirty="0">
                          <a:solidFill>
                            <a:schemeClr val="tx1"/>
                          </a:solidFill>
                          <a:effectLst/>
                          <a:latin typeface="+mj-ea"/>
                          <a:ea typeface="+mj-ea"/>
                        </a:rPr>
                        <a:t>「</a:t>
                      </a:r>
                      <a:r>
                        <a:rPr lang="ja-JP" sz="1800" b="0" kern="100" dirty="0">
                          <a:solidFill>
                            <a:schemeClr val="tx1"/>
                          </a:solidFill>
                          <a:effectLst/>
                          <a:latin typeface="+mj-ea"/>
                          <a:ea typeface="+mj-ea"/>
                        </a:rPr>
                        <a:t>②</a:t>
                      </a:r>
                      <a:r>
                        <a:rPr lang="ja-JP" altLang="en-US" sz="1800" b="0" kern="100" dirty="0">
                          <a:solidFill>
                            <a:schemeClr val="tx1"/>
                          </a:solidFill>
                          <a:effectLst/>
                          <a:latin typeface="+mj-ea"/>
                          <a:ea typeface="+mj-ea"/>
                        </a:rPr>
                        <a:t>」。従って，</a:t>
                      </a:r>
                      <a:r>
                        <a:rPr lang="ja-JP" altLang="ja-JP" sz="1800" b="0" kern="100" dirty="0">
                          <a:solidFill>
                            <a:schemeClr val="tx1"/>
                          </a:solidFill>
                          <a:effectLst/>
                          <a:latin typeface="+mj-ea"/>
                          <a:ea typeface="+mj-ea"/>
                        </a:rPr>
                        <a:t>掛金算定基礎額は　②の　</a:t>
                      </a:r>
                      <a:r>
                        <a:rPr lang="en-US" altLang="ja-JP" sz="2000" b="1" u="sng" kern="100" dirty="0">
                          <a:solidFill>
                            <a:srgbClr val="FF0000"/>
                          </a:solidFill>
                          <a:effectLst/>
                          <a:latin typeface="+mj-ea"/>
                          <a:ea typeface="+mj-ea"/>
                        </a:rPr>
                        <a:t>410,000</a:t>
                      </a:r>
                      <a:r>
                        <a:rPr lang="ja-JP" altLang="ja-JP" sz="2000" b="1" u="sng" kern="100" dirty="0">
                          <a:solidFill>
                            <a:srgbClr val="FF0000"/>
                          </a:solidFill>
                          <a:effectLst/>
                          <a:latin typeface="+mj-ea"/>
                          <a:ea typeface="+mj-ea"/>
                        </a:rPr>
                        <a:t>円</a:t>
                      </a:r>
                      <a:r>
                        <a:rPr lang="ja-JP" altLang="ja-JP" sz="1800" b="0" kern="100" dirty="0">
                          <a:solidFill>
                            <a:schemeClr val="tx1"/>
                          </a:solidFill>
                          <a:effectLst/>
                          <a:latin typeface="+mj-ea"/>
                          <a:ea typeface="+mj-ea"/>
                        </a:rPr>
                        <a:t>　となります。</a:t>
                      </a:r>
                      <a:endParaRPr lang="ja-JP" altLang="ja-JP" sz="1800" b="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xmlns="" val="10002"/>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2668207356"/>
              </p:ext>
            </p:extLst>
          </p:nvPr>
        </p:nvGraphicFramePr>
        <p:xfrm>
          <a:off x="1539878" y="4152877"/>
          <a:ext cx="9271028" cy="1439999"/>
        </p:xfrm>
        <a:graphic>
          <a:graphicData uri="http://schemas.openxmlformats.org/drawingml/2006/table">
            <a:tbl>
              <a:tblPr firstRow="1" firstCol="1" bandRow="1">
                <a:tableStyleId>{5C22544A-7EE6-4342-B048-85BDC9FD1C3A}</a:tableStyleId>
              </a:tblPr>
              <a:tblGrid>
                <a:gridCol w="3156813">
                  <a:extLst>
                    <a:ext uri="{9D8B030D-6E8A-4147-A177-3AD203B41FA5}">
                      <a16:colId xmlns:a16="http://schemas.microsoft.com/office/drawing/2014/main" xmlns="" val="20000"/>
                    </a:ext>
                  </a:extLst>
                </a:gridCol>
                <a:gridCol w="3001858">
                  <a:extLst>
                    <a:ext uri="{9D8B030D-6E8A-4147-A177-3AD203B41FA5}">
                      <a16:colId xmlns:a16="http://schemas.microsoft.com/office/drawing/2014/main" xmlns="" val="20001"/>
                    </a:ext>
                  </a:extLst>
                </a:gridCol>
                <a:gridCol w="3112357">
                  <a:extLst>
                    <a:ext uri="{9D8B030D-6E8A-4147-A177-3AD203B41FA5}">
                      <a16:colId xmlns:a16="http://schemas.microsoft.com/office/drawing/2014/main" xmlns="" val="20002"/>
                    </a:ext>
                  </a:extLst>
                </a:gridCol>
              </a:tblGrid>
              <a:tr h="362404">
                <a:tc>
                  <a:txBody>
                    <a:bodyPr/>
                    <a:lstStyle/>
                    <a:p>
                      <a:pPr algn="ctr">
                        <a:spcAft>
                          <a:spcPts val="0"/>
                        </a:spcAft>
                      </a:pPr>
                      <a:r>
                        <a:rPr lang="ja-JP" sz="1600" kern="100" dirty="0">
                          <a:solidFill>
                            <a:schemeClr val="tx1"/>
                          </a:solidFill>
                          <a:effectLst/>
                          <a:latin typeface="+mj-ea"/>
                          <a:ea typeface="+mj-ea"/>
                        </a:rPr>
                        <a:t>区　分</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altLang="en-US" sz="1600" kern="0" dirty="0">
                          <a:solidFill>
                            <a:schemeClr val="tx1"/>
                          </a:solidFill>
                          <a:effectLst/>
                          <a:latin typeface="+mj-ea"/>
                          <a:ea typeface="+mj-ea"/>
                        </a:rPr>
                        <a:t>令和４年</a:t>
                      </a:r>
                      <a:r>
                        <a:rPr lang="ja-JP" sz="1600" kern="0" dirty="0">
                          <a:solidFill>
                            <a:schemeClr val="tx1"/>
                          </a:solidFill>
                          <a:effectLst/>
                          <a:latin typeface="+mj-ea"/>
                          <a:ea typeface="+mj-ea"/>
                        </a:rPr>
                        <a:t>４月～</a:t>
                      </a:r>
                      <a:r>
                        <a:rPr lang="ja-JP" altLang="en-US" sz="1600" kern="0" dirty="0">
                          <a:solidFill>
                            <a:schemeClr val="tx1"/>
                          </a:solidFill>
                          <a:effectLst/>
                          <a:latin typeface="+mj-ea"/>
                          <a:ea typeface="+mj-ea"/>
                        </a:rPr>
                        <a:t>令和４年</a:t>
                      </a:r>
                      <a:r>
                        <a:rPr lang="ja-JP" sz="1600" kern="0" dirty="0">
                          <a:solidFill>
                            <a:schemeClr val="tx1"/>
                          </a:solidFill>
                          <a:effectLst/>
                          <a:latin typeface="+mj-ea"/>
                          <a:ea typeface="+mj-ea"/>
                        </a:rPr>
                        <a:t>９月</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altLang="en-US" sz="1600" kern="0" dirty="0">
                          <a:solidFill>
                            <a:schemeClr val="tx1"/>
                          </a:solidFill>
                          <a:effectLst/>
                          <a:latin typeface="+mj-ea"/>
                          <a:ea typeface="+mj-ea"/>
                        </a:rPr>
                        <a:t>令和４年</a:t>
                      </a:r>
                      <a:r>
                        <a:rPr lang="en-US" sz="1600" kern="0" dirty="0">
                          <a:solidFill>
                            <a:schemeClr val="tx1"/>
                          </a:solidFill>
                          <a:effectLst/>
                          <a:latin typeface="+mj-ea"/>
                          <a:ea typeface="+mj-ea"/>
                        </a:rPr>
                        <a:t>10</a:t>
                      </a:r>
                      <a:r>
                        <a:rPr lang="ja-JP" sz="1600" kern="0" dirty="0">
                          <a:solidFill>
                            <a:schemeClr val="tx1"/>
                          </a:solidFill>
                          <a:effectLst/>
                          <a:latin typeface="+mj-ea"/>
                          <a:ea typeface="+mj-ea"/>
                        </a:rPr>
                        <a:t>月～</a:t>
                      </a:r>
                      <a:r>
                        <a:rPr lang="ja-JP" altLang="en-US" sz="1600" kern="0" dirty="0">
                          <a:solidFill>
                            <a:schemeClr val="tx1"/>
                          </a:solidFill>
                          <a:effectLst/>
                          <a:latin typeface="+mj-ea"/>
                          <a:ea typeface="+mj-ea"/>
                        </a:rPr>
                        <a:t>令和５年</a:t>
                      </a:r>
                      <a:r>
                        <a:rPr lang="ja-JP" sz="1600" kern="0" dirty="0">
                          <a:solidFill>
                            <a:schemeClr val="tx1"/>
                          </a:solidFill>
                          <a:effectLst/>
                          <a:latin typeface="+mj-ea"/>
                          <a:ea typeface="+mj-ea"/>
                        </a:rPr>
                        <a:t>３月</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68105">
                <a:tc>
                  <a:txBody>
                    <a:bodyPr/>
                    <a:lstStyle/>
                    <a:p>
                      <a:pPr algn="l">
                        <a:spcAft>
                          <a:spcPts val="0"/>
                        </a:spcAft>
                      </a:pPr>
                      <a:r>
                        <a:rPr lang="ja-JP" sz="1600" kern="100" dirty="0">
                          <a:solidFill>
                            <a:schemeClr val="tx1"/>
                          </a:solidFill>
                          <a:effectLst/>
                          <a:latin typeface="+mj-ea"/>
                          <a:ea typeface="+mj-ea"/>
                        </a:rPr>
                        <a:t>任</a:t>
                      </a:r>
                      <a:r>
                        <a:rPr lang="ja-JP" altLang="en-US" sz="1600" kern="100" dirty="0">
                          <a:solidFill>
                            <a:schemeClr val="tx1"/>
                          </a:solidFill>
                          <a:effectLst/>
                          <a:latin typeface="+mj-ea"/>
                          <a:ea typeface="+mj-ea"/>
                        </a:rPr>
                        <a:t>　</a:t>
                      </a:r>
                      <a:r>
                        <a:rPr lang="ja-JP" sz="1600" kern="100" dirty="0">
                          <a:solidFill>
                            <a:schemeClr val="tx1"/>
                          </a:solidFill>
                          <a:effectLst/>
                          <a:latin typeface="+mj-ea"/>
                          <a:ea typeface="+mj-ea"/>
                        </a:rPr>
                        <a:t>意</a:t>
                      </a:r>
                      <a:r>
                        <a:rPr lang="ja-JP" altLang="en-US" sz="1600" kern="100" dirty="0">
                          <a:solidFill>
                            <a:schemeClr val="tx1"/>
                          </a:solidFill>
                          <a:effectLst/>
                          <a:latin typeface="+mj-ea"/>
                          <a:ea typeface="+mj-ea"/>
                        </a:rPr>
                        <a:t>　</a:t>
                      </a:r>
                      <a:r>
                        <a:rPr lang="ja-JP" sz="1600" kern="100" dirty="0">
                          <a:solidFill>
                            <a:schemeClr val="tx1"/>
                          </a:solidFill>
                          <a:effectLst/>
                          <a:latin typeface="+mj-ea"/>
                          <a:ea typeface="+mj-ea"/>
                        </a:rPr>
                        <a:t>継</a:t>
                      </a:r>
                      <a:r>
                        <a:rPr lang="ja-JP" altLang="en-US" sz="1600" kern="100" dirty="0">
                          <a:solidFill>
                            <a:schemeClr val="tx1"/>
                          </a:solidFill>
                          <a:effectLst/>
                          <a:latin typeface="+mj-ea"/>
                          <a:ea typeface="+mj-ea"/>
                        </a:rPr>
                        <a:t>　</a:t>
                      </a:r>
                      <a:r>
                        <a:rPr lang="ja-JP" sz="1600" kern="100" dirty="0">
                          <a:solidFill>
                            <a:schemeClr val="tx1"/>
                          </a:solidFill>
                          <a:effectLst/>
                          <a:latin typeface="+mj-ea"/>
                          <a:ea typeface="+mj-ea"/>
                        </a:rPr>
                        <a:t>続</a:t>
                      </a:r>
                      <a:r>
                        <a:rPr lang="ja-JP" altLang="en-US" sz="1600" kern="100" dirty="0">
                          <a:solidFill>
                            <a:schemeClr val="tx1"/>
                          </a:solidFill>
                          <a:effectLst/>
                          <a:latin typeface="+mj-ea"/>
                          <a:ea typeface="+mj-ea"/>
                        </a:rPr>
                        <a:t>　</a:t>
                      </a:r>
                      <a:r>
                        <a:rPr lang="ja-JP" sz="1600" kern="100" dirty="0">
                          <a:solidFill>
                            <a:schemeClr val="tx1"/>
                          </a:solidFill>
                          <a:effectLst/>
                          <a:latin typeface="+mj-ea"/>
                          <a:ea typeface="+mj-ea"/>
                        </a:rPr>
                        <a:t>掛</a:t>
                      </a:r>
                      <a:r>
                        <a:rPr lang="ja-JP" altLang="en-US" sz="1600" kern="100" dirty="0">
                          <a:solidFill>
                            <a:schemeClr val="tx1"/>
                          </a:solidFill>
                          <a:effectLst/>
                          <a:latin typeface="+mj-ea"/>
                          <a:ea typeface="+mj-ea"/>
                        </a:rPr>
                        <a:t>　</a:t>
                      </a:r>
                      <a:r>
                        <a:rPr lang="ja-JP" sz="1600" kern="100" dirty="0">
                          <a:solidFill>
                            <a:schemeClr val="tx1"/>
                          </a:solidFill>
                          <a:effectLst/>
                          <a:latin typeface="+mj-ea"/>
                          <a:ea typeface="+mj-ea"/>
                        </a:rPr>
                        <a:t>金</a:t>
                      </a:r>
                      <a:r>
                        <a:rPr lang="ja-JP" altLang="en-US" sz="1600" kern="100" dirty="0">
                          <a:solidFill>
                            <a:schemeClr val="tx1"/>
                          </a:solidFill>
                          <a:effectLst/>
                          <a:latin typeface="+mj-ea"/>
                          <a:ea typeface="+mj-ea"/>
                          <a:cs typeface="Times New Roman" panose="02020603050405020304" pitchFamily="18" charset="0"/>
                        </a:rPr>
                        <a:t>（全員）</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0"/>
                        </a:lnSpc>
                        <a:spcAft>
                          <a:spcPts val="0"/>
                        </a:spcAft>
                      </a:pPr>
                      <a:r>
                        <a:rPr lang="en-US" sz="2000" kern="100" dirty="0">
                          <a:solidFill>
                            <a:schemeClr val="tx1"/>
                          </a:solidFill>
                          <a:effectLst/>
                          <a:latin typeface="+mj-ea"/>
                          <a:ea typeface="+mj-ea"/>
                        </a:rPr>
                        <a:t>1,000</a:t>
                      </a:r>
                      <a:r>
                        <a:rPr lang="ja-JP" sz="2000" kern="100" dirty="0">
                          <a:solidFill>
                            <a:schemeClr val="tx1"/>
                          </a:solidFill>
                          <a:effectLst/>
                          <a:latin typeface="+mj-ea"/>
                          <a:ea typeface="+mj-ea"/>
                        </a:rPr>
                        <a:t>分の</a:t>
                      </a:r>
                      <a:r>
                        <a:rPr lang="en-US" sz="2000" b="1" kern="100" dirty="0">
                          <a:solidFill>
                            <a:schemeClr val="tx1"/>
                          </a:solidFill>
                          <a:effectLst/>
                          <a:latin typeface="+mj-ea"/>
                          <a:ea typeface="+mj-ea"/>
                        </a:rPr>
                        <a:t>84.20</a:t>
                      </a:r>
                      <a:endParaRPr lang="ja-JP" sz="2000" b="1"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0"/>
                        </a:lnSpc>
                        <a:spcAft>
                          <a:spcPts val="0"/>
                        </a:spcAft>
                      </a:pPr>
                      <a:r>
                        <a:rPr lang="en-US" sz="2000" kern="100" dirty="0">
                          <a:solidFill>
                            <a:schemeClr val="tx1"/>
                          </a:solidFill>
                          <a:effectLst/>
                          <a:latin typeface="+mj-ea"/>
                          <a:ea typeface="+mj-ea"/>
                        </a:rPr>
                        <a:t>1,000</a:t>
                      </a:r>
                      <a:r>
                        <a:rPr lang="ja-JP" sz="2000" kern="100" dirty="0">
                          <a:solidFill>
                            <a:schemeClr val="tx1"/>
                          </a:solidFill>
                          <a:effectLst/>
                          <a:latin typeface="+mj-ea"/>
                          <a:ea typeface="+mj-ea"/>
                        </a:rPr>
                        <a:t>分の</a:t>
                      </a:r>
                      <a:r>
                        <a:rPr lang="en-US" sz="2000" b="1" kern="100" dirty="0">
                          <a:solidFill>
                            <a:schemeClr val="tx1"/>
                          </a:solidFill>
                          <a:effectLst/>
                          <a:latin typeface="+mj-ea"/>
                          <a:ea typeface="+mj-ea"/>
                        </a:rPr>
                        <a:t>93.20</a:t>
                      </a:r>
                      <a:endParaRPr lang="ja-JP" sz="2000" b="1"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0949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600" kern="100" dirty="0">
                          <a:solidFill>
                            <a:schemeClr val="tx1"/>
                          </a:solidFill>
                          <a:effectLst/>
                          <a:latin typeface="+mj-ea"/>
                          <a:ea typeface="+mj-ea"/>
                        </a:rPr>
                        <a:t>介　護　</a:t>
                      </a:r>
                      <a:r>
                        <a:rPr lang="ja-JP" altLang="ja-JP" sz="1600" kern="100" dirty="0">
                          <a:solidFill>
                            <a:schemeClr val="tx1"/>
                          </a:solidFill>
                          <a:effectLst/>
                          <a:latin typeface="+mj-ea"/>
                          <a:ea typeface="+mj-ea"/>
                        </a:rPr>
                        <a:t>掛</a:t>
                      </a:r>
                      <a:r>
                        <a:rPr lang="ja-JP" altLang="en-US" sz="1600" kern="100" dirty="0">
                          <a:solidFill>
                            <a:schemeClr val="tx1"/>
                          </a:solidFill>
                          <a:effectLst/>
                          <a:latin typeface="+mj-ea"/>
                          <a:ea typeface="+mj-ea"/>
                        </a:rPr>
                        <a:t>　</a:t>
                      </a:r>
                      <a:r>
                        <a:rPr lang="ja-JP" altLang="ja-JP" sz="1600" kern="100" dirty="0">
                          <a:solidFill>
                            <a:schemeClr val="tx1"/>
                          </a:solidFill>
                          <a:effectLst/>
                          <a:latin typeface="+mj-ea"/>
                          <a:ea typeface="+mj-ea"/>
                        </a:rPr>
                        <a:t>金</a:t>
                      </a:r>
                      <a:endParaRPr lang="en-US" altLang="ja-JP" sz="1600" kern="100" dirty="0">
                        <a:solidFill>
                          <a:schemeClr val="tx1"/>
                        </a:solidFill>
                        <a:effectLst/>
                        <a:latin typeface="+mj-ea"/>
                        <a:ea typeface="+mj-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sz="1600" kern="100" dirty="0">
                          <a:solidFill>
                            <a:schemeClr val="tx1"/>
                          </a:solidFill>
                          <a:effectLst/>
                          <a:latin typeface="+mj-ea"/>
                          <a:ea typeface="+mj-ea"/>
                        </a:rPr>
                        <a:t>（</a:t>
                      </a:r>
                      <a:r>
                        <a:rPr lang="en-US" sz="1600" kern="100" dirty="0">
                          <a:solidFill>
                            <a:schemeClr val="tx1"/>
                          </a:solidFill>
                          <a:effectLst/>
                          <a:latin typeface="+mj-ea"/>
                          <a:ea typeface="+mj-ea"/>
                        </a:rPr>
                        <a:t>40</a:t>
                      </a:r>
                      <a:r>
                        <a:rPr lang="ja-JP" sz="1600" kern="100" dirty="0">
                          <a:solidFill>
                            <a:schemeClr val="tx1"/>
                          </a:solidFill>
                          <a:effectLst/>
                          <a:latin typeface="+mj-ea"/>
                          <a:ea typeface="+mj-ea"/>
                        </a:rPr>
                        <a:t>歳以上</a:t>
                      </a:r>
                      <a:r>
                        <a:rPr lang="en-US" sz="1600" kern="100" dirty="0">
                          <a:solidFill>
                            <a:schemeClr val="tx1"/>
                          </a:solidFill>
                          <a:effectLst/>
                          <a:latin typeface="+mj-ea"/>
                          <a:ea typeface="+mj-ea"/>
                        </a:rPr>
                        <a:t>65</a:t>
                      </a:r>
                      <a:r>
                        <a:rPr lang="ja-JP" sz="1600" kern="100" dirty="0">
                          <a:solidFill>
                            <a:schemeClr val="tx1"/>
                          </a:solidFill>
                          <a:effectLst/>
                          <a:latin typeface="+mj-ea"/>
                          <a:ea typeface="+mj-ea"/>
                        </a:rPr>
                        <a:t>歳未満</a:t>
                      </a:r>
                      <a:r>
                        <a:rPr lang="ja-JP" altLang="en-US" sz="1600" kern="100" dirty="0">
                          <a:solidFill>
                            <a:schemeClr val="tx1"/>
                          </a:solidFill>
                          <a:effectLst/>
                          <a:latin typeface="+mj-ea"/>
                          <a:ea typeface="+mj-ea"/>
                        </a:rPr>
                        <a:t>の者のみ</a:t>
                      </a:r>
                      <a:r>
                        <a:rPr lang="ja-JP" sz="1600" kern="100" dirty="0">
                          <a:solidFill>
                            <a:schemeClr val="tx1"/>
                          </a:solidFill>
                          <a:effectLst/>
                          <a:latin typeface="+mj-ea"/>
                          <a:ea typeface="+mj-ea"/>
                        </a:rPr>
                        <a:t>）</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0"/>
                        </a:lnSpc>
                        <a:spcAft>
                          <a:spcPts val="0"/>
                        </a:spcAft>
                      </a:pPr>
                      <a:r>
                        <a:rPr lang="en-US" sz="2000" kern="100" dirty="0">
                          <a:solidFill>
                            <a:schemeClr val="tx1"/>
                          </a:solidFill>
                          <a:effectLst/>
                          <a:latin typeface="+mj-ea"/>
                          <a:ea typeface="+mj-ea"/>
                        </a:rPr>
                        <a:t>1,000</a:t>
                      </a:r>
                      <a:r>
                        <a:rPr lang="ja-JP" sz="2000" kern="100" dirty="0">
                          <a:solidFill>
                            <a:schemeClr val="tx1"/>
                          </a:solidFill>
                          <a:effectLst/>
                          <a:latin typeface="+mj-ea"/>
                          <a:ea typeface="+mj-ea"/>
                        </a:rPr>
                        <a:t>分の</a:t>
                      </a:r>
                      <a:r>
                        <a:rPr lang="en-US" sz="2000" kern="100" dirty="0">
                          <a:solidFill>
                            <a:schemeClr val="tx1"/>
                          </a:solidFill>
                          <a:effectLst/>
                          <a:latin typeface="+mj-ea"/>
                          <a:ea typeface="+mj-ea"/>
                        </a:rPr>
                        <a:t>17.64</a:t>
                      </a:r>
                      <a:endParaRPr lang="ja-JP" sz="20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0"/>
                        </a:lnSpc>
                        <a:spcAft>
                          <a:spcPts val="0"/>
                        </a:spcAft>
                      </a:pPr>
                      <a:r>
                        <a:rPr lang="en-US" sz="2000" kern="100" dirty="0">
                          <a:solidFill>
                            <a:schemeClr val="tx1"/>
                          </a:solidFill>
                          <a:effectLst/>
                          <a:latin typeface="+mj-ea"/>
                          <a:ea typeface="+mj-ea"/>
                        </a:rPr>
                        <a:t>1,000</a:t>
                      </a:r>
                      <a:r>
                        <a:rPr lang="ja-JP" sz="2000" kern="100" dirty="0">
                          <a:solidFill>
                            <a:schemeClr val="tx1"/>
                          </a:solidFill>
                          <a:effectLst/>
                          <a:latin typeface="+mj-ea"/>
                          <a:ea typeface="+mj-ea"/>
                        </a:rPr>
                        <a:t>分の</a:t>
                      </a:r>
                      <a:r>
                        <a:rPr lang="en-US" sz="2000" kern="100" dirty="0">
                          <a:solidFill>
                            <a:schemeClr val="tx1"/>
                          </a:solidFill>
                          <a:effectLst/>
                          <a:latin typeface="+mj-ea"/>
                          <a:ea typeface="+mj-ea"/>
                        </a:rPr>
                        <a:t>17.64</a:t>
                      </a:r>
                      <a:endParaRPr lang="ja-JP" sz="2000"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sp>
        <p:nvSpPr>
          <p:cNvPr id="8" name="コンテンツ プレースホルダー 2"/>
          <p:cNvSpPr txBox="1">
            <a:spLocks/>
          </p:cNvSpPr>
          <p:nvPr/>
        </p:nvSpPr>
        <p:spPr>
          <a:xfrm>
            <a:off x="1539878" y="5701213"/>
            <a:ext cx="10058400" cy="6232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800" b="1" dirty="0">
                <a:solidFill>
                  <a:srgbClr val="FF0000"/>
                </a:solidFill>
                <a:latin typeface="+mn-ea"/>
              </a:rPr>
              <a:t>令和５年度の掛金率は，変更になる可能性があります。</a:t>
            </a:r>
          </a:p>
        </p:txBody>
      </p:sp>
      <p:sp>
        <p:nvSpPr>
          <p:cNvPr id="9" name="コンテンツ プレースホルダー 2"/>
          <p:cNvSpPr txBox="1">
            <a:spLocks/>
          </p:cNvSpPr>
          <p:nvPr/>
        </p:nvSpPr>
        <p:spPr>
          <a:xfrm>
            <a:off x="3371653" y="3495754"/>
            <a:ext cx="7439253" cy="470254"/>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800" b="1" dirty="0">
                <a:solidFill>
                  <a:srgbClr val="0070C0"/>
                </a:solidFill>
                <a:latin typeface="+mn-ea"/>
              </a:rPr>
              <a:t>（注）掛金算定基礎額は，年間の掛金額ではありません。</a:t>
            </a:r>
          </a:p>
        </p:txBody>
      </p:sp>
      <p:sp>
        <p:nvSpPr>
          <p:cNvPr id="11" name="正方形/長方形 10"/>
          <p:cNvSpPr/>
          <p:nvPr/>
        </p:nvSpPr>
        <p:spPr>
          <a:xfrm>
            <a:off x="1085847" y="647764"/>
            <a:ext cx="197045" cy="668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xmlns="" id="{0DDEFA83-FAF0-4284-B0B2-E72F6DCF2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3084916"/>
      </p:ext>
    </p:extLst>
  </p:cSld>
  <p:clrMapOvr>
    <a:masterClrMapping/>
  </p:clrMapOvr>
  <mc:AlternateContent xmlns:mc="http://schemas.openxmlformats.org/markup-compatibility/2006" xmlns:p14="http://schemas.microsoft.com/office/powerpoint/2010/main">
    <mc:Choice Requires="p14">
      <p:transition p14:dur="10" advTm="55101">
        <p:cut/>
      </p:transition>
    </mc:Choice>
    <mc:Fallback xmlns="">
      <p:transition advTm="55101">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74704" y="313900"/>
            <a:ext cx="10058400" cy="1080000"/>
          </a:xfrm>
        </p:spPr>
        <p:txBody>
          <a:bodyPr>
            <a:normAutofit fontScale="90000"/>
          </a:bodyPr>
          <a:lstStyle/>
          <a:p>
            <a:r>
              <a:rPr lang="ja-JP" altLang="en-US" sz="4000" dirty="0">
                <a:solidFill>
                  <a:schemeClr val="tx1"/>
                </a:solidFill>
              </a:rPr>
              <a:t>２　任意継続掛金の算定方法②（参考：令和４年度）</a:t>
            </a:r>
            <a:endParaRPr kumimoji="1" lang="ja-JP" altLang="en-US" sz="4000" dirty="0">
              <a:solidFill>
                <a:schemeClr val="tx1"/>
              </a:solidFill>
            </a:endParaRPr>
          </a:p>
        </p:txBody>
      </p:sp>
      <p:sp>
        <p:nvSpPr>
          <p:cNvPr id="3" name="コンテンツ プレースホルダー 2"/>
          <p:cNvSpPr>
            <a:spLocks noGrp="1"/>
          </p:cNvSpPr>
          <p:nvPr>
            <p:ph idx="1"/>
          </p:nvPr>
        </p:nvSpPr>
        <p:spPr>
          <a:xfrm>
            <a:off x="1168416" y="1460310"/>
            <a:ext cx="9987264" cy="4365733"/>
          </a:xfrm>
        </p:spPr>
        <p:txBody>
          <a:bodyPr>
            <a:normAutofit/>
          </a:bodyPr>
          <a:lstStyle/>
          <a:p>
            <a:pPr marL="0" indent="0">
              <a:lnSpc>
                <a:spcPct val="50000"/>
              </a:lnSpc>
              <a:buNone/>
            </a:pPr>
            <a:endParaRPr lang="en-US" altLang="ja-JP" b="1" dirty="0">
              <a:solidFill>
                <a:schemeClr val="tx1"/>
              </a:solidFill>
              <a:latin typeface="+mn-ea"/>
            </a:endParaRPr>
          </a:p>
          <a:p>
            <a:pPr marL="0" indent="0">
              <a:lnSpc>
                <a:spcPct val="50000"/>
              </a:lnSpc>
              <a:buNone/>
            </a:pPr>
            <a:r>
              <a:rPr lang="ja-JP" altLang="en-US" b="1" dirty="0">
                <a:solidFill>
                  <a:schemeClr val="tx1"/>
                </a:solidFill>
                <a:latin typeface="+mn-ea"/>
              </a:rPr>
              <a:t>●１か月あたりの掛金額</a:t>
            </a:r>
            <a:endParaRPr lang="en-US" altLang="ja-JP" b="1" dirty="0">
              <a:solidFill>
                <a:schemeClr val="tx1"/>
              </a:solidFill>
              <a:latin typeface="+mn-ea"/>
            </a:endParaRPr>
          </a:p>
          <a:p>
            <a:pPr marL="0" indent="0">
              <a:lnSpc>
                <a:spcPct val="50000"/>
              </a:lnSpc>
              <a:buNone/>
            </a:pPr>
            <a:r>
              <a:rPr lang="ja-JP" altLang="en-US" dirty="0">
                <a:solidFill>
                  <a:schemeClr val="tx1"/>
                </a:solidFill>
                <a:latin typeface="+mj-ea"/>
                <a:ea typeface="+mj-ea"/>
              </a:rPr>
              <a:t>（</a:t>
            </a:r>
            <a:r>
              <a:rPr lang="ja-JP" altLang="ja-JP" dirty="0">
                <a:solidFill>
                  <a:schemeClr val="tx1"/>
                </a:solidFill>
                <a:latin typeface="+mj-ea"/>
                <a:ea typeface="+mj-ea"/>
              </a:rPr>
              <a:t>令和４年度の</a:t>
            </a:r>
            <a:r>
              <a:rPr lang="ja-JP" altLang="en-US" dirty="0">
                <a:solidFill>
                  <a:schemeClr val="tx1"/>
                </a:solidFill>
                <a:latin typeface="+mj-ea"/>
                <a:ea typeface="+mj-ea"/>
              </a:rPr>
              <a:t>掛金算定基礎額</a:t>
            </a:r>
            <a:r>
              <a:rPr lang="en-US" altLang="ja-JP" dirty="0">
                <a:solidFill>
                  <a:schemeClr val="tx1"/>
                </a:solidFill>
                <a:latin typeface="+mj-ea"/>
                <a:ea typeface="+mj-ea"/>
              </a:rPr>
              <a:t>410,000</a:t>
            </a:r>
            <a:r>
              <a:rPr lang="ja-JP" altLang="en-US" dirty="0">
                <a:solidFill>
                  <a:schemeClr val="tx1"/>
                </a:solidFill>
                <a:latin typeface="+mj-ea"/>
                <a:ea typeface="+mj-ea"/>
              </a:rPr>
              <a:t>円</a:t>
            </a:r>
            <a:r>
              <a:rPr lang="ja-JP" altLang="ja-JP" dirty="0">
                <a:solidFill>
                  <a:schemeClr val="tx1"/>
                </a:solidFill>
                <a:latin typeface="+mj-ea"/>
                <a:ea typeface="+mj-ea"/>
              </a:rPr>
              <a:t>を参考として算出</a:t>
            </a:r>
            <a:r>
              <a:rPr lang="ja-JP" altLang="en-US" dirty="0">
                <a:solidFill>
                  <a:schemeClr val="tx1"/>
                </a:solidFill>
                <a:latin typeface="+mj-ea"/>
                <a:ea typeface="+mj-ea"/>
              </a:rPr>
              <a:t>）</a:t>
            </a:r>
          </a:p>
          <a:p>
            <a:pPr>
              <a:lnSpc>
                <a:spcPct val="50000"/>
              </a:lnSpc>
            </a:pPr>
            <a:endParaRPr kumimoji="1" lang="ja-JP" altLang="en-US" dirty="0"/>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6</a:t>
            </a:fld>
            <a:endParaRPr lang="en-US" altLang="ja-JP" dirty="0"/>
          </a:p>
        </p:txBody>
      </p:sp>
      <p:graphicFrame>
        <p:nvGraphicFramePr>
          <p:cNvPr id="10" name="コンテンツ プレースホルダー 10"/>
          <p:cNvGraphicFramePr>
            <a:graphicFrameLocks/>
          </p:cNvGraphicFramePr>
          <p:nvPr>
            <p:extLst>
              <p:ext uri="{D42A27DB-BD31-4B8C-83A1-F6EECF244321}">
                <p14:modId xmlns:p14="http://schemas.microsoft.com/office/powerpoint/2010/main" val="1452230668"/>
              </p:ext>
            </p:extLst>
          </p:nvPr>
        </p:nvGraphicFramePr>
        <p:xfrm>
          <a:off x="1168416" y="2480250"/>
          <a:ext cx="9825166" cy="2870578"/>
        </p:xfrm>
        <a:graphic>
          <a:graphicData uri="http://schemas.openxmlformats.org/drawingml/2006/table">
            <a:tbl>
              <a:tblPr firstRow="1" firstCol="1" bandRow="1"/>
              <a:tblGrid>
                <a:gridCol w="3098900">
                  <a:extLst>
                    <a:ext uri="{9D8B030D-6E8A-4147-A177-3AD203B41FA5}">
                      <a16:colId xmlns:a16="http://schemas.microsoft.com/office/drawing/2014/main" xmlns="" val="20000"/>
                    </a:ext>
                  </a:extLst>
                </a:gridCol>
                <a:gridCol w="1769331">
                  <a:extLst>
                    <a:ext uri="{9D8B030D-6E8A-4147-A177-3AD203B41FA5}">
                      <a16:colId xmlns:a16="http://schemas.microsoft.com/office/drawing/2014/main" xmlns="" val="20001"/>
                    </a:ext>
                  </a:extLst>
                </a:gridCol>
                <a:gridCol w="4956935">
                  <a:extLst>
                    <a:ext uri="{9D8B030D-6E8A-4147-A177-3AD203B41FA5}">
                      <a16:colId xmlns:a16="http://schemas.microsoft.com/office/drawing/2014/main" xmlns="" val="20002"/>
                    </a:ext>
                  </a:extLst>
                </a:gridCol>
              </a:tblGrid>
              <a:tr h="645534">
                <a:tc>
                  <a:txBody>
                    <a:bodyPr/>
                    <a:lstStyle/>
                    <a:p>
                      <a:pPr algn="ctr">
                        <a:spcAft>
                          <a:spcPts val="0"/>
                        </a:spcAft>
                      </a:pP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区分</a:t>
                      </a: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algn="ctr">
                        <a:spcAft>
                          <a:spcPts val="0"/>
                        </a:spcAft>
                      </a:pPr>
                      <a:r>
                        <a:rPr lang="ja-JP" sz="2000" b="1" kern="0" dirty="0">
                          <a:solidFill>
                            <a:schemeClr val="tx1"/>
                          </a:solidFill>
                          <a:effectLst/>
                          <a:latin typeface="ＭＳ 明朝" panose="02020609040205080304" pitchFamily="17" charset="-128"/>
                          <a:ea typeface="ＭＳ 明朝" panose="02020609040205080304" pitchFamily="17" charset="-128"/>
                          <a:cs typeface="ＭＳ Ｐゴシック" panose="020B0600070205080204" pitchFamily="50" charset="-128"/>
                        </a:rPr>
                        <a:t>掛金期間</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indent="41275" algn="l">
                        <a:spcAft>
                          <a:spcPts val="0"/>
                        </a:spcAft>
                      </a:pPr>
                      <a:r>
                        <a:rPr lang="ja-JP"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掛金算定</a:t>
                      </a:r>
                      <a:r>
                        <a:rPr lang="ja-JP" altLang="en-US"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（円位未満切捨て）</a:t>
                      </a:r>
                      <a:r>
                        <a:rPr lang="en-US" altLang="ja-JP"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r>
                      <a:br>
                        <a:rPr lang="en-US" altLang="ja-JP"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br>
                      <a:r>
                        <a:rPr lang="ja-JP" altLang="en-US"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基礎</a:t>
                      </a:r>
                      <a:r>
                        <a:rPr lang="ja-JP"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額</a:t>
                      </a:r>
                      <a:r>
                        <a:rPr lang="ja-JP" altLang="en-US"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lang="ja-JP"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en-US"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lang="ja-JP"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掛金率＝掛金</a:t>
                      </a:r>
                      <a:r>
                        <a:rPr lang="ja-JP" altLang="en-US"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月</a:t>
                      </a:r>
                      <a:r>
                        <a:rPr lang="ja-JP" sz="20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額</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02336">
                <a:tc rowSpan="2">
                  <a:txBody>
                    <a:bodyPr/>
                    <a:lstStyle/>
                    <a:p>
                      <a:pPr algn="l">
                        <a:spcAft>
                          <a:spcPts val="0"/>
                        </a:spcAft>
                      </a:pP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任意継続掛金</a:t>
                      </a:r>
                      <a:r>
                        <a:rPr lang="ja-JP" alt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（全員）</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algn="ctr">
                        <a:spcAft>
                          <a:spcPts val="0"/>
                        </a:spcAft>
                      </a:pPr>
                      <a:r>
                        <a:rPr lang="ja-JP" sz="2000" b="1" kern="0" dirty="0">
                          <a:solidFill>
                            <a:schemeClr val="tx1"/>
                          </a:solidFill>
                          <a:effectLst/>
                          <a:latin typeface="ＭＳ 明朝" panose="02020609040205080304" pitchFamily="17" charset="-128"/>
                          <a:ea typeface="ＭＳ 明朝" panose="02020609040205080304" pitchFamily="17" charset="-128"/>
                          <a:cs typeface="ＭＳ Ｐゴシック" panose="020B0600070205080204" pitchFamily="50" charset="-128"/>
                        </a:rPr>
                        <a:t>４月～９月</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algn="l">
                        <a:spcAft>
                          <a:spcPts val="0"/>
                        </a:spcAft>
                      </a:pPr>
                      <a:r>
                        <a:rPr lang="ja-JP" alt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410,000 </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0.08420  </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34,522</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円</a:t>
                      </a: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23089">
                <a:tc vMerge="1">
                  <a:txBody>
                    <a:bodyPr/>
                    <a:lstStyle/>
                    <a:p>
                      <a:endParaRPr kumimoji="1" lang="ja-JP" altLang="en-US"/>
                    </a:p>
                  </a:txBody>
                  <a:tcPr/>
                </a:tc>
                <a:tc>
                  <a:txBody>
                    <a:bodyPr/>
                    <a:lstStyle/>
                    <a:p>
                      <a:pPr marL="8890" algn="ctr">
                        <a:spcAft>
                          <a:spcPts val="0"/>
                        </a:spcAft>
                      </a:pPr>
                      <a:r>
                        <a:rPr lang="en-US" sz="2000" b="1" kern="0" dirty="0">
                          <a:solidFill>
                            <a:schemeClr val="tx1"/>
                          </a:solidFill>
                          <a:effectLst/>
                          <a:latin typeface="ＭＳ 明朝" panose="02020609040205080304" pitchFamily="17" charset="-128"/>
                          <a:ea typeface="ＭＳ 明朝" panose="02020609040205080304" pitchFamily="17" charset="-128"/>
                          <a:cs typeface="ＭＳ Ｐゴシック" panose="020B0600070205080204" pitchFamily="50" charset="-128"/>
                        </a:rPr>
                        <a:t>10</a:t>
                      </a:r>
                      <a:r>
                        <a:rPr lang="ja-JP" sz="2000" b="1" kern="0" dirty="0">
                          <a:solidFill>
                            <a:schemeClr val="tx1"/>
                          </a:solidFill>
                          <a:effectLst/>
                          <a:latin typeface="ＭＳ 明朝" panose="02020609040205080304" pitchFamily="17" charset="-128"/>
                          <a:ea typeface="ＭＳ 明朝" panose="02020609040205080304" pitchFamily="17" charset="-128"/>
                          <a:cs typeface="ＭＳ Ｐゴシック" panose="020B0600070205080204" pitchFamily="50" charset="-128"/>
                        </a:rPr>
                        <a:t>月～３月</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algn="l">
                        <a:spcAft>
                          <a:spcPts val="0"/>
                        </a:spcAft>
                      </a:pPr>
                      <a:r>
                        <a:rPr 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410,000 </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0.09320  </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38,212</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円</a:t>
                      </a: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46179">
                <a:tc>
                  <a:txBody>
                    <a:bodyPr/>
                    <a:lstStyle/>
                    <a:p>
                      <a:pPr algn="l">
                        <a:spcAft>
                          <a:spcPts val="0"/>
                        </a:spcAft>
                      </a:pP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介護掛金</a:t>
                      </a:r>
                      <a:endParaRPr lang="ja-JP" sz="2000" b="1" kern="100" baseline="300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spcAft>
                          <a:spcPts val="0"/>
                        </a:spcAft>
                      </a:pPr>
                      <a:r>
                        <a:rPr lang="ja-JP" sz="16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en-US" sz="16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40</a:t>
                      </a:r>
                      <a:r>
                        <a:rPr lang="ja-JP" sz="16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歳以上</a:t>
                      </a:r>
                      <a:r>
                        <a:rPr lang="en-US" sz="16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65</a:t>
                      </a:r>
                      <a:r>
                        <a:rPr lang="ja-JP" sz="16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歳未満</a:t>
                      </a:r>
                      <a:r>
                        <a:rPr lang="ja-JP" altLang="en-US" sz="16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の者のみ</a:t>
                      </a:r>
                      <a:r>
                        <a:rPr lang="ja-JP" sz="1600" b="1" kern="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lang="ja-JP" sz="16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2000" b="1" kern="0" dirty="0">
                          <a:solidFill>
                            <a:schemeClr val="tx1"/>
                          </a:solidFill>
                          <a:effectLst/>
                          <a:latin typeface="ＭＳ 明朝" panose="02020609040205080304" pitchFamily="17" charset="-128"/>
                          <a:ea typeface="ＭＳ 明朝" panose="02020609040205080304" pitchFamily="17" charset="-128"/>
                          <a:cs typeface="ＭＳ Ｐゴシック" panose="020B0600070205080204" pitchFamily="50" charset="-128"/>
                        </a:rPr>
                        <a:t>４月～３月</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8890" algn="l">
                        <a:spcAft>
                          <a:spcPts val="0"/>
                        </a:spcAft>
                      </a:pPr>
                      <a:r>
                        <a:rPr 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410,000 </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en-US"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0.01764  </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7,232</a:t>
                      </a: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円</a:t>
                      </a: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26277">
                <a:tc rowSpan="2">
                  <a:txBody>
                    <a:bodyPr/>
                    <a:lstStyle/>
                    <a:p>
                      <a:pPr algn="ctr">
                        <a:spcAft>
                          <a:spcPts val="0"/>
                        </a:spcAft>
                      </a:pPr>
                      <a:r>
                        <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合　計</a:t>
                      </a:r>
                    </a:p>
                    <a:p>
                      <a:pPr algn="ctr">
                        <a:spcAft>
                          <a:spcPts val="0"/>
                        </a:spcAft>
                      </a:pPr>
                      <a:r>
                        <a:rPr lang="ja-JP" sz="2000" b="1" kern="0" spc="195"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（介護掛金</a:t>
                      </a:r>
                      <a:r>
                        <a:rPr lang="ja-JP" altLang="en-US" sz="2000" b="1" kern="0" spc="195"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a:t>
                      </a:r>
                      <a:r>
                        <a:rPr lang="ja-JP" sz="2000" b="1" kern="0" spc="195"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含む）</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algn="ctr">
                        <a:spcAft>
                          <a:spcPts val="0"/>
                        </a:spcAft>
                      </a:pPr>
                      <a:r>
                        <a:rPr lang="ja-JP" sz="2000" b="1" kern="0" dirty="0">
                          <a:solidFill>
                            <a:schemeClr val="tx1"/>
                          </a:solidFill>
                          <a:effectLst/>
                          <a:latin typeface="ＭＳ 明朝" panose="02020609040205080304" pitchFamily="17" charset="-128"/>
                          <a:ea typeface="ＭＳ 明朝" panose="02020609040205080304" pitchFamily="17" charset="-128"/>
                          <a:cs typeface="ＭＳ Ｐゴシック" panose="020B0600070205080204" pitchFamily="50" charset="-128"/>
                        </a:rPr>
                        <a:t>４月～９月</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41,754</a:t>
                      </a:r>
                      <a:r>
                        <a:rPr lang="ja-JP" sz="2800" b="1" kern="100" dirty="0">
                          <a:solidFill>
                            <a:srgbClr val="FF0000"/>
                          </a:solidFill>
                          <a:effectLst/>
                          <a:latin typeface="ＭＳ 明朝" panose="02020609040205080304" pitchFamily="17" charset="-128"/>
                          <a:ea typeface="ＭＳ ゴシック" panose="020B0609070205080204" pitchFamily="49" charset="-128"/>
                          <a:cs typeface="Times New Roman" panose="02020603050405020304" pitchFamily="18" charset="0"/>
                        </a:rPr>
                        <a:t>円</a:t>
                      </a:r>
                      <a:r>
                        <a:rPr lang="ja-JP" altLang="en-US" sz="2800" b="1" kern="100" dirty="0">
                          <a:solidFill>
                            <a:srgbClr val="FF0000"/>
                          </a:solidFill>
                          <a:effectLst/>
                          <a:latin typeface="ＭＳ 明朝" panose="02020609040205080304" pitchFamily="17" charset="-128"/>
                          <a:ea typeface="ＭＳ ゴシック" panose="020B0609070205080204" pitchFamily="49" charset="-128"/>
                          <a:cs typeface="Times New Roman" panose="02020603050405020304" pitchFamily="18" charset="0"/>
                        </a:rPr>
                        <a:t>／月</a:t>
                      </a:r>
                      <a:endParaRPr lang="ja-JP" sz="2800" b="1" kern="100" dirty="0">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26277">
                <a:tc vMerge="1">
                  <a:txBody>
                    <a:bodyPr/>
                    <a:lstStyle/>
                    <a:p>
                      <a:endParaRPr kumimoji="1" lang="ja-JP" altLang="en-US"/>
                    </a:p>
                  </a:txBody>
                  <a:tcPr/>
                </a:tc>
                <a:tc>
                  <a:txBody>
                    <a:bodyPr/>
                    <a:lstStyle/>
                    <a:p>
                      <a:pPr marL="8890" algn="ctr">
                        <a:spcAft>
                          <a:spcPts val="0"/>
                        </a:spcAft>
                      </a:pPr>
                      <a:r>
                        <a:rPr lang="en-US" sz="2000" b="1" kern="0" dirty="0">
                          <a:solidFill>
                            <a:schemeClr val="tx1"/>
                          </a:solidFill>
                          <a:effectLst/>
                          <a:latin typeface="ＭＳ 明朝" panose="02020609040205080304" pitchFamily="17" charset="-128"/>
                          <a:ea typeface="ＭＳ 明朝" panose="02020609040205080304" pitchFamily="17" charset="-128"/>
                          <a:cs typeface="ＭＳ Ｐゴシック" panose="020B0600070205080204" pitchFamily="50" charset="-128"/>
                        </a:rPr>
                        <a:t>10</a:t>
                      </a:r>
                      <a:r>
                        <a:rPr lang="ja-JP" sz="2000" b="1" kern="0" dirty="0">
                          <a:solidFill>
                            <a:schemeClr val="tx1"/>
                          </a:solidFill>
                          <a:effectLst/>
                          <a:latin typeface="ＭＳ 明朝" panose="02020609040205080304" pitchFamily="17" charset="-128"/>
                          <a:ea typeface="ＭＳ 明朝" panose="02020609040205080304" pitchFamily="17" charset="-128"/>
                          <a:cs typeface="ＭＳ Ｐゴシック" panose="020B0600070205080204" pitchFamily="50" charset="-128"/>
                        </a:rPr>
                        <a:t>月～３月</a:t>
                      </a:r>
                      <a:endParaRPr lang="ja-JP" sz="2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45,444</a:t>
                      </a:r>
                      <a:r>
                        <a:rPr lang="ja-JP" sz="2800" b="1" kern="100" dirty="0">
                          <a:solidFill>
                            <a:srgbClr val="FF0000"/>
                          </a:solidFill>
                          <a:effectLst/>
                          <a:latin typeface="ＭＳ 明朝" panose="02020609040205080304" pitchFamily="17" charset="-128"/>
                          <a:ea typeface="ＭＳ ゴシック" panose="020B0609070205080204" pitchFamily="49" charset="-128"/>
                          <a:cs typeface="Times New Roman" panose="02020603050405020304" pitchFamily="18" charset="0"/>
                        </a:rPr>
                        <a:t>円</a:t>
                      </a:r>
                      <a:r>
                        <a:rPr lang="ja-JP" altLang="en-US" sz="2800" b="1" kern="100" dirty="0">
                          <a:solidFill>
                            <a:srgbClr val="FF0000"/>
                          </a:solidFill>
                          <a:effectLst/>
                          <a:latin typeface="ＭＳ 明朝" panose="02020609040205080304" pitchFamily="17" charset="-128"/>
                          <a:ea typeface="ＭＳ ゴシック" panose="020B0609070205080204" pitchFamily="49" charset="-128"/>
                          <a:cs typeface="Times New Roman" panose="02020603050405020304" pitchFamily="18" charset="0"/>
                        </a:rPr>
                        <a:t>／月</a:t>
                      </a:r>
                      <a:endParaRPr lang="ja-JP" sz="2800" b="1" kern="100" dirty="0">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799" marR="62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6" name="正方形/長方形 5"/>
          <p:cNvSpPr/>
          <p:nvPr/>
        </p:nvSpPr>
        <p:spPr>
          <a:xfrm>
            <a:off x="1085847" y="681732"/>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xmlns="" id="{9B3A590A-D771-4E92-89CF-FBB05A529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781092"/>
      </p:ext>
    </p:extLst>
  </p:cSld>
  <p:clrMapOvr>
    <a:masterClrMapping/>
  </p:clrMapOvr>
  <mc:AlternateContent xmlns:mc="http://schemas.openxmlformats.org/markup-compatibility/2006" xmlns:p14="http://schemas.microsoft.com/office/powerpoint/2010/main">
    <mc:Choice Requires="p14">
      <p:transition p14:dur="10" advTm="29534">
        <p:cut/>
      </p:transition>
    </mc:Choice>
    <mc:Fallback xmlns="">
      <p:transition advTm="2953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41035" y="1578575"/>
            <a:ext cx="10400632" cy="4576565"/>
          </a:xfrm>
        </p:spPr>
        <p:txBody>
          <a:bodyPr>
            <a:normAutofit/>
          </a:bodyPr>
          <a:lstStyle/>
          <a:p>
            <a:pPr marL="0" indent="0">
              <a:buNone/>
            </a:pPr>
            <a:r>
              <a:rPr lang="ja-JP" altLang="en-US" b="1" dirty="0">
                <a:solidFill>
                  <a:schemeClr val="tx1"/>
                </a:solidFill>
                <a:latin typeface="+mn-ea"/>
              </a:rPr>
              <a:t>●</a:t>
            </a:r>
            <a:r>
              <a:rPr lang="en-US" altLang="ja-JP" b="1" dirty="0">
                <a:solidFill>
                  <a:schemeClr val="tx1"/>
                </a:solidFill>
                <a:latin typeface="+mn-ea"/>
              </a:rPr>
              <a:t>【</a:t>
            </a:r>
            <a:r>
              <a:rPr lang="ja-JP" altLang="en-US" b="1" dirty="0">
                <a:solidFill>
                  <a:schemeClr val="tx1"/>
                </a:solidFill>
                <a:latin typeface="+mn-ea"/>
              </a:rPr>
              <a:t>令和４年度</a:t>
            </a:r>
            <a:r>
              <a:rPr lang="en-US" altLang="ja-JP" b="1" dirty="0">
                <a:solidFill>
                  <a:schemeClr val="tx1"/>
                </a:solidFill>
                <a:latin typeface="+mn-ea"/>
              </a:rPr>
              <a:t>】</a:t>
            </a:r>
            <a:r>
              <a:rPr lang="ja-JP" altLang="en-US" b="1" dirty="0">
                <a:solidFill>
                  <a:schemeClr val="tx1"/>
                </a:solidFill>
                <a:latin typeface="+mn-ea"/>
              </a:rPr>
              <a:t>任意継続掛金早見表</a:t>
            </a:r>
            <a:endParaRPr kumimoji="1" lang="ja-JP" altLang="en-US" dirty="0"/>
          </a:p>
        </p:txBody>
      </p:sp>
      <p:sp>
        <p:nvSpPr>
          <p:cNvPr id="2" name="タイトル 1"/>
          <p:cNvSpPr>
            <a:spLocks noGrp="1"/>
          </p:cNvSpPr>
          <p:nvPr>
            <p:ph type="title"/>
          </p:nvPr>
        </p:nvSpPr>
        <p:spPr>
          <a:xfrm>
            <a:off x="1301994" y="286604"/>
            <a:ext cx="10058400" cy="1080000"/>
          </a:xfrm>
        </p:spPr>
        <p:txBody>
          <a:bodyPr>
            <a:noAutofit/>
          </a:bodyPr>
          <a:lstStyle/>
          <a:p>
            <a:r>
              <a:rPr lang="ja-JP" altLang="en-US" sz="3600" dirty="0">
                <a:solidFill>
                  <a:schemeClr val="tx1"/>
                </a:solidFill>
              </a:rPr>
              <a:t>２　任意継続掛金の算定方法③</a:t>
            </a:r>
            <a:r>
              <a:rPr lang="ja-JP" altLang="en-US" sz="3200" dirty="0">
                <a:solidFill>
                  <a:schemeClr val="tx1"/>
                </a:solidFill>
              </a:rPr>
              <a:t>（参考：令和４年度）</a:t>
            </a:r>
            <a:endParaRPr kumimoji="1" lang="ja-JP" altLang="en-US" sz="3200" dirty="0">
              <a:solidFill>
                <a:schemeClr val="tx1"/>
              </a:solidFill>
            </a:endParaRPr>
          </a:p>
        </p:txBody>
      </p:sp>
      <p:sp>
        <p:nvSpPr>
          <p:cNvPr id="4" name="スライド番号プレースホルダー 3"/>
          <p:cNvSpPr>
            <a:spLocks noGrp="1"/>
          </p:cNvSpPr>
          <p:nvPr>
            <p:ph type="sldNum" sz="quarter" idx="12"/>
          </p:nvPr>
        </p:nvSpPr>
        <p:spPr/>
        <p:txBody>
          <a:bodyPr/>
          <a:lstStyle/>
          <a:p>
            <a:fld id="{6CCFD2E8-DE03-4C84-8222-C88459698FBE}" type="slidenum">
              <a:rPr lang="en-US" altLang="ja-JP" smtClean="0"/>
              <a:pPr/>
              <a:t>7</a:t>
            </a:fld>
            <a:endParaRPr lang="en-US" altLang="ja-JP" dirty="0"/>
          </a:p>
        </p:txBody>
      </p:sp>
      <p:graphicFrame>
        <p:nvGraphicFramePr>
          <p:cNvPr id="15" name="表 14"/>
          <p:cNvGraphicFramePr>
            <a:graphicFrameLocks noGrp="1"/>
          </p:cNvGraphicFramePr>
          <p:nvPr>
            <p:extLst>
              <p:ext uri="{D42A27DB-BD31-4B8C-83A1-F6EECF244321}">
                <p14:modId xmlns:p14="http://schemas.microsoft.com/office/powerpoint/2010/main" val="3974211209"/>
              </p:ext>
            </p:extLst>
          </p:nvPr>
        </p:nvGraphicFramePr>
        <p:xfrm>
          <a:off x="1426254" y="2074275"/>
          <a:ext cx="7819346" cy="2795807"/>
        </p:xfrm>
        <a:graphic>
          <a:graphicData uri="http://schemas.openxmlformats.org/drawingml/2006/table">
            <a:tbl>
              <a:tblPr/>
              <a:tblGrid>
                <a:gridCol w="434016">
                  <a:extLst>
                    <a:ext uri="{9D8B030D-6E8A-4147-A177-3AD203B41FA5}">
                      <a16:colId xmlns:a16="http://schemas.microsoft.com/office/drawing/2014/main" xmlns="" val="20000"/>
                    </a:ext>
                  </a:extLst>
                </a:gridCol>
                <a:gridCol w="942132">
                  <a:extLst>
                    <a:ext uri="{9D8B030D-6E8A-4147-A177-3AD203B41FA5}">
                      <a16:colId xmlns:a16="http://schemas.microsoft.com/office/drawing/2014/main" xmlns="" val="20001"/>
                    </a:ext>
                  </a:extLst>
                </a:gridCol>
                <a:gridCol w="691602">
                  <a:extLst>
                    <a:ext uri="{9D8B030D-6E8A-4147-A177-3AD203B41FA5}">
                      <a16:colId xmlns:a16="http://schemas.microsoft.com/office/drawing/2014/main" xmlns="" val="20002"/>
                    </a:ext>
                  </a:extLst>
                </a:gridCol>
                <a:gridCol w="719832">
                  <a:extLst>
                    <a:ext uri="{9D8B030D-6E8A-4147-A177-3AD203B41FA5}">
                      <a16:colId xmlns:a16="http://schemas.microsoft.com/office/drawing/2014/main" xmlns="" val="20003"/>
                    </a:ext>
                  </a:extLst>
                </a:gridCol>
                <a:gridCol w="688075">
                  <a:extLst>
                    <a:ext uri="{9D8B030D-6E8A-4147-A177-3AD203B41FA5}">
                      <a16:colId xmlns:a16="http://schemas.microsoft.com/office/drawing/2014/main" xmlns="" val="20004"/>
                    </a:ext>
                  </a:extLst>
                </a:gridCol>
                <a:gridCol w="691602">
                  <a:extLst>
                    <a:ext uri="{9D8B030D-6E8A-4147-A177-3AD203B41FA5}">
                      <a16:colId xmlns:a16="http://schemas.microsoft.com/office/drawing/2014/main" xmlns="" val="20005"/>
                    </a:ext>
                  </a:extLst>
                </a:gridCol>
                <a:gridCol w="691602">
                  <a:extLst>
                    <a:ext uri="{9D8B030D-6E8A-4147-A177-3AD203B41FA5}">
                      <a16:colId xmlns:a16="http://schemas.microsoft.com/office/drawing/2014/main" xmlns="" val="20006"/>
                    </a:ext>
                  </a:extLst>
                </a:gridCol>
                <a:gridCol w="688075">
                  <a:extLst>
                    <a:ext uri="{9D8B030D-6E8A-4147-A177-3AD203B41FA5}">
                      <a16:colId xmlns:a16="http://schemas.microsoft.com/office/drawing/2014/main" xmlns="" val="20007"/>
                    </a:ext>
                  </a:extLst>
                </a:gridCol>
                <a:gridCol w="776289">
                  <a:extLst>
                    <a:ext uri="{9D8B030D-6E8A-4147-A177-3AD203B41FA5}">
                      <a16:colId xmlns:a16="http://schemas.microsoft.com/office/drawing/2014/main" xmlns="" val="20008"/>
                    </a:ext>
                  </a:extLst>
                </a:gridCol>
                <a:gridCol w="719832">
                  <a:extLst>
                    <a:ext uri="{9D8B030D-6E8A-4147-A177-3AD203B41FA5}">
                      <a16:colId xmlns:a16="http://schemas.microsoft.com/office/drawing/2014/main" xmlns="" val="20009"/>
                    </a:ext>
                  </a:extLst>
                </a:gridCol>
                <a:gridCol w="776289">
                  <a:extLst>
                    <a:ext uri="{9D8B030D-6E8A-4147-A177-3AD203B41FA5}">
                      <a16:colId xmlns:a16="http://schemas.microsoft.com/office/drawing/2014/main" xmlns="" val="20010"/>
                    </a:ext>
                  </a:extLst>
                </a:gridCol>
              </a:tblGrid>
              <a:tr h="485838">
                <a:tc gridSpan="2">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tcPr>
                </a:tc>
                <a:tc hMerge="1">
                  <a:txBody>
                    <a:bodyPr/>
                    <a:lstStyle/>
                    <a:p>
                      <a:endParaRPr kumimoji="1" lang="ja-JP" altLang="en-US"/>
                    </a:p>
                  </a:txBody>
                  <a:tcPr/>
                </a:tc>
                <a:tc gridSpan="3">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１か月掛金額　Ａ 　　　　    　　  （</a:t>
                      </a:r>
                      <a:r>
                        <a:rPr lang="en-US" altLang="ja-JP" sz="1200" b="0" i="0" u="none" strike="noStrike" dirty="0">
                          <a:effectLst/>
                          <a:latin typeface="ＭＳ Ｐゴシック" panose="020B0600070205080204" pitchFamily="50" charset="-128"/>
                          <a:ea typeface="ＭＳ Ｐゴシック" panose="020B0600070205080204" pitchFamily="50" charset="-128"/>
                        </a:rPr>
                        <a:t>R</a:t>
                      </a:r>
                      <a:r>
                        <a:rPr lang="ja-JP" altLang="en-US" sz="1200" b="0" i="0" u="none" strike="noStrike" dirty="0">
                          <a:effectLst/>
                          <a:latin typeface="ＭＳ Ｐゴシック" panose="020B0600070205080204" pitchFamily="50" charset="-128"/>
                          <a:ea typeface="ＭＳ Ｐゴシック" panose="020B0600070205080204" pitchFamily="50" charset="-128"/>
                        </a:rPr>
                        <a:t>４</a:t>
                      </a:r>
                      <a:r>
                        <a:rPr lang="en-US" altLang="ja-JP" sz="1200" b="0" i="0" u="none" strike="noStrike" dirty="0">
                          <a:effectLst/>
                          <a:latin typeface="ＭＳ Ｐゴシック" panose="020B0600070205080204" pitchFamily="50" charset="-128"/>
                          <a:ea typeface="ＭＳ Ｐゴシック" panose="020B0600070205080204" pitchFamily="50" charset="-128"/>
                        </a:rPr>
                        <a:t>.</a:t>
                      </a:r>
                      <a:r>
                        <a:rPr lang="ja-JP" altLang="en-US" sz="1200" b="0" i="0" u="none" strike="noStrike" dirty="0">
                          <a:effectLst/>
                          <a:latin typeface="ＭＳ Ｐゴシック" panose="020B0600070205080204" pitchFamily="50" charset="-128"/>
                          <a:ea typeface="ＭＳ Ｐゴシック" panose="020B0600070205080204" pitchFamily="50" charset="-128"/>
                        </a:rPr>
                        <a:t>４</a:t>
                      </a:r>
                      <a:r>
                        <a:rPr lang="en-US" altLang="ja-JP" sz="1200" b="0" i="0" u="none" strike="noStrike" dirty="0">
                          <a:effectLst/>
                          <a:latin typeface="ＭＳ Ｐゴシック" panose="020B0600070205080204" pitchFamily="50" charset="-128"/>
                          <a:ea typeface="ＭＳ Ｐゴシック" panose="020B0600070205080204" pitchFamily="50" charset="-128"/>
                        </a:rPr>
                        <a:t>-R</a:t>
                      </a:r>
                      <a:r>
                        <a:rPr lang="ja-JP" altLang="en-US" sz="1200" b="0" i="0" u="none" strike="noStrike" dirty="0">
                          <a:effectLst/>
                          <a:latin typeface="ＭＳ Ｐゴシック" panose="020B0600070205080204" pitchFamily="50" charset="-128"/>
                          <a:ea typeface="ＭＳ Ｐゴシック" panose="020B0600070205080204" pitchFamily="50" charset="-128"/>
                        </a:rPr>
                        <a:t>４</a:t>
                      </a:r>
                      <a:r>
                        <a:rPr lang="en-US" altLang="ja-JP" sz="1200" b="0" i="0" u="none" strike="noStrike" dirty="0">
                          <a:effectLst/>
                          <a:latin typeface="ＭＳ Ｐゴシック" panose="020B0600070205080204" pitchFamily="50" charset="-128"/>
                          <a:ea typeface="ＭＳ Ｐゴシック" panose="020B0600070205080204" pitchFamily="50" charset="-128"/>
                        </a:rPr>
                        <a:t>.</a:t>
                      </a:r>
                      <a:r>
                        <a:rPr lang="ja-JP" altLang="en-US" sz="1200" b="0" i="0" u="none" strike="noStrike" dirty="0">
                          <a:effectLst/>
                          <a:latin typeface="ＭＳ Ｐゴシック" panose="020B0600070205080204" pitchFamily="50" charset="-128"/>
                          <a:ea typeface="ＭＳ Ｐゴシック" panose="020B0600070205080204" pitchFamily="50" charset="-128"/>
                        </a:rPr>
                        <a:t>９）</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１か月掛金額　</a:t>
                      </a:r>
                      <a:r>
                        <a:rPr lang="en-US" altLang="ja-JP" sz="1200" b="0" i="0" u="none" strike="noStrike" dirty="0">
                          <a:effectLst/>
                          <a:latin typeface="ＭＳ Ｐゴシック" panose="020B0600070205080204" pitchFamily="50" charset="-128"/>
                          <a:ea typeface="ＭＳ Ｐゴシック" panose="020B0600070205080204" pitchFamily="50" charset="-128"/>
                        </a:rPr>
                        <a:t>B   </a:t>
                      </a:r>
                      <a:r>
                        <a:rPr lang="ja-JP" altLang="en-US" sz="1200" b="0" i="0" u="none" strike="noStrike" dirty="0">
                          <a:effectLst/>
                          <a:latin typeface="ＭＳ Ｐゴシック" panose="020B0600070205080204" pitchFamily="50" charset="-128"/>
                          <a:ea typeface="ＭＳ Ｐゴシック" panose="020B0600070205080204" pitchFamily="50" charset="-128"/>
                        </a:rPr>
                        <a:t>　　　　　　  （</a:t>
                      </a:r>
                      <a:r>
                        <a:rPr lang="en-US" altLang="ja-JP" sz="1200" b="0" i="0" u="none" strike="noStrike" dirty="0">
                          <a:effectLst/>
                          <a:latin typeface="ＭＳ Ｐゴシック" panose="020B0600070205080204" pitchFamily="50" charset="-128"/>
                          <a:ea typeface="ＭＳ Ｐゴシック" panose="020B0600070205080204" pitchFamily="50" charset="-128"/>
                        </a:rPr>
                        <a:t>R</a:t>
                      </a:r>
                      <a:r>
                        <a:rPr lang="ja-JP" altLang="en-US" sz="1200" b="0" i="0" u="none" strike="noStrike" dirty="0">
                          <a:effectLst/>
                          <a:latin typeface="ＭＳ Ｐゴシック" panose="020B0600070205080204" pitchFamily="50" charset="-128"/>
                          <a:ea typeface="ＭＳ Ｐゴシック" panose="020B0600070205080204" pitchFamily="50" charset="-128"/>
                        </a:rPr>
                        <a:t>４</a:t>
                      </a:r>
                      <a:r>
                        <a:rPr lang="en-US" altLang="ja-JP" sz="1200" b="0" i="0" u="none" strike="noStrike" dirty="0">
                          <a:effectLst/>
                          <a:latin typeface="ＭＳ Ｐゴシック" panose="020B0600070205080204" pitchFamily="50" charset="-128"/>
                          <a:ea typeface="ＭＳ Ｐゴシック" panose="020B0600070205080204" pitchFamily="50" charset="-128"/>
                        </a:rPr>
                        <a:t>.10-R</a:t>
                      </a:r>
                      <a:r>
                        <a:rPr lang="ja-JP" altLang="en-US" sz="1200" b="0" i="0" u="none" strike="noStrike" dirty="0">
                          <a:effectLst/>
                          <a:latin typeface="ＭＳ Ｐゴシック" panose="020B0600070205080204" pitchFamily="50" charset="-128"/>
                          <a:ea typeface="ＭＳ Ｐゴシック" panose="020B0600070205080204" pitchFamily="50" charset="-128"/>
                        </a:rPr>
                        <a:t>５</a:t>
                      </a:r>
                      <a:r>
                        <a:rPr lang="en-US" altLang="ja-JP" sz="1200" b="0" i="0" u="none" strike="noStrike" dirty="0">
                          <a:effectLst/>
                          <a:latin typeface="ＭＳ Ｐゴシック" panose="020B0600070205080204" pitchFamily="50" charset="-128"/>
                          <a:ea typeface="ＭＳ Ｐゴシック" panose="020B0600070205080204" pitchFamily="50" charset="-128"/>
                        </a:rPr>
                        <a:t>.</a:t>
                      </a:r>
                      <a:r>
                        <a:rPr lang="ja-JP" altLang="en-US" sz="1200" b="0" i="0" u="none" strike="noStrike" dirty="0">
                          <a:effectLst/>
                          <a:latin typeface="ＭＳ Ｐゴシック" panose="020B0600070205080204" pitchFamily="50" charset="-128"/>
                          <a:ea typeface="ＭＳ Ｐゴシック" panose="020B0600070205080204" pitchFamily="50" charset="-128"/>
                        </a:rPr>
                        <a:t>３）</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年間掛金額</a:t>
                      </a:r>
                      <a:r>
                        <a:rPr lang="ja-JP" altLang="en-US" sz="1100" b="0" i="0" u="none" strike="noStrike" dirty="0">
                          <a:effectLst/>
                          <a:latin typeface="ＭＳ Ｐゴシック" panose="020B0600070205080204" pitchFamily="50" charset="-128"/>
                          <a:ea typeface="ＭＳ Ｐゴシック" panose="020B0600070205080204" pitchFamily="50" charset="-128"/>
                        </a:rPr>
                        <a:t/>
                      </a:r>
                      <a:br>
                        <a:rPr lang="ja-JP" altLang="en-US" sz="11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a:effectLst/>
                          <a:latin typeface="ＭＳ Ｐゴシック" panose="020B0600070205080204" pitchFamily="50" charset="-128"/>
                          <a:ea typeface="ＭＳ Ｐゴシック" panose="020B0600070205080204" pitchFamily="50" charset="-128"/>
                        </a:rPr>
                        <a:t>（毎月払い  Ａ</a:t>
                      </a:r>
                      <a:r>
                        <a:rPr lang="en-US" altLang="ja-JP" sz="1000" b="0" i="0" u="none" strike="noStrike" dirty="0">
                          <a:effectLst/>
                          <a:latin typeface="ＭＳ Ｐゴシック" panose="020B0600070205080204" pitchFamily="50" charset="-128"/>
                          <a:ea typeface="ＭＳ Ｐゴシック" panose="020B0600070205080204" pitchFamily="50" charset="-128"/>
                        </a:rPr>
                        <a:t>×</a:t>
                      </a:r>
                      <a:r>
                        <a:rPr lang="ja-JP" altLang="en-US" sz="1000" b="0" i="0" u="none" strike="noStrike" dirty="0">
                          <a:effectLst/>
                          <a:latin typeface="ＭＳ Ｐゴシック" panose="020B0600070205080204" pitchFamily="50" charset="-128"/>
                          <a:ea typeface="ＭＳ Ｐゴシック" panose="020B0600070205080204" pitchFamily="50" charset="-128"/>
                        </a:rPr>
                        <a:t>６月＋</a:t>
                      </a:r>
                      <a:r>
                        <a:rPr lang="en-US" altLang="ja-JP" sz="1000" b="0" i="0" u="none" strike="noStrike" dirty="0">
                          <a:effectLst/>
                          <a:latin typeface="ＭＳ Ｐゴシック" panose="020B0600070205080204" pitchFamily="50" charset="-128"/>
                          <a:ea typeface="ＭＳ Ｐゴシック" panose="020B0600070205080204" pitchFamily="50" charset="-128"/>
                        </a:rPr>
                        <a:t>B×</a:t>
                      </a:r>
                      <a:r>
                        <a:rPr lang="ja-JP" altLang="en-US" sz="1000" b="0" i="0" u="none" strike="noStrike" dirty="0">
                          <a:effectLst/>
                          <a:latin typeface="ＭＳ Ｐゴシック" panose="020B0600070205080204" pitchFamily="50" charset="-128"/>
                          <a:ea typeface="ＭＳ Ｐゴシック" panose="020B0600070205080204" pitchFamily="50" charset="-128"/>
                        </a:rPr>
                        <a:t>６月）</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0"/>
                  </a:ext>
                </a:extLst>
              </a:tr>
              <a:tr h="485838">
                <a:tc gridSpan="2">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退職時の標準報酬月額</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a:effectLst/>
                          <a:latin typeface="ＭＳ Ｐゴシック" panose="020B0600070205080204" pitchFamily="50" charset="-128"/>
                          <a:ea typeface="ＭＳ Ｐゴシック" panose="020B0600070205080204" pitchFamily="50" charset="-128"/>
                        </a:rPr>
                        <a:t>（掛金算定基礎額）</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任継</a:t>
                      </a:r>
                      <a:br>
                        <a:rPr lang="ja-JP" altLang="en-US" sz="1200" b="0" i="0" u="none" strike="noStrike" dirty="0">
                          <a:effectLst/>
                          <a:latin typeface="ＭＳ Ｐゴシック" panose="020B0600070205080204" pitchFamily="50" charset="-128"/>
                          <a:ea typeface="ＭＳ Ｐゴシック" panose="020B0600070205080204" pitchFamily="50" charset="-128"/>
                        </a:rPr>
                      </a:br>
                      <a:r>
                        <a:rPr lang="ja-JP" altLang="en-US" sz="1200" b="0" i="0" u="none" strike="noStrike" dirty="0">
                          <a:effectLst/>
                          <a:latin typeface="ＭＳ Ｐゴシック" panose="020B0600070205080204" pitchFamily="50" charset="-128"/>
                          <a:ea typeface="ＭＳ Ｐゴシック" panose="020B0600070205080204" pitchFamily="50" charset="-128"/>
                        </a:rPr>
                        <a:t>掛金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介護</a:t>
                      </a:r>
                      <a:br>
                        <a:rPr lang="ja-JP" altLang="en-US" sz="1200" b="0" i="0" u="none" strike="noStrike" dirty="0">
                          <a:effectLst/>
                          <a:latin typeface="ＭＳ Ｐゴシック" panose="020B0600070205080204" pitchFamily="50" charset="-128"/>
                          <a:ea typeface="ＭＳ Ｐゴシック" panose="020B0600070205080204" pitchFamily="50" charset="-128"/>
                        </a:rPr>
                      </a:br>
                      <a:r>
                        <a:rPr lang="ja-JP" altLang="en-US" sz="1200" b="0" i="0" u="none" strike="noStrike" dirty="0">
                          <a:effectLst/>
                          <a:latin typeface="ＭＳ Ｐゴシック" panose="020B0600070205080204" pitchFamily="50" charset="-128"/>
                          <a:ea typeface="ＭＳ Ｐゴシック" panose="020B0600070205080204" pitchFamily="50" charset="-128"/>
                        </a:rPr>
                        <a:t>掛金</a:t>
                      </a:r>
                      <a:r>
                        <a:rPr lang="en-US" altLang="ja-JP" sz="900" b="0" i="0" u="none" strike="noStrike" dirty="0">
                          <a:effectLst/>
                          <a:latin typeface="ＭＳ Ｐゴシック" panose="020B0600070205080204" pitchFamily="50" charset="-128"/>
                          <a:ea typeface="ＭＳ Ｐゴシック" panose="020B0600070205080204" pitchFamily="50" charset="-128"/>
                        </a:rPr>
                        <a:t>※1</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合計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任継</a:t>
                      </a:r>
                      <a:br>
                        <a:rPr lang="ja-JP" altLang="en-US" sz="1200" b="0" i="0" u="none" strike="noStrike" dirty="0">
                          <a:effectLst/>
                          <a:latin typeface="ＭＳ Ｐゴシック" panose="020B0600070205080204" pitchFamily="50" charset="-128"/>
                          <a:ea typeface="ＭＳ Ｐゴシック" panose="020B0600070205080204" pitchFamily="50" charset="-128"/>
                        </a:rPr>
                      </a:br>
                      <a:r>
                        <a:rPr lang="ja-JP" altLang="en-US" sz="1200" b="0" i="0" u="none" strike="noStrike" dirty="0">
                          <a:effectLst/>
                          <a:latin typeface="ＭＳ Ｐゴシック" panose="020B0600070205080204" pitchFamily="50" charset="-128"/>
                          <a:ea typeface="ＭＳ Ｐゴシック" panose="020B0600070205080204" pitchFamily="50" charset="-128"/>
                        </a:rPr>
                        <a:t>掛金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介護</a:t>
                      </a:r>
                      <a:br>
                        <a:rPr lang="ja-JP" altLang="en-US" sz="1200" b="0" i="0" u="none" strike="noStrike" dirty="0">
                          <a:effectLst/>
                          <a:latin typeface="ＭＳ Ｐゴシック" panose="020B0600070205080204" pitchFamily="50" charset="-128"/>
                          <a:ea typeface="ＭＳ Ｐゴシック" panose="020B0600070205080204" pitchFamily="50" charset="-128"/>
                        </a:rPr>
                      </a:br>
                      <a:r>
                        <a:rPr lang="ja-JP" altLang="en-US" sz="1200" b="0" i="0" u="none" strike="noStrike" dirty="0">
                          <a:effectLst/>
                          <a:latin typeface="ＭＳ Ｐゴシック" panose="020B0600070205080204" pitchFamily="50" charset="-128"/>
                          <a:ea typeface="ＭＳ Ｐゴシック" panose="020B0600070205080204" pitchFamily="50" charset="-128"/>
                        </a:rPr>
                        <a:t>掛金</a:t>
                      </a:r>
                      <a:r>
                        <a:rPr lang="en-US" altLang="ja-JP" sz="900" b="0" i="0" u="none" strike="noStrike" dirty="0">
                          <a:effectLst/>
                          <a:latin typeface="ＭＳ Ｐゴシック" panose="020B0600070205080204" pitchFamily="50" charset="-128"/>
                          <a:ea typeface="ＭＳ Ｐゴシック" panose="020B0600070205080204" pitchFamily="50" charset="-128"/>
                        </a:rPr>
                        <a:t>※1</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合計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任継</a:t>
                      </a:r>
                      <a:br>
                        <a:rPr lang="ja-JP" altLang="en-US" sz="1200" b="0" i="0" u="none" strike="noStrike" dirty="0">
                          <a:effectLst/>
                          <a:latin typeface="ＭＳ Ｐゴシック" panose="020B0600070205080204" pitchFamily="50" charset="-128"/>
                          <a:ea typeface="ＭＳ Ｐゴシック" panose="020B0600070205080204" pitchFamily="50" charset="-128"/>
                        </a:rPr>
                      </a:br>
                      <a:r>
                        <a:rPr lang="ja-JP" altLang="en-US" sz="1200" b="0" i="0" u="none" strike="noStrike" dirty="0">
                          <a:effectLst/>
                          <a:latin typeface="ＭＳ Ｐゴシック" panose="020B0600070205080204" pitchFamily="50" charset="-128"/>
                          <a:ea typeface="ＭＳ Ｐゴシック" panose="020B0600070205080204" pitchFamily="50" charset="-128"/>
                        </a:rPr>
                        <a:t>掛金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介護</a:t>
                      </a:r>
                      <a:br>
                        <a:rPr lang="ja-JP" altLang="en-US" sz="1200" b="0" i="0" u="none" strike="noStrike" dirty="0">
                          <a:effectLst/>
                          <a:latin typeface="ＭＳ Ｐゴシック" panose="020B0600070205080204" pitchFamily="50" charset="-128"/>
                          <a:ea typeface="ＭＳ Ｐゴシック" panose="020B0600070205080204" pitchFamily="50" charset="-128"/>
                        </a:rPr>
                      </a:br>
                      <a:r>
                        <a:rPr lang="ja-JP" altLang="en-US" sz="1200" b="0" i="0" u="none" strike="noStrike" dirty="0">
                          <a:effectLst/>
                          <a:latin typeface="ＭＳ Ｐゴシック" panose="020B0600070205080204" pitchFamily="50" charset="-128"/>
                          <a:ea typeface="ＭＳ Ｐゴシック" panose="020B0600070205080204" pitchFamily="50" charset="-128"/>
                        </a:rPr>
                        <a:t>掛金</a:t>
                      </a:r>
                      <a:r>
                        <a:rPr lang="en-US" altLang="ja-JP" sz="900" b="0" i="0" u="none" strike="noStrike" dirty="0">
                          <a:effectLst/>
                          <a:latin typeface="ＭＳ Ｐゴシック" panose="020B0600070205080204" pitchFamily="50" charset="-128"/>
                          <a:ea typeface="ＭＳ Ｐゴシック" panose="020B0600070205080204" pitchFamily="50" charset="-128"/>
                        </a:rPr>
                        <a:t>※1</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合計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91868">
                <a:tc>
                  <a:txBody>
                    <a:bodyPr/>
                    <a:lstStyle/>
                    <a:p>
                      <a:pPr algn="ctr" fontAlgn="ctr"/>
                      <a:r>
                        <a:rPr lang="ja-JP" altLang="en-US" sz="1200" b="0" i="0" u="none" strike="noStrike" dirty="0">
                          <a:effectLst/>
                          <a:latin typeface="ＭＳ Ｐゴシック" panose="020B0600070205080204" pitchFamily="50" charset="-128"/>
                          <a:ea typeface="ＭＳ Ｐゴシック" panose="020B0600070205080204" pitchFamily="50" charset="-128"/>
                        </a:rPr>
                        <a:t>等級</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91868">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solidFill>
                            <a:srgbClr val="000000"/>
                          </a:solidFill>
                          <a:effectLst/>
                          <a:latin typeface="+mj-ea"/>
                          <a:ea typeface="+mj-ea"/>
                        </a:rPr>
                        <a:t>58,000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4,883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1,023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5,906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5,405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1,023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6,428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61,728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12,276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74,004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364791">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solidFill>
                            <a:srgbClr val="000000"/>
                          </a:solidFill>
                          <a:effectLst/>
                          <a:latin typeface="+mj-ea"/>
                          <a:ea typeface="+mj-ea"/>
                        </a:rPr>
                        <a:t>68,000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5,725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1,199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6,924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6,337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1,199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7,536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72,372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14,388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86,760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91868">
                <a:tc>
                  <a:txBody>
                    <a:bodyPr/>
                    <a:lstStyle/>
                    <a:p>
                      <a:pPr algn="ctr" fontAlgn="b"/>
                      <a:r>
                        <a:rPr lang="en-US" altLang="ja-JP" sz="1200" b="0" i="0" u="none" strike="noStrike" dirty="0">
                          <a:effectLst/>
                          <a:latin typeface="ＭＳ Ｐゴシック" panose="020B0600070205080204" pitchFamily="50" charset="-128"/>
                          <a:ea typeface="ＭＳ Ｐゴシック" panose="020B0600070205080204" pitchFamily="50" charset="-128"/>
                        </a:rPr>
                        <a:t/>
                      </a:r>
                      <a:br>
                        <a:rPr lang="en-US" altLang="ja-JP" sz="1200" b="0" i="0" u="none" strike="noStrike" dirty="0">
                          <a:effectLst/>
                          <a:latin typeface="ＭＳ Ｐゴシック" panose="020B0600070205080204" pitchFamily="50" charset="-128"/>
                          <a:ea typeface="ＭＳ Ｐゴシック" panose="020B0600070205080204" pitchFamily="50" charset="-128"/>
                        </a:rPr>
                      </a:br>
                      <a:r>
                        <a:rPr lang="en-US" altLang="ja-JP" sz="1200" b="0" i="0" u="none" strike="noStrike" dirty="0">
                          <a:effectLst/>
                          <a:latin typeface="ＭＳ Ｐゴシック" panose="020B0600070205080204" pitchFamily="50" charset="-128"/>
                          <a:ea typeface="ＭＳ Ｐゴシック" panose="020B0600070205080204" pitchFamily="50" charset="-128"/>
                        </a:rPr>
                        <a:t/>
                      </a:r>
                      <a:br>
                        <a:rPr lang="en-US" altLang="ja-JP" sz="1200" b="0" i="0" u="none" strike="noStrike" dirty="0">
                          <a:effectLst/>
                          <a:latin typeface="ＭＳ Ｐゴシック" panose="020B0600070205080204" pitchFamily="50" charset="-128"/>
                          <a:ea typeface="ＭＳ Ｐゴシック" panose="020B0600070205080204" pitchFamily="50" charset="-128"/>
                        </a:rPr>
                      </a:b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ja-JP" altLang="en-US" sz="1200" b="0" i="0" u="none" strike="noStrike" dirty="0">
                          <a:effectLst/>
                          <a:latin typeface="+mj-ea"/>
                          <a:ea typeface="+mj-ea"/>
                        </a:rPr>
                        <a:t>～　　　　</a:t>
                      </a:r>
                      <a:r>
                        <a:rPr lang="en-US" altLang="ja-JP" sz="1200" b="0" i="0" u="none" strike="noStrike" dirty="0">
                          <a:effectLst/>
                          <a:latin typeface="+mj-ea"/>
                          <a:ea typeface="+mj-ea"/>
                        </a:rPr>
                        <a:t/>
                      </a:r>
                      <a:br>
                        <a:rPr lang="en-US" altLang="ja-JP" sz="1200" b="0" i="0" u="none" strike="noStrike" dirty="0">
                          <a:effectLst/>
                          <a:latin typeface="+mj-ea"/>
                          <a:ea typeface="+mj-ea"/>
                        </a:rPr>
                      </a:br>
                      <a:r>
                        <a:rPr lang="en-US" altLang="ja-JP" sz="1200" b="0" i="0" u="none" strike="noStrike" dirty="0">
                          <a:effectLst/>
                          <a:latin typeface="+mj-ea"/>
                          <a:ea typeface="+mj-ea"/>
                        </a:rPr>
                        <a:t/>
                      </a:r>
                      <a:br>
                        <a:rPr lang="en-US" altLang="ja-JP" sz="1200" b="0" i="0" u="none" strike="noStrike" dirty="0">
                          <a:effectLst/>
                          <a:latin typeface="+mj-ea"/>
                          <a:ea typeface="+mj-ea"/>
                        </a:rPr>
                      </a:br>
                      <a:endParaRPr lang="ja-JP" altLang="en-US" sz="1200" b="0" i="0" u="none" strike="noStrike" dirty="0">
                        <a:effectLst/>
                        <a:latin typeface="+mj-ea"/>
                        <a:ea typeface="+mj-ea"/>
                      </a:endParaRPr>
                    </a:p>
                  </a:txBody>
                  <a:tcPr marL="0" marR="0"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ja-JP" altLang="en-US" sz="1200" b="0" i="0" u="none" strike="noStrike" dirty="0">
                          <a:effectLst/>
                          <a:latin typeface="+mj-ea"/>
                          <a:ea typeface="+mj-ea"/>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91868">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solidFill>
                            <a:srgbClr val="000000"/>
                          </a:solidFill>
                          <a:effectLst/>
                          <a:latin typeface="+mj-ea"/>
                          <a:ea typeface="+mj-ea"/>
                        </a:rPr>
                        <a:t>380,000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31,996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6,703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38,699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35,416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6,703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42,119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404,472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80,436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484,908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91868">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solidFill>
                            <a:srgbClr val="000000"/>
                          </a:solidFill>
                          <a:effectLst/>
                          <a:latin typeface="+mj-ea"/>
                          <a:ea typeface="+mj-ea"/>
                        </a:rPr>
                        <a:t>410,000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34,522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7,232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41,754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38,212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7,232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45,444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436,404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86,784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200" b="0" i="0" u="none" strike="noStrike" dirty="0">
                          <a:effectLst/>
                          <a:latin typeface="+mj-ea"/>
                          <a:ea typeface="+mj-ea"/>
                        </a:rPr>
                        <a:t>523,188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bl>
          </a:graphicData>
        </a:graphic>
      </p:graphicFrame>
      <p:sp>
        <p:nvSpPr>
          <p:cNvPr id="17" name="正方形/長方形 16"/>
          <p:cNvSpPr/>
          <p:nvPr/>
        </p:nvSpPr>
        <p:spPr>
          <a:xfrm>
            <a:off x="1436913" y="2562311"/>
            <a:ext cx="1393373" cy="508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1436914" y="4550767"/>
            <a:ext cx="1378858" cy="3193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4252686" y="4550767"/>
            <a:ext cx="667657" cy="3193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6328227" y="4550767"/>
            <a:ext cx="667657" cy="3193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8505369" y="4550767"/>
            <a:ext cx="750891" cy="3193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右カーブ矢印 23"/>
          <p:cNvSpPr/>
          <p:nvPr/>
        </p:nvSpPr>
        <p:spPr>
          <a:xfrm>
            <a:off x="909176" y="3172966"/>
            <a:ext cx="328974" cy="14804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35" name="グループ化 34"/>
          <p:cNvGrpSpPr/>
          <p:nvPr/>
        </p:nvGrpSpPr>
        <p:grpSpPr>
          <a:xfrm>
            <a:off x="9522206" y="2549214"/>
            <a:ext cx="2453894" cy="1645868"/>
            <a:chOff x="9509760" y="2999232"/>
            <a:chExt cx="2157984" cy="1517904"/>
          </a:xfrm>
        </p:grpSpPr>
        <p:sp>
          <p:nvSpPr>
            <p:cNvPr id="29" name="テキスト ボックス 28"/>
            <p:cNvSpPr txBox="1"/>
            <p:nvPr/>
          </p:nvSpPr>
          <p:spPr>
            <a:xfrm>
              <a:off x="9605310" y="3119991"/>
              <a:ext cx="2062434" cy="1253094"/>
            </a:xfrm>
            <a:prstGeom prst="rect">
              <a:avLst/>
            </a:prstGeom>
            <a:noFill/>
          </p:spPr>
          <p:txBody>
            <a:bodyPr wrap="square" rtlCol="0">
              <a:spAutoFit/>
            </a:bodyPr>
            <a:lstStyle/>
            <a:p>
              <a:r>
                <a:rPr kumimoji="1" lang="ja-JP" altLang="en-US" dirty="0"/>
                <a:t>「毎月払い」にした場合の１２か月分（（</a:t>
              </a:r>
              <a:r>
                <a:rPr kumimoji="1" lang="en-US" altLang="ja-JP" dirty="0">
                  <a:latin typeface="+mj-ea"/>
                  <a:ea typeface="+mj-ea"/>
                </a:rPr>
                <a:t>A×</a:t>
              </a:r>
              <a:r>
                <a:rPr kumimoji="1" lang="ja-JP" altLang="en-US" dirty="0">
                  <a:latin typeface="+mj-ea"/>
                  <a:ea typeface="+mj-ea"/>
                </a:rPr>
                <a:t>６</a:t>
              </a:r>
              <a:r>
                <a:rPr kumimoji="1" lang="ja-JP" altLang="en-US" dirty="0"/>
                <a:t>）＋（</a:t>
              </a:r>
              <a:r>
                <a:rPr kumimoji="1" lang="en-US" altLang="ja-JP" dirty="0">
                  <a:latin typeface="+mj-ea"/>
                  <a:ea typeface="+mj-ea"/>
                </a:rPr>
                <a:t>B×</a:t>
              </a:r>
              <a:r>
                <a:rPr kumimoji="1" lang="ja-JP" altLang="en-US" dirty="0">
                  <a:latin typeface="+mj-ea"/>
                  <a:ea typeface="+mj-ea"/>
                </a:rPr>
                <a:t>６</a:t>
              </a:r>
              <a:r>
                <a:rPr kumimoji="1" lang="ja-JP" altLang="en-US" dirty="0"/>
                <a:t>）＝</a:t>
              </a:r>
              <a:r>
                <a:rPr kumimoji="1" lang="en-US" altLang="ja-JP" dirty="0"/>
                <a:t>C</a:t>
              </a:r>
              <a:r>
                <a:rPr kumimoji="1" lang="ja-JP" altLang="en-US" dirty="0"/>
                <a:t>）の掛金合計金額</a:t>
              </a:r>
            </a:p>
          </p:txBody>
        </p:sp>
        <p:sp>
          <p:nvSpPr>
            <p:cNvPr id="31" name="四角形吹き出し 30"/>
            <p:cNvSpPr/>
            <p:nvPr/>
          </p:nvSpPr>
          <p:spPr>
            <a:xfrm>
              <a:off x="9509760" y="2999232"/>
              <a:ext cx="2157984" cy="1517904"/>
            </a:xfrm>
            <a:prstGeom prst="wedgeRectCallout">
              <a:avLst>
                <a:gd name="adj1" fmla="val -56426"/>
                <a:gd name="adj2" fmla="val 7168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6" name="コンテンツ プレースホルダー 2"/>
          <p:cNvSpPr txBox="1">
            <a:spLocks/>
          </p:cNvSpPr>
          <p:nvPr/>
        </p:nvSpPr>
        <p:spPr>
          <a:xfrm>
            <a:off x="1278014" y="5539717"/>
            <a:ext cx="10001597" cy="473249"/>
          </a:xfrm>
          <a:prstGeom prst="rect">
            <a:avLst/>
          </a:prstGeom>
        </p:spPr>
        <p:txBody>
          <a:bodyPr vert="horz" lIns="0" tIns="45720" rIns="0" bIns="45720" rtlCol="0">
            <a:normAutofit fontScale="5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900" b="1" dirty="0">
                <a:solidFill>
                  <a:schemeClr val="accent2">
                    <a:lumMod val="75000"/>
                  </a:schemeClr>
                </a:solidFill>
                <a:latin typeface="+mn-ea"/>
              </a:rPr>
              <a:t>⇒</a:t>
            </a:r>
            <a:r>
              <a:rPr lang="ja-JP" altLang="en-US" sz="2900" b="1" dirty="0">
                <a:solidFill>
                  <a:schemeClr val="tx1"/>
                </a:solidFill>
                <a:latin typeface="+mn-ea"/>
              </a:rPr>
              <a:t>公立学校共済組合広島支部のホームページ（下の行を右クリックし「ハイパーリンクを開く」をクリックすると表示）</a:t>
            </a:r>
            <a:r>
              <a:rPr lang="en-US" altLang="ja-JP" sz="2900" b="1" dirty="0">
                <a:solidFill>
                  <a:schemeClr val="tx1"/>
                </a:solidFill>
                <a:latin typeface="+mn-ea"/>
              </a:rPr>
              <a:t/>
            </a:r>
            <a:br>
              <a:rPr lang="en-US" altLang="ja-JP" sz="2900" b="1" dirty="0">
                <a:solidFill>
                  <a:schemeClr val="tx1"/>
                </a:solidFill>
                <a:latin typeface="+mn-ea"/>
              </a:rPr>
            </a:br>
            <a:endParaRPr lang="ja-JP" altLang="en-US" sz="2800" b="1" dirty="0">
              <a:solidFill>
                <a:srgbClr val="0070C0"/>
              </a:solidFill>
              <a:latin typeface="+mn-ea"/>
            </a:endParaRPr>
          </a:p>
        </p:txBody>
      </p:sp>
      <p:sp>
        <p:nvSpPr>
          <p:cNvPr id="37" name="コンテンツ プレースホルダー 2"/>
          <p:cNvSpPr txBox="1">
            <a:spLocks/>
          </p:cNvSpPr>
          <p:nvPr/>
        </p:nvSpPr>
        <p:spPr>
          <a:xfrm>
            <a:off x="1208753" y="5044166"/>
            <a:ext cx="9567959" cy="4567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400" b="1" dirty="0">
                <a:solidFill>
                  <a:schemeClr val="accent2">
                    <a:lumMod val="75000"/>
                  </a:schemeClr>
                </a:solidFill>
                <a:latin typeface="+mn-ea"/>
              </a:rPr>
              <a:t>令和４年度の「任意継続掛金早見表」にて掛金額を参考にしてください。</a:t>
            </a:r>
          </a:p>
        </p:txBody>
      </p:sp>
      <p:sp>
        <p:nvSpPr>
          <p:cNvPr id="38" name="コンテンツ プレースホルダー 2"/>
          <p:cNvSpPr txBox="1">
            <a:spLocks/>
          </p:cNvSpPr>
          <p:nvPr/>
        </p:nvSpPr>
        <p:spPr>
          <a:xfrm>
            <a:off x="1208753" y="5829118"/>
            <a:ext cx="10001597" cy="465845"/>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2900" b="1" dirty="0">
                <a:solidFill>
                  <a:srgbClr val="0070C0"/>
                </a:solidFill>
              </a:rPr>
              <a:t>令和</a:t>
            </a:r>
            <a:r>
              <a:rPr lang="en-US" altLang="ja-JP" sz="2900" b="1" dirty="0">
                <a:solidFill>
                  <a:srgbClr val="0070C0"/>
                </a:solidFill>
              </a:rPr>
              <a:t>4</a:t>
            </a:r>
            <a:r>
              <a:rPr lang="ja-JP" altLang="en-US" sz="2900" b="1" dirty="0">
                <a:solidFill>
                  <a:srgbClr val="0070C0"/>
                </a:solidFill>
              </a:rPr>
              <a:t>年度任意継続組合員の掛金額のお知らせ</a:t>
            </a:r>
            <a:r>
              <a:rPr lang="en-US" altLang="ja-JP" sz="2900" b="1" dirty="0">
                <a:solidFill>
                  <a:srgbClr val="0070C0"/>
                </a:solidFill>
              </a:rPr>
              <a:t>:</a:t>
            </a:r>
            <a:r>
              <a:rPr lang="ja-JP" altLang="en-US" sz="2900" b="1" dirty="0">
                <a:solidFill>
                  <a:srgbClr val="0070C0"/>
                </a:solidFill>
              </a:rPr>
              <a:t>公立学校共済組合広島支部 </a:t>
            </a:r>
            <a:r>
              <a:rPr lang="en-US" altLang="ja-JP" sz="2900" b="1" dirty="0">
                <a:solidFill>
                  <a:srgbClr val="0070C0"/>
                </a:solidFill>
              </a:rPr>
              <a:t>(kouritu.or.jp)</a:t>
            </a:r>
            <a:endParaRPr lang="en-US" altLang="ja-JP" sz="2900" b="1" dirty="0">
              <a:solidFill>
                <a:srgbClr val="0070C0"/>
              </a:solidFill>
              <a:latin typeface="+mn-ea"/>
            </a:endParaRPr>
          </a:p>
          <a:p>
            <a:pPr marL="0" indent="0">
              <a:buNone/>
            </a:pPr>
            <a:endParaRPr lang="ja-JP" altLang="en-US" sz="2800" b="1" dirty="0">
              <a:solidFill>
                <a:srgbClr val="0070C0"/>
              </a:solidFill>
              <a:latin typeface="+mn-ea"/>
            </a:endParaRPr>
          </a:p>
        </p:txBody>
      </p:sp>
      <p:grpSp>
        <p:nvGrpSpPr>
          <p:cNvPr id="7" name="グループ化 6"/>
          <p:cNvGrpSpPr/>
          <p:nvPr/>
        </p:nvGrpSpPr>
        <p:grpSpPr>
          <a:xfrm>
            <a:off x="4818742" y="4013739"/>
            <a:ext cx="420914" cy="388114"/>
            <a:chOff x="4818742" y="4136571"/>
            <a:chExt cx="420914" cy="388114"/>
          </a:xfrm>
        </p:grpSpPr>
        <p:sp>
          <p:nvSpPr>
            <p:cNvPr id="5" name="円/楕円 4"/>
            <p:cNvSpPr/>
            <p:nvPr/>
          </p:nvSpPr>
          <p:spPr>
            <a:xfrm>
              <a:off x="4818742" y="4136571"/>
              <a:ext cx="420914" cy="380565"/>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876801" y="4155353"/>
              <a:ext cx="217714" cy="369332"/>
            </a:xfrm>
            <a:prstGeom prst="rect">
              <a:avLst/>
            </a:prstGeom>
            <a:noFill/>
          </p:spPr>
          <p:txBody>
            <a:bodyPr wrap="square" rtlCol="0">
              <a:spAutoFit/>
            </a:bodyPr>
            <a:lstStyle/>
            <a:p>
              <a:r>
                <a:rPr kumimoji="1" lang="en-US" altLang="ja-JP" dirty="0"/>
                <a:t>A</a:t>
              </a:r>
              <a:endParaRPr kumimoji="1" lang="ja-JP" altLang="en-US" dirty="0"/>
            </a:p>
          </p:txBody>
        </p:sp>
      </p:grpSp>
      <p:grpSp>
        <p:nvGrpSpPr>
          <p:cNvPr id="22" name="グループ化 21"/>
          <p:cNvGrpSpPr/>
          <p:nvPr/>
        </p:nvGrpSpPr>
        <p:grpSpPr>
          <a:xfrm>
            <a:off x="6995884" y="4013739"/>
            <a:ext cx="420914" cy="388114"/>
            <a:chOff x="4818742" y="4136571"/>
            <a:chExt cx="420914" cy="388114"/>
          </a:xfrm>
        </p:grpSpPr>
        <p:sp>
          <p:nvSpPr>
            <p:cNvPr id="23" name="円/楕円 22"/>
            <p:cNvSpPr/>
            <p:nvPr/>
          </p:nvSpPr>
          <p:spPr>
            <a:xfrm>
              <a:off x="4818742" y="4136571"/>
              <a:ext cx="420914" cy="380565"/>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p:cNvSpPr txBox="1"/>
            <p:nvPr/>
          </p:nvSpPr>
          <p:spPr>
            <a:xfrm>
              <a:off x="4876801" y="4155353"/>
              <a:ext cx="217714" cy="369332"/>
            </a:xfrm>
            <a:prstGeom prst="rect">
              <a:avLst/>
            </a:prstGeom>
            <a:noFill/>
          </p:spPr>
          <p:txBody>
            <a:bodyPr wrap="square" rtlCol="0">
              <a:spAutoFit/>
            </a:bodyPr>
            <a:lstStyle/>
            <a:p>
              <a:r>
                <a:rPr kumimoji="1" lang="en-US" altLang="ja-JP" dirty="0"/>
                <a:t>B</a:t>
              </a:r>
              <a:endParaRPr kumimoji="1" lang="ja-JP" altLang="en-US" dirty="0"/>
            </a:p>
          </p:txBody>
        </p:sp>
      </p:grpSp>
      <p:grpSp>
        <p:nvGrpSpPr>
          <p:cNvPr id="26" name="グループ化 25"/>
          <p:cNvGrpSpPr/>
          <p:nvPr/>
        </p:nvGrpSpPr>
        <p:grpSpPr>
          <a:xfrm>
            <a:off x="8893948" y="4006190"/>
            <a:ext cx="420914" cy="388114"/>
            <a:chOff x="4818742" y="4136571"/>
            <a:chExt cx="420914" cy="388114"/>
          </a:xfrm>
        </p:grpSpPr>
        <p:sp>
          <p:nvSpPr>
            <p:cNvPr id="27" name="円/楕円 26"/>
            <p:cNvSpPr/>
            <p:nvPr/>
          </p:nvSpPr>
          <p:spPr>
            <a:xfrm>
              <a:off x="4818742" y="4136571"/>
              <a:ext cx="420914" cy="380565"/>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p:cNvSpPr txBox="1"/>
            <p:nvPr/>
          </p:nvSpPr>
          <p:spPr>
            <a:xfrm>
              <a:off x="4876801" y="4155353"/>
              <a:ext cx="217714" cy="369332"/>
            </a:xfrm>
            <a:prstGeom prst="rect">
              <a:avLst/>
            </a:prstGeom>
            <a:noFill/>
          </p:spPr>
          <p:txBody>
            <a:bodyPr wrap="square" rtlCol="0">
              <a:spAutoFit/>
            </a:bodyPr>
            <a:lstStyle/>
            <a:p>
              <a:r>
                <a:rPr kumimoji="1" lang="en-US" altLang="ja-JP" dirty="0"/>
                <a:t>C</a:t>
              </a:r>
              <a:endParaRPr kumimoji="1" lang="ja-JP" altLang="en-US" dirty="0"/>
            </a:p>
          </p:txBody>
        </p:sp>
      </p:grpSp>
      <p:sp>
        <p:nvSpPr>
          <p:cNvPr id="30" name="正方形/長方形 29"/>
          <p:cNvSpPr/>
          <p:nvPr/>
        </p:nvSpPr>
        <p:spPr>
          <a:xfrm>
            <a:off x="1085847"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オーディオ 7">
            <a:hlinkClick r:id="" action="ppaction://media"/>
            <a:extLst>
              <a:ext uri="{FF2B5EF4-FFF2-40B4-BE49-F238E27FC236}">
                <a16:creationId xmlns:a16="http://schemas.microsoft.com/office/drawing/2014/main" xmlns="" id="{5B6963E8-51DC-4A79-A512-0B8667D9E4F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2298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51909">
        <p:cut/>
      </p:transition>
    </mc:Choice>
    <mc:Fallback xmlns="">
      <p:transition advTm="5190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20000"/>
                                  </p:stCondLst>
                                  <p:childTnLst>
                                    <p:set>
                                      <p:cBhvr>
                                        <p:cTn id="9" dur="1" fill="hold">
                                          <p:stCondLst>
                                            <p:cond delay="9"/>
                                          </p:stCondLst>
                                        </p:cTn>
                                        <p:tgtEl>
                                          <p:spTgt spid="17"/>
                                        </p:tgtEl>
                                        <p:attrNameLst>
                                          <p:attrName>style.visibility</p:attrName>
                                        </p:attrNameLst>
                                      </p:cBhvr>
                                      <p:to>
                                        <p:strVal val="visible"/>
                                      </p:to>
                                    </p:set>
                                  </p:childTnLst>
                                </p:cTn>
                              </p:par>
                            </p:childTnLst>
                          </p:cTn>
                        </p:par>
                        <p:par>
                          <p:cTn id="10" fill="hold">
                            <p:stCondLst>
                              <p:cond delay="20011"/>
                            </p:stCondLst>
                            <p:childTnLst>
                              <p:par>
                                <p:cTn id="11" presetID="1" presetClass="entr" presetSubtype="0" fill="hold" grpId="0" nodeType="afterEffect">
                                  <p:stCondLst>
                                    <p:cond delay="4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20411"/>
                            </p:stCondLst>
                            <p:childTnLst>
                              <p:par>
                                <p:cTn id="14" presetID="1" presetClass="entr" presetSubtype="0" fill="hold" grpId="0" nodeType="afterEffect">
                                  <p:stCondLst>
                                    <p:cond delay="8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21211"/>
                            </p:stCondLst>
                            <p:childTnLst>
                              <p:par>
                                <p:cTn id="17" presetID="1" presetClass="entr" presetSubtype="0" fill="hold" grpId="0" nodeType="afterEffect">
                                  <p:stCondLst>
                                    <p:cond delay="1000"/>
                                  </p:stCondLst>
                                  <p:childTnLst>
                                    <p:set>
                                      <p:cBhvr>
                                        <p:cTn id="18" dur="1" fill="hold">
                                          <p:stCondLst>
                                            <p:cond delay="0"/>
                                          </p:stCondLst>
                                        </p:cTn>
                                        <p:tgtEl>
                                          <p:spTgt spid="19"/>
                                        </p:tgtEl>
                                        <p:attrNameLst>
                                          <p:attrName>style.visibility</p:attrName>
                                        </p:attrNameLst>
                                      </p:cBhvr>
                                      <p:to>
                                        <p:strVal val="visible"/>
                                      </p:to>
                                    </p:set>
                                  </p:childTnLst>
                                </p:cTn>
                              </p:par>
                              <p:par>
                                <p:cTn id="19" presetID="10" presetClass="entr" presetSubtype="0"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2711"/>
                            </p:stCondLst>
                            <p:childTnLst>
                              <p:par>
                                <p:cTn id="23" presetID="1" presetClass="entr" presetSubtype="0" fill="hold" grpId="0" nodeType="afterEffect">
                                  <p:stCondLst>
                                    <p:cond delay="1200"/>
                                  </p:stCondLst>
                                  <p:childTnLst>
                                    <p:set>
                                      <p:cBhvr>
                                        <p:cTn id="24" dur="1" fill="hold">
                                          <p:stCondLst>
                                            <p:cond delay="0"/>
                                          </p:stCondLst>
                                        </p:cTn>
                                        <p:tgtEl>
                                          <p:spTgt spid="20"/>
                                        </p:tgtEl>
                                        <p:attrNameLst>
                                          <p:attrName>style.visibility</p:attrName>
                                        </p:attrNameLst>
                                      </p:cBhvr>
                                      <p:to>
                                        <p:strVal val="visible"/>
                                      </p:to>
                                    </p:set>
                                  </p:childTnLst>
                                </p:cTn>
                              </p:par>
                              <p:par>
                                <p:cTn id="25" presetID="10" presetClass="entr" presetSubtype="0" fill="hold" nodeType="withEffect">
                                  <p:stCondLst>
                                    <p:cond delay="12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24411"/>
                            </p:stCondLst>
                            <p:childTnLst>
                              <p:par>
                                <p:cTn id="29" presetID="1" presetClass="entr" presetSubtype="0" fill="hold" grpId="0" nodeType="afterEffect">
                                  <p:stCondLst>
                                    <p:cond delay="1500"/>
                                  </p:stCondLst>
                                  <p:childTnLst>
                                    <p:set>
                                      <p:cBhvr>
                                        <p:cTn id="30" dur="1" fill="hold">
                                          <p:stCondLst>
                                            <p:cond delay="0"/>
                                          </p:stCondLst>
                                        </p:cTn>
                                        <p:tgtEl>
                                          <p:spTgt spid="21"/>
                                        </p:tgtEl>
                                        <p:attrNameLst>
                                          <p:attrName>style.visibility</p:attrName>
                                        </p:attrNameLst>
                                      </p:cBhvr>
                                      <p:to>
                                        <p:strVal val="visible"/>
                                      </p:to>
                                    </p:set>
                                  </p:childTnLst>
                                </p:cTn>
                              </p:par>
                              <p:par>
                                <p:cTn id="31" presetID="10" presetClass="entr" presetSubtype="0" fill="hold" nodeType="withEffect">
                                  <p:stCondLst>
                                    <p:cond delay="150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150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26411"/>
                            </p:stCondLst>
                            <p:childTnLst>
                              <p:par>
                                <p:cTn id="38" presetID="42" presetClass="entr" presetSubtype="0"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par>
                          <p:cTn id="43" fill="hold">
                            <p:stCondLst>
                              <p:cond delay="27411"/>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childTnLst>
                          </p:cTn>
                        </p:par>
                        <p:par>
                          <p:cTn id="49" fill="hold">
                            <p:stCondLst>
                              <p:cond delay="28411"/>
                            </p:stCondLst>
                            <p:childTnLst>
                              <p:par>
                                <p:cTn id="50" presetID="42" presetClass="entr" presetSubtype="0"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anim calcmode="lin" valueType="num">
                                      <p:cBhvr>
                                        <p:cTn id="53" dur="1000" fill="hold"/>
                                        <p:tgtEl>
                                          <p:spTgt spid="38"/>
                                        </p:tgtEl>
                                        <p:attrNameLst>
                                          <p:attrName>ppt_x</p:attrName>
                                        </p:attrNameLst>
                                      </p:cBhvr>
                                      <p:tavLst>
                                        <p:tav tm="0">
                                          <p:val>
                                            <p:strVal val="#ppt_x"/>
                                          </p:val>
                                        </p:tav>
                                        <p:tav tm="100000">
                                          <p:val>
                                            <p:strVal val="#ppt_x"/>
                                          </p:val>
                                        </p:tav>
                                      </p:tavLst>
                                    </p:anim>
                                    <p:anim calcmode="lin" valueType="num">
                                      <p:cBhvr>
                                        <p:cTn id="5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8"/>
                </p:tgtEl>
              </p:cMediaNode>
            </p:audio>
          </p:childTnLst>
        </p:cTn>
      </p:par>
    </p:tnLst>
    <p:bldLst>
      <p:bldP spid="17" grpId="0" animBg="1"/>
      <p:bldP spid="18" grpId="0" animBg="1"/>
      <p:bldP spid="19" grpId="0" animBg="1"/>
      <p:bldP spid="20" grpId="0" animBg="1"/>
      <p:bldP spid="21" grpId="0" animBg="1"/>
      <p:bldP spid="24" grpId="0" animBg="1"/>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56588" y="300252"/>
            <a:ext cx="10058400" cy="1080000"/>
          </a:xfrm>
        </p:spPr>
        <p:txBody>
          <a:bodyPr>
            <a:normAutofit/>
          </a:bodyPr>
          <a:lstStyle/>
          <a:p>
            <a:r>
              <a:rPr lang="ja-JP" altLang="en-US" sz="4400" dirty="0">
                <a:solidFill>
                  <a:schemeClr val="tx1"/>
                </a:solidFill>
              </a:rPr>
              <a:t>３　任意継続掛金の払込について①</a:t>
            </a:r>
          </a:p>
        </p:txBody>
      </p:sp>
      <p:sp>
        <p:nvSpPr>
          <p:cNvPr id="3" name="コンテンツ プレースホルダー 2"/>
          <p:cNvSpPr>
            <a:spLocks noGrp="1"/>
          </p:cNvSpPr>
          <p:nvPr>
            <p:ph idx="1"/>
          </p:nvPr>
        </p:nvSpPr>
        <p:spPr>
          <a:xfrm>
            <a:off x="1172191" y="1373514"/>
            <a:ext cx="10115203" cy="4757122"/>
          </a:xfrm>
        </p:spPr>
        <p:txBody>
          <a:bodyPr>
            <a:noAutofit/>
          </a:bodyPr>
          <a:lstStyle/>
          <a:p>
            <a:pPr indent="0" algn="just">
              <a:spcAft>
                <a:spcPts val="0"/>
              </a:spcAft>
              <a:buNone/>
            </a:pPr>
            <a:r>
              <a:rPr lang="ja-JP" altLang="en-US" sz="2400" kern="100" dirty="0">
                <a:solidFill>
                  <a:schemeClr val="tx1"/>
                </a:solidFill>
              </a:rPr>
              <a:t>　</a:t>
            </a:r>
            <a:r>
              <a:rPr lang="ja-JP" altLang="ja-JP" sz="2400" kern="100" dirty="0">
                <a:solidFill>
                  <a:schemeClr val="tx1"/>
                </a:solidFill>
                <a:latin typeface="+mn-ea"/>
              </a:rPr>
              <a:t>掛金は，</a:t>
            </a:r>
            <a:r>
              <a:rPr lang="ja-JP" altLang="en-US" sz="2400" kern="100" dirty="0">
                <a:solidFill>
                  <a:schemeClr val="tx1"/>
                </a:solidFill>
                <a:latin typeface="+mn-ea"/>
              </a:rPr>
              <a:t>「</a:t>
            </a:r>
            <a:r>
              <a:rPr lang="ja-JP" altLang="ja-JP" sz="2400" kern="100" dirty="0">
                <a:solidFill>
                  <a:schemeClr val="tx1"/>
                </a:solidFill>
                <a:latin typeface="+mn-ea"/>
              </a:rPr>
              <a:t>任意継続組合員の資格を取得した月</a:t>
            </a:r>
            <a:r>
              <a:rPr lang="ja-JP" altLang="en-US" sz="2400" kern="100" dirty="0">
                <a:solidFill>
                  <a:schemeClr val="tx1"/>
                </a:solidFill>
                <a:latin typeface="+mn-ea"/>
              </a:rPr>
              <a:t>」</a:t>
            </a:r>
            <a:r>
              <a:rPr lang="ja-JP" altLang="ja-JP" sz="2400" kern="100" dirty="0">
                <a:solidFill>
                  <a:schemeClr val="tx1"/>
                </a:solidFill>
                <a:latin typeface="+mn-ea"/>
              </a:rPr>
              <a:t>から，</a:t>
            </a:r>
            <a:r>
              <a:rPr lang="ja-JP" altLang="en-US" sz="2400" kern="100" dirty="0">
                <a:solidFill>
                  <a:schemeClr val="tx1"/>
                </a:solidFill>
                <a:latin typeface="+mn-ea"/>
              </a:rPr>
              <a:t>「</a:t>
            </a:r>
            <a:r>
              <a:rPr lang="ja-JP" altLang="ja-JP" sz="2400" kern="100" dirty="0">
                <a:solidFill>
                  <a:schemeClr val="tx1"/>
                </a:solidFill>
                <a:latin typeface="+mn-ea"/>
              </a:rPr>
              <a:t>資格喪失日の前月</a:t>
            </a:r>
            <a:r>
              <a:rPr lang="ja-JP" altLang="en-US" sz="2400" kern="100" dirty="0">
                <a:solidFill>
                  <a:schemeClr val="tx1"/>
                </a:solidFill>
                <a:latin typeface="+mn-ea"/>
              </a:rPr>
              <a:t>」</a:t>
            </a:r>
            <a:endParaRPr lang="en-US" altLang="ja-JP" sz="2400" kern="100" dirty="0">
              <a:solidFill>
                <a:schemeClr val="tx1"/>
              </a:solidFill>
              <a:latin typeface="+mn-ea"/>
            </a:endParaRPr>
          </a:p>
          <a:p>
            <a:pPr indent="0" algn="just">
              <a:spcAft>
                <a:spcPts val="0"/>
              </a:spcAft>
              <a:buNone/>
            </a:pPr>
            <a:r>
              <a:rPr lang="ja-JP" altLang="ja-JP" sz="2400" kern="100" dirty="0">
                <a:solidFill>
                  <a:schemeClr val="tx1"/>
                </a:solidFill>
                <a:latin typeface="+mn-ea"/>
              </a:rPr>
              <a:t>分まで</a:t>
            </a:r>
            <a:r>
              <a:rPr lang="ja-JP" altLang="en-US" sz="2400" kern="100" dirty="0">
                <a:solidFill>
                  <a:schemeClr val="tx1"/>
                </a:solidFill>
                <a:latin typeface="+mn-ea"/>
              </a:rPr>
              <a:t>を</a:t>
            </a:r>
            <a:r>
              <a:rPr lang="ja-JP" altLang="ja-JP" sz="2400" kern="100" dirty="0">
                <a:solidFill>
                  <a:schemeClr val="tx1"/>
                </a:solidFill>
                <a:latin typeface="+mn-ea"/>
              </a:rPr>
              <a:t>払い込むこと</a:t>
            </a:r>
            <a:r>
              <a:rPr lang="ja-JP" altLang="en-US" sz="2400" kern="100" dirty="0">
                <a:solidFill>
                  <a:schemeClr val="tx1"/>
                </a:solidFill>
                <a:latin typeface="+mn-ea"/>
              </a:rPr>
              <a:t>が必要です。</a:t>
            </a:r>
            <a:endParaRPr lang="en-US" altLang="ja-JP" sz="2400" kern="100" dirty="0">
              <a:solidFill>
                <a:schemeClr val="tx1"/>
              </a:solidFill>
              <a:latin typeface="+mn-ea"/>
            </a:endParaRPr>
          </a:p>
          <a:p>
            <a:pPr indent="0" algn="just">
              <a:spcAft>
                <a:spcPts val="0"/>
              </a:spcAft>
              <a:buNone/>
            </a:pPr>
            <a:r>
              <a:rPr lang="ja-JP" altLang="en-US" sz="2400" kern="100" dirty="0">
                <a:solidFill>
                  <a:schemeClr val="tx1"/>
                </a:solidFill>
                <a:latin typeface="+mn-ea"/>
              </a:rPr>
              <a:t>　ただし，資格取得月に資格を喪失した場合は，引き続き地方公務員共済組合</a:t>
            </a:r>
            <a:endParaRPr lang="en-US" altLang="ja-JP" sz="2400" kern="100" dirty="0">
              <a:solidFill>
                <a:schemeClr val="tx1"/>
              </a:solidFill>
              <a:latin typeface="+mn-ea"/>
            </a:endParaRPr>
          </a:p>
          <a:p>
            <a:pPr indent="0" algn="just">
              <a:spcAft>
                <a:spcPts val="0"/>
              </a:spcAft>
              <a:buNone/>
            </a:pPr>
            <a:r>
              <a:rPr lang="ja-JP" altLang="en-US" sz="2400" kern="100" dirty="0">
                <a:solidFill>
                  <a:schemeClr val="tx1"/>
                </a:solidFill>
                <a:latin typeface="+mn-ea"/>
              </a:rPr>
              <a:t>員になる場合を除き，資格取得月１か月分の掛金を払い込む必要があります。</a:t>
            </a:r>
          </a:p>
          <a:p>
            <a:pPr indent="0" algn="just">
              <a:spcAft>
                <a:spcPts val="0"/>
              </a:spcAft>
              <a:buNone/>
            </a:pPr>
            <a:r>
              <a:rPr lang="ja-JP" altLang="en-US" sz="2400" kern="100" dirty="0">
                <a:solidFill>
                  <a:schemeClr val="tx1"/>
                </a:solidFill>
                <a:latin typeface="+mn-ea"/>
              </a:rPr>
              <a:t>　</a:t>
            </a:r>
            <a:r>
              <a:rPr lang="ja-JP" altLang="ja-JP" sz="2400" kern="100" dirty="0">
                <a:solidFill>
                  <a:schemeClr val="tx1"/>
                </a:solidFill>
                <a:latin typeface="+mn-ea"/>
              </a:rPr>
              <a:t>他の健康保険への加入や家族の被扶養者になる等，自己都合による喪失は</a:t>
            </a:r>
            <a:endParaRPr lang="en-US" altLang="ja-JP" sz="2400" kern="100" dirty="0">
              <a:solidFill>
                <a:schemeClr val="tx1"/>
              </a:solidFill>
              <a:latin typeface="+mn-ea"/>
            </a:endParaRPr>
          </a:p>
          <a:p>
            <a:pPr indent="0" algn="just">
              <a:spcAft>
                <a:spcPts val="0"/>
              </a:spcAft>
              <a:buNone/>
            </a:pPr>
            <a:r>
              <a:rPr lang="ja-JP" altLang="ja-JP" sz="2400" kern="100" dirty="0">
                <a:solidFill>
                  <a:schemeClr val="tx1"/>
                </a:solidFill>
                <a:latin typeface="+mn-ea"/>
              </a:rPr>
              <a:t>申出が必要です</a:t>
            </a:r>
            <a:r>
              <a:rPr lang="ja-JP" altLang="en-US" sz="2400" kern="100" dirty="0">
                <a:solidFill>
                  <a:schemeClr val="tx1"/>
                </a:solidFill>
                <a:latin typeface="+mn-ea"/>
              </a:rPr>
              <a:t>。</a:t>
            </a:r>
            <a:endParaRPr lang="ja-JP" altLang="ja-JP" sz="2400" kern="100" dirty="0">
              <a:solidFill>
                <a:schemeClr val="tx1"/>
              </a:solidFill>
              <a:latin typeface="+mn-ea"/>
            </a:endParaRPr>
          </a:p>
          <a:p>
            <a:pPr indent="-19685" algn="just">
              <a:spcAft>
                <a:spcPts val="0"/>
              </a:spcAft>
            </a:pPr>
            <a:r>
              <a:rPr lang="ja-JP" altLang="ja-JP" sz="2400" kern="100" dirty="0">
                <a:solidFill>
                  <a:schemeClr val="tx1"/>
                </a:solidFill>
                <a:latin typeface="+mn-ea"/>
              </a:rPr>
              <a:t>　</a:t>
            </a:r>
            <a:r>
              <a:rPr lang="ja-JP" altLang="en-US" sz="2400" b="1" u="sng" kern="100" dirty="0">
                <a:solidFill>
                  <a:schemeClr val="tx1"/>
                </a:solidFill>
                <a:latin typeface="+mn-ea"/>
              </a:rPr>
              <a:t>「任意継続組合員</a:t>
            </a:r>
            <a:r>
              <a:rPr lang="ja-JP" altLang="ja-JP" sz="2400" b="1" u="sng" kern="100" dirty="0">
                <a:solidFill>
                  <a:schemeClr val="tx1"/>
                </a:solidFill>
                <a:latin typeface="+mn-ea"/>
              </a:rPr>
              <a:t>資格喪失申出書</a:t>
            </a:r>
            <a:r>
              <a:rPr lang="ja-JP" altLang="en-US" sz="2400" b="1" u="sng" kern="100" dirty="0">
                <a:solidFill>
                  <a:schemeClr val="tx1"/>
                </a:solidFill>
                <a:latin typeface="+mn-ea"/>
              </a:rPr>
              <a:t>」</a:t>
            </a:r>
            <a:r>
              <a:rPr lang="ja-JP" altLang="ja-JP" sz="2400" b="1" u="sng" kern="100" dirty="0">
                <a:solidFill>
                  <a:schemeClr val="tx1"/>
                </a:solidFill>
                <a:latin typeface="+mn-ea"/>
              </a:rPr>
              <a:t>の提出がないと，掛金が発生しますので，</a:t>
            </a:r>
            <a:endParaRPr lang="en-US" altLang="ja-JP" sz="2400" b="1" u="sng" kern="100" dirty="0">
              <a:solidFill>
                <a:schemeClr val="tx1"/>
              </a:solidFill>
              <a:latin typeface="+mn-ea"/>
            </a:endParaRPr>
          </a:p>
          <a:p>
            <a:pPr indent="-19685" algn="just">
              <a:spcAft>
                <a:spcPts val="0"/>
              </a:spcAft>
            </a:pPr>
            <a:r>
              <a:rPr lang="ja-JP" altLang="ja-JP" sz="2400" b="1" u="sng" kern="100" dirty="0">
                <a:solidFill>
                  <a:schemeClr val="tx1"/>
                </a:solidFill>
                <a:latin typeface="+mn-ea"/>
              </a:rPr>
              <a:t>喪失を希望する場合は，</a:t>
            </a:r>
            <a:r>
              <a:rPr lang="ja-JP" altLang="en-US" sz="2400" b="1" u="sng" kern="100" dirty="0">
                <a:solidFill>
                  <a:schemeClr val="tx1"/>
                </a:solidFill>
                <a:latin typeface="+mn-ea"/>
              </a:rPr>
              <a:t>速やかに手続を行ってください。</a:t>
            </a:r>
            <a:endParaRPr lang="ja-JP" altLang="ja-JP" sz="2400" b="1" u="sng" kern="100" dirty="0">
              <a:solidFill>
                <a:schemeClr val="tx1"/>
              </a:solidFill>
              <a:latin typeface="+mn-ea"/>
            </a:endParaRPr>
          </a:p>
          <a:p>
            <a:pPr indent="-19685" algn="just">
              <a:spcAft>
                <a:spcPts val="0"/>
              </a:spcAft>
            </a:pPr>
            <a:r>
              <a:rPr lang="ja-JP" altLang="en-US" sz="2400" kern="100" dirty="0">
                <a:solidFill>
                  <a:schemeClr val="tx1"/>
                </a:solidFill>
                <a:latin typeface="+mn-ea"/>
              </a:rPr>
              <a:t>　なお，掛金を前納した後，前納期間内に任意継続組合員の資格を喪失した</a:t>
            </a:r>
            <a:endParaRPr lang="en-US" altLang="ja-JP" sz="2400" kern="100" dirty="0">
              <a:solidFill>
                <a:schemeClr val="tx1"/>
              </a:solidFill>
              <a:latin typeface="+mn-ea"/>
            </a:endParaRPr>
          </a:p>
          <a:p>
            <a:pPr indent="-19685" algn="just">
              <a:spcAft>
                <a:spcPts val="0"/>
              </a:spcAft>
            </a:pPr>
            <a:r>
              <a:rPr lang="ja-JP" altLang="en-US" sz="2400" kern="100" dirty="0">
                <a:solidFill>
                  <a:schemeClr val="tx1"/>
                </a:solidFill>
                <a:latin typeface="+mn-ea"/>
              </a:rPr>
              <a:t>場合は，別途案内の上，掛金額を精算します。（７　よくある質問ＦＡＱ参照）</a:t>
            </a:r>
            <a:endParaRPr kumimoji="1" lang="ja-JP" altLang="en-US" sz="2800" dirty="0">
              <a:solidFill>
                <a:schemeClr val="tx1"/>
              </a:solidFill>
            </a:endParaRPr>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8</a:t>
            </a:fld>
            <a:endParaRPr lang="en-US" altLang="ja-JP" dirty="0"/>
          </a:p>
        </p:txBody>
      </p:sp>
      <p:sp>
        <p:nvSpPr>
          <p:cNvPr id="7" name="テキスト ボックス 6"/>
          <p:cNvSpPr txBox="1"/>
          <p:nvPr/>
        </p:nvSpPr>
        <p:spPr>
          <a:xfrm>
            <a:off x="72410" y="2158863"/>
            <a:ext cx="1244223" cy="1041537"/>
          </a:xfrm>
          <a:prstGeom prst="star5">
            <a:avLst/>
          </a:prstGeom>
          <a:solidFill>
            <a:srgbClr val="FF0000"/>
          </a:solidFill>
          <a:ln w="127000" cmpd="tri">
            <a:solidFill>
              <a:srgbClr val="FFFFFF"/>
            </a:solidFill>
          </a:ln>
          <a:effectLst>
            <a:outerShdw blurRad="50800" dist="50800" dir="5400000" sx="55000" sy="55000" algn="ctr" rotWithShape="0">
              <a:srgbClr val="000000">
                <a:alpha val="43137"/>
              </a:srgbClr>
            </a:outerShdw>
          </a:effectLst>
        </p:spPr>
        <p:txBody>
          <a:bodyPr wrap="square" lIns="0" tIns="0" rIns="0" bIns="0" rtlCol="0" anchor="ctr">
            <a:noAutofit/>
          </a:bodyPr>
          <a:lstStyle/>
          <a:p>
            <a:pPr algn="ctr"/>
            <a:r>
              <a:rPr kumimoji="1" lang="ja-JP" altLang="en-US" b="1" dirty="0">
                <a:solidFill>
                  <a:schemeClr val="bg1"/>
                </a:solidFill>
                <a:latin typeface="HG丸ｺﾞｼｯｸM-PRO" panose="020F0600000000000000" pitchFamily="50" charset="-128"/>
                <a:ea typeface="HG丸ｺﾞｼｯｸM-PRO" panose="020F0600000000000000" pitchFamily="50" charset="-128"/>
              </a:rPr>
              <a:t>注</a:t>
            </a:r>
          </a:p>
        </p:txBody>
      </p:sp>
      <p:sp>
        <p:nvSpPr>
          <p:cNvPr id="6" name="正方形/長方形 5"/>
          <p:cNvSpPr/>
          <p:nvPr/>
        </p:nvSpPr>
        <p:spPr>
          <a:xfrm>
            <a:off x="1085847"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オーディオ 7">
            <a:hlinkClick r:id="" action="ppaction://media"/>
            <a:extLst>
              <a:ext uri="{FF2B5EF4-FFF2-40B4-BE49-F238E27FC236}">
                <a16:creationId xmlns:a16="http://schemas.microsoft.com/office/drawing/2014/main" xmlns="" id="{2CA7EA07-4540-4CA4-A046-D3A1A4804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7160082"/>
      </p:ext>
    </p:extLst>
  </p:cSld>
  <p:clrMapOvr>
    <a:masterClrMapping/>
  </p:clrMapOvr>
  <mc:AlternateContent xmlns:mc="http://schemas.openxmlformats.org/markup-compatibility/2006" xmlns:p14="http://schemas.microsoft.com/office/powerpoint/2010/main">
    <mc:Choice Requires="p14">
      <p:transition p14:dur="10" advTm="74965">
        <p:cut/>
      </p:transition>
    </mc:Choice>
    <mc:Fallback xmlns="">
      <p:transition advTm="74965">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6" presetClass="entr" presetSubtype="0" fill="hold" grpId="0" nodeType="withEffect">
                                  <p:stCondLst>
                                    <p:cond delay="1150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870">
                                          <p:stCondLst>
                                            <p:cond delay="0"/>
                                          </p:stCondLst>
                                        </p:cTn>
                                        <p:tgtEl>
                                          <p:spTgt spid="7"/>
                                        </p:tgtEl>
                                      </p:cBhvr>
                                    </p:animEffect>
                                    <p:anim calcmode="lin" valueType="num">
                                      <p:cBhvr>
                                        <p:cTn id="10"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15" dur="39">
                                          <p:stCondLst>
                                            <p:cond delay="975"/>
                                          </p:stCondLst>
                                        </p:cTn>
                                        <p:tgtEl>
                                          <p:spTgt spid="7"/>
                                        </p:tgtEl>
                                      </p:cBhvr>
                                      <p:to x="100000" y="60000"/>
                                    </p:animScale>
                                    <p:animScale>
                                      <p:cBhvr>
                                        <p:cTn id="16" dur="249" decel="50000">
                                          <p:stCondLst>
                                            <p:cond delay="1014"/>
                                          </p:stCondLst>
                                        </p:cTn>
                                        <p:tgtEl>
                                          <p:spTgt spid="7"/>
                                        </p:tgtEl>
                                      </p:cBhvr>
                                      <p:to x="100000" y="100000"/>
                                    </p:animScale>
                                    <p:animScale>
                                      <p:cBhvr>
                                        <p:cTn id="17" dur="39">
                                          <p:stCondLst>
                                            <p:cond delay="1968"/>
                                          </p:stCondLst>
                                        </p:cTn>
                                        <p:tgtEl>
                                          <p:spTgt spid="7"/>
                                        </p:tgtEl>
                                      </p:cBhvr>
                                      <p:to x="100000" y="80000"/>
                                    </p:animScale>
                                    <p:animScale>
                                      <p:cBhvr>
                                        <p:cTn id="18" dur="249" decel="50000">
                                          <p:stCondLst>
                                            <p:cond delay="2007"/>
                                          </p:stCondLst>
                                        </p:cTn>
                                        <p:tgtEl>
                                          <p:spTgt spid="7"/>
                                        </p:tgtEl>
                                      </p:cBhvr>
                                      <p:to x="100000" y="100000"/>
                                    </p:animScale>
                                    <p:animScale>
                                      <p:cBhvr>
                                        <p:cTn id="19" dur="39">
                                          <p:stCondLst>
                                            <p:cond delay="2463"/>
                                          </p:stCondLst>
                                        </p:cTn>
                                        <p:tgtEl>
                                          <p:spTgt spid="7"/>
                                        </p:tgtEl>
                                      </p:cBhvr>
                                      <p:to x="100000" y="90000"/>
                                    </p:animScale>
                                    <p:animScale>
                                      <p:cBhvr>
                                        <p:cTn id="20" dur="249" decel="50000">
                                          <p:stCondLst>
                                            <p:cond delay="2502"/>
                                          </p:stCondLst>
                                        </p:cTn>
                                        <p:tgtEl>
                                          <p:spTgt spid="7"/>
                                        </p:tgtEl>
                                      </p:cBhvr>
                                      <p:to x="100000" y="100000"/>
                                    </p:animScale>
                                    <p:animScale>
                                      <p:cBhvr>
                                        <p:cTn id="21" dur="39">
                                          <p:stCondLst>
                                            <p:cond delay="2712"/>
                                          </p:stCondLst>
                                        </p:cTn>
                                        <p:tgtEl>
                                          <p:spTgt spid="7"/>
                                        </p:tgtEl>
                                      </p:cBhvr>
                                      <p:to x="100000" y="95000"/>
                                    </p:animScale>
                                    <p:animScale>
                                      <p:cBhvr>
                                        <p:cTn id="22" dur="249" decel="50000">
                                          <p:stCondLst>
                                            <p:cond delay="2751"/>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29296" y="313900"/>
            <a:ext cx="10058400" cy="1080000"/>
          </a:xfrm>
        </p:spPr>
        <p:txBody>
          <a:bodyPr>
            <a:normAutofit/>
          </a:bodyPr>
          <a:lstStyle/>
          <a:p>
            <a:r>
              <a:rPr lang="ja-JP" altLang="en-US" sz="4200" dirty="0">
                <a:solidFill>
                  <a:schemeClr val="tx1"/>
                </a:solidFill>
              </a:rPr>
              <a:t>３　任意継続掛金の払込について②</a:t>
            </a:r>
            <a:endParaRPr kumimoji="1" lang="ja-JP" altLang="en-US" sz="4200" dirty="0"/>
          </a:p>
        </p:txBody>
      </p:sp>
      <p:sp>
        <p:nvSpPr>
          <p:cNvPr id="4" name="スライド番号プレースホルダー 3"/>
          <p:cNvSpPr>
            <a:spLocks noGrp="1"/>
          </p:cNvSpPr>
          <p:nvPr>
            <p:ph type="sldNum" sz="quarter" idx="12"/>
          </p:nvPr>
        </p:nvSpPr>
        <p:spPr>
          <a:xfrm>
            <a:off x="9900458" y="6459785"/>
            <a:ext cx="1312025" cy="365125"/>
          </a:xfrm>
        </p:spPr>
        <p:txBody>
          <a:bodyPr/>
          <a:lstStyle/>
          <a:p>
            <a:fld id="{6CCFD2E8-DE03-4C84-8222-C88459698FBE}" type="slidenum">
              <a:rPr lang="en-US" altLang="ja-JP" smtClean="0"/>
              <a:pPr/>
              <a:t>9</a:t>
            </a:fld>
            <a:endParaRPr lang="en-US" altLang="ja-JP" dirty="0"/>
          </a:p>
        </p:txBody>
      </p:sp>
      <p:sp>
        <p:nvSpPr>
          <p:cNvPr id="13" name="コンテンツ プレースホルダー 12"/>
          <p:cNvSpPr>
            <a:spLocks noGrp="1"/>
          </p:cNvSpPr>
          <p:nvPr>
            <p:ph idx="1"/>
          </p:nvPr>
        </p:nvSpPr>
        <p:spPr>
          <a:xfrm>
            <a:off x="1154083" y="1573193"/>
            <a:ext cx="10058400" cy="4534999"/>
          </a:xfrm>
        </p:spPr>
        <p:txBody>
          <a:bodyPr>
            <a:normAutofit/>
          </a:bodyPr>
          <a:lstStyle/>
          <a:p>
            <a:r>
              <a:rPr lang="ja-JP" altLang="en-US" sz="2400" kern="100" dirty="0">
                <a:solidFill>
                  <a:schemeClr val="tx1"/>
                </a:solidFill>
                <a:latin typeface="+mn-ea"/>
              </a:rPr>
              <a:t>　掛金の払込方法には，</a:t>
            </a:r>
            <a:r>
              <a:rPr lang="ja-JP" altLang="en-US" sz="2800" b="1" kern="100" dirty="0">
                <a:solidFill>
                  <a:schemeClr val="tx1"/>
                </a:solidFill>
                <a:latin typeface="+mn-ea"/>
              </a:rPr>
              <a:t>「口座振替」</a:t>
            </a:r>
            <a:r>
              <a:rPr lang="ja-JP" altLang="en-US" sz="2400" kern="100" dirty="0">
                <a:solidFill>
                  <a:schemeClr val="tx1"/>
                </a:solidFill>
                <a:latin typeface="+mn-ea"/>
              </a:rPr>
              <a:t>と</a:t>
            </a:r>
            <a:r>
              <a:rPr lang="ja-JP" altLang="en-US" sz="2800" b="1" kern="100" dirty="0">
                <a:solidFill>
                  <a:schemeClr val="tx1"/>
                </a:solidFill>
                <a:latin typeface="+mn-ea"/>
              </a:rPr>
              <a:t>「毎月払込通知書（自分で払い込）」</a:t>
            </a:r>
            <a:r>
              <a:rPr lang="ja-JP" altLang="en-US" sz="2400" kern="100" dirty="0">
                <a:solidFill>
                  <a:schemeClr val="tx1"/>
                </a:solidFill>
                <a:latin typeface="+mn-ea"/>
              </a:rPr>
              <a:t>の２種類があります。</a:t>
            </a:r>
            <a:endParaRPr lang="en-US" altLang="ja-JP" sz="2400" kern="100" dirty="0">
              <a:solidFill>
                <a:schemeClr val="tx1"/>
              </a:solidFill>
              <a:latin typeface="+mn-ea"/>
            </a:endParaRPr>
          </a:p>
          <a:p>
            <a:r>
              <a:rPr lang="ja-JP" altLang="en-US" sz="2400" kern="100" dirty="0">
                <a:solidFill>
                  <a:schemeClr val="tx1"/>
                </a:solidFill>
                <a:latin typeface="+mn-ea"/>
              </a:rPr>
              <a:t>●「</a:t>
            </a:r>
            <a:r>
              <a:rPr lang="ja-JP" altLang="ja-JP" sz="2400" kern="100" dirty="0">
                <a:solidFill>
                  <a:schemeClr val="tx1"/>
                </a:solidFill>
                <a:latin typeface="+mn-ea"/>
              </a:rPr>
              <a:t>口座振替</a:t>
            </a:r>
            <a:r>
              <a:rPr lang="ja-JP" altLang="en-US" sz="2400" kern="100" dirty="0">
                <a:solidFill>
                  <a:schemeClr val="tx1"/>
                </a:solidFill>
                <a:latin typeface="+mn-ea"/>
              </a:rPr>
              <a:t>」</a:t>
            </a:r>
            <a:r>
              <a:rPr lang="ja-JP" altLang="ja-JP" sz="2400" kern="100" dirty="0">
                <a:solidFill>
                  <a:schemeClr val="tx1"/>
                </a:solidFill>
                <a:latin typeface="+mn-ea"/>
              </a:rPr>
              <a:t>は，</a:t>
            </a:r>
            <a:r>
              <a:rPr lang="ja-JP" altLang="ja-JP" sz="2400" b="1" kern="100" dirty="0">
                <a:solidFill>
                  <a:srgbClr val="FF0000"/>
                </a:solidFill>
                <a:latin typeface="+mn-ea"/>
              </a:rPr>
              <a:t>広島銀行の本人名義の口座</a:t>
            </a:r>
            <a:r>
              <a:rPr lang="ja-JP" altLang="en-US" sz="2400" b="1" kern="100" dirty="0">
                <a:solidFill>
                  <a:schemeClr val="tx1"/>
                </a:solidFill>
                <a:latin typeface="+mn-ea"/>
              </a:rPr>
              <a:t>から自動振替</a:t>
            </a:r>
            <a:r>
              <a:rPr lang="ja-JP" altLang="en-US" sz="2400" kern="100" dirty="0">
                <a:solidFill>
                  <a:schemeClr val="tx1"/>
                </a:solidFill>
                <a:latin typeface="+mn-ea"/>
              </a:rPr>
              <a:t>をします</a:t>
            </a:r>
            <a:r>
              <a:rPr lang="ja-JP" altLang="ja-JP" sz="2400" kern="100" dirty="0">
                <a:solidFill>
                  <a:schemeClr val="tx1"/>
                </a:solidFill>
                <a:latin typeface="+mn-ea"/>
              </a:rPr>
              <a:t>。</a:t>
            </a:r>
            <a:endParaRPr lang="en-US" altLang="ja-JP" sz="2400" kern="100" dirty="0">
              <a:solidFill>
                <a:schemeClr val="tx1"/>
              </a:solidFill>
              <a:latin typeface="+mn-ea"/>
            </a:endParaRPr>
          </a:p>
          <a:p>
            <a:r>
              <a:rPr lang="ja-JP" altLang="en-US" sz="2400" kern="100" dirty="0">
                <a:solidFill>
                  <a:schemeClr val="tx1"/>
                </a:solidFill>
                <a:latin typeface="+mn-ea"/>
              </a:rPr>
              <a:t>●「毎月払込通知書」の場合</a:t>
            </a:r>
            <a:r>
              <a:rPr lang="ja-JP" altLang="ja-JP" sz="2400" kern="100" dirty="0">
                <a:solidFill>
                  <a:schemeClr val="tx1"/>
                </a:solidFill>
                <a:latin typeface="+mn-ea"/>
              </a:rPr>
              <a:t>は，</a:t>
            </a:r>
            <a:r>
              <a:rPr lang="ja-JP" altLang="en-US" sz="2400" kern="100" dirty="0">
                <a:solidFill>
                  <a:schemeClr val="tx1"/>
                </a:solidFill>
                <a:latin typeface="+mn-ea"/>
              </a:rPr>
              <a:t>共済組合が送付する通知書を基に，期限</a:t>
            </a:r>
            <a:r>
              <a:rPr lang="ja-JP" altLang="en-US" sz="2400" kern="100" dirty="0" err="1">
                <a:solidFill>
                  <a:schemeClr val="tx1"/>
                </a:solidFill>
                <a:latin typeface="+mn-ea"/>
              </a:rPr>
              <a:t>ま</a:t>
            </a:r>
            <a:endParaRPr lang="en-US" altLang="ja-JP" sz="2400" kern="100" dirty="0">
              <a:solidFill>
                <a:schemeClr val="tx1"/>
              </a:solidFill>
              <a:latin typeface="+mn-ea"/>
            </a:endParaRPr>
          </a:p>
          <a:p>
            <a:r>
              <a:rPr lang="ja-JP" altLang="en-US" sz="2400" kern="100" dirty="0">
                <a:solidFill>
                  <a:schemeClr val="tx1"/>
                </a:solidFill>
                <a:latin typeface="+mn-ea"/>
              </a:rPr>
              <a:t>でに，</a:t>
            </a:r>
            <a:r>
              <a:rPr lang="ja-JP" altLang="en-US" sz="2400" dirty="0">
                <a:solidFill>
                  <a:schemeClr val="tx1"/>
                </a:solidFill>
              </a:rPr>
              <a:t>銀行の窓口，ＡＴＭ，インターネットバンキング等を利用して掛金を払い</a:t>
            </a:r>
            <a:endParaRPr lang="en-US" altLang="ja-JP" sz="2400" dirty="0">
              <a:solidFill>
                <a:schemeClr val="tx1"/>
              </a:solidFill>
            </a:endParaRPr>
          </a:p>
          <a:p>
            <a:r>
              <a:rPr lang="ja-JP" altLang="en-US" sz="2400" dirty="0">
                <a:solidFill>
                  <a:schemeClr val="tx1"/>
                </a:solidFill>
              </a:rPr>
              <a:t>込んでください。</a:t>
            </a:r>
            <a:r>
              <a:rPr lang="ja-JP" altLang="ja-JP" sz="2400" b="1" u="sng" kern="100" dirty="0">
                <a:solidFill>
                  <a:srgbClr val="FF0000"/>
                </a:solidFill>
                <a:latin typeface="+mn-ea"/>
              </a:rPr>
              <a:t>振込手数料</a:t>
            </a:r>
            <a:r>
              <a:rPr lang="ja-JP" altLang="en-US" sz="2400" b="1" u="sng" kern="100" dirty="0">
                <a:solidFill>
                  <a:srgbClr val="FF0000"/>
                </a:solidFill>
                <a:latin typeface="+mn-ea"/>
              </a:rPr>
              <a:t>は，自己負担となります</a:t>
            </a:r>
            <a:r>
              <a:rPr lang="ja-JP" altLang="ja-JP" sz="2400" b="1" u="sng" kern="100" dirty="0">
                <a:solidFill>
                  <a:srgbClr val="FF0000"/>
                </a:solidFill>
                <a:latin typeface="+mn-ea"/>
              </a:rPr>
              <a:t>。</a:t>
            </a:r>
            <a:endParaRPr lang="en-US" altLang="ja-JP" sz="2400" b="1" u="sng" kern="100" dirty="0">
              <a:solidFill>
                <a:srgbClr val="FF0000"/>
              </a:solidFill>
              <a:latin typeface="+mn-ea"/>
            </a:endParaRPr>
          </a:p>
          <a:p>
            <a:r>
              <a:rPr lang="ja-JP" altLang="en-US" sz="2400" dirty="0">
                <a:solidFill>
                  <a:schemeClr val="tx1"/>
                </a:solidFill>
                <a:latin typeface="+mn-ea"/>
              </a:rPr>
              <a:t>　</a:t>
            </a:r>
            <a:r>
              <a:rPr lang="ja-JP" altLang="ja-JP" sz="2400" dirty="0">
                <a:solidFill>
                  <a:schemeClr val="tx1"/>
                </a:solidFill>
                <a:latin typeface="+mn-ea"/>
              </a:rPr>
              <a:t>なお，</a:t>
            </a:r>
            <a:r>
              <a:rPr lang="ja-JP" altLang="ja-JP" sz="2400" u="wavy" dirty="0">
                <a:solidFill>
                  <a:schemeClr val="tx1"/>
                </a:solidFill>
                <a:latin typeface="+mn-ea"/>
              </a:rPr>
              <a:t>払込期限内に掛金の払込みがない場合は資格</a:t>
            </a:r>
            <a:r>
              <a:rPr lang="ja-JP" altLang="en-US" sz="2400" u="wavy" dirty="0">
                <a:solidFill>
                  <a:schemeClr val="tx1"/>
                </a:solidFill>
                <a:latin typeface="+mn-ea"/>
              </a:rPr>
              <a:t>を</a:t>
            </a:r>
            <a:r>
              <a:rPr lang="ja-JP" altLang="ja-JP" sz="2400" u="wavy" dirty="0">
                <a:solidFill>
                  <a:schemeClr val="tx1"/>
                </a:solidFill>
                <a:latin typeface="+mn-ea"/>
              </a:rPr>
              <a:t>喪失</a:t>
            </a:r>
            <a:r>
              <a:rPr lang="ja-JP" altLang="en-US" sz="2400" u="wavy" dirty="0">
                <a:solidFill>
                  <a:schemeClr val="tx1"/>
                </a:solidFill>
                <a:latin typeface="+mn-ea"/>
              </a:rPr>
              <a:t>します</a:t>
            </a:r>
            <a:r>
              <a:rPr lang="ja-JP" altLang="ja-JP" sz="2400" u="wavy" dirty="0">
                <a:solidFill>
                  <a:schemeClr val="tx1"/>
                </a:solidFill>
                <a:latin typeface="+mn-ea"/>
              </a:rPr>
              <a:t>の</a:t>
            </a:r>
            <a:r>
              <a:rPr lang="ja-JP" altLang="ja-JP" sz="2400" u="wavy" dirty="0">
                <a:solidFill>
                  <a:schemeClr val="tx1"/>
                </a:solidFill>
              </a:rPr>
              <a:t>で，</a:t>
            </a:r>
            <a:r>
              <a:rPr lang="ja-JP" altLang="ja-JP" sz="2400" b="1" u="wavy" dirty="0">
                <a:solidFill>
                  <a:schemeClr val="tx1"/>
                </a:solidFill>
              </a:rPr>
              <a:t>払</a:t>
            </a:r>
            <a:endParaRPr lang="en-US" altLang="ja-JP" sz="2400" b="1" u="wavy" dirty="0">
              <a:solidFill>
                <a:schemeClr val="tx1"/>
              </a:solidFill>
            </a:endParaRPr>
          </a:p>
          <a:p>
            <a:r>
              <a:rPr lang="ja-JP" altLang="ja-JP" sz="2400" b="1" u="wavy" dirty="0">
                <a:solidFill>
                  <a:schemeClr val="tx1"/>
                </a:solidFill>
              </a:rPr>
              <a:t>込方法は，可能な限り口座振替</a:t>
            </a:r>
            <a:r>
              <a:rPr lang="ja-JP" altLang="en-US" sz="2400" b="1" u="wavy" dirty="0">
                <a:solidFill>
                  <a:schemeClr val="tx1"/>
                </a:solidFill>
              </a:rPr>
              <a:t>で</a:t>
            </a:r>
            <a:r>
              <a:rPr lang="ja-JP" altLang="ja-JP" sz="2400" b="1" u="wavy" dirty="0">
                <a:solidFill>
                  <a:schemeClr val="tx1"/>
                </a:solidFill>
              </a:rPr>
              <a:t>お願いします。</a:t>
            </a:r>
            <a:endParaRPr lang="ja-JP" altLang="ja-JP" sz="2400" b="1" kern="100" dirty="0">
              <a:solidFill>
                <a:schemeClr val="tx1"/>
              </a:solidFill>
            </a:endParaRPr>
          </a:p>
          <a:p>
            <a:endParaRPr lang="en-US" altLang="ja-JP" sz="2400" b="1" u="sng" kern="100" dirty="0">
              <a:solidFill>
                <a:schemeClr val="tx1"/>
              </a:solidFill>
              <a:latin typeface="+mn-ea"/>
            </a:endParaRPr>
          </a:p>
          <a:p>
            <a:endParaRPr lang="ja-JP" altLang="ja-JP" sz="2400" b="1" u="sng" kern="100" dirty="0">
              <a:solidFill>
                <a:schemeClr val="tx1"/>
              </a:solidFill>
              <a:latin typeface="+mn-ea"/>
            </a:endParaRPr>
          </a:p>
        </p:txBody>
      </p:sp>
      <p:sp>
        <p:nvSpPr>
          <p:cNvPr id="5" name="コンテンツ プレースホルダー 2"/>
          <p:cNvSpPr txBox="1">
            <a:spLocks/>
          </p:cNvSpPr>
          <p:nvPr/>
        </p:nvSpPr>
        <p:spPr>
          <a:xfrm>
            <a:off x="2133599" y="5484968"/>
            <a:ext cx="9358745" cy="623224"/>
          </a:xfrm>
          <a:prstGeom prst="rect">
            <a:avLst/>
          </a:prstGeom>
        </p:spPr>
        <p:txBody>
          <a:bodyPr vert="horz" lIns="0" tIns="45720" rIns="0" bIns="45720" rtlCol="0" anchor="ctr">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2800" b="1" dirty="0">
                <a:solidFill>
                  <a:schemeClr val="tx1"/>
                </a:solidFill>
                <a:latin typeface="+mn-ea"/>
              </a:rPr>
              <a:t>次頁より，口座振替及び毎月払込通知書による払込方法を説明します。</a:t>
            </a:r>
          </a:p>
        </p:txBody>
      </p:sp>
      <p:sp>
        <p:nvSpPr>
          <p:cNvPr id="6" name="右矢印 5"/>
          <p:cNvSpPr/>
          <p:nvPr/>
        </p:nvSpPr>
        <p:spPr>
          <a:xfrm>
            <a:off x="1165520" y="5526532"/>
            <a:ext cx="731680" cy="470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1126791" y="668084"/>
            <a:ext cx="180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a:extLst>
              <a:ext uri="{FF2B5EF4-FFF2-40B4-BE49-F238E27FC236}">
                <a16:creationId xmlns:a16="http://schemas.microsoft.com/office/drawing/2014/main" xmlns="" id="{BBC308ED-4FF5-40F0-827F-7AA6B5835BA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66373040"/>
      </p:ext>
    </p:extLst>
  </p:cSld>
  <p:clrMapOvr>
    <a:masterClrMapping/>
  </p:clrMapOvr>
  <mc:AlternateContent xmlns:mc="http://schemas.openxmlformats.org/markup-compatibility/2006" xmlns:p14="http://schemas.microsoft.com/office/powerpoint/2010/main">
    <mc:Choice Requires="p14">
      <p:transition p14:dur="10" advTm="59038">
        <p:cut/>
      </p:transition>
    </mc:Choice>
    <mc:Fallback xmlns="">
      <p:transition advTm="5903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7"/>
</p:tagLst>
</file>

<file path=ppt/tags/tag2.xml><?xml version="1.0" encoding="utf-8"?>
<p:tagLst xmlns:a="http://schemas.openxmlformats.org/drawingml/2006/main" xmlns:r="http://schemas.openxmlformats.org/officeDocument/2006/relationships" xmlns:p="http://schemas.openxmlformats.org/presentationml/2006/main">
  <p:tag name="TIMING" val="|51.5"/>
</p:tagLst>
</file>

<file path=ppt/tags/tag3.xml><?xml version="1.0" encoding="utf-8"?>
<p:tagLst xmlns:a="http://schemas.openxmlformats.org/drawingml/2006/main" xmlns:r="http://schemas.openxmlformats.org/officeDocument/2006/relationships" xmlns:p="http://schemas.openxmlformats.org/presentationml/2006/main">
  <p:tag name="TIMING" val="|24.5"/>
</p:tagLst>
</file>

<file path=ppt/theme/theme1.xml><?xml version="1.0" encoding="utf-8"?>
<a:theme xmlns:a="http://schemas.openxmlformats.org/drawingml/2006/main" name="レトロスペクト">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docProps/app.xml><?xml version="1.0" encoding="utf-8"?>
<Properties xmlns="http://schemas.openxmlformats.org/officeDocument/2006/extended-properties" xmlns:vt="http://schemas.openxmlformats.org/officeDocument/2006/docPropsVTypes">
  <Template>
  </Template>
  <TotalTime>0</TotalTime>
  <Words>1076</Words>
  <Application>Microsoft Office PowerPoint</Application>
  <PresentationFormat>ワイド画面</PresentationFormat>
  <Paragraphs>386</Paragraphs>
  <Slides>16</Slides>
  <Notes>16</Notes>
  <HiddenSlides>0</HiddenSlides>
  <MMClips>16</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HG丸ｺﾞｼｯｸM-PRO</vt:lpstr>
      <vt:lpstr>ＭＳ Ｐゴシック</vt:lpstr>
      <vt:lpstr>ＭＳ ゴシック</vt:lpstr>
      <vt:lpstr>ＭＳ 明朝</vt:lpstr>
      <vt:lpstr>新細明體</vt:lpstr>
      <vt:lpstr>Calibri</vt:lpstr>
      <vt:lpstr>Calibri Light</vt:lpstr>
      <vt:lpstr>Times New Roman</vt:lpstr>
      <vt:lpstr>レトロスペクト</vt:lpstr>
      <vt:lpstr> 任意継続組合員制度 （掛金編）</vt:lpstr>
      <vt:lpstr>PowerPoint プレゼンテーション</vt:lpstr>
      <vt:lpstr>１　任意継続掛金の概要①</vt:lpstr>
      <vt:lpstr>１　任意継続掛金の概要②</vt:lpstr>
      <vt:lpstr>２　任意継続掛金の算定方法①（参考：令和４年度）</vt:lpstr>
      <vt:lpstr>２　任意継続掛金の算定方法②（参考：令和４年度）</vt:lpstr>
      <vt:lpstr>２　任意継続掛金の算定方法③（参考：令和４年度）</vt:lpstr>
      <vt:lpstr>３　任意継続掛金の払込について①</vt:lpstr>
      <vt:lpstr>３　任意継続掛金の払込について②</vt:lpstr>
      <vt:lpstr>４　口座振替による払込方法①（払込方法及び口座振替日）</vt:lpstr>
      <vt:lpstr>４ 　口座振替による払込方法②（割引制度）</vt:lpstr>
      <vt:lpstr>PowerPoint プレゼンテーション</vt:lpstr>
      <vt:lpstr>４ 　口座振替による払込方法④（初回口座振替日等）</vt:lpstr>
      <vt:lpstr>４　払込通知書による払込方法</vt:lpstr>
      <vt:lpstr>５　給付金の振込口座について</vt:lpstr>
      <vt:lpstr>６　掛金の所得税法上の取扱いについて</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2023-01-16T00:48:48Z</dcterms:created>
  <dcterms:modified xsi:type="dcterms:W3CDTF">2023-01-16T00:49:27Z</dcterms:modified>
</cp:coreProperties>
</file>