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08" r:id="rId1"/>
  </p:sldMasterIdLst>
  <p:notesMasterIdLst>
    <p:notesMasterId r:id="rId10"/>
  </p:notesMasterIdLst>
  <p:handoutMasterIdLst>
    <p:handoutMasterId r:id="rId11"/>
  </p:handoutMasterIdLst>
  <p:sldIdLst>
    <p:sldId id="275" r:id="rId2"/>
    <p:sldId id="272" r:id="rId3"/>
    <p:sldId id="273" r:id="rId4"/>
    <p:sldId id="269" r:id="rId5"/>
    <p:sldId id="270" r:id="rId6"/>
    <p:sldId id="271" r:id="rId7"/>
    <p:sldId id="287" r:id="rId8"/>
    <p:sldId id="278" r:id="rId9"/>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Xx3mHNSFjMsauEUNcZBsOw==" hashData="epNWjV1beIxWtcRbSu6pn5MjEQc9fub+1xDSegYgB3bvNGtXtBs4AuIMtpx/5l7Ywzt/+tbkSbscakQPK7MCu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931D"/>
    <a:srgbClr val="846700"/>
    <a:srgbClr val="FFEA9C"/>
    <a:srgbClr val="FFCA08"/>
    <a:srgbClr val="9C6A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テーマ スタイル 2 - アクセント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000" autoAdjust="0"/>
    <p:restoredTop sz="86410"/>
  </p:normalViewPr>
  <p:slideViewPr>
    <p:cSldViewPr snapToGrid="0">
      <p:cViewPr varScale="1">
        <p:scale>
          <a:sx n="45" d="100"/>
          <a:sy n="45" d="100"/>
        </p:scale>
        <p:origin x="66" y="81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25" d="100"/>
          <a:sy n="125" d="100"/>
        </p:scale>
        <p:origin x="1398" y="-135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1190BB2B-E38F-4F3C-B6DA-882E12AF2ECA}" type="datetimeFigureOut">
              <a:rPr kumimoji="1" lang="ja-JP" altLang="en-US" smtClean="0"/>
              <a:t>2023/1/18</a:t>
            </a:fld>
            <a:endParaRPr kumimoji="1" lang="ja-JP" altLang="en-US"/>
          </a:p>
        </p:txBody>
      </p:sp>
      <p:sp>
        <p:nvSpPr>
          <p:cNvPr id="4" name="フッター プレースホルダー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E84CAC62-2340-46D4-98D3-D1768BE8F7D5}" type="slidenum">
              <a:rPr kumimoji="1" lang="ja-JP" altLang="en-US" smtClean="0"/>
              <a:t>‹#›</a:t>
            </a:fld>
            <a:endParaRPr kumimoji="1" lang="ja-JP" altLang="en-US"/>
          </a:p>
        </p:txBody>
      </p:sp>
    </p:spTree>
    <p:extLst>
      <p:ext uri="{BB962C8B-B14F-4D97-AF65-F5344CB8AC3E}">
        <p14:creationId xmlns:p14="http://schemas.microsoft.com/office/powerpoint/2010/main" val="8789916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D7C55890-6296-43BE-B67C-6B93D2C8C0DC}" type="datetimeFigureOut">
              <a:rPr kumimoji="1" lang="ja-JP" altLang="en-US" smtClean="0"/>
              <a:t>2023/1/18</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46C5BDD5-8C39-4D92-B163-EDCA3A42DD3B}" type="slidenum">
              <a:rPr kumimoji="1" lang="ja-JP" altLang="en-US" smtClean="0"/>
              <a:t>‹#›</a:t>
            </a:fld>
            <a:endParaRPr kumimoji="1" lang="ja-JP" altLang="en-US"/>
          </a:p>
        </p:txBody>
      </p:sp>
    </p:spTree>
    <p:extLst>
      <p:ext uri="{BB962C8B-B14F-4D97-AF65-F5344CB8AC3E}">
        <p14:creationId xmlns:p14="http://schemas.microsoft.com/office/powerpoint/2010/main" val="21365283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「７　被扶養者について」</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まず，被扶養者とは，主として任意継続組合員の収入により生計を維持する配偶者や子等で，後で説明します「７</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２</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の『被扶養者として認められない場合』」を除いた人が認定対象となりますが，この要件は，在職中の組合員と同様です。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詳細は，広島支部ホームページの「福利厚生事務の手引」を御参照ください。</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在職中に既に被扶養者として認定されている人は，任意継続組合員になっても，引き続き被扶養者として認定されますので，認定のための手続は不要です。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任意継続組合員になる時又はなった後に，新たに家族を被扶養者として認定する事由が生じた場合は，「被扶養者申告書」等を提出してください。</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また，任意継続組合員になる時又はなった後に，被扶養者の取消事由が発生した場合は，「被扶養者申告書」等を提出してください。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46C5BDD5-8C39-4D92-B163-EDCA3A42DD3B}" type="slidenum">
              <a:rPr kumimoji="1" lang="ja-JP" altLang="en-US" smtClean="0"/>
              <a:t>1</a:t>
            </a:fld>
            <a:endParaRPr kumimoji="1" lang="ja-JP" altLang="en-US"/>
          </a:p>
        </p:txBody>
      </p:sp>
    </p:spTree>
    <p:extLst>
      <p:ext uri="{BB962C8B-B14F-4D97-AF65-F5344CB8AC3E}">
        <p14:creationId xmlns:p14="http://schemas.microsoft.com/office/powerpoint/2010/main" val="4075842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「７</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１</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　被扶養者の認定」</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認定要件を満たす親族等がいる場合，この表にある提出書類を速やかに共済組合に提出してください。不明な点がありましたら，早めに短期給付係にご相談ください。</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被扶養者認定で注意していただきたいことですが，四角囲みの部分を御覧ください。被扶養者の要件を備えた日から</a:t>
            </a:r>
            <a:r>
              <a:rPr kumimoji="1" lang="en-US" altLang="ja-JP" sz="1200" kern="1200" dirty="0">
                <a:solidFill>
                  <a:schemeClr val="tx1"/>
                </a:solidFill>
                <a:effectLst/>
                <a:latin typeface="+mn-lt"/>
                <a:ea typeface="+mn-ea"/>
                <a:cs typeface="+mn-cs"/>
              </a:rPr>
              <a:t>30</a:t>
            </a:r>
            <a:r>
              <a:rPr kumimoji="1" lang="ja-JP" altLang="ja-JP" sz="1200" kern="1200" dirty="0">
                <a:solidFill>
                  <a:schemeClr val="tx1"/>
                </a:solidFill>
                <a:effectLst/>
                <a:latin typeface="+mn-lt"/>
                <a:ea typeface="+mn-ea"/>
                <a:cs typeface="+mn-cs"/>
              </a:rPr>
              <a:t>日以内に「被扶養者申告書」等を共済組合に提出した場合，要件を備えた日に遡って被扶養者として認定されます。一方，</a:t>
            </a:r>
            <a:r>
              <a:rPr kumimoji="1" lang="en-US" altLang="ja-JP" sz="1200" kern="1200" dirty="0">
                <a:solidFill>
                  <a:schemeClr val="tx1"/>
                </a:solidFill>
                <a:effectLst/>
                <a:latin typeface="+mn-lt"/>
                <a:ea typeface="+mn-ea"/>
                <a:cs typeface="+mn-cs"/>
              </a:rPr>
              <a:t>30</a:t>
            </a:r>
            <a:r>
              <a:rPr kumimoji="1" lang="ja-JP" altLang="ja-JP" sz="1200" kern="1200" dirty="0">
                <a:solidFill>
                  <a:schemeClr val="tx1"/>
                </a:solidFill>
                <a:effectLst/>
                <a:latin typeface="+mn-lt"/>
                <a:ea typeface="+mn-ea"/>
                <a:cs typeface="+mn-cs"/>
              </a:rPr>
              <a:t>日を超えて提出された場合，共済組合が書類を受理した日が認定日となりますので，御注意ください。</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この「</a:t>
            </a:r>
            <a:r>
              <a:rPr kumimoji="1" lang="en-US" altLang="ja-JP" sz="1200" kern="1200" dirty="0">
                <a:solidFill>
                  <a:schemeClr val="tx1"/>
                </a:solidFill>
                <a:effectLst/>
                <a:latin typeface="+mn-lt"/>
                <a:ea typeface="+mn-ea"/>
                <a:cs typeface="+mn-cs"/>
              </a:rPr>
              <a:t>30</a:t>
            </a:r>
            <a:r>
              <a:rPr kumimoji="1" lang="ja-JP" altLang="ja-JP" sz="1200" kern="1200" dirty="0">
                <a:solidFill>
                  <a:schemeClr val="tx1"/>
                </a:solidFill>
                <a:effectLst/>
                <a:latin typeface="+mn-lt"/>
                <a:ea typeface="+mn-ea"/>
                <a:cs typeface="+mn-cs"/>
              </a:rPr>
              <a:t>日以内」という期限は，法律で定められているため，被扶養者申告は，</a:t>
            </a:r>
            <a:r>
              <a:rPr kumimoji="1" lang="ja-JP" altLang="ja-JP" sz="1200" u="wavy" kern="1200" dirty="0">
                <a:solidFill>
                  <a:schemeClr val="tx1"/>
                </a:solidFill>
                <a:effectLst/>
                <a:latin typeface="+mn-lt"/>
                <a:ea typeface="+mn-ea"/>
                <a:cs typeface="+mn-cs"/>
              </a:rPr>
              <a:t>要件を備えた日から</a:t>
            </a:r>
            <a:r>
              <a:rPr kumimoji="1" lang="en-US" altLang="ja-JP" sz="1200" u="wavy" kern="1200" dirty="0">
                <a:solidFill>
                  <a:schemeClr val="tx1"/>
                </a:solidFill>
                <a:effectLst/>
                <a:latin typeface="+mn-lt"/>
                <a:ea typeface="+mn-ea"/>
                <a:cs typeface="+mn-cs"/>
              </a:rPr>
              <a:t>30</a:t>
            </a:r>
            <a:r>
              <a:rPr kumimoji="1" lang="ja-JP" altLang="ja-JP" sz="1200" u="wavy" kern="1200" dirty="0">
                <a:solidFill>
                  <a:schemeClr val="tx1"/>
                </a:solidFill>
                <a:effectLst/>
                <a:latin typeface="+mn-lt"/>
                <a:ea typeface="+mn-ea"/>
                <a:cs typeface="+mn-cs"/>
              </a:rPr>
              <a:t>日以内</a:t>
            </a:r>
            <a:r>
              <a:rPr kumimoji="1" lang="ja-JP" altLang="ja-JP" sz="1200" kern="1200" dirty="0">
                <a:solidFill>
                  <a:schemeClr val="tx1"/>
                </a:solidFill>
                <a:effectLst/>
                <a:latin typeface="+mn-lt"/>
                <a:ea typeface="+mn-ea"/>
                <a:cs typeface="+mn-cs"/>
              </a:rPr>
              <a:t>ということをしっかり覚えていただき，早めの関係書類の提出をお願いします。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「６　認定の要件を備えた日が確認できる書類」については</a:t>
            </a:r>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次のスライドを参照してください。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46C5BDD5-8C39-4D92-B163-EDCA3A42DD3B}" type="slidenum">
              <a:rPr kumimoji="1" lang="ja-JP" altLang="en-US" smtClean="0"/>
              <a:t>2</a:t>
            </a:fld>
            <a:endParaRPr kumimoji="1" lang="ja-JP" altLang="en-US"/>
          </a:p>
        </p:txBody>
      </p:sp>
    </p:spTree>
    <p:extLst>
      <p:ext uri="{BB962C8B-B14F-4D97-AF65-F5344CB8AC3E}">
        <p14:creationId xmlns:p14="http://schemas.microsoft.com/office/powerpoint/2010/main" val="1092681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認定要件を備えた日が確認できる書類の例は，表のとおりです。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これら以外の書類で事実発生年月日が確認できるかについては，短期給付係に問い合わせてください。</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なお，被扶養者の個人番号については</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公立学校共済組合が法令に基づき地方公共団体情報システム機構</a:t>
            </a:r>
            <a:r>
              <a:rPr kumimoji="1" lang="en-US" altLang="ja-JP" sz="1200" kern="1200" dirty="0">
                <a:solidFill>
                  <a:schemeClr val="tx1"/>
                </a:solidFill>
                <a:effectLst/>
                <a:latin typeface="+mn-lt"/>
                <a:ea typeface="+mn-ea"/>
                <a:cs typeface="+mn-cs"/>
              </a:rPr>
              <a:t> ( J</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LIS ) </a:t>
            </a:r>
            <a:r>
              <a:rPr kumimoji="1" lang="ja-JP" altLang="ja-JP" sz="1200" kern="1200" dirty="0">
                <a:solidFill>
                  <a:schemeClr val="tx1"/>
                </a:solidFill>
                <a:effectLst/>
                <a:latin typeface="+mn-lt"/>
                <a:ea typeface="+mn-ea"/>
                <a:cs typeface="+mn-cs"/>
              </a:rPr>
              <a:t>から取得するため</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報告は不要です。ただし</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住所情報の不一致等で個人番号が取得できない場合は</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共済組合から ｢被扶養者個人番号報告書｣ の提出を依頼することがありますのでご了承ください｡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46C5BDD5-8C39-4D92-B163-EDCA3A42DD3B}" type="slidenum">
              <a:rPr kumimoji="1" lang="ja-JP" altLang="en-US" smtClean="0"/>
              <a:t>3</a:t>
            </a:fld>
            <a:endParaRPr kumimoji="1" lang="ja-JP" altLang="en-US"/>
          </a:p>
        </p:txBody>
      </p:sp>
    </p:spTree>
    <p:extLst>
      <p:ext uri="{BB962C8B-B14F-4D97-AF65-F5344CB8AC3E}">
        <p14:creationId xmlns:p14="http://schemas.microsoft.com/office/powerpoint/2010/main" val="269386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「７</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２</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　被扶養者の取消」</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「被扶養者として認められない場合」に該当すると，被扶養者を取り消す手続が必要です。</a:t>
            </a:r>
          </a:p>
          <a:p>
            <a:r>
              <a:rPr kumimoji="1" lang="ja-JP" altLang="ja-JP" sz="1200" kern="1200" dirty="0">
                <a:solidFill>
                  <a:schemeClr val="tx1"/>
                </a:solidFill>
                <a:effectLst/>
                <a:latin typeface="+mn-lt"/>
                <a:ea typeface="+mn-ea"/>
                <a:cs typeface="+mn-cs"/>
              </a:rPr>
              <a:t>　「被扶養者として認められない場合」の例として，「任意継続組合員以外の人が扶養手当又はこれに相当する手当を受けている場合」や「任意継続組合員が他の人と共同して扶養する場合で，社会通念上その任意継続組合員が主たる扶養者でないとき」等が挙げられ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主たる扶養者」については，夫婦が共同して子を扶養する場合，原則として向こう１年間の収入の多い方となりますので，退職後，向こう１年間の収入見込が夫婦で逆転する場合は，主たる扶養者が変更になり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この夫婦の収入逆転による扶養替えは，４月１日時点で特に多い被扶養者取消の事案になりますので，図を使って説明します。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図を御覧ください。</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３月末まで，組合員は現職として働いており，配偶者より収入が高いため，組合員は子どもの主たる扶養者です。しかし，４月１日以降，組合員は，退職・健康保険の加入要件に該当しない再就職によって，任意継続組合員になるとともに，収入が減り，配偶者の収入のほうが多くなるため，子の主たる扶養者が配偶者に変わる事例です。このような場合，子について，４月１日付けで任意継続組合員の被扶養者認定を取り消す手続を行う必要があり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共同扶養者との収入比較をする際の収入には，退職前の給与や一時金として取</a:t>
            </a:r>
            <a:r>
              <a:rPr kumimoji="1" lang="ja-JP" altLang="en-US" sz="1200" kern="1200" dirty="0">
                <a:solidFill>
                  <a:schemeClr val="tx1"/>
                </a:solidFill>
                <a:effectLst/>
                <a:latin typeface="+mn-lt"/>
                <a:ea typeface="+mn-ea"/>
                <a:cs typeface="+mn-cs"/>
              </a:rPr>
              <a:t>り</a:t>
            </a:r>
            <a:r>
              <a:rPr kumimoji="1" lang="ja-JP" altLang="ja-JP" sz="1200" kern="1200" dirty="0">
                <a:solidFill>
                  <a:schemeClr val="tx1"/>
                </a:solidFill>
                <a:effectLst/>
                <a:latin typeface="+mn-lt"/>
                <a:ea typeface="+mn-ea"/>
                <a:cs typeface="+mn-cs"/>
              </a:rPr>
              <a:t>扱う退職金は含まず，退職後向こう１年の収入で比較しますので，注意してください。</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組合員の退職に伴って収入が逆転するか否かについて，共済組合は，組合員からの申告があって初めて把握できます。申告が遅れてしまうと，それだけ配偶者の方への扶養替えが遅れてしまいます。このような収入逆転は，毎年夏に行っている被扶養者の検認時に判明することが多いため，退職後の夫婦間の収入状況については，必ず退職の時点で確認をお願いし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ただし，この夫婦の収入逆転による扶養替えには，配偶者が加入している保険が国民健康保険である場合は，例外があります。配偶者が国民健康保険に加入している場合，原則として，任意継続組合員の掛金の算定基礎額に</a:t>
            </a:r>
            <a:r>
              <a:rPr kumimoji="1" lang="en-US" altLang="ja-JP" sz="1200" kern="1200" dirty="0">
                <a:solidFill>
                  <a:schemeClr val="tx1"/>
                </a:solidFill>
                <a:effectLst/>
                <a:latin typeface="+mn-lt"/>
                <a:ea typeface="+mn-ea"/>
                <a:cs typeface="+mn-cs"/>
              </a:rPr>
              <a:t>12</a:t>
            </a:r>
            <a:r>
              <a:rPr kumimoji="1" lang="ja-JP" altLang="ja-JP" sz="1200" kern="1200" dirty="0">
                <a:solidFill>
                  <a:schemeClr val="tx1"/>
                </a:solidFill>
                <a:effectLst/>
                <a:latin typeface="+mn-lt"/>
                <a:ea typeface="+mn-ea"/>
                <a:cs typeface="+mn-cs"/>
              </a:rPr>
              <a:t>を乗じた額が， 配偶者の年収を上回るときは，申立てにより継続して認定することができます。この例外に該当するときは，事前に共済組合に連絡し，「任意継続組合員の被扶養者継続認定申立書」を提出してください。</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なお，これは配偶者が国民健康保険に加入している場合の特例であるため，配偶者が社会保険等に加入している場合は該当になりません。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46C5BDD5-8C39-4D92-B163-EDCA3A42DD3B}" type="slidenum">
              <a:rPr kumimoji="1" lang="ja-JP" altLang="en-US" smtClean="0"/>
              <a:t>4</a:t>
            </a:fld>
            <a:endParaRPr kumimoji="1" lang="ja-JP" altLang="en-US"/>
          </a:p>
        </p:txBody>
      </p:sp>
    </p:spTree>
    <p:extLst>
      <p:ext uri="{BB962C8B-B14F-4D97-AF65-F5344CB8AC3E}">
        <p14:creationId xmlns:p14="http://schemas.microsoft.com/office/powerpoint/2010/main" val="156476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ここまで，収入逆転による扶養の付替えの話をしてきましたが，被扶養者として認められない場合として，他に次のような事由があります。</a:t>
            </a:r>
          </a:p>
          <a:p>
            <a:r>
              <a:rPr kumimoji="1" lang="ja-JP" altLang="en-US" sz="1200" kern="1200" dirty="0">
                <a:solidFill>
                  <a:schemeClr val="tx1"/>
                </a:solidFill>
                <a:effectLst/>
                <a:latin typeface="+mn-lt"/>
                <a:ea typeface="+mn-ea"/>
                <a:cs typeface="+mn-cs"/>
              </a:rPr>
              <a:t>　</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これらの事由に該当する場合は，認定取消の手続を行う必要がありますので，注意してください。</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特に，収入要件については，夏の検認時に，任意継続組合員が把握していなかったアルバイト収入，個人年金等が発覚し，遡って被扶養者取消になる案件が毎年あります。共済組合は，非課税であっても収入と考えるため，通勤手当や障害年金，個人年金等も全額収入に含めます。これらをふまえて，被扶養者の収入については，常に十分把握していただくようお願い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6C5BDD5-8C39-4D92-B163-EDCA3A42DD3B}" type="slidenum">
              <a:rPr kumimoji="1" lang="ja-JP" altLang="en-US" smtClean="0"/>
              <a:t>5</a:t>
            </a:fld>
            <a:endParaRPr kumimoji="1" lang="ja-JP" altLang="en-US"/>
          </a:p>
        </p:txBody>
      </p:sp>
    </p:spTree>
    <p:extLst>
      <p:ext uri="{BB962C8B-B14F-4D97-AF65-F5344CB8AC3E}">
        <p14:creationId xmlns:p14="http://schemas.microsoft.com/office/powerpoint/2010/main" val="208854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「認定取消の手続」</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被扶養者として認定されている人が，被扶養者として認められない場合に該当するときは，速やかに次の書類を共済組合に提出してください。</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①</a:t>
            </a:r>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被扶養者申告書</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②</a:t>
            </a:r>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任意継続組合員被扶養者証</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③</a:t>
            </a:r>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被扶養者の要件を欠く日が確認できる書類</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③の書類については，次のスライドで，詳細をお示ししています。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なお，被扶養者が</a:t>
            </a:r>
            <a:r>
              <a:rPr kumimoji="1" lang="en-US" altLang="ja-JP" sz="1200" kern="1200" dirty="0">
                <a:solidFill>
                  <a:schemeClr val="tx1"/>
                </a:solidFill>
                <a:effectLst/>
                <a:latin typeface="+mn-lt"/>
                <a:ea typeface="+mn-ea"/>
                <a:cs typeface="+mn-cs"/>
              </a:rPr>
              <a:t>75</a:t>
            </a:r>
            <a:r>
              <a:rPr kumimoji="1" lang="ja-JP" altLang="ja-JP" sz="1200" kern="1200" dirty="0">
                <a:solidFill>
                  <a:schemeClr val="tx1"/>
                </a:solidFill>
                <a:effectLst/>
                <a:latin typeface="+mn-lt"/>
                <a:ea typeface="+mn-ea"/>
                <a:cs typeface="+mn-cs"/>
              </a:rPr>
              <a:t>歳になり後期高齢者医療制度に加入した場合は</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任意継続組合員被扶養者証のみを提出してください。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46C5BDD5-8C39-4D92-B163-EDCA3A42DD3B}" type="slidenum">
              <a:rPr kumimoji="1" lang="ja-JP" altLang="en-US" smtClean="0"/>
              <a:t>6</a:t>
            </a:fld>
            <a:endParaRPr kumimoji="1" lang="ja-JP" altLang="en-US"/>
          </a:p>
        </p:txBody>
      </p:sp>
    </p:spTree>
    <p:extLst>
      <p:ext uri="{BB962C8B-B14F-4D97-AF65-F5344CB8AC3E}">
        <p14:creationId xmlns:p14="http://schemas.microsoft.com/office/powerpoint/2010/main" val="4217381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被扶養者の要件を欠く日が確認できる書類については，この表を確認の上，｢認定取消の区分｣ に応じた書類を提出してください｡</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なお，被扶養者の資格喪失後に被扶養者証を使用して医療機関等で受診していた場合，共済組合負担の医療費等について戻入していただきます。被扶養者の取消が遡れば遡るほど，戻入金額が高額になりますので，繰り返しになりますが，被扶養者として認められない場合に該当しないかどうか，常に確認していただくようお願い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6C5BDD5-8C39-4D92-B163-EDCA3A42DD3B}" type="slidenum">
              <a:rPr kumimoji="1" lang="ja-JP" altLang="en-US" smtClean="0"/>
              <a:t>7</a:t>
            </a:fld>
            <a:endParaRPr kumimoji="1" lang="ja-JP" altLang="en-US"/>
          </a:p>
        </p:txBody>
      </p:sp>
    </p:spTree>
    <p:extLst>
      <p:ext uri="{BB962C8B-B14F-4D97-AF65-F5344CB8AC3E}">
        <p14:creationId xmlns:p14="http://schemas.microsoft.com/office/powerpoint/2010/main" val="2039922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「８　住所又は氏名に変更があったとき」</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住所又は氏名を変更した場合，「組合員等情報変更申告書」の提出が必要です。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この申告書の提出は，一般の組合員においても必要ですが，特に任意継続組合員については，共済組合からの通知等が直接自宅に送付されます。このため，「組合員等情報変更申告書」の提出がないと，共済組合からの必要な情報が提供できなくなりますので，住所等に変更があった場合は，当共済組合に忘れず提出をお願いし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なお，被扶養者の住民票の住所に変更がある場合は，被扶養者の住民票の写しを添付してください。</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また，氏名変更の場合は，任意継続組合員証等を添付してください。新しい氏名で証等を発行します。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以上で，「任意継続組合員制度（資格・短期給付編）」についての説明を終わります。</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なお，別添「医療保険制度ＦＡＱ」には，任意継続組合員に関する説明が含まれて</a:t>
            </a:r>
            <a:r>
              <a:rPr kumimoji="1" lang="ja-JP" altLang="ja-JP" sz="1200" kern="1200">
                <a:solidFill>
                  <a:schemeClr val="tx1"/>
                </a:solidFill>
                <a:effectLst/>
                <a:latin typeface="+mn-lt"/>
                <a:ea typeface="+mn-ea"/>
                <a:cs typeface="+mn-cs"/>
              </a:rPr>
              <a:t>います。</a:t>
            </a:r>
            <a:r>
              <a:rPr kumimoji="1" lang="ja-JP" altLang="en-US" sz="1200" kern="1200">
                <a:solidFill>
                  <a:schemeClr val="tx1"/>
                </a:solidFill>
                <a:effectLst/>
                <a:latin typeface="+mn-lt"/>
                <a:ea typeface="+mn-ea"/>
                <a:cs typeface="+mn-cs"/>
              </a:rPr>
              <a:t>そ</a:t>
            </a:r>
            <a:r>
              <a:rPr kumimoji="1" lang="ja-JP" altLang="ja-JP" sz="1200" kern="1200">
                <a:solidFill>
                  <a:schemeClr val="tx1"/>
                </a:solidFill>
                <a:effectLst/>
                <a:latin typeface="+mn-lt"/>
                <a:ea typeface="+mn-ea"/>
                <a:cs typeface="+mn-cs"/>
              </a:rPr>
              <a:t>ちらも</a:t>
            </a:r>
            <a:r>
              <a:rPr kumimoji="1" lang="ja-JP" altLang="ja-JP" sz="1200" kern="1200" dirty="0">
                <a:solidFill>
                  <a:schemeClr val="tx1"/>
                </a:solidFill>
                <a:effectLst/>
                <a:latin typeface="+mn-lt"/>
                <a:ea typeface="+mn-ea"/>
                <a:cs typeface="+mn-cs"/>
              </a:rPr>
              <a:t>併せて御覧ください。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46C5BDD5-8C39-4D92-B163-EDCA3A42DD3B}" type="slidenum">
              <a:rPr kumimoji="1" lang="ja-JP" altLang="en-US" smtClean="0"/>
              <a:t>8</a:t>
            </a:fld>
            <a:endParaRPr kumimoji="1" lang="ja-JP" altLang="en-US"/>
          </a:p>
        </p:txBody>
      </p:sp>
    </p:spTree>
    <p:extLst>
      <p:ext uri="{BB962C8B-B14F-4D97-AF65-F5344CB8AC3E}">
        <p14:creationId xmlns:p14="http://schemas.microsoft.com/office/powerpoint/2010/main" val="1785224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32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39541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01435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4083" y="2144910"/>
            <a:ext cx="10058400" cy="4680000"/>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7" name="タイトル 6"/>
          <p:cNvSpPr>
            <a:spLocks noGrp="1"/>
          </p:cNvSpPr>
          <p:nvPr>
            <p:ph type="title"/>
          </p:nvPr>
        </p:nvSpPr>
        <p:spPr/>
        <p:txBody>
          <a:bodyPr/>
          <a:lstStyle/>
          <a:p>
            <a:r>
              <a:rPr kumimoji="1" lang="ja-JP" altLang="en-US"/>
              <a:t>マスター タイトルの書式設定</a:t>
            </a:r>
          </a:p>
        </p:txBody>
      </p:sp>
      <p:sp>
        <p:nvSpPr>
          <p:cNvPr id="8" name="日付プレースホルダー 7"/>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9" name="フッター プレースホルダー 8"/>
          <p:cNvSpPr>
            <a:spLocks noGrp="1"/>
          </p:cNvSpPr>
          <p:nvPr>
            <p:ph type="ftr" sz="quarter" idx="11"/>
          </p:nvPr>
        </p:nvSpPr>
        <p:spPr/>
        <p:txBody>
          <a:bodyPr/>
          <a:lstStyle/>
          <a:p>
            <a:endParaRPr lang="en-US" dirty="0"/>
          </a:p>
        </p:txBody>
      </p:sp>
      <p:sp>
        <p:nvSpPr>
          <p:cNvPr id="10" name="スライド番号プレースホルダー 9"/>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15407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752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46593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5"/>
            <a:ext cx="493776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5446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2770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9956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764DE79-268F-4C1A-8933-263129D2AF90}" type="datetimeFigureOut">
              <a:rPr lang="en-US" smtClean="0"/>
              <a:t>1/18/2023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959203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29851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366771"/>
            <a:ext cx="10058400" cy="4547117"/>
          </a:xfrm>
          <a:prstGeom prst="rect">
            <a:avLst/>
          </a:prstGeom>
        </p:spPr>
        <p:txBody>
          <a:bodyPr vert="horz" lIns="0" tIns="45720" rIns="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764DE79-268F-4C1A-8933-263129D2AF90}" type="datetimeFigureOut">
              <a:rPr lang="en-US" smtClean="0"/>
              <a:t>1/18/2023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8F63A3B-78C7-47BE-AE5E-E10140E04643}" type="slidenum">
              <a:rPr lang="en-US" smtClean="0"/>
              <a:t>‹#›</a:t>
            </a:fld>
            <a:endParaRPr lang="en-US" dirty="0"/>
          </a:p>
        </p:txBody>
      </p:sp>
      <p:cxnSp>
        <p:nvCxnSpPr>
          <p:cNvPr id="10" name="Straight Connector 9"/>
          <p:cNvCxnSpPr/>
          <p:nvPr userDrawn="1"/>
        </p:nvCxnSpPr>
        <p:spPr>
          <a:xfrm>
            <a:off x="1097280" y="1316932"/>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9345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m4a"/><Relationship Id="rId7"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1.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notesSlide" Target="../notesSlides/notesSlide8.xml"/><Relationship Id="rId4"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66800" y="-57150"/>
            <a:ext cx="10058400" cy="1450757"/>
          </a:xfrm>
        </p:spPr>
        <p:txBody>
          <a:bodyPr/>
          <a:lstStyle/>
          <a:p>
            <a:r>
              <a:rPr lang="ja-JP" altLang="en-US" dirty="0">
                <a:solidFill>
                  <a:srgbClr val="846700"/>
                </a:solidFill>
              </a:rPr>
              <a:t>７　被扶養者について</a:t>
            </a:r>
            <a:endParaRPr kumimoji="1" lang="ja-JP" altLang="en-US" dirty="0">
              <a:solidFill>
                <a:srgbClr val="846700"/>
              </a:solidFill>
            </a:endParaRPr>
          </a:p>
        </p:txBody>
      </p:sp>
      <p:sp>
        <p:nvSpPr>
          <p:cNvPr id="3" name="正方形/長方形 2"/>
          <p:cNvSpPr/>
          <p:nvPr/>
        </p:nvSpPr>
        <p:spPr>
          <a:xfrm>
            <a:off x="1066800" y="1320364"/>
            <a:ext cx="10254414" cy="4708981"/>
          </a:xfrm>
          <a:prstGeom prst="rect">
            <a:avLst/>
          </a:prstGeom>
        </p:spPr>
        <p:txBody>
          <a:bodyPr wrap="square">
            <a:spAutoFit/>
          </a:bodyPr>
          <a:lstStyle/>
          <a:p>
            <a:r>
              <a:rPr lang="ja-JP" altLang="en-US" sz="2000" b="1" dirty="0">
                <a:solidFill>
                  <a:srgbClr val="0070C0"/>
                </a:solidFill>
                <a:latin typeface="+mn-ea"/>
                <a:cs typeface="ＭＳ 明朝" panose="02020609040205080304" pitchFamily="17" charset="-128"/>
              </a:rPr>
              <a:t>被扶養者とは・・・</a:t>
            </a:r>
            <a:endParaRPr lang="en-US" altLang="ja-JP" sz="2000" b="1" dirty="0">
              <a:solidFill>
                <a:srgbClr val="0070C0"/>
              </a:solidFill>
              <a:latin typeface="+mn-ea"/>
              <a:cs typeface="ＭＳ 明朝" panose="02020609040205080304" pitchFamily="17" charset="-128"/>
            </a:endParaRPr>
          </a:p>
          <a:p>
            <a:r>
              <a:rPr lang="ja-JP" altLang="en-US" sz="2000" dirty="0">
                <a:solidFill>
                  <a:srgbClr val="181717"/>
                </a:solidFill>
                <a:latin typeface="+mn-ea"/>
                <a:cs typeface="ＭＳ 明朝" panose="02020609040205080304" pitchFamily="17" charset="-128"/>
              </a:rPr>
              <a:t>　</a:t>
            </a:r>
            <a:r>
              <a:rPr lang="ja-JP" altLang="en-US"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rPr>
              <a:t>  主として任意継続組合員の収入により生計を維持する配偶者，子，父母，孫，祖父母及び</a:t>
            </a:r>
            <a:endParaRPr lang="en-US" altLang="ja-JP"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endParaRPr>
          </a:p>
          <a:p>
            <a:r>
              <a:rPr lang="ja-JP" altLang="en-US"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rPr>
              <a:t>　兄弟姉妹等で，</a:t>
            </a:r>
            <a:r>
              <a:rPr lang="ja-JP" altLang="en-US" sz="2000" u="sng" dirty="0">
                <a:solidFill>
                  <a:srgbClr val="FF0000"/>
                </a:solidFill>
                <a:latin typeface="HGPｺﾞｼｯｸM" panose="020B0600000000000000" pitchFamily="50" charset="-128"/>
                <a:ea typeface="HGPｺﾞｼｯｸM" panose="020B0600000000000000" pitchFamily="50" charset="-128"/>
                <a:cs typeface="ＭＳ 明朝" panose="02020609040205080304" pitchFamily="17" charset="-128"/>
              </a:rPr>
              <a:t>７</a:t>
            </a:r>
            <a:r>
              <a:rPr lang="en-US" altLang="ja-JP" sz="2000" u="sng" dirty="0">
                <a:solidFill>
                  <a:srgbClr val="FF0000"/>
                </a:solidFill>
                <a:latin typeface="HGPｺﾞｼｯｸM" panose="020B0600000000000000" pitchFamily="50" charset="-128"/>
                <a:ea typeface="HGPｺﾞｼｯｸM" panose="020B0600000000000000" pitchFamily="50" charset="-128"/>
                <a:cs typeface="ＭＳ 明朝" panose="02020609040205080304" pitchFamily="17" charset="-128"/>
              </a:rPr>
              <a:t>(</a:t>
            </a:r>
            <a:r>
              <a:rPr lang="ja-JP" altLang="en-US" sz="2000" u="sng" dirty="0">
                <a:solidFill>
                  <a:srgbClr val="FF0000"/>
                </a:solidFill>
                <a:latin typeface="HGPｺﾞｼｯｸM" panose="020B0600000000000000" pitchFamily="50" charset="-128"/>
                <a:ea typeface="HGPｺﾞｼｯｸM" panose="020B0600000000000000" pitchFamily="50" charset="-128"/>
                <a:cs typeface="ＭＳ 明朝" panose="02020609040205080304" pitchFamily="17" charset="-128"/>
              </a:rPr>
              <a:t>２</a:t>
            </a:r>
            <a:r>
              <a:rPr lang="en-US" altLang="ja-JP" sz="2000" u="sng" dirty="0">
                <a:solidFill>
                  <a:srgbClr val="FF0000"/>
                </a:solidFill>
                <a:latin typeface="HGPｺﾞｼｯｸM" panose="020B0600000000000000" pitchFamily="50" charset="-128"/>
                <a:ea typeface="HGPｺﾞｼｯｸM" panose="020B0600000000000000" pitchFamily="50" charset="-128"/>
                <a:cs typeface="ＭＳ 明朝" panose="02020609040205080304" pitchFamily="17" charset="-128"/>
              </a:rPr>
              <a:t>)</a:t>
            </a:r>
            <a:r>
              <a:rPr lang="ja-JP" altLang="en-US" sz="1200" u="sng" dirty="0">
                <a:solidFill>
                  <a:srgbClr val="FF0000"/>
                </a:solidFill>
                <a:latin typeface="HGPｺﾞｼｯｸM" panose="020B0600000000000000" pitchFamily="50" charset="-128"/>
                <a:ea typeface="HGPｺﾞｼｯｸM" panose="020B0600000000000000" pitchFamily="50" charset="-128"/>
                <a:cs typeface="ＭＳ 明朝" panose="02020609040205080304" pitchFamily="17" charset="-128"/>
              </a:rPr>
              <a:t>①・②</a:t>
            </a:r>
            <a:r>
              <a:rPr lang="ja-JP" altLang="en-US" sz="2000" u="sng" dirty="0">
                <a:solidFill>
                  <a:srgbClr val="FF0000"/>
                </a:solidFill>
                <a:latin typeface="HGPｺﾞｼｯｸM" panose="020B0600000000000000" pitchFamily="50" charset="-128"/>
                <a:ea typeface="HGPｺﾞｼｯｸM" panose="020B0600000000000000" pitchFamily="50" charset="-128"/>
                <a:cs typeface="ＭＳ 明朝" panose="02020609040205080304" pitchFamily="17" charset="-128"/>
              </a:rPr>
              <a:t>の「被扶養者として認められない場合」を除いた人</a:t>
            </a:r>
            <a:r>
              <a:rPr lang="ja-JP" altLang="en-US"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rPr>
              <a:t>が認定されます。</a:t>
            </a:r>
            <a:endParaRPr lang="en-US" altLang="ja-JP"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endParaRPr>
          </a:p>
          <a:p>
            <a:r>
              <a:rPr lang="ja-JP" altLang="en-US"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rPr>
              <a:t>　</a:t>
            </a:r>
            <a:r>
              <a:rPr lang="ja-JP" altLang="en-US" sz="16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rPr>
              <a:t>（在職中の組合員と</a:t>
            </a:r>
            <a:r>
              <a:rPr lang="ja-JP" altLang="en-US" sz="160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rPr>
              <a:t>同様）</a:t>
            </a:r>
            <a:endParaRPr lang="en-US" altLang="ja-JP"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endParaRPr>
          </a:p>
          <a:p>
            <a:r>
              <a:rPr lang="ja-JP" altLang="en-US"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rPr>
              <a:t>　</a:t>
            </a:r>
            <a:r>
              <a:rPr lang="en-US" altLang="ja-JP" sz="1400" dirty="0">
                <a:solidFill>
                  <a:srgbClr val="FF0000"/>
                </a:solidFill>
                <a:latin typeface="HGPｺﾞｼｯｸM" panose="020B0600000000000000" pitchFamily="50" charset="-128"/>
                <a:ea typeface="HGPｺﾞｼｯｸM" panose="020B0600000000000000" pitchFamily="50" charset="-128"/>
                <a:cs typeface="ＭＳ 明朝" panose="02020609040205080304" pitchFamily="17" charset="-128"/>
              </a:rPr>
              <a:t>※</a:t>
            </a:r>
            <a:r>
              <a:rPr lang="ja-JP" altLang="en-US" sz="1400" dirty="0">
                <a:solidFill>
                  <a:srgbClr val="FF0000"/>
                </a:solidFill>
                <a:latin typeface="HGPｺﾞｼｯｸM" panose="020B0600000000000000" pitchFamily="50" charset="-128"/>
                <a:ea typeface="HGPｺﾞｼｯｸM" panose="020B0600000000000000" pitchFamily="50" charset="-128"/>
                <a:cs typeface="ＭＳ 明朝" panose="02020609040205080304" pitchFamily="17" charset="-128"/>
              </a:rPr>
              <a:t>　詳細は，公立学校共済組合広島支部ＨＰ「福利厚生事務の手引」の「</a:t>
            </a:r>
            <a:r>
              <a:rPr lang="en-US" altLang="ja-JP" sz="1400" dirty="0">
                <a:solidFill>
                  <a:srgbClr val="FF0000"/>
                </a:solidFill>
                <a:latin typeface="HGPｺﾞｼｯｸM" panose="020B0600000000000000" pitchFamily="50" charset="-128"/>
                <a:ea typeface="HGPｺﾞｼｯｸM" panose="020B0600000000000000" pitchFamily="50" charset="-128"/>
                <a:cs typeface="ＭＳ 明朝" panose="02020609040205080304" pitchFamily="17" charset="-128"/>
              </a:rPr>
              <a:t>§</a:t>
            </a:r>
            <a:r>
              <a:rPr lang="ja-JP" altLang="en-US" sz="1400" dirty="0">
                <a:solidFill>
                  <a:srgbClr val="FF0000"/>
                </a:solidFill>
                <a:latin typeface="HGPｺﾞｼｯｸM" panose="020B0600000000000000" pitchFamily="50" charset="-128"/>
                <a:ea typeface="HGPｺﾞｼｯｸM" panose="020B0600000000000000" pitchFamily="50" charset="-128"/>
                <a:cs typeface="ＭＳ 明朝" panose="02020609040205080304" pitchFamily="17" charset="-128"/>
              </a:rPr>
              <a:t>７　被扶養者の認定及び取消」を参照してください。</a:t>
            </a:r>
            <a:r>
              <a:rPr lang="ja-JP" altLang="en-US"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rPr>
              <a:t>　</a:t>
            </a:r>
            <a:r>
              <a:rPr lang="ja-JP" altLang="en-US"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rPr>
              <a:t>　</a:t>
            </a:r>
            <a:endParaRPr lang="en-US" altLang="ja-JP"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endParaRPr>
          </a:p>
          <a:p>
            <a:pPr>
              <a:spcBef>
                <a:spcPts val="1200"/>
              </a:spcBef>
            </a:pPr>
            <a:r>
              <a:rPr lang="ja-JP" altLang="en-US" sz="2000" b="1" dirty="0">
                <a:solidFill>
                  <a:srgbClr val="0070C0"/>
                </a:solidFill>
                <a:latin typeface="+mn-ea"/>
                <a:cs typeface="ＭＳ 明朝" panose="02020609040205080304" pitchFamily="17" charset="-128"/>
              </a:rPr>
              <a:t>被扶養者の認定</a:t>
            </a:r>
            <a:endParaRPr lang="en-US" altLang="ja-JP" sz="2000" b="1" dirty="0">
              <a:solidFill>
                <a:srgbClr val="0070C0"/>
              </a:solidFill>
              <a:latin typeface="+mn-ea"/>
              <a:cs typeface="ＭＳ 明朝" panose="02020609040205080304" pitchFamily="17" charset="-128"/>
            </a:endParaRPr>
          </a:p>
          <a:p>
            <a:r>
              <a:rPr lang="ja-JP" altLang="en-US" sz="2000" dirty="0">
                <a:solidFill>
                  <a:srgbClr val="181717"/>
                </a:solidFill>
                <a:latin typeface="+mn-ea"/>
                <a:cs typeface="ＭＳ 明朝" panose="02020609040205080304" pitchFamily="17" charset="-128"/>
              </a:rPr>
              <a:t>　  </a:t>
            </a:r>
            <a:r>
              <a:rPr lang="ja-JP" altLang="en-US"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rPr>
              <a:t>任意継続組合員になる時又はなった後に，被扶養者の認定事由が発生した場合は，</a:t>
            </a:r>
            <a:endParaRPr lang="en-US" altLang="ja-JP"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endParaRPr>
          </a:p>
          <a:p>
            <a:r>
              <a:rPr lang="ja-JP" altLang="en-US"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rPr>
              <a:t>　「７</a:t>
            </a:r>
            <a:r>
              <a:rPr lang="en-US" altLang="ja-JP"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rPr>
              <a:t>(</a:t>
            </a:r>
            <a:r>
              <a:rPr lang="ja-JP" altLang="en-US"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rPr>
              <a:t>１</a:t>
            </a:r>
            <a:r>
              <a:rPr lang="en-US" altLang="ja-JP"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rPr>
              <a:t>)</a:t>
            </a:r>
            <a:r>
              <a:rPr lang="ja-JP" altLang="en-US"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rPr>
              <a:t>　被扶養者の認定」を参考に，「被扶養者申告書」を提出してください。</a:t>
            </a:r>
            <a:endParaRPr lang="en-US" altLang="ja-JP"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endParaRPr>
          </a:p>
          <a:p>
            <a:pPr>
              <a:spcBef>
                <a:spcPts val="1200"/>
              </a:spcBef>
            </a:pPr>
            <a:r>
              <a:rPr lang="ja-JP" altLang="en-US" sz="2000" b="1" dirty="0">
                <a:solidFill>
                  <a:srgbClr val="0070C0"/>
                </a:solidFill>
                <a:latin typeface="+mn-ea"/>
                <a:cs typeface="ＭＳ 明朝" panose="02020609040205080304" pitchFamily="17" charset="-128"/>
              </a:rPr>
              <a:t>被扶養者の取消</a:t>
            </a:r>
            <a:endParaRPr lang="en-US" altLang="ja-JP" sz="2000" b="1" dirty="0">
              <a:solidFill>
                <a:srgbClr val="0070C0"/>
              </a:solidFill>
              <a:latin typeface="+mn-ea"/>
              <a:cs typeface="ＭＳ 明朝" panose="02020609040205080304" pitchFamily="17" charset="-128"/>
            </a:endParaRPr>
          </a:p>
          <a:p>
            <a:r>
              <a:rPr lang="ja-JP" altLang="en-US" sz="2000" dirty="0">
                <a:solidFill>
                  <a:srgbClr val="FF0000"/>
                </a:solidFill>
                <a:latin typeface="+mn-ea"/>
                <a:cs typeface="ＭＳ 明朝" panose="02020609040205080304" pitchFamily="17" charset="-128"/>
              </a:rPr>
              <a:t>　  </a:t>
            </a:r>
            <a:r>
              <a:rPr lang="ja-JP" altLang="en-US" sz="2000" dirty="0">
                <a:latin typeface="HGPｺﾞｼｯｸM" panose="020B0600000000000000" pitchFamily="50" charset="-128"/>
                <a:ea typeface="HGPｺﾞｼｯｸM" panose="020B0600000000000000" pitchFamily="50" charset="-128"/>
                <a:cs typeface="ＭＳ 明朝" panose="02020609040205080304" pitchFamily="17" charset="-128"/>
              </a:rPr>
              <a:t>在職時に被扶養者として認定している人は，任意継続組合員となった後も被扶養者</a:t>
            </a:r>
            <a:endParaRPr lang="en-US" altLang="ja-JP" sz="2000" dirty="0">
              <a:latin typeface="HGPｺﾞｼｯｸM" panose="020B0600000000000000" pitchFamily="50" charset="-128"/>
              <a:ea typeface="HGPｺﾞｼｯｸM" panose="020B0600000000000000" pitchFamily="50" charset="-128"/>
              <a:cs typeface="ＭＳ 明朝" panose="02020609040205080304" pitchFamily="17" charset="-128"/>
            </a:endParaRPr>
          </a:p>
          <a:p>
            <a:r>
              <a:rPr lang="ja-JP" altLang="en-US" sz="2000" dirty="0">
                <a:latin typeface="HGPｺﾞｼｯｸM" panose="020B0600000000000000" pitchFamily="50" charset="-128"/>
                <a:ea typeface="HGPｺﾞｼｯｸM" panose="020B0600000000000000" pitchFamily="50" charset="-128"/>
                <a:cs typeface="ＭＳ 明朝" panose="02020609040205080304" pitchFamily="17" charset="-128"/>
              </a:rPr>
              <a:t>　と</a:t>
            </a:r>
            <a:r>
              <a:rPr lang="ja-JP" altLang="en-US"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rPr>
              <a:t>して</a:t>
            </a:r>
            <a:r>
              <a:rPr lang="ja-JP" altLang="en-US" sz="2000" u="sng" dirty="0">
                <a:solidFill>
                  <a:srgbClr val="FF0000"/>
                </a:solidFill>
                <a:latin typeface="HGPｺﾞｼｯｸM" panose="020B0600000000000000" pitchFamily="50" charset="-128"/>
                <a:ea typeface="HGPｺﾞｼｯｸM" panose="020B0600000000000000" pitchFamily="50" charset="-128"/>
                <a:cs typeface="ＭＳ 明朝" panose="02020609040205080304" pitchFamily="17" charset="-128"/>
              </a:rPr>
              <a:t>継続して認定</a:t>
            </a:r>
            <a:r>
              <a:rPr lang="ja-JP" altLang="en-US" sz="2000" dirty="0">
                <a:latin typeface="HGPｺﾞｼｯｸM" panose="020B0600000000000000" pitchFamily="50" charset="-128"/>
                <a:ea typeface="HGPｺﾞｼｯｸM" panose="020B0600000000000000" pitchFamily="50" charset="-128"/>
                <a:cs typeface="ＭＳ 明朝" panose="02020609040205080304" pitchFamily="17" charset="-128"/>
              </a:rPr>
              <a:t>されるため，</a:t>
            </a:r>
            <a:r>
              <a:rPr lang="ja-JP" altLang="en-US" sz="2000" dirty="0">
                <a:solidFill>
                  <a:srgbClr val="FF0000"/>
                </a:solidFill>
                <a:latin typeface="HGPｺﾞｼｯｸM" panose="020B0600000000000000" pitchFamily="50" charset="-128"/>
                <a:ea typeface="HGPｺﾞｼｯｸM" panose="020B0600000000000000" pitchFamily="50" charset="-128"/>
                <a:cs typeface="ＭＳ 明朝" panose="02020609040205080304" pitchFamily="17" charset="-128"/>
              </a:rPr>
              <a:t>被扶養者として認められない場合に該当するときは，</a:t>
            </a:r>
            <a:endParaRPr lang="en-US" altLang="ja-JP" sz="2000" dirty="0">
              <a:solidFill>
                <a:srgbClr val="FF0000"/>
              </a:solidFill>
              <a:latin typeface="HGPｺﾞｼｯｸM" panose="020B0600000000000000" pitchFamily="50" charset="-128"/>
              <a:ea typeface="HGPｺﾞｼｯｸM" panose="020B0600000000000000" pitchFamily="50" charset="-128"/>
              <a:cs typeface="ＭＳ 明朝" panose="02020609040205080304" pitchFamily="17" charset="-128"/>
            </a:endParaRPr>
          </a:p>
          <a:p>
            <a:r>
              <a:rPr lang="ja-JP" altLang="en-US" sz="2000" dirty="0">
                <a:solidFill>
                  <a:srgbClr val="FF0000"/>
                </a:solidFill>
                <a:latin typeface="HGPｺﾞｼｯｸM" panose="020B0600000000000000" pitchFamily="50" charset="-128"/>
                <a:ea typeface="HGPｺﾞｼｯｸM" panose="020B0600000000000000" pitchFamily="50" charset="-128"/>
                <a:cs typeface="ＭＳ 明朝" panose="02020609040205080304" pitchFamily="17" charset="-128"/>
              </a:rPr>
              <a:t>　被扶養者認定を</a:t>
            </a:r>
            <a:r>
              <a:rPr lang="ja-JP" altLang="en-US" sz="2000" u="sng" dirty="0">
                <a:solidFill>
                  <a:srgbClr val="FF0000"/>
                </a:solidFill>
                <a:latin typeface="HGPｺﾞｼｯｸM" panose="020B0600000000000000" pitchFamily="50" charset="-128"/>
                <a:ea typeface="HGPｺﾞｼｯｸM" panose="020B0600000000000000" pitchFamily="50" charset="-128"/>
                <a:cs typeface="ＭＳ 明朝" panose="02020609040205080304" pitchFamily="17" charset="-128"/>
              </a:rPr>
              <a:t>取り消す手続</a:t>
            </a:r>
            <a:r>
              <a:rPr lang="ja-JP" altLang="en-US" sz="2000" dirty="0">
                <a:solidFill>
                  <a:srgbClr val="FF0000"/>
                </a:solidFill>
                <a:latin typeface="HGPｺﾞｼｯｸM" panose="020B0600000000000000" pitchFamily="50" charset="-128"/>
                <a:ea typeface="HGPｺﾞｼｯｸM" panose="020B0600000000000000" pitchFamily="50" charset="-128"/>
                <a:cs typeface="ＭＳ 明朝" panose="02020609040205080304" pitchFamily="17" charset="-128"/>
              </a:rPr>
              <a:t>が必要</a:t>
            </a:r>
            <a:r>
              <a:rPr lang="ja-JP" altLang="en-US" sz="2000" dirty="0">
                <a:latin typeface="HGPｺﾞｼｯｸM" panose="020B0600000000000000" pitchFamily="50" charset="-128"/>
                <a:ea typeface="HGPｺﾞｼｯｸM" panose="020B0600000000000000" pitchFamily="50" charset="-128"/>
                <a:cs typeface="ＭＳ 明朝" panose="02020609040205080304" pitchFamily="17" charset="-128"/>
              </a:rPr>
              <a:t>です。</a:t>
            </a:r>
            <a:endParaRPr lang="en-US" altLang="ja-JP" sz="2000" dirty="0">
              <a:latin typeface="HGPｺﾞｼｯｸM" panose="020B0600000000000000" pitchFamily="50" charset="-128"/>
              <a:ea typeface="HGPｺﾞｼｯｸM" panose="020B0600000000000000" pitchFamily="50" charset="-128"/>
              <a:cs typeface="ＭＳ 明朝" panose="02020609040205080304" pitchFamily="17" charset="-128"/>
            </a:endParaRPr>
          </a:p>
          <a:p>
            <a:r>
              <a:rPr lang="ja-JP" altLang="en-US"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rPr>
              <a:t>　  任意継続組合員になる時又はなった後に，被扶養者の取消事由が発生した場合は，</a:t>
            </a:r>
            <a:endParaRPr lang="en-US" altLang="ja-JP"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endParaRPr>
          </a:p>
          <a:p>
            <a:r>
              <a:rPr lang="ja-JP" altLang="en-US"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rPr>
              <a:t>　「７</a:t>
            </a:r>
            <a:r>
              <a:rPr lang="en-US" altLang="ja-JP"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rPr>
              <a:t>(</a:t>
            </a:r>
            <a:r>
              <a:rPr lang="ja-JP" altLang="en-US"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rPr>
              <a:t>２</a:t>
            </a:r>
            <a:r>
              <a:rPr lang="en-US" altLang="ja-JP"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rPr>
              <a:t>)</a:t>
            </a:r>
            <a:r>
              <a:rPr lang="ja-JP" altLang="en-US"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rPr>
              <a:t>　被扶養者の取消」を参考に，「被扶養者申告書」を提出してください。</a:t>
            </a:r>
            <a:endParaRPr lang="en-US" altLang="ja-JP" sz="2000" dirty="0">
              <a:solidFill>
                <a:srgbClr val="181717"/>
              </a:solidFill>
              <a:latin typeface="HGPｺﾞｼｯｸM" panose="020B0600000000000000" pitchFamily="50" charset="-128"/>
              <a:ea typeface="HGPｺﾞｼｯｸM" panose="020B0600000000000000" pitchFamily="50" charset="-128"/>
              <a:cs typeface="ＭＳ 明朝" panose="02020609040205080304" pitchFamily="17" charset="-128"/>
            </a:endParaRPr>
          </a:p>
        </p:txBody>
      </p:sp>
      <p:pic>
        <p:nvPicPr>
          <p:cNvPr id="5" name="オーディオ 4">
            <a:hlinkClick r:id="" action="ppaction://media"/>
            <a:extLst>
              <a:ext uri="{FF2B5EF4-FFF2-40B4-BE49-F238E27FC236}">
                <a16:creationId xmlns="" xmlns:a16="http://schemas.microsoft.com/office/drawing/2014/main" id="{420E03FB-3315-4BE7-B7BB-6E82B38B41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21422390"/>
      </p:ext>
    </p:extLst>
  </p:cSld>
  <p:clrMapOvr>
    <a:masterClrMapping/>
  </p:clrMapOvr>
  <mc:AlternateContent xmlns:mc="http://schemas.openxmlformats.org/markup-compatibility/2006" xmlns:p14="http://schemas.microsoft.com/office/powerpoint/2010/main">
    <mc:Choice Requires="p14">
      <p:transition spd="slow" p14:dur="2000" advTm="85316"/>
    </mc:Choice>
    <mc:Fallback xmlns="">
      <p:transition spd="slow" advTm="85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68705" y="-74596"/>
            <a:ext cx="10058400" cy="1450757"/>
          </a:xfrm>
        </p:spPr>
        <p:txBody>
          <a:bodyPr/>
          <a:lstStyle/>
          <a:p>
            <a:r>
              <a:rPr lang="ja-JP" altLang="en-US" dirty="0">
                <a:solidFill>
                  <a:srgbClr val="846700"/>
                </a:solidFill>
              </a:rPr>
              <a:t>７</a:t>
            </a:r>
            <a:r>
              <a:rPr lang="en-US" altLang="ja-JP" dirty="0">
                <a:solidFill>
                  <a:srgbClr val="846700"/>
                </a:solidFill>
              </a:rPr>
              <a:t>(</a:t>
            </a:r>
            <a:r>
              <a:rPr lang="ja-JP" altLang="en-US" dirty="0">
                <a:solidFill>
                  <a:srgbClr val="846700"/>
                </a:solidFill>
              </a:rPr>
              <a:t>１</a:t>
            </a:r>
            <a:r>
              <a:rPr lang="en-US" altLang="ja-JP" dirty="0">
                <a:solidFill>
                  <a:srgbClr val="846700"/>
                </a:solidFill>
              </a:rPr>
              <a:t>)</a:t>
            </a:r>
            <a:r>
              <a:rPr lang="ja-JP" altLang="en-US" sz="2400" dirty="0">
                <a:solidFill>
                  <a:srgbClr val="846700"/>
                </a:solidFill>
              </a:rPr>
              <a:t>①</a:t>
            </a:r>
            <a:r>
              <a:rPr lang="ja-JP" altLang="en-US" dirty="0">
                <a:solidFill>
                  <a:srgbClr val="846700"/>
                </a:solidFill>
              </a:rPr>
              <a:t>　被扶養者の認定</a:t>
            </a:r>
            <a:endParaRPr kumimoji="1" lang="ja-JP" altLang="en-US" dirty="0">
              <a:solidFill>
                <a:srgbClr val="846700"/>
              </a:solidFill>
            </a:endParaRPr>
          </a:p>
        </p:txBody>
      </p:sp>
      <p:sp>
        <p:nvSpPr>
          <p:cNvPr id="5" name="テキスト ボックス 4"/>
          <p:cNvSpPr txBox="1"/>
          <p:nvPr/>
        </p:nvSpPr>
        <p:spPr>
          <a:xfrm>
            <a:off x="993018" y="1365032"/>
            <a:ext cx="11198982" cy="769441"/>
          </a:xfrm>
          <a:prstGeom prst="rect">
            <a:avLst/>
          </a:prstGeom>
          <a:noFill/>
        </p:spPr>
        <p:txBody>
          <a:bodyPr wrap="square" rtlCol="0">
            <a:spAutoFit/>
          </a:bodyPr>
          <a:lstStyle/>
          <a:p>
            <a:r>
              <a:rPr kumimoji="1" lang="ja-JP" altLang="en-US" sz="2400" dirty="0">
                <a:solidFill>
                  <a:srgbClr val="0070C0"/>
                </a:solidFill>
                <a:latin typeface="+mn-ea"/>
              </a:rPr>
              <a:t>認定申請の手続</a:t>
            </a:r>
            <a:endParaRPr kumimoji="1" lang="en-US" altLang="ja-JP" sz="2400" dirty="0">
              <a:solidFill>
                <a:srgbClr val="0070C0"/>
              </a:solidFill>
              <a:latin typeface="+mn-ea"/>
            </a:endParaRPr>
          </a:p>
          <a:p>
            <a:r>
              <a:rPr kumimoji="1" lang="ja-JP" altLang="en-US" sz="2000" dirty="0">
                <a:latin typeface="+mn-ea"/>
              </a:rPr>
              <a:t>被扶養者の要件を満たす者がいる場合は，次の書類を共済組合に提出してください。</a:t>
            </a:r>
            <a:endParaRPr kumimoji="1" lang="en-US" altLang="ja-JP" sz="2000" dirty="0">
              <a:latin typeface="+mn-ea"/>
            </a:endParaRPr>
          </a:p>
        </p:txBody>
      </p:sp>
      <p:graphicFrame>
        <p:nvGraphicFramePr>
          <p:cNvPr id="76" name="表 75"/>
          <p:cNvGraphicFramePr>
            <a:graphicFrameLocks noGrp="1"/>
          </p:cNvGraphicFramePr>
          <p:nvPr>
            <p:extLst>
              <p:ext uri="{D42A27DB-BD31-4B8C-83A1-F6EECF244321}">
                <p14:modId xmlns:p14="http://schemas.microsoft.com/office/powerpoint/2010/main" val="2522291482"/>
              </p:ext>
            </p:extLst>
          </p:nvPr>
        </p:nvGraphicFramePr>
        <p:xfrm>
          <a:off x="1068705" y="2146761"/>
          <a:ext cx="6265545" cy="4031570"/>
        </p:xfrm>
        <a:graphic>
          <a:graphicData uri="http://schemas.openxmlformats.org/drawingml/2006/table">
            <a:tbl>
              <a:tblPr firstRow="1" bandRow="1">
                <a:tableStyleId>{5C22544A-7EE6-4342-B048-85BDC9FD1C3A}</a:tableStyleId>
              </a:tblPr>
              <a:tblGrid>
                <a:gridCol w="6265545">
                  <a:extLst>
                    <a:ext uri="{9D8B030D-6E8A-4147-A177-3AD203B41FA5}">
                      <a16:colId xmlns="" xmlns:a16="http://schemas.microsoft.com/office/drawing/2014/main" val="20000"/>
                    </a:ext>
                  </a:extLst>
                </a:gridCol>
              </a:tblGrid>
              <a:tr h="396000">
                <a:tc>
                  <a:txBody>
                    <a:bodyPr/>
                    <a:lstStyle/>
                    <a:p>
                      <a:pPr algn="ctr">
                        <a:lnSpc>
                          <a:spcPts val="3000"/>
                        </a:lnSpc>
                        <a:spcBef>
                          <a:spcPts val="1200"/>
                        </a:spcBef>
                      </a:pPr>
                      <a:r>
                        <a:rPr kumimoji="1" lang="ja-JP" altLang="en-US" sz="2000" dirty="0">
                          <a:latin typeface="+mn-ea"/>
                          <a:ea typeface="+mn-ea"/>
                        </a:rPr>
                        <a:t>提　出　書　類　等</a:t>
                      </a:r>
                    </a:p>
                  </a:txBody>
                  <a:tcPr anchor="ctr"/>
                </a:tc>
                <a:extLst>
                  <a:ext uri="{0D108BD9-81ED-4DB2-BD59-A6C34878D82A}">
                    <a16:rowId xmlns="" xmlns:a16="http://schemas.microsoft.com/office/drawing/2014/main" val="10000"/>
                  </a:ext>
                </a:extLst>
              </a:tr>
              <a:tr h="430070">
                <a:tc>
                  <a:txBody>
                    <a:bodyPr/>
                    <a:lstStyle/>
                    <a:p>
                      <a:r>
                        <a:rPr kumimoji="1" lang="ja-JP" altLang="en-US" sz="1500" dirty="0">
                          <a:latin typeface="HGPｺﾞｼｯｸM" panose="020B0600000000000000" pitchFamily="50" charset="-128"/>
                          <a:ea typeface="HGPｺﾞｼｯｸM" panose="020B0600000000000000" pitchFamily="50" charset="-128"/>
                        </a:rPr>
                        <a:t>１　被扶養者申告書</a:t>
                      </a:r>
                    </a:p>
                  </a:txBody>
                  <a:tcPr/>
                </a:tc>
                <a:extLst>
                  <a:ext uri="{0D108BD9-81ED-4DB2-BD59-A6C34878D82A}">
                    <a16:rowId xmlns="" xmlns:a16="http://schemas.microsoft.com/office/drawing/2014/main" val="10001"/>
                  </a:ext>
                </a:extLst>
              </a:tr>
              <a:tr h="430070">
                <a:tc>
                  <a:txBody>
                    <a:bodyPr/>
                    <a:lstStyle/>
                    <a:p>
                      <a:r>
                        <a:rPr kumimoji="1" lang="ja-JP" altLang="en-US" sz="1500" dirty="0">
                          <a:latin typeface="HGPｺﾞｼｯｸM" panose="020B0600000000000000" pitchFamily="50" charset="-128"/>
                          <a:ea typeface="HGPｺﾞｼｯｸM" panose="020B0600000000000000" pitchFamily="50" charset="-128"/>
                        </a:rPr>
                        <a:t>２　扶養事実申立書</a:t>
                      </a:r>
                    </a:p>
                  </a:txBody>
                  <a:tcPr/>
                </a:tc>
                <a:extLst>
                  <a:ext uri="{0D108BD9-81ED-4DB2-BD59-A6C34878D82A}">
                    <a16:rowId xmlns="" xmlns:a16="http://schemas.microsoft.com/office/drawing/2014/main" val="10002"/>
                  </a:ext>
                </a:extLst>
              </a:tr>
              <a:tr h="430070">
                <a:tc>
                  <a:txBody>
                    <a:bodyPr/>
                    <a:lstStyle/>
                    <a:p>
                      <a:r>
                        <a:rPr kumimoji="1" lang="ja-JP" altLang="en-US" sz="1500" dirty="0">
                          <a:latin typeface="HGPｺﾞｼｯｸM" panose="020B0600000000000000" pitchFamily="50" charset="-128"/>
                          <a:ea typeface="HGPｺﾞｼｯｸM" panose="020B0600000000000000" pitchFamily="50" charset="-128"/>
                        </a:rPr>
                        <a:t>３　任意継続組合員との続柄が確認できる書類</a:t>
                      </a:r>
                    </a:p>
                  </a:txBody>
                  <a:tcPr/>
                </a:tc>
                <a:extLst>
                  <a:ext uri="{0D108BD9-81ED-4DB2-BD59-A6C34878D82A}">
                    <a16:rowId xmlns="" xmlns:a16="http://schemas.microsoft.com/office/drawing/2014/main" val="10003"/>
                  </a:ext>
                </a:extLst>
              </a:tr>
              <a:tr h="430070">
                <a:tc>
                  <a:txBody>
                    <a:bodyPr/>
                    <a:lstStyle/>
                    <a:p>
                      <a:r>
                        <a:rPr kumimoji="1" lang="ja-JP" altLang="en-US" sz="1500" dirty="0">
                          <a:latin typeface="HGPｺﾞｼｯｸM" panose="020B0600000000000000" pitchFamily="50" charset="-128"/>
                          <a:ea typeface="HGPｺﾞｼｯｸM" panose="020B0600000000000000" pitchFamily="50" charset="-128"/>
                        </a:rPr>
                        <a:t>４　住民票の写し</a:t>
                      </a:r>
                    </a:p>
                  </a:txBody>
                  <a:tcPr/>
                </a:tc>
                <a:extLst>
                  <a:ext uri="{0D108BD9-81ED-4DB2-BD59-A6C34878D82A}">
                    <a16:rowId xmlns="" xmlns:a16="http://schemas.microsoft.com/office/drawing/2014/main" val="10004"/>
                  </a:ext>
                </a:extLst>
              </a:tr>
              <a:tr h="430070">
                <a:tc>
                  <a:txBody>
                    <a:bodyPr/>
                    <a:lstStyle/>
                    <a:p>
                      <a:r>
                        <a:rPr kumimoji="1" lang="ja-JP" altLang="en-US" sz="1500" dirty="0">
                          <a:latin typeface="HGPｺﾞｼｯｸM" panose="020B0600000000000000" pitchFamily="50" charset="-128"/>
                          <a:ea typeface="HGPｺﾞｼｯｸM" panose="020B0600000000000000" pitchFamily="50" charset="-128"/>
                        </a:rPr>
                        <a:t>５　所得に関する市区町村長の証明書等</a:t>
                      </a:r>
                    </a:p>
                  </a:txBody>
                  <a:tcPr/>
                </a:tc>
                <a:extLst>
                  <a:ext uri="{0D108BD9-81ED-4DB2-BD59-A6C34878D82A}">
                    <a16:rowId xmlns="" xmlns:a16="http://schemas.microsoft.com/office/drawing/2014/main" val="10005"/>
                  </a:ext>
                </a:extLst>
              </a:tr>
              <a:tr h="430070">
                <a:tc>
                  <a:txBody>
                    <a:bodyPr/>
                    <a:lstStyle/>
                    <a:p>
                      <a:r>
                        <a:rPr kumimoji="1" lang="ja-JP" altLang="en-US" sz="1500" dirty="0">
                          <a:latin typeface="HGPｺﾞｼｯｸM" panose="020B0600000000000000" pitchFamily="50" charset="-128"/>
                          <a:ea typeface="HGPｺﾞｼｯｸM" panose="020B0600000000000000" pitchFamily="50" charset="-128"/>
                        </a:rPr>
                        <a:t>６　認定要件を備えた日が確認できる書類</a:t>
                      </a:r>
                    </a:p>
                  </a:txBody>
                  <a:tcPr/>
                </a:tc>
                <a:extLst>
                  <a:ext uri="{0D108BD9-81ED-4DB2-BD59-A6C34878D82A}">
                    <a16:rowId xmlns="" xmlns:a16="http://schemas.microsoft.com/office/drawing/2014/main" val="10006"/>
                  </a:ext>
                </a:extLst>
              </a:tr>
              <a:tr h="430070">
                <a:tc>
                  <a:txBody>
                    <a:bodyPr/>
                    <a:lstStyle/>
                    <a:p>
                      <a:r>
                        <a:rPr kumimoji="1" lang="ja-JP" altLang="en-US" sz="1500" dirty="0">
                          <a:latin typeface="HGPｺﾞｼｯｸM" panose="020B0600000000000000" pitchFamily="50" charset="-128"/>
                          <a:ea typeface="HGPｺﾞｼｯｸM" panose="020B0600000000000000" pitchFamily="50" charset="-128"/>
                        </a:rPr>
                        <a:t>７　最新の年金額を確認できるもの（年金証書・年金額改定通知書等）の写し</a:t>
                      </a:r>
                      <a:endParaRPr kumimoji="1" lang="en-US" altLang="ja-JP" sz="1500" dirty="0">
                        <a:latin typeface="HGPｺﾞｼｯｸM" panose="020B0600000000000000" pitchFamily="50" charset="-128"/>
                        <a:ea typeface="HGPｺﾞｼｯｸM" panose="020B0600000000000000" pitchFamily="50" charset="-128"/>
                      </a:endParaRPr>
                    </a:p>
                    <a:p>
                      <a:r>
                        <a:rPr kumimoji="1" lang="ja-JP" altLang="en-US" sz="1500" dirty="0">
                          <a:latin typeface="HGPｺﾞｼｯｸM" panose="020B0600000000000000" pitchFamily="50" charset="-128"/>
                          <a:ea typeface="HGPｺﾞｼｯｸM" panose="020B0600000000000000" pitchFamily="50" charset="-128"/>
                        </a:rPr>
                        <a:t>　　（年金（個人年金を含む。）を受給している場合）</a:t>
                      </a:r>
                    </a:p>
                  </a:txBody>
                  <a:tcPr/>
                </a:tc>
                <a:extLst>
                  <a:ext uri="{0D108BD9-81ED-4DB2-BD59-A6C34878D82A}">
                    <a16:rowId xmlns="" xmlns:a16="http://schemas.microsoft.com/office/drawing/2014/main" val="10007"/>
                  </a:ext>
                </a:extLst>
              </a:tr>
              <a:tr h="430070">
                <a:tc>
                  <a:txBody>
                    <a:bodyPr/>
                    <a:lstStyle/>
                    <a:p>
                      <a:r>
                        <a:rPr kumimoji="1" lang="ja-JP" altLang="en-US" sz="1500" dirty="0">
                          <a:latin typeface="HGPｺﾞｼｯｸM" panose="020B0600000000000000" pitchFamily="50" charset="-128"/>
                          <a:ea typeface="HGPｺﾞｼｯｸM" panose="020B0600000000000000" pitchFamily="50" charset="-128"/>
                        </a:rPr>
                        <a:t>８　その他（共同扶養に係る双方の所得証明書（共同扶養者がいる場合））等</a:t>
                      </a:r>
                    </a:p>
                  </a:txBody>
                  <a:tcPr/>
                </a:tc>
                <a:extLst>
                  <a:ext uri="{0D108BD9-81ED-4DB2-BD59-A6C34878D82A}">
                    <a16:rowId xmlns="" xmlns:a16="http://schemas.microsoft.com/office/drawing/2014/main" val="10008"/>
                  </a:ext>
                </a:extLst>
              </a:tr>
            </a:tbl>
          </a:graphicData>
        </a:graphic>
      </p:graphicFrame>
      <p:sp>
        <p:nvSpPr>
          <p:cNvPr id="4" name="正方形/長方形 3"/>
          <p:cNvSpPr/>
          <p:nvPr/>
        </p:nvSpPr>
        <p:spPr>
          <a:xfrm>
            <a:off x="7439593" y="3993117"/>
            <a:ext cx="4124838" cy="2185214"/>
          </a:xfrm>
          <a:prstGeom prst="rect">
            <a:avLst/>
          </a:prstGeom>
          <a:solidFill>
            <a:srgbClr val="FFEA9C"/>
          </a:solidFill>
          <a:ln w="38100">
            <a:solidFill>
              <a:srgbClr val="F8931D"/>
            </a:solidFill>
          </a:ln>
        </p:spPr>
        <p:txBody>
          <a:bodyPr wrap="square">
            <a:spAutoFit/>
          </a:bodyPr>
          <a:lstStyle/>
          <a:p>
            <a:r>
              <a:rPr lang="ja-JP" altLang="en-US" sz="1700" dirty="0">
                <a:solidFill>
                  <a:srgbClr val="FF0000"/>
                </a:solidFill>
                <a:latin typeface="HGPｺﾞｼｯｸM" panose="020B0600000000000000" pitchFamily="50" charset="-128"/>
                <a:ea typeface="HGPｺﾞｼｯｸM" panose="020B0600000000000000" pitchFamily="50" charset="-128"/>
              </a:rPr>
              <a:t>　被扶養者の要件を備えた日から</a:t>
            </a:r>
            <a:r>
              <a:rPr lang="en-US" altLang="ja-JP" sz="1700" dirty="0">
                <a:solidFill>
                  <a:srgbClr val="FF0000"/>
                </a:solidFill>
                <a:latin typeface="HGPｺﾞｼｯｸM" panose="020B0600000000000000" pitchFamily="50" charset="-128"/>
                <a:ea typeface="HGPｺﾞｼｯｸM" panose="020B0600000000000000" pitchFamily="50" charset="-128"/>
              </a:rPr>
              <a:t>30</a:t>
            </a:r>
            <a:r>
              <a:rPr lang="ja-JP" altLang="en-US" sz="1700" dirty="0">
                <a:solidFill>
                  <a:srgbClr val="FF0000"/>
                </a:solidFill>
                <a:latin typeface="HGPｺﾞｼｯｸM" panose="020B0600000000000000" pitchFamily="50" charset="-128"/>
                <a:ea typeface="HGPｺﾞｼｯｸM" panose="020B0600000000000000" pitchFamily="50" charset="-128"/>
              </a:rPr>
              <a:t>日以内に</a:t>
            </a:r>
            <a:r>
              <a:rPr lang="en-US" altLang="ja-JP" sz="1700" dirty="0">
                <a:solidFill>
                  <a:srgbClr val="FF0000"/>
                </a:solidFill>
                <a:latin typeface="HGPｺﾞｼｯｸM" panose="020B0600000000000000" pitchFamily="50" charset="-128"/>
                <a:ea typeface="HGPｺﾞｼｯｸM" panose="020B0600000000000000" pitchFamily="50" charset="-128"/>
              </a:rPr>
              <a:t>, ｢</a:t>
            </a:r>
            <a:r>
              <a:rPr lang="ja-JP" altLang="en-US" sz="1700" dirty="0">
                <a:solidFill>
                  <a:srgbClr val="FF0000"/>
                </a:solidFill>
                <a:latin typeface="HGPｺﾞｼｯｸM" panose="020B0600000000000000" pitchFamily="50" charset="-128"/>
                <a:ea typeface="HGPｺﾞｼｯｸM" panose="020B0600000000000000" pitchFamily="50" charset="-128"/>
              </a:rPr>
              <a:t>被扶養者申告書</a:t>
            </a:r>
            <a:r>
              <a:rPr lang="en-US" altLang="ja-JP" sz="1700" dirty="0">
                <a:solidFill>
                  <a:srgbClr val="FF0000"/>
                </a:solidFill>
                <a:latin typeface="HGPｺﾞｼｯｸM" panose="020B0600000000000000" pitchFamily="50" charset="-128"/>
                <a:ea typeface="HGPｺﾞｼｯｸM" panose="020B0600000000000000" pitchFamily="50" charset="-128"/>
              </a:rPr>
              <a:t>｣ </a:t>
            </a:r>
            <a:r>
              <a:rPr lang="ja-JP" altLang="en-US" sz="1700" dirty="0">
                <a:solidFill>
                  <a:srgbClr val="FF0000"/>
                </a:solidFill>
                <a:latin typeface="HGPｺﾞｼｯｸM" panose="020B0600000000000000" pitchFamily="50" charset="-128"/>
                <a:ea typeface="HGPｺﾞｼｯｸM" panose="020B0600000000000000" pitchFamily="50" charset="-128"/>
              </a:rPr>
              <a:t>等を共済組合に提出してください</a:t>
            </a:r>
            <a:r>
              <a:rPr lang="en-US" altLang="ja-JP" sz="1700" dirty="0">
                <a:solidFill>
                  <a:srgbClr val="FF0000"/>
                </a:solidFill>
                <a:latin typeface="HGPｺﾞｼｯｸM" panose="020B0600000000000000" pitchFamily="50" charset="-128"/>
                <a:ea typeface="HGPｺﾞｼｯｸM" panose="020B0600000000000000" pitchFamily="50" charset="-128"/>
              </a:rPr>
              <a:t>｡ </a:t>
            </a:r>
          </a:p>
          <a:p>
            <a:r>
              <a:rPr lang="ja-JP" altLang="en-US" sz="1700" dirty="0">
                <a:solidFill>
                  <a:srgbClr val="FF0000"/>
                </a:solidFill>
                <a:latin typeface="HGPｺﾞｼｯｸM" panose="020B0600000000000000" pitchFamily="50" charset="-128"/>
                <a:ea typeface="HGPｺﾞｼｯｸM" panose="020B0600000000000000" pitchFamily="50" charset="-128"/>
              </a:rPr>
              <a:t>　この場合</a:t>
            </a:r>
            <a:r>
              <a:rPr lang="en-US" altLang="ja-JP" sz="1700" dirty="0">
                <a:solidFill>
                  <a:srgbClr val="FF0000"/>
                </a:solidFill>
                <a:latin typeface="HGPｺﾞｼｯｸM" panose="020B0600000000000000" pitchFamily="50" charset="-128"/>
                <a:ea typeface="HGPｺﾞｼｯｸM" panose="020B0600000000000000" pitchFamily="50" charset="-128"/>
              </a:rPr>
              <a:t>, </a:t>
            </a:r>
            <a:r>
              <a:rPr lang="ja-JP" altLang="en-US" sz="1700" dirty="0">
                <a:solidFill>
                  <a:srgbClr val="FF0000"/>
                </a:solidFill>
                <a:latin typeface="HGPｺﾞｼｯｸM" panose="020B0600000000000000" pitchFamily="50" charset="-128"/>
                <a:ea typeface="HGPｺﾞｼｯｸM" panose="020B0600000000000000" pitchFamily="50" charset="-128"/>
              </a:rPr>
              <a:t>要件を備えた日に遡って被扶養者として認定されます</a:t>
            </a:r>
            <a:r>
              <a:rPr lang="en-US" altLang="ja-JP" sz="1700" dirty="0">
                <a:solidFill>
                  <a:srgbClr val="FF0000"/>
                </a:solidFill>
                <a:latin typeface="HGPｺﾞｼｯｸM" panose="020B0600000000000000" pitchFamily="50" charset="-128"/>
                <a:ea typeface="HGPｺﾞｼｯｸM" panose="020B0600000000000000" pitchFamily="50" charset="-128"/>
              </a:rPr>
              <a:t>｡</a:t>
            </a:r>
          </a:p>
          <a:p>
            <a:r>
              <a:rPr lang="en-US" altLang="ja-JP" sz="1700" dirty="0">
                <a:solidFill>
                  <a:srgbClr val="FF0000"/>
                </a:solidFill>
                <a:latin typeface="HGPｺﾞｼｯｸM" panose="020B0600000000000000" pitchFamily="50" charset="-128"/>
                <a:ea typeface="HGPｺﾞｼｯｸM" panose="020B0600000000000000" pitchFamily="50" charset="-128"/>
              </a:rPr>
              <a:t> (</a:t>
            </a:r>
            <a:r>
              <a:rPr lang="ja-JP" altLang="en-US" sz="1700" dirty="0">
                <a:solidFill>
                  <a:srgbClr val="FF0000"/>
                </a:solidFill>
                <a:latin typeface="HGPｺﾞｼｯｸM" panose="020B0600000000000000" pitchFamily="50" charset="-128"/>
                <a:ea typeface="HGPｺﾞｼｯｸM" panose="020B0600000000000000" pitchFamily="50" charset="-128"/>
              </a:rPr>
              <a:t>書類が</a:t>
            </a:r>
            <a:r>
              <a:rPr lang="en-US" altLang="ja-JP" sz="1700" dirty="0">
                <a:solidFill>
                  <a:srgbClr val="FF0000"/>
                </a:solidFill>
                <a:latin typeface="HGPｺﾞｼｯｸM" panose="020B0600000000000000" pitchFamily="50" charset="-128"/>
                <a:ea typeface="HGPｺﾞｼｯｸM" panose="020B0600000000000000" pitchFamily="50" charset="-128"/>
              </a:rPr>
              <a:t>30</a:t>
            </a:r>
            <a:r>
              <a:rPr lang="ja-JP" altLang="en-US" sz="1700" dirty="0">
                <a:solidFill>
                  <a:srgbClr val="FF0000"/>
                </a:solidFill>
                <a:latin typeface="HGPｺﾞｼｯｸM" panose="020B0600000000000000" pitchFamily="50" charset="-128"/>
                <a:ea typeface="HGPｺﾞｼｯｸM" panose="020B0600000000000000" pitchFamily="50" charset="-128"/>
              </a:rPr>
              <a:t>日を超えて提出された場合は</a:t>
            </a:r>
            <a:r>
              <a:rPr lang="en-US" altLang="ja-JP" sz="1700" dirty="0">
                <a:solidFill>
                  <a:srgbClr val="FF0000"/>
                </a:solidFill>
                <a:latin typeface="HGPｺﾞｼｯｸM" panose="020B0600000000000000" pitchFamily="50" charset="-128"/>
                <a:ea typeface="HGPｺﾞｼｯｸM" panose="020B0600000000000000" pitchFamily="50" charset="-128"/>
              </a:rPr>
              <a:t>, </a:t>
            </a:r>
            <a:r>
              <a:rPr lang="ja-JP" altLang="en-US" sz="1700" dirty="0">
                <a:solidFill>
                  <a:srgbClr val="FF0000"/>
                </a:solidFill>
                <a:latin typeface="HGPｺﾞｼｯｸM" panose="020B0600000000000000" pitchFamily="50" charset="-128"/>
                <a:ea typeface="HGPｺﾞｼｯｸM" panose="020B0600000000000000" pitchFamily="50" charset="-128"/>
              </a:rPr>
              <a:t>共済組合がその書類を受理した日が認定日となります</a:t>
            </a:r>
            <a:r>
              <a:rPr lang="en-US" altLang="ja-JP" sz="1700" dirty="0">
                <a:solidFill>
                  <a:srgbClr val="FF0000"/>
                </a:solidFill>
                <a:latin typeface="HGPｺﾞｼｯｸM" panose="020B0600000000000000" pitchFamily="50" charset="-128"/>
                <a:ea typeface="HGPｺﾞｼｯｸM" panose="020B0600000000000000" pitchFamily="50" charset="-128"/>
              </a:rPr>
              <a:t>｡)</a:t>
            </a:r>
            <a:endParaRPr lang="ja-JP" altLang="en-US" sz="1700" dirty="0">
              <a:solidFill>
                <a:srgbClr val="FF0000"/>
              </a:solidFill>
              <a:latin typeface="HGPｺﾞｼｯｸM" panose="020B0600000000000000" pitchFamily="50" charset="-128"/>
              <a:ea typeface="HGPｺﾞｼｯｸM" panose="020B0600000000000000" pitchFamily="50" charset="-128"/>
            </a:endParaRPr>
          </a:p>
        </p:txBody>
      </p:sp>
      <p:sp>
        <p:nvSpPr>
          <p:cNvPr id="80" name="円/楕円 79"/>
          <p:cNvSpPr/>
          <p:nvPr/>
        </p:nvSpPr>
        <p:spPr>
          <a:xfrm>
            <a:off x="993018" y="4692611"/>
            <a:ext cx="3590206" cy="4886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正方形/長方形 80"/>
          <p:cNvSpPr/>
          <p:nvPr/>
        </p:nvSpPr>
        <p:spPr>
          <a:xfrm>
            <a:off x="7540388" y="2192776"/>
            <a:ext cx="4024043" cy="2046714"/>
          </a:xfrm>
          <a:prstGeom prst="rect">
            <a:avLst/>
          </a:prstGeom>
        </p:spPr>
        <p:txBody>
          <a:bodyPr wrap="square">
            <a:spAutoFit/>
          </a:bodyPr>
          <a:lstStyle/>
          <a:p>
            <a:pPr>
              <a:spcBef>
                <a:spcPts val="600"/>
              </a:spcBef>
            </a:pPr>
            <a:r>
              <a:rPr lang="ja-JP" altLang="en-US" sz="1400" dirty="0">
                <a:latin typeface="+mj-ea"/>
                <a:ea typeface="+mj-ea"/>
              </a:rPr>
              <a:t>　収入要件は，原則年額</a:t>
            </a:r>
            <a:r>
              <a:rPr lang="en-US" altLang="ja-JP" sz="1400" dirty="0">
                <a:latin typeface="+mj-ea"/>
                <a:ea typeface="+mj-ea"/>
              </a:rPr>
              <a:t>130</a:t>
            </a:r>
            <a:r>
              <a:rPr lang="ja-JP" altLang="en-US" sz="1400" dirty="0">
                <a:latin typeface="+mj-ea"/>
                <a:ea typeface="+mj-ea"/>
              </a:rPr>
              <a:t>万円未満ですが，次のいずれかに該当する場合，年額</a:t>
            </a:r>
            <a:r>
              <a:rPr lang="en-US" altLang="ja-JP" sz="1400" dirty="0">
                <a:latin typeface="+mj-ea"/>
                <a:ea typeface="+mj-ea"/>
              </a:rPr>
              <a:t>180</a:t>
            </a:r>
            <a:r>
              <a:rPr lang="ja-JP" altLang="en-US" sz="1400" dirty="0">
                <a:latin typeface="+mj-ea"/>
                <a:ea typeface="+mj-ea"/>
              </a:rPr>
              <a:t>万円未満となります（</a:t>
            </a:r>
            <a:r>
              <a:rPr lang="en-US" altLang="ja-JP" sz="1400" dirty="0">
                <a:latin typeface="+mj-ea"/>
                <a:ea typeface="+mj-ea"/>
              </a:rPr>
              <a:t>R</a:t>
            </a:r>
            <a:r>
              <a:rPr lang="ja-JP" altLang="en-US" sz="1400" dirty="0">
                <a:latin typeface="+mj-ea"/>
                <a:ea typeface="+mj-ea"/>
              </a:rPr>
              <a:t>５</a:t>
            </a:r>
            <a:r>
              <a:rPr lang="en-US" altLang="ja-JP" sz="1400" dirty="0">
                <a:latin typeface="+mj-ea"/>
                <a:ea typeface="+mj-ea"/>
              </a:rPr>
              <a:t>.</a:t>
            </a:r>
            <a:r>
              <a:rPr lang="ja-JP" altLang="en-US" sz="1400" dirty="0">
                <a:latin typeface="+mj-ea"/>
                <a:ea typeface="+mj-ea"/>
              </a:rPr>
              <a:t>４</a:t>
            </a:r>
            <a:r>
              <a:rPr lang="en-US" altLang="ja-JP" sz="1400" dirty="0">
                <a:latin typeface="+mj-ea"/>
                <a:ea typeface="+mj-ea"/>
              </a:rPr>
              <a:t>.</a:t>
            </a:r>
            <a:r>
              <a:rPr lang="ja-JP" altLang="en-US" sz="1400" dirty="0">
                <a:latin typeface="+mj-ea"/>
                <a:ea typeface="+mj-ea"/>
              </a:rPr>
              <a:t>１～）。</a:t>
            </a:r>
            <a:endParaRPr lang="en-US" altLang="ja-JP" sz="1400" dirty="0">
              <a:latin typeface="+mj-ea"/>
              <a:ea typeface="+mj-ea"/>
            </a:endParaRPr>
          </a:p>
          <a:p>
            <a:pPr>
              <a:spcBef>
                <a:spcPts val="600"/>
              </a:spcBef>
            </a:pPr>
            <a:r>
              <a:rPr lang="ja-JP" altLang="en-US" sz="1400" dirty="0">
                <a:latin typeface="+mj-ea"/>
                <a:ea typeface="+mj-ea"/>
              </a:rPr>
              <a:t>①　</a:t>
            </a:r>
            <a:r>
              <a:rPr lang="en-US" altLang="ja-JP" sz="1400" dirty="0">
                <a:latin typeface="+mj-ea"/>
                <a:ea typeface="+mj-ea"/>
              </a:rPr>
              <a:t>60</a:t>
            </a:r>
            <a:r>
              <a:rPr lang="ja-JP" altLang="en-US" sz="1400" dirty="0">
                <a:latin typeface="+mj-ea"/>
                <a:ea typeface="+mj-ea"/>
              </a:rPr>
              <a:t>歳以上の場合</a:t>
            </a:r>
            <a:endParaRPr lang="en-US" altLang="ja-JP" sz="1400" dirty="0">
              <a:latin typeface="+mj-ea"/>
              <a:ea typeface="+mj-ea"/>
            </a:endParaRPr>
          </a:p>
          <a:p>
            <a:r>
              <a:rPr lang="ja-JP" altLang="en-US" sz="1400" dirty="0">
                <a:latin typeface="+mj-ea"/>
                <a:ea typeface="+mj-ea"/>
              </a:rPr>
              <a:t>②　障害年金の受給相当の障害がある場合</a:t>
            </a:r>
            <a:endParaRPr lang="en-US" altLang="ja-JP" sz="1400" dirty="0">
              <a:latin typeface="+mj-ea"/>
              <a:ea typeface="+mj-ea"/>
            </a:endParaRPr>
          </a:p>
          <a:p>
            <a:pPr>
              <a:spcBef>
                <a:spcPts val="600"/>
              </a:spcBef>
            </a:pPr>
            <a:r>
              <a:rPr lang="en-US" altLang="ja-JP" sz="1400" dirty="0">
                <a:latin typeface="+mj-ea"/>
              </a:rPr>
              <a:t>※</a:t>
            </a:r>
            <a:r>
              <a:rPr lang="ja-JP" altLang="en-US" sz="1400" dirty="0">
                <a:latin typeface="+mj-ea"/>
              </a:rPr>
              <a:t>　</a:t>
            </a:r>
            <a:r>
              <a:rPr lang="ja-JP" altLang="en-US" sz="1400" dirty="0"/>
              <a:t>将来に向かって１年間の恒常的な収入見込み</a:t>
            </a:r>
            <a:endParaRPr lang="en-US" altLang="ja-JP" sz="1400" dirty="0"/>
          </a:p>
          <a:p>
            <a:r>
              <a:rPr lang="ja-JP" altLang="en-US" sz="1400" dirty="0"/>
              <a:t>　の総額が，要件を満たす必要があります。</a:t>
            </a:r>
          </a:p>
          <a:p>
            <a:endParaRPr lang="en-US" altLang="ja-JP" sz="1400" dirty="0">
              <a:latin typeface="+mj-ea"/>
              <a:ea typeface="+mj-ea"/>
            </a:endParaRPr>
          </a:p>
        </p:txBody>
      </p:sp>
      <p:pic>
        <p:nvPicPr>
          <p:cNvPr id="16" name="オーディオ 15">
            <a:hlinkClick r:id="" action="ppaction://media"/>
            <a:extLst>
              <a:ext uri="{FF2B5EF4-FFF2-40B4-BE49-F238E27FC236}">
                <a16:creationId xmlns="" xmlns:a16="http://schemas.microsoft.com/office/drawing/2014/main" id="{DB3F85F6-2843-4B61-8BEE-A3F7ACB90E3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970664750"/>
      </p:ext>
    </p:extLst>
  </p:cSld>
  <p:clrMapOvr>
    <a:masterClrMapping/>
  </p:clrMapOvr>
  <mc:AlternateContent xmlns:mc="http://schemas.openxmlformats.org/markup-compatibility/2006" xmlns:p14="http://schemas.microsoft.com/office/powerpoint/2010/main">
    <mc:Choice Requires="p14">
      <p:transition spd="slow" p14:dur="2000" advTm="78121"/>
    </mc:Choice>
    <mc:Fallback xmlns="">
      <p:transition spd="slow" advTm="78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grpId="0" nodeType="clickEffect">
                                  <p:stCondLst>
                                    <p:cond delay="0"/>
                                  </p:stCondLst>
                                  <p:childTnLst>
                                    <p:animEffect transition="out" filter="fade">
                                      <p:cBhvr>
                                        <p:cTn id="15" dur="500" tmFilter="0, 0; .2, .5; .8, .5; 1, 0"/>
                                        <p:tgtEl>
                                          <p:spTgt spid="80"/>
                                        </p:tgtEl>
                                      </p:cBhvr>
                                    </p:animEffect>
                                    <p:animScale>
                                      <p:cBhvr>
                                        <p:cTn id="16" dur="250" autoRev="1" fill="hold"/>
                                        <p:tgtEl>
                                          <p:spTgt spid="8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6"/>
                </p:tgtEl>
              </p:cMediaNode>
            </p:audio>
          </p:childTnLst>
        </p:cTn>
      </p:par>
    </p:tnLst>
    <p:bldLst>
      <p:bldP spid="4" grpId="0" animBg="1"/>
      <p:bldP spid="8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44893" y="-95250"/>
            <a:ext cx="10058400" cy="1450757"/>
          </a:xfrm>
        </p:spPr>
        <p:txBody>
          <a:bodyPr/>
          <a:lstStyle/>
          <a:p>
            <a:r>
              <a:rPr lang="ja-JP" altLang="en-US" dirty="0">
                <a:solidFill>
                  <a:srgbClr val="846700"/>
                </a:solidFill>
              </a:rPr>
              <a:t>７</a:t>
            </a:r>
            <a:r>
              <a:rPr lang="en-US" altLang="ja-JP" dirty="0">
                <a:solidFill>
                  <a:srgbClr val="846700"/>
                </a:solidFill>
              </a:rPr>
              <a:t>(</a:t>
            </a:r>
            <a:r>
              <a:rPr lang="ja-JP" altLang="en-US" dirty="0">
                <a:solidFill>
                  <a:srgbClr val="846700"/>
                </a:solidFill>
              </a:rPr>
              <a:t>１</a:t>
            </a:r>
            <a:r>
              <a:rPr lang="en-US" altLang="ja-JP" dirty="0">
                <a:solidFill>
                  <a:srgbClr val="846700"/>
                </a:solidFill>
              </a:rPr>
              <a:t>)</a:t>
            </a:r>
            <a:r>
              <a:rPr lang="ja-JP" altLang="en-US" sz="2400" dirty="0">
                <a:solidFill>
                  <a:srgbClr val="846700"/>
                </a:solidFill>
              </a:rPr>
              <a:t>②</a:t>
            </a:r>
            <a:r>
              <a:rPr lang="ja-JP" altLang="en-US" dirty="0">
                <a:solidFill>
                  <a:srgbClr val="846700"/>
                </a:solidFill>
              </a:rPr>
              <a:t>　被扶養者の認定</a:t>
            </a:r>
            <a:endParaRPr kumimoji="1" lang="ja-JP" altLang="en-US" dirty="0">
              <a:solidFill>
                <a:srgbClr val="846700"/>
              </a:solidFill>
            </a:endParaRPr>
          </a:p>
        </p:txBody>
      </p:sp>
      <p:graphicFrame>
        <p:nvGraphicFramePr>
          <p:cNvPr id="144" name="表 143"/>
          <p:cNvGraphicFramePr>
            <a:graphicFrameLocks noGrp="1"/>
          </p:cNvGraphicFramePr>
          <p:nvPr>
            <p:extLst>
              <p:ext uri="{D42A27DB-BD31-4B8C-83A1-F6EECF244321}">
                <p14:modId xmlns:p14="http://schemas.microsoft.com/office/powerpoint/2010/main" val="1098569196"/>
              </p:ext>
            </p:extLst>
          </p:nvPr>
        </p:nvGraphicFramePr>
        <p:xfrm>
          <a:off x="935167" y="1784111"/>
          <a:ext cx="7788471" cy="3641748"/>
        </p:xfrm>
        <a:graphic>
          <a:graphicData uri="http://schemas.openxmlformats.org/drawingml/2006/table">
            <a:tbl>
              <a:tblPr firstRow="1" firstCol="1" bandRow="1">
                <a:tableStyleId>{3C2FFA5D-87B4-456A-9821-1D502468CF0F}</a:tableStyleId>
              </a:tblPr>
              <a:tblGrid>
                <a:gridCol w="3179633">
                  <a:extLst>
                    <a:ext uri="{9D8B030D-6E8A-4147-A177-3AD203B41FA5}">
                      <a16:colId xmlns="" xmlns:a16="http://schemas.microsoft.com/office/drawing/2014/main" val="20000"/>
                    </a:ext>
                  </a:extLst>
                </a:gridCol>
                <a:gridCol w="4608838">
                  <a:extLst>
                    <a:ext uri="{9D8B030D-6E8A-4147-A177-3AD203B41FA5}">
                      <a16:colId xmlns="" xmlns:a16="http://schemas.microsoft.com/office/drawing/2014/main" val="20001"/>
                    </a:ext>
                  </a:extLst>
                </a:gridCol>
              </a:tblGrid>
              <a:tr h="321772">
                <a:tc>
                  <a:txBody>
                    <a:bodyPr/>
                    <a:lstStyle/>
                    <a:p>
                      <a:pPr marR="3175" algn="ctr">
                        <a:lnSpc>
                          <a:spcPct val="107000"/>
                        </a:lnSpc>
                        <a:spcAft>
                          <a:spcPts val="0"/>
                        </a:spcAft>
                      </a:pPr>
                      <a:r>
                        <a:rPr lang="ja-JP" sz="1400" kern="100" dirty="0">
                          <a:effectLst/>
                        </a:rPr>
                        <a:t>認定要件具備の事由</a:t>
                      </a:r>
                      <a:endParaRPr lang="ja-JP" sz="1400" kern="100" dirty="0">
                        <a:solidFill>
                          <a:srgbClr val="000000"/>
                        </a:solidFill>
                        <a:effectLst/>
                        <a:latin typeface="Calibri" panose="020F0502020204030204" pitchFamily="34" charset="0"/>
                        <a:ea typeface="Calibri" panose="020F0502020204030204" pitchFamily="34" charset="0"/>
                      </a:endParaRPr>
                    </a:p>
                  </a:txBody>
                  <a:tcPr marL="76147" marR="72974" marT="0" marB="0" anchor="ctr"/>
                </a:tc>
                <a:tc>
                  <a:txBody>
                    <a:bodyPr/>
                    <a:lstStyle/>
                    <a:p>
                      <a:pPr marL="63500" algn="ctr">
                        <a:lnSpc>
                          <a:spcPct val="107000"/>
                        </a:lnSpc>
                        <a:spcAft>
                          <a:spcPts val="0"/>
                        </a:spcAft>
                      </a:pPr>
                      <a:r>
                        <a:rPr lang="ja-JP" sz="1400" kern="100" dirty="0">
                          <a:effectLst/>
                        </a:rPr>
                        <a:t>事実発生年月日が確認できるいずれかの書類</a:t>
                      </a:r>
                      <a:endParaRPr lang="ja-JP" sz="1400" kern="100" dirty="0">
                        <a:solidFill>
                          <a:srgbClr val="000000"/>
                        </a:solidFill>
                        <a:effectLst/>
                        <a:latin typeface="Calibri" panose="020F0502020204030204" pitchFamily="34" charset="0"/>
                        <a:ea typeface="Calibri" panose="020F0502020204030204" pitchFamily="34" charset="0"/>
                      </a:endParaRPr>
                    </a:p>
                  </a:txBody>
                  <a:tcPr marL="76147" marR="72974" marT="0" marB="0" anchor="ctr"/>
                </a:tc>
                <a:extLst>
                  <a:ext uri="{0D108BD9-81ED-4DB2-BD59-A6C34878D82A}">
                    <a16:rowId xmlns="" xmlns:a16="http://schemas.microsoft.com/office/drawing/2014/main" val="10000"/>
                  </a:ext>
                </a:extLst>
              </a:tr>
              <a:tr h="324307">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出生のとき</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76147" marR="72974" marT="0" marB="0" anchor="ctr"/>
                </a:tc>
                <a:tc>
                  <a:txBody>
                    <a:bodyPr/>
                    <a:lstStyle/>
                    <a:p>
                      <a:pPr>
                        <a:lnSpc>
                          <a:spcPct val="107000"/>
                        </a:lnSpc>
                        <a:spcAft>
                          <a:spcPts val="0"/>
                        </a:spcAft>
                      </a:pPr>
                      <a:r>
                        <a:rPr lang="ja-JP" altLang="en-US" sz="1500" kern="100" dirty="0">
                          <a:effectLst/>
                          <a:latin typeface="HGPｺﾞｼｯｸM" panose="020B0600000000000000" pitchFamily="50" charset="-128"/>
                          <a:ea typeface="HGPｺﾞｼｯｸM" panose="020B0600000000000000" pitchFamily="50" charset="-128"/>
                        </a:rPr>
                        <a:t>住民票の写し・住民票記載事項証明書・出生届受理証明書・母子手帳の写し　等</a:t>
                      </a:r>
                      <a:endParaRPr lang="ja-JP" sz="1500" kern="100" dirty="0">
                        <a:solidFill>
                          <a:srgbClr val="000000"/>
                        </a:solidFill>
                        <a:effectLst/>
                        <a:latin typeface="HGPｺﾞｼｯｸM" panose="020B0600000000000000" pitchFamily="50" charset="-128"/>
                        <a:ea typeface="HGPｺﾞｼｯｸM" panose="020B0600000000000000" pitchFamily="50" charset="-128"/>
                      </a:endParaRPr>
                    </a:p>
                  </a:txBody>
                  <a:tcPr marL="76147" marR="72974" marT="0" marB="0" anchor="ctr"/>
                </a:tc>
                <a:extLst>
                  <a:ext uri="{0D108BD9-81ED-4DB2-BD59-A6C34878D82A}">
                    <a16:rowId xmlns="" xmlns:a16="http://schemas.microsoft.com/office/drawing/2014/main" val="10001"/>
                  </a:ext>
                </a:extLst>
              </a:tr>
              <a:tr h="354858">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結婚又は離婚のとき</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76147" marR="72974" marT="0" marB="0" anchor="ctr"/>
                </a:tc>
                <a:tc>
                  <a:txBody>
                    <a:bodyPr/>
                    <a:lstStyle/>
                    <a:p>
                      <a:pPr>
                        <a:lnSpc>
                          <a:spcPct val="107000"/>
                        </a:lnSpc>
                        <a:spcAft>
                          <a:spcPts val="0"/>
                        </a:spcAft>
                      </a:pPr>
                      <a:r>
                        <a:rPr lang="ja-JP" altLang="en-US" sz="1500" kern="100" dirty="0">
                          <a:effectLst/>
                          <a:latin typeface="HGPｺﾞｼｯｸM" panose="020B0600000000000000" pitchFamily="50" charset="-128"/>
                          <a:ea typeface="HGPｺﾞｼｯｸM" panose="020B0600000000000000" pitchFamily="50" charset="-128"/>
                        </a:rPr>
                        <a:t>戸籍記載事項証明書・婚姻届受理証明書　等</a:t>
                      </a:r>
                      <a:endParaRPr lang="ja-JP" sz="1500" kern="100" dirty="0">
                        <a:solidFill>
                          <a:srgbClr val="000000"/>
                        </a:solidFill>
                        <a:effectLst/>
                        <a:latin typeface="HGPｺﾞｼｯｸM" panose="020B0600000000000000" pitchFamily="50" charset="-128"/>
                        <a:ea typeface="HGPｺﾞｼｯｸM" panose="020B0600000000000000" pitchFamily="50" charset="-128"/>
                      </a:endParaRPr>
                    </a:p>
                  </a:txBody>
                  <a:tcPr marL="76147" marR="72974" marT="0" marB="0" anchor="ctr"/>
                </a:tc>
                <a:extLst>
                  <a:ext uri="{0D108BD9-81ED-4DB2-BD59-A6C34878D82A}">
                    <a16:rowId xmlns="" xmlns:a16="http://schemas.microsoft.com/office/drawing/2014/main" val="10002"/>
                  </a:ext>
                </a:extLst>
              </a:tr>
              <a:tr h="451447">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退職のとき</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76147" marR="72974" marT="0" marB="0" anchor="ctr"/>
                </a:tc>
                <a:tc>
                  <a:txBody>
                    <a:bodyPr/>
                    <a:lstStyle/>
                    <a:p>
                      <a:pPr>
                        <a:lnSpc>
                          <a:spcPct val="107000"/>
                        </a:lnSpc>
                        <a:spcAft>
                          <a:spcPts val="0"/>
                        </a:spcAft>
                      </a:pPr>
                      <a:r>
                        <a:rPr lang="ja-JP" altLang="en-US" sz="1500" kern="100" dirty="0">
                          <a:effectLst/>
                          <a:latin typeface="HGPｺﾞｼｯｸM" panose="020B0600000000000000" pitchFamily="50" charset="-128"/>
                          <a:ea typeface="HGPｺﾞｼｯｸM" panose="020B0600000000000000" pitchFamily="50" charset="-128"/>
                        </a:rPr>
                        <a:t>退職辞令書の写し・離職票の写し・雇用保険受給資格者証の写し　等</a:t>
                      </a:r>
                      <a:endParaRPr lang="ja-JP" sz="1500" kern="100" dirty="0">
                        <a:solidFill>
                          <a:srgbClr val="000000"/>
                        </a:solidFill>
                        <a:effectLst/>
                        <a:latin typeface="HGPｺﾞｼｯｸM" panose="020B0600000000000000" pitchFamily="50" charset="-128"/>
                        <a:ea typeface="HGPｺﾞｼｯｸM" panose="020B0600000000000000" pitchFamily="50" charset="-128"/>
                      </a:endParaRPr>
                    </a:p>
                  </a:txBody>
                  <a:tcPr marL="76147" marR="72974" marT="0" marB="0" anchor="ctr"/>
                </a:tc>
                <a:extLst>
                  <a:ext uri="{0D108BD9-81ED-4DB2-BD59-A6C34878D82A}">
                    <a16:rowId xmlns="" xmlns:a16="http://schemas.microsoft.com/office/drawing/2014/main" val="10003"/>
                  </a:ext>
                </a:extLst>
              </a:tr>
              <a:tr h="354857">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雇用保険の基本手当受給満了のとき</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76147" marR="72974" marT="0" marB="0" anchor="ctr"/>
                </a:tc>
                <a:tc>
                  <a:txBody>
                    <a:bodyPr/>
                    <a:lstStyle/>
                    <a:p>
                      <a:pPr>
                        <a:lnSpc>
                          <a:spcPct val="107000"/>
                        </a:lnSpc>
                        <a:spcAft>
                          <a:spcPts val="0"/>
                        </a:spcAft>
                      </a:pPr>
                      <a:r>
                        <a:rPr lang="ja-JP" sz="1500" kern="100" dirty="0">
                          <a:effectLst/>
                          <a:latin typeface="HGPｺﾞｼｯｸM" panose="020B0600000000000000" pitchFamily="50" charset="-128"/>
                          <a:ea typeface="HGPｺﾞｼｯｸM" panose="020B0600000000000000" pitchFamily="50" charset="-128"/>
                        </a:rPr>
                        <a:t>雇用保険受給資格者証の写し</a:t>
                      </a:r>
                      <a:endParaRPr lang="ja-JP" sz="1500" kern="100" dirty="0">
                        <a:solidFill>
                          <a:srgbClr val="000000"/>
                        </a:solidFill>
                        <a:effectLst/>
                        <a:latin typeface="HGPｺﾞｼｯｸM" panose="020B0600000000000000" pitchFamily="50" charset="-128"/>
                        <a:ea typeface="HGPｺﾞｼｯｸM" panose="020B0600000000000000" pitchFamily="50" charset="-128"/>
                      </a:endParaRPr>
                    </a:p>
                  </a:txBody>
                  <a:tcPr marL="76147" marR="72974" marT="0" marB="0" anchor="ctr"/>
                </a:tc>
                <a:extLst>
                  <a:ext uri="{0D108BD9-81ED-4DB2-BD59-A6C34878D82A}">
                    <a16:rowId xmlns="" xmlns:a16="http://schemas.microsoft.com/office/drawing/2014/main" val="10004"/>
                  </a:ext>
                </a:extLst>
              </a:tr>
              <a:tr h="1017713">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収入の逆転による扶養替えのとき</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76147" marR="72974" marT="0" marB="0" anchor="ctr"/>
                </a:tc>
                <a:tc>
                  <a:txBody>
                    <a:bodyPr/>
                    <a:lstStyle/>
                    <a:p>
                      <a:pPr>
                        <a:lnSpc>
                          <a:spcPct val="107000"/>
                        </a:lnSpc>
                        <a:spcAft>
                          <a:spcPts val="0"/>
                        </a:spcAft>
                      </a:pPr>
                      <a:r>
                        <a:rPr lang="ja-JP" altLang="en-US" sz="1500" kern="100" dirty="0">
                          <a:effectLst/>
                          <a:latin typeface="HGPｺﾞｼｯｸM" panose="020B0600000000000000" pitchFamily="50" charset="-128"/>
                          <a:ea typeface="HGPｺﾞｼｯｸM" panose="020B0600000000000000" pitchFamily="50" charset="-128"/>
                        </a:rPr>
                        <a:t>収入の逆転がわかるもの（辞令書の写し・源泉徴収票の写し　等）</a:t>
                      </a:r>
                      <a:endParaRPr lang="en-US" altLang="ja-JP" sz="1500" kern="100" dirty="0">
                        <a:effectLst/>
                        <a:latin typeface="HGPｺﾞｼｯｸM" panose="020B0600000000000000" pitchFamily="50" charset="-128"/>
                        <a:ea typeface="HGPｺﾞｼｯｸM" panose="020B0600000000000000" pitchFamily="50" charset="-128"/>
                      </a:endParaRPr>
                    </a:p>
                    <a:p>
                      <a:pPr>
                        <a:lnSpc>
                          <a:spcPct val="107000"/>
                        </a:lnSpc>
                        <a:spcAft>
                          <a:spcPts val="0"/>
                        </a:spcAft>
                      </a:pPr>
                      <a:r>
                        <a:rPr lang="ja-JP" sz="1500" kern="100" dirty="0">
                          <a:effectLst/>
                          <a:latin typeface="HGPｺﾞｼｯｸM" panose="020B0600000000000000" pitchFamily="50" charset="-128"/>
                          <a:ea typeface="HGPｺﾞｼｯｸM" panose="020B0600000000000000" pitchFamily="50" charset="-128"/>
                        </a:rPr>
                        <a:t>被扶養者として認定されていた医療保険の被扶養者資格喪失証明書</a:t>
                      </a:r>
                      <a:r>
                        <a:rPr lang="ja-JP" altLang="en-US" sz="1500" kern="100" dirty="0">
                          <a:effectLst/>
                          <a:latin typeface="HGPｺﾞｼｯｸM" panose="020B0600000000000000" pitchFamily="50" charset="-128"/>
                          <a:ea typeface="HGPｺﾞｼｯｸM" panose="020B0600000000000000" pitchFamily="50" charset="-128"/>
                        </a:rPr>
                        <a:t>　等</a:t>
                      </a:r>
                      <a:endParaRPr lang="ja-JP" sz="1500" kern="100" dirty="0">
                        <a:solidFill>
                          <a:srgbClr val="000000"/>
                        </a:solidFill>
                        <a:effectLst/>
                        <a:latin typeface="HGPｺﾞｼｯｸM" panose="020B0600000000000000" pitchFamily="50" charset="-128"/>
                        <a:ea typeface="HGPｺﾞｼｯｸM" panose="020B0600000000000000" pitchFamily="50" charset="-128"/>
                      </a:endParaRPr>
                    </a:p>
                  </a:txBody>
                  <a:tcPr marL="76147" marR="72974" marT="0" marB="0" anchor="ctr">
                    <a:solidFill>
                      <a:srgbClr val="FFCA08">
                        <a:alpha val="40000"/>
                      </a:srgbClr>
                    </a:solidFill>
                  </a:tcPr>
                </a:tc>
                <a:extLst>
                  <a:ext uri="{0D108BD9-81ED-4DB2-BD59-A6C34878D82A}">
                    <a16:rowId xmlns="" xmlns:a16="http://schemas.microsoft.com/office/drawing/2014/main" val="10005"/>
                  </a:ext>
                </a:extLst>
              </a:tr>
              <a:tr h="360921">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非常勤講師の任用期間終了のとき</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76147" marR="72974" marT="0" marB="0" anchor="ctr">
                    <a:solidFill>
                      <a:srgbClr val="FFEA9C">
                        <a:alpha val="40000"/>
                      </a:srgbClr>
                    </a:solidFill>
                  </a:tcPr>
                </a:tc>
                <a:tc>
                  <a:txBody>
                    <a:bodyPr/>
                    <a:lstStyle/>
                    <a:p>
                      <a:pPr>
                        <a:lnSpc>
                          <a:spcPct val="107000"/>
                        </a:lnSpc>
                        <a:spcAft>
                          <a:spcPts val="0"/>
                        </a:spcAft>
                      </a:pPr>
                      <a:r>
                        <a:rPr lang="ja-JP" sz="1500" kern="100" dirty="0">
                          <a:effectLst/>
                          <a:latin typeface="HGPｺﾞｼｯｸM" panose="020B0600000000000000" pitchFamily="50" charset="-128"/>
                          <a:ea typeface="HGPｺﾞｼｯｸM" panose="020B0600000000000000" pitchFamily="50" charset="-128"/>
                        </a:rPr>
                        <a:t>辞令書の写し・勤務条件説明書</a:t>
                      </a:r>
                      <a:endParaRPr lang="ja-JP" sz="1500" kern="100" dirty="0">
                        <a:solidFill>
                          <a:srgbClr val="000000"/>
                        </a:solidFill>
                        <a:effectLst/>
                        <a:latin typeface="HGPｺﾞｼｯｸM" panose="020B0600000000000000" pitchFamily="50" charset="-128"/>
                        <a:ea typeface="HGPｺﾞｼｯｸM" panose="020B0600000000000000" pitchFamily="50" charset="-128"/>
                      </a:endParaRPr>
                    </a:p>
                  </a:txBody>
                  <a:tcPr marL="76147" marR="72974" marT="0" marB="0" anchor="ctr">
                    <a:solidFill>
                      <a:srgbClr val="FFEA9C">
                        <a:alpha val="40000"/>
                      </a:srgbClr>
                    </a:solidFill>
                  </a:tcPr>
                </a:tc>
                <a:extLst>
                  <a:ext uri="{0D108BD9-81ED-4DB2-BD59-A6C34878D82A}">
                    <a16:rowId xmlns="" xmlns:a16="http://schemas.microsoft.com/office/drawing/2014/main" val="10006"/>
                  </a:ext>
                </a:extLst>
              </a:tr>
              <a:tr h="253219">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その他</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76147" marR="72974" marT="0" marB="0" anchor="ctr">
                    <a:solidFill>
                      <a:schemeClr val="accent1">
                        <a:lumMod val="60000"/>
                        <a:lumOff val="40000"/>
                      </a:schemeClr>
                    </a:solidFill>
                  </a:tcPr>
                </a:tc>
                <a:tc>
                  <a:txBody>
                    <a:bodyPr/>
                    <a:lstStyle/>
                    <a:p>
                      <a:pPr>
                        <a:lnSpc>
                          <a:spcPct val="107000"/>
                        </a:lnSpc>
                        <a:spcAft>
                          <a:spcPts val="0"/>
                        </a:spcAft>
                      </a:pPr>
                      <a:r>
                        <a:rPr lang="ja-JP" sz="1500" kern="100" dirty="0">
                          <a:effectLst/>
                          <a:latin typeface="HGPｺﾞｼｯｸM" panose="020B0600000000000000" pitchFamily="50" charset="-128"/>
                          <a:ea typeface="HGPｺﾞｼｯｸM" panose="020B0600000000000000" pitchFamily="50" charset="-128"/>
                        </a:rPr>
                        <a:t>その他事実発生日が確認できる書類</a:t>
                      </a:r>
                      <a:endParaRPr lang="ja-JP" sz="1500" kern="100" dirty="0">
                        <a:solidFill>
                          <a:srgbClr val="000000"/>
                        </a:solidFill>
                        <a:effectLst/>
                        <a:latin typeface="HGPｺﾞｼｯｸM" panose="020B0600000000000000" pitchFamily="50" charset="-128"/>
                        <a:ea typeface="HGPｺﾞｼｯｸM" panose="020B0600000000000000" pitchFamily="50" charset="-128"/>
                      </a:endParaRPr>
                    </a:p>
                  </a:txBody>
                  <a:tcPr marL="76147" marR="72974" marT="0" marB="0" anchor="ctr">
                    <a:solidFill>
                      <a:schemeClr val="accent1">
                        <a:lumMod val="60000"/>
                        <a:lumOff val="40000"/>
                      </a:schemeClr>
                    </a:solidFill>
                  </a:tcPr>
                </a:tc>
                <a:extLst>
                  <a:ext uri="{0D108BD9-81ED-4DB2-BD59-A6C34878D82A}">
                    <a16:rowId xmlns="" xmlns:a16="http://schemas.microsoft.com/office/drawing/2014/main" val="10007"/>
                  </a:ext>
                </a:extLst>
              </a:tr>
            </a:tbl>
          </a:graphicData>
        </a:graphic>
      </p:graphicFrame>
      <p:sp>
        <p:nvSpPr>
          <p:cNvPr id="145" name="テキスト ボックス 144"/>
          <p:cNvSpPr txBox="1"/>
          <p:nvPr/>
        </p:nvSpPr>
        <p:spPr>
          <a:xfrm>
            <a:off x="852428" y="1385143"/>
            <a:ext cx="11198982" cy="369332"/>
          </a:xfrm>
          <a:prstGeom prst="rect">
            <a:avLst/>
          </a:prstGeom>
          <a:noFill/>
        </p:spPr>
        <p:txBody>
          <a:bodyPr wrap="square" rtlCol="0">
            <a:spAutoFit/>
          </a:bodyPr>
          <a:lstStyle/>
          <a:p>
            <a:r>
              <a:rPr kumimoji="1" lang="ja-JP" altLang="en-US" b="1" dirty="0">
                <a:latin typeface="+mn-ea"/>
              </a:rPr>
              <a:t>認定要件を備えた日が確認できる書類の例</a:t>
            </a:r>
            <a:endParaRPr kumimoji="1" lang="en-US" altLang="ja-JP" b="1" dirty="0">
              <a:latin typeface="+mn-ea"/>
            </a:endParaRPr>
          </a:p>
        </p:txBody>
      </p:sp>
      <p:sp>
        <p:nvSpPr>
          <p:cNvPr id="6" name="テキスト ボックス 5"/>
          <p:cNvSpPr txBox="1"/>
          <p:nvPr/>
        </p:nvSpPr>
        <p:spPr>
          <a:xfrm>
            <a:off x="935167" y="5515782"/>
            <a:ext cx="10980168" cy="738664"/>
          </a:xfrm>
          <a:prstGeom prst="rect">
            <a:avLst/>
          </a:prstGeom>
          <a:noFill/>
        </p:spPr>
        <p:txBody>
          <a:bodyPr wrap="square" rtlCol="0">
            <a:spAutoFit/>
          </a:bodyPr>
          <a:lstStyle/>
          <a:p>
            <a:r>
              <a:rPr kumimoji="1" lang="ja-JP" altLang="en-US" sz="1400" dirty="0">
                <a:solidFill>
                  <a:srgbClr val="0070C0"/>
                </a:solidFill>
                <a:latin typeface="+mn-ea"/>
              </a:rPr>
              <a:t>個人番号について</a:t>
            </a:r>
          </a:p>
          <a:p>
            <a:r>
              <a:rPr kumimoji="1" lang="ja-JP" altLang="en-US" sz="1400" dirty="0">
                <a:latin typeface="HGPｺﾞｼｯｸM" panose="020B0600000000000000" pitchFamily="50" charset="-128"/>
                <a:ea typeface="HGPｺﾞｼｯｸM" panose="020B0600000000000000" pitchFamily="50" charset="-128"/>
              </a:rPr>
              <a:t>　</a:t>
            </a:r>
            <a:r>
              <a:rPr kumimoji="1" lang="ja-JP" altLang="en-US" sz="1400" spc="-150" dirty="0">
                <a:latin typeface="HGPｺﾞｼｯｸM" panose="020B0600000000000000" pitchFamily="50" charset="-128"/>
                <a:ea typeface="HGPｺﾞｼｯｸM" panose="020B0600000000000000" pitchFamily="50" charset="-128"/>
              </a:rPr>
              <a:t>被扶養者の個人番号については</a:t>
            </a:r>
            <a:r>
              <a:rPr kumimoji="1" lang="en-US" altLang="ja-JP" sz="1400" spc="-150" dirty="0">
                <a:latin typeface="HGPｺﾞｼｯｸM" panose="020B0600000000000000" pitchFamily="50" charset="-128"/>
                <a:ea typeface="HGPｺﾞｼｯｸM" panose="020B0600000000000000" pitchFamily="50" charset="-128"/>
              </a:rPr>
              <a:t>, </a:t>
            </a:r>
            <a:r>
              <a:rPr kumimoji="1" lang="ja-JP" altLang="en-US" sz="1400" spc="-150" dirty="0">
                <a:latin typeface="HGPｺﾞｼｯｸM" panose="020B0600000000000000" pitchFamily="50" charset="-128"/>
                <a:ea typeface="HGPｺﾞｼｯｸM" panose="020B0600000000000000" pitchFamily="50" charset="-128"/>
              </a:rPr>
              <a:t>公立学校共済組合が法令に基づき地方公共団体情報システム機構 </a:t>
            </a:r>
            <a:r>
              <a:rPr kumimoji="1" lang="en-US" altLang="ja-JP" sz="1400" spc="-150" dirty="0">
                <a:latin typeface="HGPｺﾞｼｯｸM" panose="020B0600000000000000" pitchFamily="50" charset="-128"/>
                <a:ea typeface="HGPｺﾞｼｯｸM" panose="020B0600000000000000" pitchFamily="50" charset="-128"/>
              </a:rPr>
              <a:t>( J</a:t>
            </a:r>
            <a:r>
              <a:rPr kumimoji="1" lang="ja-JP" altLang="en-US" sz="1400" spc="-150" dirty="0">
                <a:latin typeface="HGPｺﾞｼｯｸM" panose="020B0600000000000000" pitchFamily="50" charset="-128"/>
                <a:ea typeface="HGPｺﾞｼｯｸM" panose="020B0600000000000000" pitchFamily="50" charset="-128"/>
              </a:rPr>
              <a:t>－</a:t>
            </a:r>
            <a:r>
              <a:rPr kumimoji="1" lang="en-US" altLang="ja-JP" sz="1400" spc="-150" dirty="0">
                <a:latin typeface="HGPｺﾞｼｯｸM" panose="020B0600000000000000" pitchFamily="50" charset="-128"/>
                <a:ea typeface="HGPｺﾞｼｯｸM" panose="020B0600000000000000" pitchFamily="50" charset="-128"/>
              </a:rPr>
              <a:t>LIS</a:t>
            </a:r>
            <a:r>
              <a:rPr kumimoji="1" lang="ja-JP" altLang="en-US" sz="1400" spc="-150" dirty="0">
                <a:latin typeface="HGPｺﾞｼｯｸM" panose="020B0600000000000000" pitchFamily="50" charset="-128"/>
                <a:ea typeface="HGPｺﾞｼｯｸM" panose="020B0600000000000000" pitchFamily="50" charset="-128"/>
              </a:rPr>
              <a:t> </a:t>
            </a:r>
            <a:r>
              <a:rPr kumimoji="1" lang="en-US" altLang="ja-JP" sz="1400" spc="-150" dirty="0">
                <a:latin typeface="HGPｺﾞｼｯｸM" panose="020B0600000000000000" pitchFamily="50" charset="-128"/>
                <a:ea typeface="HGPｺﾞｼｯｸM" panose="020B0600000000000000" pitchFamily="50" charset="-128"/>
              </a:rPr>
              <a:t>) </a:t>
            </a:r>
            <a:r>
              <a:rPr kumimoji="1" lang="ja-JP" altLang="en-US" sz="1400" spc="-150" dirty="0">
                <a:latin typeface="HGPｺﾞｼｯｸM" panose="020B0600000000000000" pitchFamily="50" charset="-128"/>
                <a:ea typeface="HGPｺﾞｼｯｸM" panose="020B0600000000000000" pitchFamily="50" charset="-128"/>
              </a:rPr>
              <a:t>から取得するため</a:t>
            </a:r>
            <a:r>
              <a:rPr kumimoji="1" lang="en-US" altLang="ja-JP" sz="1400" spc="-150" dirty="0">
                <a:latin typeface="HGPｺﾞｼｯｸM" panose="020B0600000000000000" pitchFamily="50" charset="-128"/>
                <a:ea typeface="HGPｺﾞｼｯｸM" panose="020B0600000000000000" pitchFamily="50" charset="-128"/>
              </a:rPr>
              <a:t>, </a:t>
            </a:r>
            <a:r>
              <a:rPr kumimoji="1" lang="ja-JP" altLang="en-US" sz="1400" spc="-150" dirty="0">
                <a:latin typeface="HGPｺﾞｼｯｸM" panose="020B0600000000000000" pitchFamily="50" charset="-128"/>
                <a:ea typeface="HGPｺﾞｼｯｸM" panose="020B0600000000000000" pitchFamily="50" charset="-128"/>
              </a:rPr>
              <a:t>報告は不要です</a:t>
            </a:r>
            <a:r>
              <a:rPr kumimoji="1" lang="en-US" altLang="ja-JP" sz="1400" spc="-150" dirty="0">
                <a:latin typeface="HGPｺﾞｼｯｸM" panose="020B0600000000000000" pitchFamily="50" charset="-128"/>
                <a:ea typeface="HGPｺﾞｼｯｸM" panose="020B0600000000000000" pitchFamily="50" charset="-128"/>
              </a:rPr>
              <a:t>｡</a:t>
            </a:r>
          </a:p>
          <a:p>
            <a:r>
              <a:rPr kumimoji="1" lang="ja-JP" altLang="en-US" sz="1400" dirty="0">
                <a:latin typeface="HGPｺﾞｼｯｸM" panose="020B0600000000000000" pitchFamily="50" charset="-128"/>
                <a:ea typeface="HGPｺﾞｼｯｸM" panose="020B0600000000000000" pitchFamily="50" charset="-128"/>
              </a:rPr>
              <a:t>　ただし</a:t>
            </a:r>
            <a:r>
              <a:rPr kumimoji="1" lang="en-US" altLang="ja-JP" sz="1400" dirty="0">
                <a:latin typeface="HGPｺﾞｼｯｸM" panose="020B0600000000000000" pitchFamily="50" charset="-128"/>
                <a:ea typeface="HGPｺﾞｼｯｸM" panose="020B0600000000000000" pitchFamily="50" charset="-128"/>
              </a:rPr>
              <a:t>, </a:t>
            </a:r>
            <a:r>
              <a:rPr kumimoji="1" lang="ja-JP" altLang="en-US" sz="1400" dirty="0">
                <a:latin typeface="HGPｺﾞｼｯｸM" panose="020B0600000000000000" pitchFamily="50" charset="-128"/>
                <a:ea typeface="HGPｺﾞｼｯｸM" panose="020B0600000000000000" pitchFamily="50" charset="-128"/>
              </a:rPr>
              <a:t>住所情報の不一致等で個人番号が取得できない場合は</a:t>
            </a:r>
            <a:r>
              <a:rPr kumimoji="1" lang="en-US" altLang="ja-JP" sz="1400" dirty="0">
                <a:latin typeface="HGPｺﾞｼｯｸM" panose="020B0600000000000000" pitchFamily="50" charset="-128"/>
                <a:ea typeface="HGPｺﾞｼｯｸM" panose="020B0600000000000000" pitchFamily="50" charset="-128"/>
              </a:rPr>
              <a:t>, </a:t>
            </a:r>
            <a:r>
              <a:rPr kumimoji="1" lang="ja-JP" altLang="en-US" sz="1400" dirty="0">
                <a:latin typeface="HGPｺﾞｼｯｸM" panose="020B0600000000000000" pitchFamily="50" charset="-128"/>
                <a:ea typeface="HGPｺﾞｼｯｸM" panose="020B0600000000000000" pitchFamily="50" charset="-128"/>
              </a:rPr>
              <a:t>共済組合から </a:t>
            </a:r>
            <a:r>
              <a:rPr kumimoji="1" lang="en-US" altLang="ja-JP" sz="1400" dirty="0">
                <a:latin typeface="HGPｺﾞｼｯｸM" panose="020B0600000000000000" pitchFamily="50" charset="-128"/>
                <a:ea typeface="HGPｺﾞｼｯｸM" panose="020B0600000000000000" pitchFamily="50" charset="-128"/>
              </a:rPr>
              <a:t>｢</a:t>
            </a:r>
            <a:r>
              <a:rPr kumimoji="1" lang="ja-JP" altLang="en-US" sz="1400" dirty="0">
                <a:latin typeface="HGPｺﾞｼｯｸM" panose="020B0600000000000000" pitchFamily="50" charset="-128"/>
                <a:ea typeface="HGPｺﾞｼｯｸM" panose="020B0600000000000000" pitchFamily="50" charset="-128"/>
              </a:rPr>
              <a:t>被扶養者個人番号報告書</a:t>
            </a:r>
            <a:r>
              <a:rPr kumimoji="1" lang="en-US" altLang="ja-JP" sz="1400" dirty="0">
                <a:latin typeface="HGPｺﾞｼｯｸM" panose="020B0600000000000000" pitchFamily="50" charset="-128"/>
                <a:ea typeface="HGPｺﾞｼｯｸM" panose="020B0600000000000000" pitchFamily="50" charset="-128"/>
              </a:rPr>
              <a:t>｣ </a:t>
            </a:r>
            <a:r>
              <a:rPr kumimoji="1" lang="ja-JP" altLang="en-US" sz="1400" dirty="0" err="1">
                <a:latin typeface="HGPｺﾞｼｯｸM" panose="020B0600000000000000" pitchFamily="50" charset="-128"/>
                <a:ea typeface="HGPｺﾞｼｯｸM" panose="020B0600000000000000" pitchFamily="50" charset="-128"/>
              </a:rPr>
              <a:t>の提</a:t>
            </a:r>
            <a:r>
              <a:rPr kumimoji="1" lang="ja-JP" altLang="en-US" sz="1400" dirty="0">
                <a:latin typeface="HGPｺﾞｼｯｸM" panose="020B0600000000000000" pitchFamily="50" charset="-128"/>
                <a:ea typeface="HGPｺﾞｼｯｸM" panose="020B0600000000000000" pitchFamily="50" charset="-128"/>
              </a:rPr>
              <a:t>出を依頼することがあります</a:t>
            </a:r>
            <a:r>
              <a:rPr kumimoji="1" lang="en-US" altLang="ja-JP" sz="1400" dirty="0">
                <a:latin typeface="HGPｺﾞｼｯｸM" panose="020B0600000000000000" pitchFamily="50" charset="-128"/>
                <a:ea typeface="HGPｺﾞｼｯｸM" panose="020B0600000000000000" pitchFamily="50" charset="-128"/>
              </a:rPr>
              <a:t>｡</a:t>
            </a:r>
          </a:p>
        </p:txBody>
      </p:sp>
      <p:grpSp>
        <p:nvGrpSpPr>
          <p:cNvPr id="4" name="グループ化 3"/>
          <p:cNvGrpSpPr/>
          <p:nvPr/>
        </p:nvGrpSpPr>
        <p:grpSpPr>
          <a:xfrm>
            <a:off x="8936866" y="1568137"/>
            <a:ext cx="2978469" cy="4132795"/>
            <a:chOff x="8834511" y="1540010"/>
            <a:chExt cx="2978469" cy="4132795"/>
          </a:xfrm>
        </p:grpSpPr>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1624" y="2376410"/>
              <a:ext cx="2331356" cy="3296395"/>
            </a:xfrm>
            <a:prstGeom prst="rect">
              <a:avLst/>
            </a:prstGeom>
          </p:spPr>
        </p:pic>
        <p:pic>
          <p:nvPicPr>
            <p:cNvPr id="3" name="図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4511" y="1540010"/>
              <a:ext cx="2356176" cy="3336046"/>
            </a:xfrm>
            <a:prstGeom prst="rect">
              <a:avLst/>
            </a:prstGeom>
          </p:spPr>
        </p:pic>
      </p:grpSp>
      <p:pic>
        <p:nvPicPr>
          <p:cNvPr id="12" name="オーディオ 11">
            <a:hlinkClick r:id="" action="ppaction://media"/>
            <a:extLst>
              <a:ext uri="{FF2B5EF4-FFF2-40B4-BE49-F238E27FC236}">
                <a16:creationId xmlns="" xmlns:a16="http://schemas.microsoft.com/office/drawing/2014/main" id="{9930D781-30AB-416F-98F9-F43CDCB37AE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732076276"/>
      </p:ext>
    </p:extLst>
  </p:cSld>
  <p:clrMapOvr>
    <a:masterClrMapping/>
  </p:clrMapOvr>
  <mc:AlternateContent xmlns:mc="http://schemas.openxmlformats.org/markup-compatibility/2006" xmlns:p14="http://schemas.microsoft.com/office/powerpoint/2010/main">
    <mc:Choice Requires="p14">
      <p:transition spd="slow" p14:dur="2000" advTm="47054"/>
    </mc:Choice>
    <mc:Fallback xmlns="">
      <p:transition spd="slow" advTm="47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2992" y="-76200"/>
            <a:ext cx="10058400" cy="1450757"/>
          </a:xfrm>
        </p:spPr>
        <p:txBody>
          <a:bodyPr/>
          <a:lstStyle/>
          <a:p>
            <a:r>
              <a:rPr lang="ja-JP" altLang="en-US" dirty="0">
                <a:solidFill>
                  <a:srgbClr val="846700"/>
                </a:solidFill>
              </a:rPr>
              <a:t>７</a:t>
            </a:r>
            <a:r>
              <a:rPr lang="en-US" altLang="ja-JP" dirty="0">
                <a:solidFill>
                  <a:srgbClr val="846700"/>
                </a:solidFill>
              </a:rPr>
              <a:t>(</a:t>
            </a:r>
            <a:r>
              <a:rPr lang="ja-JP" altLang="en-US" dirty="0">
                <a:solidFill>
                  <a:srgbClr val="846700"/>
                </a:solidFill>
              </a:rPr>
              <a:t>２</a:t>
            </a:r>
            <a:r>
              <a:rPr lang="en-US" altLang="ja-JP" dirty="0">
                <a:solidFill>
                  <a:srgbClr val="846700"/>
                </a:solidFill>
              </a:rPr>
              <a:t>)</a:t>
            </a:r>
            <a:r>
              <a:rPr lang="ja-JP" altLang="en-US" sz="2400" dirty="0">
                <a:solidFill>
                  <a:srgbClr val="846700"/>
                </a:solidFill>
              </a:rPr>
              <a:t>①</a:t>
            </a:r>
            <a:r>
              <a:rPr lang="ja-JP" altLang="en-US" dirty="0">
                <a:solidFill>
                  <a:srgbClr val="846700"/>
                </a:solidFill>
              </a:rPr>
              <a:t>　被扶養者の取消</a:t>
            </a:r>
            <a:endParaRPr kumimoji="1" lang="ja-JP" altLang="en-US" dirty="0">
              <a:solidFill>
                <a:srgbClr val="846700"/>
              </a:solidFill>
            </a:endParaRPr>
          </a:p>
        </p:txBody>
      </p:sp>
      <p:sp>
        <p:nvSpPr>
          <p:cNvPr id="5" name="正方形/長方形 4"/>
          <p:cNvSpPr/>
          <p:nvPr/>
        </p:nvSpPr>
        <p:spPr>
          <a:xfrm>
            <a:off x="934836" y="1386636"/>
            <a:ext cx="10322327" cy="1631216"/>
          </a:xfrm>
          <a:prstGeom prst="rect">
            <a:avLst/>
          </a:prstGeom>
          <a:solidFill>
            <a:schemeClr val="bg1"/>
          </a:solidFill>
          <a:ln>
            <a:noFill/>
          </a:ln>
        </p:spPr>
        <p:txBody>
          <a:bodyPr wrap="square">
            <a:spAutoFit/>
          </a:bodyPr>
          <a:lstStyle/>
          <a:p>
            <a:pPr>
              <a:tabLst>
                <a:tab pos="933450" algn="ctr"/>
                <a:tab pos="6332855" algn="r"/>
              </a:tabLst>
            </a:pPr>
            <a:r>
              <a:rPr lang="ja-JP" altLang="en-US" sz="2400" kern="100" dirty="0">
                <a:solidFill>
                  <a:srgbClr val="0070C0"/>
                </a:solidFill>
                <a:latin typeface="+mj-ea"/>
                <a:ea typeface="+mj-ea"/>
                <a:cs typeface="ＭＳ 明朝" panose="02020609040205080304" pitchFamily="17" charset="-128"/>
              </a:rPr>
              <a:t>被扶養者として認められない場合①</a:t>
            </a:r>
            <a:endParaRPr lang="en-US" altLang="ja-JP" sz="2400" kern="100" dirty="0">
              <a:solidFill>
                <a:srgbClr val="0070C0"/>
              </a:solidFill>
              <a:latin typeface="+mj-ea"/>
              <a:ea typeface="+mj-ea"/>
              <a:cs typeface="ＭＳ 明朝" panose="02020609040205080304" pitchFamily="17" charset="-128"/>
            </a:endParaRPr>
          </a:p>
          <a:p>
            <a:pPr>
              <a:spcBef>
                <a:spcPts val="300"/>
              </a:spcBef>
              <a:tabLst>
                <a:tab pos="933450" algn="ctr"/>
                <a:tab pos="6332855" algn="r"/>
              </a:tabLst>
            </a:pPr>
            <a:r>
              <a:rPr lang="ja-JP" altLang="en-US" sz="2200" kern="100" spc="-150" dirty="0">
                <a:latin typeface="+mj-ea"/>
                <a:ea typeface="+mj-ea"/>
                <a:cs typeface="ＭＳ 明朝" panose="02020609040205080304" pitchFamily="17" charset="-128"/>
              </a:rPr>
              <a:t>・　</a:t>
            </a:r>
            <a:r>
              <a:rPr lang="ja-JP" altLang="ja-JP" sz="2200" kern="100" spc="-150" dirty="0">
                <a:latin typeface="+mj-ea"/>
                <a:ea typeface="+mj-ea"/>
                <a:cs typeface="ＭＳ 明朝" panose="02020609040205080304" pitchFamily="17" charset="-128"/>
              </a:rPr>
              <a:t>任意継続組合員以外の人が扶養手当又はこれに相当する手当を受けて</a:t>
            </a:r>
            <a:r>
              <a:rPr lang="ja-JP" altLang="en-US" sz="2200" kern="100" spc="-150" dirty="0">
                <a:latin typeface="+mj-ea"/>
                <a:ea typeface="+mj-ea"/>
                <a:cs typeface="ＭＳ 明朝" panose="02020609040205080304" pitchFamily="17" charset="-128"/>
              </a:rPr>
              <a:t>い</a:t>
            </a:r>
            <a:r>
              <a:rPr lang="ja-JP" altLang="ja-JP" sz="2200" kern="100" spc="-150" dirty="0">
                <a:latin typeface="+mj-ea"/>
                <a:ea typeface="+mj-ea"/>
                <a:cs typeface="ＭＳ 明朝" panose="02020609040205080304" pitchFamily="17" charset="-128"/>
              </a:rPr>
              <a:t>る場合</a:t>
            </a:r>
            <a:endParaRPr lang="en-US" altLang="ja-JP" sz="2200" kern="100" spc="-150" dirty="0">
              <a:latin typeface="+mj-ea"/>
              <a:ea typeface="+mj-ea"/>
              <a:cs typeface="ＭＳ 明朝" panose="02020609040205080304" pitchFamily="17" charset="-128"/>
            </a:endParaRPr>
          </a:p>
          <a:p>
            <a:pPr>
              <a:spcBef>
                <a:spcPts val="600"/>
              </a:spcBef>
              <a:tabLst>
                <a:tab pos="933450" algn="ctr"/>
                <a:tab pos="6332855" algn="r"/>
              </a:tabLst>
            </a:pPr>
            <a:r>
              <a:rPr lang="ja-JP" altLang="en-US" sz="2200" kern="100" spc="-150" dirty="0">
                <a:latin typeface="+mj-ea"/>
                <a:ea typeface="+mj-ea"/>
                <a:cs typeface="ＭＳ 明朝" panose="02020609040205080304" pitchFamily="17" charset="-128"/>
              </a:rPr>
              <a:t>・</a:t>
            </a:r>
            <a:r>
              <a:rPr lang="en-US" altLang="ja-JP" sz="2200" kern="100" spc="-150" dirty="0">
                <a:latin typeface="+mj-ea"/>
                <a:ea typeface="+mj-ea"/>
                <a:cs typeface="ＭＳ 明朝" panose="02020609040205080304" pitchFamily="17" charset="-128"/>
              </a:rPr>
              <a:t>	</a:t>
            </a:r>
            <a:r>
              <a:rPr lang="ja-JP" altLang="en-US" sz="2200" kern="100" spc="-150" dirty="0">
                <a:latin typeface="+mj-ea"/>
                <a:ea typeface="+mj-ea"/>
                <a:cs typeface="ＭＳ 明朝" panose="02020609040205080304" pitchFamily="17" charset="-128"/>
              </a:rPr>
              <a:t>　</a:t>
            </a:r>
            <a:r>
              <a:rPr lang="ja-JP" altLang="ja-JP" sz="2200" kern="100" spc="-150" dirty="0">
                <a:latin typeface="+mj-ea"/>
                <a:ea typeface="+mj-ea"/>
                <a:cs typeface="ＭＳ 明朝" panose="02020609040205080304" pitchFamily="17" charset="-128"/>
              </a:rPr>
              <a:t>任意継続組合員が他の人と共同して扶養する</a:t>
            </a:r>
            <a:r>
              <a:rPr lang="ja-JP" altLang="en-US" sz="2200" kern="100" spc="-150" dirty="0">
                <a:latin typeface="+mj-ea"/>
                <a:ea typeface="+mj-ea"/>
                <a:cs typeface="ＭＳ 明朝" panose="02020609040205080304" pitchFamily="17" charset="-128"/>
              </a:rPr>
              <a:t>場合で，</a:t>
            </a:r>
            <a:r>
              <a:rPr lang="ja-JP" altLang="ja-JP" sz="2200" u="sng" kern="100" spc="-150" dirty="0">
                <a:latin typeface="+mj-ea"/>
                <a:ea typeface="+mj-ea"/>
                <a:cs typeface="ＭＳ 明朝" panose="02020609040205080304" pitchFamily="17" charset="-128"/>
              </a:rPr>
              <a:t>社会通念上その任意継続組合員が</a:t>
            </a:r>
            <a:r>
              <a:rPr lang="ja-JP" altLang="en-US" sz="2200" u="sng" kern="100" spc="-150" dirty="0">
                <a:latin typeface="+mj-ea"/>
                <a:ea typeface="+mj-ea"/>
                <a:cs typeface="ＭＳ 明朝" panose="02020609040205080304" pitchFamily="17" charset="-128"/>
              </a:rPr>
              <a:t>　　　　</a:t>
            </a:r>
            <a:endParaRPr lang="en-US" altLang="ja-JP" sz="2200" u="sng" kern="100" spc="-150" dirty="0">
              <a:latin typeface="+mj-ea"/>
              <a:ea typeface="+mj-ea"/>
              <a:cs typeface="ＭＳ 明朝" panose="02020609040205080304" pitchFamily="17" charset="-128"/>
            </a:endParaRPr>
          </a:p>
          <a:p>
            <a:pPr>
              <a:tabLst>
                <a:tab pos="933450" algn="ctr"/>
                <a:tab pos="6332855" algn="r"/>
              </a:tabLst>
            </a:pPr>
            <a:r>
              <a:rPr lang="ja-JP" altLang="en-US" sz="2200" kern="100" spc="-150" dirty="0">
                <a:latin typeface="+mj-ea"/>
                <a:ea typeface="+mj-ea"/>
                <a:cs typeface="ＭＳ 明朝" panose="02020609040205080304" pitchFamily="17" charset="-128"/>
              </a:rPr>
              <a:t>　</a:t>
            </a:r>
            <a:r>
              <a:rPr lang="ja-JP" altLang="ja-JP" sz="2200" u="sng" kern="100" spc="-150" dirty="0">
                <a:latin typeface="+mj-ea"/>
                <a:ea typeface="+mj-ea"/>
                <a:cs typeface="ＭＳ 明朝" panose="02020609040205080304" pitchFamily="17" charset="-128"/>
              </a:rPr>
              <a:t>主たる扶養者でない</a:t>
            </a:r>
            <a:r>
              <a:rPr lang="ja-JP" altLang="en-US" sz="2200" kern="100" spc="-150" dirty="0">
                <a:latin typeface="+mj-ea"/>
                <a:ea typeface="+mj-ea"/>
                <a:cs typeface="ＭＳ 明朝" panose="02020609040205080304" pitchFamily="17" charset="-128"/>
              </a:rPr>
              <a:t>とき</a:t>
            </a:r>
            <a:endParaRPr lang="ja-JP" altLang="ja-JP" sz="2200" kern="100" spc="-150" dirty="0">
              <a:effectLst/>
              <a:latin typeface="+mj-ea"/>
              <a:ea typeface="+mj-ea"/>
            </a:endParaRPr>
          </a:p>
        </p:txBody>
      </p:sp>
      <p:sp>
        <p:nvSpPr>
          <p:cNvPr id="12" name="テキスト ボックス 11"/>
          <p:cNvSpPr txBox="1"/>
          <p:nvPr/>
        </p:nvSpPr>
        <p:spPr>
          <a:xfrm>
            <a:off x="992796" y="3313206"/>
            <a:ext cx="4581847" cy="1323439"/>
          </a:xfrm>
          <a:prstGeom prst="rect">
            <a:avLst/>
          </a:prstGeom>
          <a:noFill/>
        </p:spPr>
        <p:txBody>
          <a:bodyPr wrap="square" rtlCol="0">
            <a:spAutoFit/>
          </a:bodyPr>
          <a:lstStyle/>
          <a:p>
            <a:r>
              <a:rPr kumimoji="1" lang="ja-JP" altLang="en-US" sz="1600" dirty="0"/>
              <a:t>組合員の退職後，</a:t>
            </a:r>
            <a:endParaRPr kumimoji="1" lang="en-US" altLang="ja-JP" sz="1600" dirty="0"/>
          </a:p>
          <a:p>
            <a:r>
              <a:rPr kumimoji="1" lang="ja-JP" altLang="en-US" sz="1600" dirty="0">
                <a:solidFill>
                  <a:srgbClr val="FF0000"/>
                </a:solidFill>
              </a:rPr>
              <a:t>配偶者の方が収入が多くなる場合は，</a:t>
            </a:r>
            <a:endParaRPr kumimoji="1" lang="en-US" altLang="ja-JP" sz="1600" dirty="0">
              <a:solidFill>
                <a:srgbClr val="FF0000"/>
              </a:solidFill>
            </a:endParaRPr>
          </a:p>
          <a:p>
            <a:r>
              <a:rPr kumimoji="1" lang="ja-JP" altLang="en-US" sz="1600" dirty="0"/>
              <a:t>子の被扶養者認定を取り消す必要があります。</a:t>
            </a:r>
            <a:endParaRPr kumimoji="1" lang="en-US" altLang="ja-JP" sz="1600" dirty="0"/>
          </a:p>
          <a:p>
            <a:r>
              <a:rPr kumimoji="1" lang="ja-JP" altLang="en-US" sz="1600"/>
              <a:t>令和５年</a:t>
            </a:r>
            <a:r>
              <a:rPr kumimoji="1" lang="ja-JP" altLang="en-US" sz="1600" dirty="0"/>
              <a:t>４月１日付けで扶養替えの</a:t>
            </a:r>
            <a:endParaRPr kumimoji="1" lang="en-US" altLang="ja-JP" sz="1600" dirty="0"/>
          </a:p>
          <a:p>
            <a:r>
              <a:rPr kumimoji="1" lang="ja-JP" altLang="en-US" sz="1600" dirty="0"/>
              <a:t>手続を行ってください。</a:t>
            </a:r>
            <a:endParaRPr kumimoji="1" lang="en-US" altLang="ja-JP" sz="1600" dirty="0"/>
          </a:p>
        </p:txBody>
      </p:sp>
      <p:sp>
        <p:nvSpPr>
          <p:cNvPr id="47" name="星 7 46"/>
          <p:cNvSpPr/>
          <p:nvPr/>
        </p:nvSpPr>
        <p:spPr>
          <a:xfrm>
            <a:off x="2953595" y="4373952"/>
            <a:ext cx="1254787" cy="411669"/>
          </a:xfrm>
          <a:prstGeom prst="star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6000" algn="ctr">
              <a:lnSpc>
                <a:spcPts val="2000"/>
              </a:lnSpc>
            </a:pPr>
            <a:r>
              <a:rPr kumimoji="1" lang="ja-JP" altLang="en-US" sz="1400" b="1" dirty="0"/>
              <a:t>ただし</a:t>
            </a:r>
          </a:p>
        </p:txBody>
      </p:sp>
      <p:sp>
        <p:nvSpPr>
          <p:cNvPr id="48" name="テキスト ボックス 47"/>
          <p:cNvSpPr txBox="1"/>
          <p:nvPr/>
        </p:nvSpPr>
        <p:spPr>
          <a:xfrm>
            <a:off x="987041" y="4797358"/>
            <a:ext cx="4371976" cy="1400383"/>
          </a:xfrm>
          <a:prstGeom prst="rect">
            <a:avLst/>
          </a:prstGeom>
          <a:noFill/>
        </p:spPr>
        <p:txBody>
          <a:bodyPr wrap="square" rtlCol="0">
            <a:spAutoFit/>
          </a:bodyPr>
          <a:lstStyle/>
          <a:p>
            <a:r>
              <a:rPr kumimoji="1" lang="ja-JP" altLang="en-US" sz="1600" b="1" u="sng" spc="-150" dirty="0">
                <a:solidFill>
                  <a:srgbClr val="0070C0"/>
                </a:solidFill>
              </a:rPr>
              <a:t>配偶者が国民健康保険に加入している場合</a:t>
            </a:r>
          </a:p>
          <a:p>
            <a:pPr>
              <a:spcBef>
                <a:spcPts val="600"/>
              </a:spcBef>
            </a:pPr>
            <a:r>
              <a:rPr kumimoji="1" lang="ja-JP" altLang="en-US" sz="1600" dirty="0">
                <a:latin typeface="+mn-ea"/>
              </a:rPr>
              <a:t>　原則，任意継続組合員の掛金の算定基礎額に</a:t>
            </a:r>
            <a:r>
              <a:rPr kumimoji="1" lang="en-US" altLang="ja-JP" sz="1600" dirty="0">
                <a:latin typeface="+mn-ea"/>
              </a:rPr>
              <a:t>12</a:t>
            </a:r>
            <a:r>
              <a:rPr kumimoji="1" lang="ja-JP" altLang="en-US" sz="1600" dirty="0">
                <a:latin typeface="+mn-ea"/>
              </a:rPr>
              <a:t>を乗じた額が，</a:t>
            </a:r>
            <a:r>
              <a:rPr kumimoji="1" lang="en-US" altLang="ja-JP" sz="1600" dirty="0">
                <a:latin typeface="+mn-ea"/>
              </a:rPr>
              <a:t> </a:t>
            </a:r>
            <a:r>
              <a:rPr kumimoji="1" lang="ja-JP" altLang="en-US" sz="1600" dirty="0">
                <a:latin typeface="+mn-ea"/>
              </a:rPr>
              <a:t>配偶者の年収を上回るときは，</a:t>
            </a:r>
            <a:r>
              <a:rPr kumimoji="1" lang="en-US" altLang="ja-JP" sz="1600" dirty="0">
                <a:latin typeface="+mn-ea"/>
              </a:rPr>
              <a:t> </a:t>
            </a:r>
            <a:r>
              <a:rPr kumimoji="1" lang="ja-JP" altLang="en-US" sz="1600" dirty="0">
                <a:latin typeface="+mn-ea"/>
              </a:rPr>
              <a:t>申立てにより任意継続組合員の被扶養者として継続認定できます</a:t>
            </a:r>
            <a:r>
              <a:rPr kumimoji="1" lang="en-US" altLang="ja-JP" sz="1600" dirty="0">
                <a:latin typeface="+mn-ea"/>
              </a:rPr>
              <a:t>｡ </a:t>
            </a:r>
          </a:p>
        </p:txBody>
      </p:sp>
      <p:grpSp>
        <p:nvGrpSpPr>
          <p:cNvPr id="21" name="グループ化 20"/>
          <p:cNvGrpSpPr/>
          <p:nvPr/>
        </p:nvGrpSpPr>
        <p:grpSpPr>
          <a:xfrm>
            <a:off x="4864543" y="2983894"/>
            <a:ext cx="7133488" cy="3305501"/>
            <a:chOff x="4864543" y="2983894"/>
            <a:chExt cx="7133488" cy="3305501"/>
          </a:xfrm>
        </p:grpSpPr>
        <p:grpSp>
          <p:nvGrpSpPr>
            <p:cNvPr id="3" name="グループ化 2"/>
            <p:cNvGrpSpPr/>
            <p:nvPr/>
          </p:nvGrpSpPr>
          <p:grpSpPr>
            <a:xfrm>
              <a:off x="4864543" y="2983894"/>
              <a:ext cx="7133488" cy="3305501"/>
              <a:chOff x="4782448" y="2903419"/>
              <a:chExt cx="7341595" cy="3360731"/>
            </a:xfrm>
          </p:grpSpPr>
          <p:sp>
            <p:nvSpPr>
              <p:cNvPr id="50" name="円/楕円 49"/>
              <p:cNvSpPr/>
              <p:nvPr/>
            </p:nvSpPr>
            <p:spPr>
              <a:xfrm>
                <a:off x="4782448" y="2903419"/>
                <a:ext cx="7032801" cy="3324149"/>
              </a:xfrm>
              <a:prstGeom prst="ellipse">
                <a:avLst/>
              </a:prstGeom>
              <a:solidFill>
                <a:srgbClr val="FFEA9C"/>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8284501" y="2975323"/>
                <a:ext cx="3024" cy="279925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9007" y="3596945"/>
                <a:ext cx="1351294" cy="1330513"/>
              </a:xfrm>
              <a:prstGeom prst="rect">
                <a:avLst/>
              </a:prstGeom>
            </p:spPr>
          </p:pic>
          <p:pic>
            <p:nvPicPr>
              <p:cNvPr id="11" name="図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13119" y="4774804"/>
                <a:ext cx="1512607" cy="1489346"/>
              </a:xfrm>
              <a:prstGeom prst="rect">
                <a:avLst/>
              </a:prstGeom>
            </p:spPr>
          </p:pic>
          <p:sp>
            <p:nvSpPr>
              <p:cNvPr id="22" name="角丸四角形 21"/>
              <p:cNvSpPr/>
              <p:nvPr/>
            </p:nvSpPr>
            <p:spPr>
              <a:xfrm>
                <a:off x="8618734" y="3021240"/>
                <a:ext cx="2782286" cy="366015"/>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1400" b="1" dirty="0"/>
                  <a:t>令和５年４月１日から</a:t>
                </a:r>
                <a:r>
                  <a:rPr kumimoji="1" lang="ja-JP" altLang="en-US" sz="1400" dirty="0"/>
                  <a:t>の年間収入</a:t>
                </a:r>
              </a:p>
            </p:txBody>
          </p:sp>
          <p:sp>
            <p:nvSpPr>
              <p:cNvPr id="23" name="角丸四角形 22"/>
              <p:cNvSpPr/>
              <p:nvPr/>
            </p:nvSpPr>
            <p:spPr>
              <a:xfrm>
                <a:off x="8597571" y="5099056"/>
                <a:ext cx="1482393" cy="7640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給与</a:t>
                </a:r>
                <a:r>
                  <a:rPr kumimoji="1" lang="en-US" altLang="ja-JP" sz="1600" dirty="0">
                    <a:solidFill>
                      <a:schemeClr val="tx1"/>
                    </a:solidFill>
                    <a:latin typeface="+mn-ea"/>
                  </a:rPr>
                  <a:t>300</a:t>
                </a:r>
                <a:r>
                  <a:rPr kumimoji="1" lang="ja-JP" altLang="en-US" sz="1600" dirty="0">
                    <a:solidFill>
                      <a:schemeClr val="tx1"/>
                    </a:solidFill>
                    <a:latin typeface="+mn-ea"/>
                  </a:rPr>
                  <a:t>万円</a:t>
                </a:r>
                <a:endParaRPr kumimoji="1" lang="en-US" altLang="ja-JP" sz="1600" dirty="0">
                  <a:solidFill>
                    <a:schemeClr val="tx1"/>
                  </a:solidFill>
                  <a:latin typeface="+mn-ea"/>
                </a:endParaRPr>
              </a:p>
              <a:p>
                <a:pPr algn="ctr"/>
                <a:r>
                  <a:rPr kumimoji="1" lang="ja-JP" altLang="en-US" sz="1600" dirty="0">
                    <a:ln w="0"/>
                    <a:solidFill>
                      <a:schemeClr val="tx1"/>
                    </a:solidFill>
                  </a:rPr>
                  <a:t>主たる扶養者</a:t>
                </a:r>
              </a:p>
            </p:txBody>
          </p:sp>
          <p:sp>
            <p:nvSpPr>
              <p:cNvPr id="24" name="角丸四角形 23"/>
              <p:cNvSpPr/>
              <p:nvPr/>
            </p:nvSpPr>
            <p:spPr>
              <a:xfrm>
                <a:off x="8596319" y="3822285"/>
                <a:ext cx="1430900" cy="801520"/>
              </a:xfrm>
              <a:prstGeom prst="roundRect">
                <a:avLst/>
              </a:prstGeom>
              <a:ln>
                <a:solidFill>
                  <a:srgbClr val="9C6A6A"/>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600" dirty="0">
                    <a:latin typeface="+mn-ea"/>
                  </a:rPr>
                  <a:t>給与</a:t>
                </a:r>
                <a:r>
                  <a:rPr kumimoji="1" lang="en-US" altLang="ja-JP" sz="1600" dirty="0">
                    <a:latin typeface="+mn-ea"/>
                  </a:rPr>
                  <a:t>150</a:t>
                </a:r>
                <a:r>
                  <a:rPr kumimoji="1" lang="ja-JP" altLang="en-US" sz="1600" dirty="0">
                    <a:latin typeface="+mn-ea"/>
                  </a:rPr>
                  <a:t>万円</a:t>
                </a:r>
              </a:p>
            </p:txBody>
          </p:sp>
          <p:sp>
            <p:nvSpPr>
              <p:cNvPr id="29" name="正方形/長方形 28"/>
              <p:cNvSpPr/>
              <p:nvPr/>
            </p:nvSpPr>
            <p:spPr>
              <a:xfrm>
                <a:off x="6807569" y="5918294"/>
                <a:ext cx="3225325" cy="309274"/>
              </a:xfrm>
              <a:prstGeom prst="rect">
                <a:avLst/>
              </a:prstGeom>
            </p:spPr>
            <p:txBody>
              <a:bodyPr wrap="none">
                <a:spAutoFit/>
              </a:bodyPr>
              <a:lstStyle/>
              <a:p>
                <a:r>
                  <a:rPr lang="en-US" altLang="ja-JP" sz="1600" dirty="0"/>
                  <a:t>※</a:t>
                </a:r>
                <a:r>
                  <a:rPr lang="ja-JP" altLang="en-US" sz="1600" dirty="0"/>
                  <a:t>　向こう１年間の収入で比較します</a:t>
                </a:r>
                <a:r>
                  <a:rPr lang="en-US" altLang="ja-JP" sz="1600" dirty="0"/>
                  <a:t>｡</a:t>
                </a:r>
                <a:endParaRPr lang="ja-JP" altLang="en-US" sz="1600" dirty="0"/>
              </a:p>
            </p:txBody>
          </p:sp>
          <p:sp>
            <p:nvSpPr>
              <p:cNvPr id="26" name="円/楕円 25"/>
              <p:cNvSpPr/>
              <p:nvPr/>
            </p:nvSpPr>
            <p:spPr>
              <a:xfrm>
                <a:off x="9595092" y="3458623"/>
                <a:ext cx="1043559" cy="473991"/>
              </a:xfrm>
              <a:prstGeom prst="ellipse">
                <a:avLst/>
              </a:prstGeom>
              <a:solidFill>
                <a:schemeClr val="bg1"/>
              </a:solidFill>
              <a:ln>
                <a:solidFill>
                  <a:srgbClr val="9C6A6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400" dirty="0">
                    <a:solidFill>
                      <a:schemeClr val="tx1"/>
                    </a:solidFill>
                  </a:rPr>
                  <a:t>任意継続組合員</a:t>
                </a:r>
              </a:p>
            </p:txBody>
          </p:sp>
          <p:sp>
            <p:nvSpPr>
              <p:cNvPr id="30" name="円/楕円 29"/>
              <p:cNvSpPr/>
              <p:nvPr/>
            </p:nvSpPr>
            <p:spPr>
              <a:xfrm>
                <a:off x="9671118" y="4822330"/>
                <a:ext cx="1043559" cy="4739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配偶者</a:t>
                </a:r>
              </a:p>
            </p:txBody>
          </p:sp>
          <p:sp>
            <p:nvSpPr>
              <p:cNvPr id="31" name="右矢印 30"/>
              <p:cNvSpPr/>
              <p:nvPr/>
            </p:nvSpPr>
            <p:spPr>
              <a:xfrm>
                <a:off x="8081550" y="5344278"/>
                <a:ext cx="514036" cy="275500"/>
              </a:xfrm>
              <a:prstGeom prst="rightArrow">
                <a:avLst/>
              </a:prstGeom>
              <a:solidFill>
                <a:schemeClr val="bg1"/>
              </a:solidFill>
              <a:ln>
                <a:solidFill>
                  <a:srgbClr val="9C6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右矢印 31"/>
              <p:cNvSpPr/>
              <p:nvPr/>
            </p:nvSpPr>
            <p:spPr>
              <a:xfrm>
                <a:off x="8082019" y="4085295"/>
                <a:ext cx="514036" cy="275500"/>
              </a:xfrm>
              <a:prstGeom prst="rightArrow">
                <a:avLst/>
              </a:prstGeom>
              <a:solidFill>
                <a:schemeClr val="bg1"/>
              </a:solidFill>
              <a:ln>
                <a:solidFill>
                  <a:srgbClr val="9C6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p:nvGrpSpPr>
            <p:grpSpPr>
              <a:xfrm>
                <a:off x="10145270" y="4019687"/>
                <a:ext cx="1978773" cy="715564"/>
                <a:chOff x="6970150" y="3845691"/>
                <a:chExt cx="2662846" cy="872155"/>
              </a:xfrm>
            </p:grpSpPr>
            <p:sp>
              <p:nvSpPr>
                <p:cNvPr id="7" name="角丸四角形吹き出し 6"/>
                <p:cNvSpPr/>
                <p:nvPr/>
              </p:nvSpPr>
              <p:spPr>
                <a:xfrm>
                  <a:off x="6970150" y="3845691"/>
                  <a:ext cx="2574158" cy="872155"/>
                </a:xfrm>
                <a:prstGeom prst="wedgeRoundRectCallout">
                  <a:avLst>
                    <a:gd name="adj1" fmla="val -59006"/>
                    <a:gd name="adj2" fmla="val 20797"/>
                    <a:gd name="adj3" fmla="val 16667"/>
                  </a:avLst>
                </a:prstGeom>
                <a:solidFill>
                  <a:schemeClr val="bg1"/>
                </a:solid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6970150" y="3877384"/>
                  <a:ext cx="2662846" cy="800933"/>
                </a:xfrm>
                <a:prstGeom prst="rect">
                  <a:avLst/>
                </a:prstGeom>
              </p:spPr>
              <p:txBody>
                <a:bodyPr wrap="square">
                  <a:spAutoFit/>
                </a:bodyPr>
                <a:lstStyle/>
                <a:p>
                  <a:r>
                    <a:rPr lang="ja-JP" altLang="en-US" sz="1200" dirty="0"/>
                    <a:t>組合員の収入に一時金として扱う退職金や退職前の給与収入は含みません</a:t>
                  </a:r>
                  <a:r>
                    <a:rPr lang="en-US" altLang="ja-JP" sz="1200" dirty="0"/>
                    <a:t>｡</a:t>
                  </a:r>
                  <a:endParaRPr lang="ja-JP" altLang="en-US" sz="1200" dirty="0"/>
                </a:p>
              </p:txBody>
            </p:sp>
          </p:grpSp>
          <p:sp>
            <p:nvSpPr>
              <p:cNvPr id="17" name="角丸四角形 16"/>
              <p:cNvSpPr/>
              <p:nvPr/>
            </p:nvSpPr>
            <p:spPr>
              <a:xfrm>
                <a:off x="6594019" y="5085063"/>
                <a:ext cx="1488132" cy="7432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600" dirty="0">
                    <a:latin typeface="+mn-ea"/>
                  </a:rPr>
                  <a:t>給与</a:t>
                </a:r>
                <a:r>
                  <a:rPr kumimoji="1" lang="en-US" altLang="ja-JP" sz="1600" dirty="0">
                    <a:latin typeface="+mn-ea"/>
                  </a:rPr>
                  <a:t>300</a:t>
                </a:r>
                <a:r>
                  <a:rPr kumimoji="1" lang="ja-JP" altLang="en-US" sz="1600" dirty="0">
                    <a:latin typeface="+mn-ea"/>
                  </a:rPr>
                  <a:t>万円</a:t>
                </a:r>
              </a:p>
            </p:txBody>
          </p:sp>
          <p:sp>
            <p:nvSpPr>
              <p:cNvPr id="15" name="円/楕円 14"/>
              <p:cNvSpPr/>
              <p:nvPr/>
            </p:nvSpPr>
            <p:spPr>
              <a:xfrm>
                <a:off x="5971524" y="4828765"/>
                <a:ext cx="1043559" cy="47399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t>配偶者</a:t>
                </a:r>
              </a:p>
            </p:txBody>
          </p:sp>
          <p:sp>
            <p:nvSpPr>
              <p:cNvPr id="49" name="右矢印 48"/>
              <p:cNvSpPr/>
              <p:nvPr/>
            </p:nvSpPr>
            <p:spPr>
              <a:xfrm>
                <a:off x="7863841" y="3065997"/>
                <a:ext cx="764838" cy="248876"/>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8" name="角丸四角形 17"/>
              <p:cNvSpPr/>
              <p:nvPr/>
            </p:nvSpPr>
            <p:spPr>
              <a:xfrm>
                <a:off x="5394077" y="3031059"/>
                <a:ext cx="2676016" cy="366015"/>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1400" b="1" dirty="0"/>
                  <a:t>令和５年３月末まで</a:t>
                </a:r>
                <a:r>
                  <a:rPr kumimoji="1" lang="ja-JP" altLang="en-US" sz="1400" dirty="0"/>
                  <a:t>の年間収入</a:t>
                </a:r>
              </a:p>
            </p:txBody>
          </p:sp>
          <p:sp>
            <p:nvSpPr>
              <p:cNvPr id="13" name="角丸四角形 12"/>
              <p:cNvSpPr/>
              <p:nvPr/>
            </p:nvSpPr>
            <p:spPr>
              <a:xfrm>
                <a:off x="6551624" y="3800115"/>
                <a:ext cx="1585027" cy="801520"/>
              </a:xfrm>
              <a:prstGeom prst="roundRect">
                <a:avLst/>
              </a:prstGeom>
              <a:solidFill>
                <a:srgbClr val="FFCA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ln w="0"/>
                    <a:solidFill>
                      <a:schemeClr val="tx1"/>
                    </a:solidFill>
                  </a:rPr>
                  <a:t>給与　</a:t>
                </a:r>
                <a:r>
                  <a:rPr kumimoji="1" lang="en-US" altLang="ja-JP" sz="1600" dirty="0">
                    <a:ln w="0"/>
                    <a:solidFill>
                      <a:schemeClr val="tx1"/>
                    </a:solidFill>
                    <a:latin typeface="+mn-ea"/>
                  </a:rPr>
                  <a:t>750</a:t>
                </a:r>
                <a:r>
                  <a:rPr kumimoji="1" lang="ja-JP" altLang="en-US" sz="1600" dirty="0">
                    <a:ln w="0"/>
                    <a:solidFill>
                      <a:schemeClr val="tx1"/>
                    </a:solidFill>
                    <a:latin typeface="+mn-ea"/>
                  </a:rPr>
                  <a:t>万円</a:t>
                </a:r>
                <a:endParaRPr kumimoji="1" lang="en-US" altLang="ja-JP" sz="1600" dirty="0">
                  <a:ln w="0"/>
                  <a:solidFill>
                    <a:schemeClr val="tx1"/>
                  </a:solidFill>
                  <a:latin typeface="+mn-ea"/>
                </a:endParaRPr>
              </a:p>
              <a:p>
                <a:pPr algn="ctr"/>
                <a:r>
                  <a:rPr kumimoji="1" lang="ja-JP" altLang="en-US" sz="1600" dirty="0">
                    <a:ln w="0"/>
                    <a:solidFill>
                      <a:schemeClr val="tx1"/>
                    </a:solidFill>
                  </a:rPr>
                  <a:t>主たる扶養者</a:t>
                </a:r>
              </a:p>
            </p:txBody>
          </p:sp>
          <p:sp>
            <p:nvSpPr>
              <p:cNvPr id="14" name="円/楕円 13"/>
              <p:cNvSpPr/>
              <p:nvPr/>
            </p:nvSpPr>
            <p:spPr>
              <a:xfrm>
                <a:off x="5972166" y="3461892"/>
                <a:ext cx="1043559" cy="473991"/>
              </a:xfrm>
              <a:prstGeom prst="ellipse">
                <a:avLst/>
              </a:prstGeom>
              <a:solidFill>
                <a:srgbClr val="FFCA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組合員</a:t>
                </a:r>
              </a:p>
            </p:txBody>
          </p:sp>
        </p:grpSp>
        <p:sp>
          <p:nvSpPr>
            <p:cNvPr id="19" name="テキスト ボックス 18"/>
            <p:cNvSpPr txBox="1"/>
            <p:nvPr/>
          </p:nvSpPr>
          <p:spPr>
            <a:xfrm>
              <a:off x="7197951" y="4707277"/>
              <a:ext cx="499465" cy="400110"/>
            </a:xfrm>
            <a:prstGeom prst="rect">
              <a:avLst/>
            </a:prstGeom>
            <a:noFill/>
            <a:ln>
              <a:noFill/>
            </a:ln>
          </p:spPr>
          <p:txBody>
            <a:bodyPr wrap="square" rtlCol="0">
              <a:spAutoFit/>
            </a:bodyPr>
            <a:lstStyle/>
            <a:p>
              <a:r>
                <a:rPr kumimoji="1" lang="ja-JP" altLang="en-US" sz="2000" b="1" dirty="0">
                  <a:latin typeface="HG丸ｺﾞｼｯｸM-PRO" panose="020F0600000000000000" pitchFamily="50" charset="-128"/>
                  <a:ea typeface="HG丸ｺﾞｼｯｸM-PRO" panose="020F0600000000000000" pitchFamily="50" charset="-128"/>
                </a:rPr>
                <a:t>Ｖ</a:t>
              </a:r>
            </a:p>
          </p:txBody>
        </p:sp>
        <p:sp>
          <p:nvSpPr>
            <p:cNvPr id="37" name="テキスト ボックス 36"/>
            <p:cNvSpPr txBox="1"/>
            <p:nvPr/>
          </p:nvSpPr>
          <p:spPr>
            <a:xfrm rot="10800000">
              <a:off x="8926425" y="4731913"/>
              <a:ext cx="499465" cy="400110"/>
            </a:xfrm>
            <a:prstGeom prst="rect">
              <a:avLst/>
            </a:prstGeom>
            <a:noFill/>
            <a:ln>
              <a:noFill/>
            </a:ln>
          </p:spPr>
          <p:txBody>
            <a:bodyPr wrap="square" rtlCol="0">
              <a:spAutoFit/>
            </a:bodyPr>
            <a:lstStyle/>
            <a:p>
              <a:r>
                <a:rPr kumimoji="1" lang="ja-JP" altLang="en-US" sz="2000" b="1" dirty="0">
                  <a:latin typeface="HG丸ｺﾞｼｯｸM-PRO" panose="020F0600000000000000" pitchFamily="50" charset="-128"/>
                  <a:ea typeface="HG丸ｺﾞｼｯｸM-PRO" panose="020F0600000000000000" pitchFamily="50" charset="-128"/>
                </a:rPr>
                <a:t>Ｖ</a:t>
              </a:r>
            </a:p>
          </p:txBody>
        </p:sp>
      </p:grpSp>
      <p:pic>
        <p:nvPicPr>
          <p:cNvPr id="16" name="オーディオ 15">
            <a:hlinkClick r:id="" action="ppaction://media"/>
            <a:extLst>
              <a:ext uri="{FF2B5EF4-FFF2-40B4-BE49-F238E27FC236}">
                <a16:creationId xmlns="" xmlns:a16="http://schemas.microsoft.com/office/drawing/2014/main" id="{F615C99C-AA6F-4AE9-BD82-B76D1850109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20613873"/>
      </p:ext>
    </p:extLst>
  </p:cSld>
  <p:clrMapOvr>
    <a:masterClrMapping/>
  </p:clrMapOvr>
  <mc:AlternateContent xmlns:mc="http://schemas.openxmlformats.org/markup-compatibility/2006" xmlns:p14="http://schemas.microsoft.com/office/powerpoint/2010/main">
    <mc:Choice Requires="p14">
      <p:transition spd="slow" p14:dur="2000" advTm="231210"/>
    </mc:Choice>
    <mc:Fallback xmlns="">
      <p:transition spd="slow" advTm="231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grpId="0" nodeType="clickEffect">
                                  <p:stCondLst>
                                    <p:cond delay="0"/>
                                  </p:stCondLst>
                                  <p:childTnLst>
                                    <p:animEffect transition="out" filter="fade">
                                      <p:cBhvr>
                                        <p:cTn id="15" dur="500" tmFilter="0, 0; .2, .5; .8, .5; 1, 0"/>
                                        <p:tgtEl>
                                          <p:spTgt spid="47"/>
                                        </p:tgtEl>
                                      </p:cBhvr>
                                    </p:animEffect>
                                    <p:animScale>
                                      <p:cBhvr>
                                        <p:cTn id="16" dur="250" autoRev="1" fill="hold"/>
                                        <p:tgtEl>
                                          <p:spTgt spid="47"/>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48"/>
                                        </p:tgtEl>
                                      </p:cBhvr>
                                    </p:animEffect>
                                    <p:animScale>
                                      <p:cBhvr>
                                        <p:cTn id="21" dur="25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6"/>
                </p:tgtEl>
              </p:cMediaNode>
            </p:audio>
          </p:childTnLst>
        </p:cTn>
      </p:par>
    </p:tnLst>
    <p:bldLst>
      <p:bldP spid="12" grpId="0"/>
      <p:bldP spid="47" grpId="0" animBg="1"/>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97280" y="-75347"/>
            <a:ext cx="10058400" cy="1450757"/>
          </a:xfrm>
        </p:spPr>
        <p:txBody>
          <a:bodyPr/>
          <a:lstStyle/>
          <a:p>
            <a:r>
              <a:rPr lang="ja-JP" altLang="en-US" dirty="0">
                <a:solidFill>
                  <a:srgbClr val="846700"/>
                </a:solidFill>
              </a:rPr>
              <a:t>７</a:t>
            </a:r>
            <a:r>
              <a:rPr lang="en-US" altLang="ja-JP" dirty="0">
                <a:solidFill>
                  <a:srgbClr val="846700"/>
                </a:solidFill>
              </a:rPr>
              <a:t>(</a:t>
            </a:r>
            <a:r>
              <a:rPr lang="ja-JP" altLang="en-US" dirty="0">
                <a:solidFill>
                  <a:srgbClr val="846700"/>
                </a:solidFill>
              </a:rPr>
              <a:t>２</a:t>
            </a:r>
            <a:r>
              <a:rPr lang="en-US" altLang="ja-JP" dirty="0">
                <a:solidFill>
                  <a:srgbClr val="846700"/>
                </a:solidFill>
              </a:rPr>
              <a:t>)</a:t>
            </a:r>
            <a:r>
              <a:rPr lang="en-US" altLang="ja-JP" sz="2400" dirty="0">
                <a:solidFill>
                  <a:srgbClr val="846700"/>
                </a:solidFill>
              </a:rPr>
              <a:t>②</a:t>
            </a:r>
            <a:r>
              <a:rPr lang="ja-JP" altLang="en-US" dirty="0">
                <a:solidFill>
                  <a:srgbClr val="846700"/>
                </a:solidFill>
              </a:rPr>
              <a:t>　被扶養者の取消</a:t>
            </a:r>
            <a:endParaRPr kumimoji="1" lang="ja-JP" altLang="en-US" dirty="0">
              <a:solidFill>
                <a:srgbClr val="846700"/>
              </a:solidFill>
            </a:endParaRPr>
          </a:p>
        </p:txBody>
      </p:sp>
      <p:sp>
        <p:nvSpPr>
          <p:cNvPr id="6" name="正方形/長方形 5"/>
          <p:cNvSpPr/>
          <p:nvPr/>
        </p:nvSpPr>
        <p:spPr>
          <a:xfrm>
            <a:off x="903765" y="1406111"/>
            <a:ext cx="10823947" cy="4680000"/>
          </a:xfrm>
          <a:prstGeom prst="rect">
            <a:avLst/>
          </a:prstGeom>
        </p:spPr>
        <p:txBody>
          <a:bodyPr wrap="square">
            <a:spAutoFit/>
          </a:bodyPr>
          <a:lstStyle/>
          <a:p>
            <a:r>
              <a:rPr lang="ja-JP" altLang="en-US" sz="2400" kern="100" dirty="0">
                <a:solidFill>
                  <a:srgbClr val="0070C0"/>
                </a:solidFill>
                <a:latin typeface="+mj-ea"/>
                <a:cs typeface="ＭＳ 明朝" panose="02020609040205080304" pitchFamily="17" charset="-128"/>
              </a:rPr>
              <a:t>被扶養者として認められない場合②</a:t>
            </a:r>
            <a:endParaRPr lang="en-US" altLang="ja-JP" sz="2400" kern="100" dirty="0">
              <a:solidFill>
                <a:srgbClr val="0070C0"/>
              </a:solidFill>
              <a:latin typeface="+mj-ea"/>
              <a:cs typeface="ＭＳ 明朝" panose="02020609040205080304" pitchFamily="17" charset="-128"/>
            </a:endParaRPr>
          </a:p>
          <a:p>
            <a:pPr>
              <a:spcBef>
                <a:spcPts val="600"/>
              </a:spcBef>
            </a:pPr>
            <a:r>
              <a:rPr lang="ja-JP" altLang="en-US" sz="2000" kern="100" spc="-150" dirty="0">
                <a:latin typeface="+mj-ea"/>
                <a:cs typeface="ＭＳ 明朝" panose="02020609040205080304" pitchFamily="17" charset="-128"/>
              </a:rPr>
              <a:t>・　</a:t>
            </a:r>
            <a:r>
              <a:rPr lang="ja-JP" altLang="en-US" sz="2000" spc="-150" dirty="0">
                <a:ln w="0"/>
                <a:latin typeface="+mn-ea"/>
              </a:rPr>
              <a:t>収入が</a:t>
            </a:r>
            <a:r>
              <a:rPr lang="ja-JP" altLang="en-US" sz="2000" spc="-150" dirty="0">
                <a:ln w="0"/>
                <a:solidFill>
                  <a:srgbClr val="FF0000"/>
                </a:solidFill>
                <a:latin typeface="+mn-ea"/>
              </a:rPr>
              <a:t>年額 </a:t>
            </a:r>
            <a:r>
              <a:rPr lang="en-US" altLang="ja-JP" sz="1600" spc="-150" dirty="0">
                <a:ln w="0"/>
                <a:solidFill>
                  <a:srgbClr val="FF0000"/>
                </a:solidFill>
                <a:latin typeface="+mn-ea"/>
              </a:rPr>
              <a:t>(12</a:t>
            </a:r>
            <a:r>
              <a:rPr lang="ja-JP" altLang="en-US" sz="1600" spc="-150" dirty="0">
                <a:ln w="0"/>
                <a:solidFill>
                  <a:srgbClr val="FF0000"/>
                </a:solidFill>
                <a:latin typeface="+mn-ea"/>
              </a:rPr>
              <a:t>か月の累計</a:t>
            </a:r>
            <a:r>
              <a:rPr lang="en-US" altLang="ja-JP" sz="1600" spc="-150" dirty="0">
                <a:ln w="0"/>
                <a:solidFill>
                  <a:srgbClr val="FF0000"/>
                </a:solidFill>
                <a:latin typeface="+mn-ea"/>
              </a:rPr>
              <a:t>) </a:t>
            </a:r>
            <a:r>
              <a:rPr lang="en-US" altLang="ja-JP" sz="2000" spc="-150" dirty="0">
                <a:ln w="0"/>
                <a:solidFill>
                  <a:srgbClr val="FF0000"/>
                </a:solidFill>
                <a:latin typeface="+mn-ea"/>
              </a:rPr>
              <a:t>130</a:t>
            </a:r>
            <a:r>
              <a:rPr lang="ja-JP" altLang="en-US" sz="2000" spc="-150" dirty="0">
                <a:ln w="0"/>
                <a:solidFill>
                  <a:srgbClr val="FF0000"/>
                </a:solidFill>
                <a:latin typeface="+mn-ea"/>
              </a:rPr>
              <a:t>万円以上</a:t>
            </a:r>
            <a:r>
              <a:rPr lang="ja-JP" altLang="en-US" sz="1600" spc="-150" dirty="0">
                <a:ln w="0"/>
                <a:solidFill>
                  <a:srgbClr val="FF0000"/>
                </a:solidFill>
                <a:latin typeface="+mn-ea"/>
              </a:rPr>
              <a:t>（</a:t>
            </a:r>
            <a:r>
              <a:rPr lang="en-US" altLang="ja-JP" sz="1600" spc="-150" dirty="0">
                <a:ln w="0"/>
                <a:solidFill>
                  <a:srgbClr val="FF0000"/>
                </a:solidFill>
                <a:latin typeface="+mn-ea"/>
              </a:rPr>
              <a:t>60</a:t>
            </a:r>
            <a:r>
              <a:rPr lang="ja-JP" altLang="en-US" sz="1600" spc="-150" dirty="0">
                <a:ln w="0"/>
                <a:solidFill>
                  <a:srgbClr val="FF0000"/>
                </a:solidFill>
                <a:latin typeface="+mn-ea"/>
              </a:rPr>
              <a:t>歳以上又は障害年金受給相当の障害がある場合は</a:t>
            </a:r>
            <a:r>
              <a:rPr lang="en-US" altLang="ja-JP" sz="1600" spc="-150" dirty="0">
                <a:ln w="0"/>
                <a:solidFill>
                  <a:srgbClr val="FF0000"/>
                </a:solidFill>
                <a:latin typeface="+mn-ea"/>
              </a:rPr>
              <a:t>180</a:t>
            </a:r>
            <a:r>
              <a:rPr lang="ja-JP" altLang="en-US" sz="1600" spc="-150" dirty="0">
                <a:ln w="0"/>
                <a:solidFill>
                  <a:srgbClr val="FF0000"/>
                </a:solidFill>
                <a:latin typeface="+mn-ea"/>
              </a:rPr>
              <a:t>万円以上）</a:t>
            </a:r>
            <a:r>
              <a:rPr lang="ja-JP" altLang="en-US" sz="2000" spc="-150" dirty="0">
                <a:ln w="0"/>
                <a:latin typeface="+mn-ea"/>
              </a:rPr>
              <a:t>ある場合</a:t>
            </a:r>
            <a:endParaRPr lang="en-US" altLang="ja-JP" sz="2000" spc="-150" dirty="0">
              <a:ln w="0"/>
              <a:latin typeface="+mn-ea"/>
            </a:endParaRPr>
          </a:p>
          <a:p>
            <a:pPr>
              <a:spcBef>
                <a:spcPts val="600"/>
              </a:spcBef>
            </a:pPr>
            <a:r>
              <a:rPr lang="ja-JP" altLang="en-US" sz="2000" kern="100" spc="-150" dirty="0">
                <a:latin typeface="+mj-ea"/>
                <a:cs typeface="ＭＳ 明朝" panose="02020609040205080304" pitchFamily="17" charset="-128"/>
              </a:rPr>
              <a:t>・　</a:t>
            </a:r>
            <a:r>
              <a:rPr lang="ja-JP" altLang="en-US" sz="2000" dirty="0">
                <a:ln w="0"/>
                <a:latin typeface="+mn-ea"/>
              </a:rPr>
              <a:t>雇用保険の基本手当を</a:t>
            </a:r>
            <a:r>
              <a:rPr lang="ja-JP" altLang="en-US" sz="2000" dirty="0">
                <a:ln w="0"/>
                <a:solidFill>
                  <a:srgbClr val="FF0000"/>
                </a:solidFill>
                <a:latin typeface="+mn-ea"/>
              </a:rPr>
              <a:t>日額</a:t>
            </a:r>
            <a:r>
              <a:rPr lang="en-US" altLang="ja-JP" sz="2000" dirty="0">
                <a:ln w="0"/>
                <a:solidFill>
                  <a:srgbClr val="FF0000"/>
                </a:solidFill>
                <a:latin typeface="+mn-ea"/>
              </a:rPr>
              <a:t>3,612</a:t>
            </a:r>
            <a:r>
              <a:rPr lang="ja-JP" altLang="en-US" sz="2000" dirty="0">
                <a:ln w="0"/>
                <a:solidFill>
                  <a:srgbClr val="FF0000"/>
                </a:solidFill>
                <a:latin typeface="+mn-ea"/>
              </a:rPr>
              <a:t>円以上</a:t>
            </a:r>
            <a:r>
              <a:rPr lang="ja-JP" altLang="en-US" sz="1600" dirty="0">
                <a:ln w="0"/>
                <a:solidFill>
                  <a:srgbClr val="FF0000"/>
                </a:solidFill>
                <a:latin typeface="+mn-ea"/>
              </a:rPr>
              <a:t>（</a:t>
            </a:r>
            <a:r>
              <a:rPr lang="en-US" altLang="ja-JP" sz="1600" dirty="0">
                <a:ln w="0"/>
                <a:solidFill>
                  <a:srgbClr val="FF0000"/>
                </a:solidFill>
                <a:latin typeface="+mn-ea"/>
              </a:rPr>
              <a:t>5,000</a:t>
            </a:r>
            <a:r>
              <a:rPr lang="ja-JP" altLang="en-US" sz="1600" dirty="0">
                <a:ln w="0"/>
                <a:solidFill>
                  <a:srgbClr val="FF0000"/>
                </a:solidFill>
                <a:latin typeface="+mn-ea"/>
              </a:rPr>
              <a:t>円以上）</a:t>
            </a:r>
            <a:r>
              <a:rPr lang="ja-JP" altLang="en-US" sz="2000" dirty="0">
                <a:ln w="0"/>
                <a:latin typeface="+mn-ea"/>
              </a:rPr>
              <a:t>受給している場合</a:t>
            </a:r>
            <a:endParaRPr lang="en-US" altLang="ja-JP" sz="2000" dirty="0">
              <a:ln w="0"/>
              <a:latin typeface="+mn-ea"/>
            </a:endParaRPr>
          </a:p>
          <a:p>
            <a:pPr>
              <a:spcBef>
                <a:spcPts val="600"/>
              </a:spcBef>
            </a:pPr>
            <a:r>
              <a:rPr lang="ja-JP" altLang="en-US" sz="2000" kern="100" spc="-150" dirty="0">
                <a:latin typeface="+mj-ea"/>
                <a:cs typeface="ＭＳ 明朝" panose="02020609040205080304" pitchFamily="17" charset="-128"/>
              </a:rPr>
              <a:t>・　</a:t>
            </a:r>
            <a:r>
              <a:rPr lang="ja-JP" altLang="en-US" sz="2000" dirty="0">
                <a:ln w="0"/>
                <a:latin typeface="+mn-ea"/>
              </a:rPr>
              <a:t>雇用された時点で</a:t>
            </a:r>
            <a:r>
              <a:rPr lang="en-US" altLang="ja-JP" sz="2000" dirty="0">
                <a:ln w="0"/>
                <a:latin typeface="+mn-ea"/>
              </a:rPr>
              <a:t>, </a:t>
            </a:r>
            <a:r>
              <a:rPr lang="ja-JP" altLang="en-US" sz="2000" dirty="0">
                <a:ln w="0"/>
                <a:solidFill>
                  <a:srgbClr val="FF0000"/>
                </a:solidFill>
                <a:latin typeface="+mn-ea"/>
              </a:rPr>
              <a:t>向こう１年間の収入額が</a:t>
            </a:r>
            <a:r>
              <a:rPr lang="en-US" altLang="ja-JP" sz="2000" dirty="0">
                <a:ln w="0"/>
                <a:solidFill>
                  <a:srgbClr val="FF0000"/>
                </a:solidFill>
                <a:latin typeface="+mn-ea"/>
              </a:rPr>
              <a:t>130</a:t>
            </a:r>
            <a:r>
              <a:rPr lang="ja-JP" altLang="en-US" sz="2000" dirty="0">
                <a:ln w="0"/>
                <a:solidFill>
                  <a:srgbClr val="FF0000"/>
                </a:solidFill>
                <a:latin typeface="+mn-ea"/>
              </a:rPr>
              <a:t>万円以上</a:t>
            </a:r>
            <a:r>
              <a:rPr lang="ja-JP" altLang="en-US" sz="1600" dirty="0">
                <a:ln w="0"/>
                <a:solidFill>
                  <a:srgbClr val="FF0000"/>
                </a:solidFill>
                <a:latin typeface="+mn-ea"/>
              </a:rPr>
              <a:t>（</a:t>
            </a:r>
            <a:r>
              <a:rPr lang="en-US" altLang="ja-JP" sz="1600" dirty="0">
                <a:ln w="0"/>
                <a:solidFill>
                  <a:srgbClr val="FF0000"/>
                </a:solidFill>
                <a:latin typeface="+mn-ea"/>
              </a:rPr>
              <a:t>180</a:t>
            </a:r>
            <a:r>
              <a:rPr lang="ja-JP" altLang="en-US" sz="1600" dirty="0">
                <a:ln w="0"/>
                <a:solidFill>
                  <a:srgbClr val="FF0000"/>
                </a:solidFill>
                <a:latin typeface="+mn-ea"/>
              </a:rPr>
              <a:t>万円以上）</a:t>
            </a:r>
            <a:r>
              <a:rPr lang="ja-JP" altLang="en-US" sz="2000" dirty="0">
                <a:ln w="0"/>
                <a:latin typeface="+mn-ea"/>
              </a:rPr>
              <a:t>となることが明らかな場合</a:t>
            </a:r>
            <a:endParaRPr lang="en-US" altLang="ja-JP" sz="2000" dirty="0">
              <a:ln w="0"/>
              <a:latin typeface="+mn-ea"/>
            </a:endParaRPr>
          </a:p>
          <a:p>
            <a:pPr>
              <a:spcBef>
                <a:spcPts val="600"/>
              </a:spcBef>
            </a:pPr>
            <a:r>
              <a:rPr lang="ja-JP" altLang="en-US" sz="2000" kern="100" spc="-150" dirty="0">
                <a:latin typeface="+mj-ea"/>
                <a:cs typeface="ＭＳ 明朝" panose="02020609040205080304" pitchFamily="17" charset="-128"/>
              </a:rPr>
              <a:t>・　</a:t>
            </a:r>
            <a:r>
              <a:rPr lang="ja-JP" altLang="en-US" sz="2000" dirty="0">
                <a:ln w="0"/>
                <a:latin typeface="+mn-ea"/>
              </a:rPr>
              <a:t>アルバイト等の</a:t>
            </a:r>
            <a:r>
              <a:rPr lang="ja-JP" altLang="en-US" sz="2000" dirty="0">
                <a:ln w="0"/>
                <a:solidFill>
                  <a:srgbClr val="FF0000"/>
                </a:solidFill>
                <a:latin typeface="+mn-ea"/>
              </a:rPr>
              <a:t>不安定収入が</a:t>
            </a:r>
            <a:r>
              <a:rPr lang="en-US" altLang="ja-JP" sz="2000" dirty="0">
                <a:ln w="0"/>
                <a:solidFill>
                  <a:srgbClr val="FF0000"/>
                </a:solidFill>
                <a:latin typeface="+mn-ea"/>
              </a:rPr>
              <a:t>, </a:t>
            </a:r>
            <a:r>
              <a:rPr lang="ja-JP" altLang="en-US" sz="2000" dirty="0">
                <a:ln w="0"/>
                <a:solidFill>
                  <a:srgbClr val="FF0000"/>
                </a:solidFill>
                <a:latin typeface="+mn-ea"/>
              </a:rPr>
              <a:t>月額</a:t>
            </a:r>
            <a:r>
              <a:rPr lang="en-US" altLang="ja-JP" sz="2000" dirty="0">
                <a:ln w="0"/>
                <a:solidFill>
                  <a:srgbClr val="FF0000"/>
                </a:solidFill>
                <a:latin typeface="+mn-ea"/>
              </a:rPr>
              <a:t>108,334</a:t>
            </a:r>
            <a:r>
              <a:rPr lang="ja-JP" altLang="en-US" sz="2000" dirty="0">
                <a:ln w="0"/>
                <a:solidFill>
                  <a:srgbClr val="FF0000"/>
                </a:solidFill>
                <a:latin typeface="+mn-ea"/>
              </a:rPr>
              <a:t>円以上</a:t>
            </a:r>
            <a:r>
              <a:rPr lang="ja-JP" altLang="en-US" sz="1600" dirty="0">
                <a:ln w="0"/>
                <a:solidFill>
                  <a:srgbClr val="FF0000"/>
                </a:solidFill>
                <a:latin typeface="+mn-ea"/>
              </a:rPr>
              <a:t>（</a:t>
            </a:r>
            <a:r>
              <a:rPr lang="en-US" altLang="ja-JP" sz="1600" dirty="0">
                <a:ln w="0"/>
                <a:solidFill>
                  <a:srgbClr val="FF0000"/>
                </a:solidFill>
                <a:latin typeface="+mn-ea"/>
              </a:rPr>
              <a:t>15</a:t>
            </a:r>
            <a:r>
              <a:rPr lang="ja-JP" altLang="en-US" sz="1600" dirty="0">
                <a:ln w="0"/>
                <a:solidFill>
                  <a:srgbClr val="FF0000"/>
                </a:solidFill>
                <a:latin typeface="+mn-ea"/>
              </a:rPr>
              <a:t>万円以上）</a:t>
            </a:r>
            <a:r>
              <a:rPr lang="ja-JP" altLang="en-US" sz="2000" dirty="0">
                <a:ln w="0"/>
                <a:solidFill>
                  <a:srgbClr val="FF0000"/>
                </a:solidFill>
                <a:latin typeface="+mn-ea"/>
              </a:rPr>
              <a:t>の月が４か月以上連続</a:t>
            </a:r>
            <a:r>
              <a:rPr lang="ja-JP" altLang="en-US" sz="2000" dirty="0">
                <a:ln w="0"/>
                <a:latin typeface="+mn-ea"/>
              </a:rPr>
              <a:t>した場合</a:t>
            </a:r>
          </a:p>
          <a:p>
            <a:pPr>
              <a:spcBef>
                <a:spcPts val="600"/>
              </a:spcBef>
            </a:pPr>
            <a:r>
              <a:rPr lang="ja-JP" altLang="en-US" sz="2000" kern="100" spc="-150" dirty="0">
                <a:latin typeface="+mj-ea"/>
                <a:cs typeface="ＭＳ 明朝" panose="02020609040205080304" pitchFamily="17" charset="-128"/>
              </a:rPr>
              <a:t>・　</a:t>
            </a:r>
            <a:r>
              <a:rPr lang="ja-JP" altLang="en-US" sz="2000" dirty="0">
                <a:ln w="0"/>
                <a:solidFill>
                  <a:srgbClr val="FF0000"/>
                </a:solidFill>
                <a:latin typeface="+mn-ea"/>
              </a:rPr>
              <a:t>１年間 </a:t>
            </a:r>
            <a:r>
              <a:rPr lang="en-US" altLang="ja-JP" sz="1600" dirty="0">
                <a:ln w="0"/>
                <a:solidFill>
                  <a:srgbClr val="FF0000"/>
                </a:solidFill>
                <a:latin typeface="+mn-ea"/>
              </a:rPr>
              <a:t>(12</a:t>
            </a:r>
            <a:r>
              <a:rPr lang="ja-JP" altLang="en-US" sz="1600" dirty="0">
                <a:ln w="0"/>
                <a:solidFill>
                  <a:srgbClr val="FF0000"/>
                </a:solidFill>
                <a:latin typeface="+mn-ea"/>
              </a:rPr>
              <a:t>か月の累計であって</a:t>
            </a:r>
            <a:r>
              <a:rPr lang="en-US" altLang="ja-JP" sz="1600" dirty="0">
                <a:ln w="0"/>
                <a:solidFill>
                  <a:srgbClr val="FF0000"/>
                </a:solidFill>
                <a:latin typeface="+mn-ea"/>
              </a:rPr>
              <a:t>, </a:t>
            </a:r>
            <a:r>
              <a:rPr lang="ja-JP" altLang="en-US" sz="1600" dirty="0">
                <a:ln w="0"/>
                <a:solidFill>
                  <a:srgbClr val="FF0000"/>
                </a:solidFill>
                <a:latin typeface="+mn-ea"/>
              </a:rPr>
              <a:t>暦年や年度ではありません</a:t>
            </a:r>
            <a:r>
              <a:rPr lang="en-US" altLang="ja-JP" sz="1600" dirty="0">
                <a:ln w="0"/>
                <a:solidFill>
                  <a:srgbClr val="FF0000"/>
                </a:solidFill>
                <a:latin typeface="+mn-ea"/>
              </a:rPr>
              <a:t>｡) </a:t>
            </a:r>
            <a:r>
              <a:rPr lang="ja-JP" altLang="en-US" sz="2000" dirty="0">
                <a:ln w="0"/>
                <a:solidFill>
                  <a:srgbClr val="FF0000"/>
                </a:solidFill>
                <a:latin typeface="+mn-ea"/>
              </a:rPr>
              <a:t>の収入の累計額が</a:t>
            </a:r>
            <a:r>
              <a:rPr lang="en-US" altLang="ja-JP" sz="2000" dirty="0">
                <a:ln w="0"/>
                <a:solidFill>
                  <a:srgbClr val="FF0000"/>
                </a:solidFill>
                <a:latin typeface="+mn-ea"/>
              </a:rPr>
              <a:t>130</a:t>
            </a:r>
            <a:r>
              <a:rPr lang="ja-JP" altLang="en-US" sz="2000" dirty="0">
                <a:ln w="0"/>
                <a:solidFill>
                  <a:srgbClr val="FF0000"/>
                </a:solidFill>
                <a:latin typeface="+mn-ea"/>
              </a:rPr>
              <a:t>万円以上</a:t>
            </a:r>
            <a:r>
              <a:rPr lang="ja-JP" altLang="en-US" sz="1600" dirty="0">
                <a:ln w="0"/>
                <a:solidFill>
                  <a:srgbClr val="FF0000"/>
                </a:solidFill>
                <a:latin typeface="ＭＳ Ｐゴシック" panose="020B0600070205080204" pitchFamily="50" charset="-128"/>
              </a:rPr>
              <a:t>（</a:t>
            </a:r>
            <a:r>
              <a:rPr lang="en-US" altLang="ja-JP" sz="1600" dirty="0">
                <a:ln w="0"/>
                <a:solidFill>
                  <a:srgbClr val="FF0000"/>
                </a:solidFill>
                <a:latin typeface="ＭＳ Ｐゴシック" panose="020B0600070205080204" pitchFamily="50" charset="-128"/>
              </a:rPr>
              <a:t>180</a:t>
            </a:r>
            <a:r>
              <a:rPr lang="ja-JP" altLang="en-US" sz="1600" dirty="0">
                <a:ln w="0"/>
                <a:solidFill>
                  <a:srgbClr val="FF0000"/>
                </a:solidFill>
                <a:latin typeface="ＭＳ Ｐゴシック" panose="020B0600070205080204" pitchFamily="50" charset="-128"/>
              </a:rPr>
              <a:t>万円以上）</a:t>
            </a:r>
            <a:endParaRPr lang="en-US" altLang="ja-JP" sz="1600" dirty="0">
              <a:ln w="0"/>
              <a:solidFill>
                <a:srgbClr val="FF0000"/>
              </a:solidFill>
              <a:latin typeface="ＭＳ Ｐゴシック" panose="020B0600070205080204" pitchFamily="50" charset="-128"/>
            </a:endParaRPr>
          </a:p>
          <a:p>
            <a:pPr>
              <a:spcBef>
                <a:spcPts val="600"/>
              </a:spcBef>
            </a:pPr>
            <a:r>
              <a:rPr lang="ja-JP" altLang="en-US" sz="1600" dirty="0">
                <a:ln w="0"/>
                <a:solidFill>
                  <a:srgbClr val="FF0000"/>
                </a:solidFill>
                <a:latin typeface="ＭＳ Ｐゴシック" panose="020B0600070205080204" pitchFamily="50" charset="-128"/>
              </a:rPr>
              <a:t>　</a:t>
            </a:r>
            <a:r>
              <a:rPr lang="ja-JP" altLang="en-US" sz="2000" dirty="0">
                <a:ln w="0"/>
                <a:latin typeface="+mn-ea"/>
              </a:rPr>
              <a:t>になった場合</a:t>
            </a:r>
            <a:endParaRPr lang="en-US" altLang="ja-JP" sz="2000" dirty="0">
              <a:ln w="0"/>
              <a:latin typeface="+mn-ea"/>
            </a:endParaRPr>
          </a:p>
          <a:p>
            <a:pPr>
              <a:spcBef>
                <a:spcPts val="600"/>
              </a:spcBef>
            </a:pPr>
            <a:r>
              <a:rPr lang="ja-JP" altLang="en-US" sz="1600" dirty="0">
                <a:ln w="0"/>
                <a:latin typeface="+mn-ea"/>
              </a:rPr>
              <a:t>　</a:t>
            </a:r>
            <a:r>
              <a:rPr lang="en-US" altLang="ja-JP" sz="1600" spc="-150" dirty="0">
                <a:ln w="0"/>
                <a:latin typeface="+mn-ea"/>
              </a:rPr>
              <a:t>※</a:t>
            </a:r>
            <a:r>
              <a:rPr lang="ja-JP" altLang="en-US" sz="1600" spc="-150" dirty="0">
                <a:ln w="0"/>
                <a:latin typeface="+mn-ea"/>
              </a:rPr>
              <a:t>　年金収入には</a:t>
            </a:r>
            <a:r>
              <a:rPr lang="en-US" altLang="ja-JP" sz="1600" spc="-150" dirty="0">
                <a:ln w="0"/>
                <a:latin typeface="+mn-ea"/>
              </a:rPr>
              <a:t>, </a:t>
            </a:r>
            <a:r>
              <a:rPr lang="ja-JP" altLang="en-US" sz="1600" spc="-150" dirty="0">
                <a:ln w="0"/>
                <a:latin typeface="+mn-ea"/>
              </a:rPr>
              <a:t>国民年金</a:t>
            </a:r>
            <a:r>
              <a:rPr lang="en-US" altLang="ja-JP" sz="1600" spc="-150" dirty="0">
                <a:ln w="0"/>
                <a:latin typeface="+mn-ea"/>
              </a:rPr>
              <a:t>, </a:t>
            </a:r>
            <a:r>
              <a:rPr lang="ja-JP" altLang="en-US" sz="1600" spc="-150" dirty="0">
                <a:ln w="0"/>
                <a:latin typeface="+mn-ea"/>
              </a:rPr>
              <a:t>厚生年金</a:t>
            </a:r>
            <a:r>
              <a:rPr lang="en-US" altLang="ja-JP" sz="1600" spc="-150" dirty="0">
                <a:ln w="0"/>
                <a:latin typeface="+mn-ea"/>
              </a:rPr>
              <a:t>, </a:t>
            </a:r>
            <a:r>
              <a:rPr lang="ja-JP" altLang="en-US" sz="1600" spc="-150" dirty="0">
                <a:ln w="0"/>
                <a:latin typeface="+mn-ea"/>
              </a:rPr>
              <a:t>共済年金</a:t>
            </a:r>
            <a:r>
              <a:rPr lang="en-US" altLang="ja-JP" sz="1600" spc="-150" dirty="0">
                <a:ln w="0"/>
                <a:latin typeface="+mn-ea"/>
              </a:rPr>
              <a:t>, </a:t>
            </a:r>
            <a:r>
              <a:rPr lang="ja-JP" altLang="en-US" sz="1600" spc="-150" dirty="0">
                <a:ln w="0"/>
                <a:latin typeface="+mn-ea"/>
              </a:rPr>
              <a:t>農業者年金</a:t>
            </a:r>
            <a:r>
              <a:rPr lang="en-US" altLang="ja-JP" sz="1600" spc="-150" dirty="0">
                <a:ln w="0"/>
                <a:latin typeface="+mn-ea"/>
              </a:rPr>
              <a:t>, </a:t>
            </a:r>
            <a:r>
              <a:rPr lang="ja-JP" altLang="en-US" sz="1600" spc="-150" dirty="0">
                <a:ln w="0"/>
                <a:latin typeface="+mn-ea"/>
              </a:rPr>
              <a:t>恩給</a:t>
            </a:r>
            <a:r>
              <a:rPr lang="en-US" altLang="ja-JP" sz="1600" spc="-150" dirty="0">
                <a:ln w="0"/>
                <a:latin typeface="+mn-ea"/>
              </a:rPr>
              <a:t>, </a:t>
            </a:r>
            <a:r>
              <a:rPr lang="ja-JP" altLang="en-US" sz="1600" spc="-150" dirty="0">
                <a:ln w="0"/>
                <a:latin typeface="+mn-ea"/>
              </a:rPr>
              <a:t>企業年金及び生命保険会社等の個人年金が含まれます</a:t>
            </a:r>
            <a:r>
              <a:rPr lang="en-US" altLang="ja-JP" sz="1600" spc="-150" dirty="0">
                <a:ln w="0"/>
                <a:latin typeface="+mn-ea"/>
              </a:rPr>
              <a:t>｡ </a:t>
            </a:r>
          </a:p>
          <a:p>
            <a:pPr>
              <a:spcBef>
                <a:spcPts val="600"/>
              </a:spcBef>
            </a:pPr>
            <a:r>
              <a:rPr lang="ja-JP" altLang="en-US" sz="1600" dirty="0">
                <a:ln w="0"/>
                <a:latin typeface="+mn-ea"/>
              </a:rPr>
              <a:t>　　　</a:t>
            </a:r>
            <a:r>
              <a:rPr lang="en-US" altLang="ja-JP" sz="1600" dirty="0">
                <a:ln w="0"/>
                <a:latin typeface="+mn-ea"/>
              </a:rPr>
              <a:t> </a:t>
            </a:r>
            <a:r>
              <a:rPr lang="ja-JP" altLang="en-US" sz="1600" spc="-150" dirty="0">
                <a:ln w="0"/>
                <a:latin typeface="+mn-ea"/>
              </a:rPr>
              <a:t>また</a:t>
            </a:r>
            <a:r>
              <a:rPr lang="en-US" altLang="ja-JP" sz="1600" spc="-150" dirty="0">
                <a:ln w="0"/>
                <a:latin typeface="+mn-ea"/>
              </a:rPr>
              <a:t>, </a:t>
            </a:r>
            <a:r>
              <a:rPr lang="ja-JP" altLang="en-US" sz="1600" spc="-150" dirty="0">
                <a:ln w="0"/>
                <a:latin typeface="+mn-ea"/>
              </a:rPr>
              <a:t>所得税法上は非課税になる遺族 </a:t>
            </a:r>
            <a:r>
              <a:rPr lang="en-US" altLang="ja-JP" sz="1600" spc="-150" dirty="0">
                <a:ln w="0"/>
                <a:latin typeface="+mn-ea"/>
              </a:rPr>
              <a:t>(</a:t>
            </a:r>
            <a:r>
              <a:rPr lang="ja-JP" altLang="en-US" sz="1600" spc="-150" dirty="0">
                <a:ln w="0"/>
                <a:latin typeface="+mn-ea"/>
              </a:rPr>
              <a:t>厚生・共済</a:t>
            </a:r>
            <a:r>
              <a:rPr lang="en-US" altLang="ja-JP" sz="1600" spc="-150" dirty="0">
                <a:ln w="0"/>
                <a:latin typeface="+mn-ea"/>
              </a:rPr>
              <a:t>) </a:t>
            </a:r>
            <a:r>
              <a:rPr lang="ja-JP" altLang="en-US" sz="1600" spc="-150" dirty="0">
                <a:ln w="0"/>
                <a:latin typeface="+mn-ea"/>
              </a:rPr>
              <a:t>年金</a:t>
            </a:r>
            <a:r>
              <a:rPr lang="en-US" altLang="ja-JP" sz="1600" spc="-150" dirty="0">
                <a:ln w="0"/>
                <a:latin typeface="+mn-ea"/>
              </a:rPr>
              <a:t>, </a:t>
            </a:r>
            <a:r>
              <a:rPr lang="ja-JP" altLang="en-US" sz="1600" spc="-150" dirty="0">
                <a:ln w="0"/>
                <a:latin typeface="+mn-ea"/>
              </a:rPr>
              <a:t>障害 </a:t>
            </a:r>
            <a:r>
              <a:rPr lang="en-US" altLang="ja-JP" sz="1600" spc="-150" dirty="0">
                <a:ln w="0"/>
                <a:latin typeface="+mn-ea"/>
              </a:rPr>
              <a:t>(</a:t>
            </a:r>
            <a:r>
              <a:rPr lang="ja-JP" altLang="en-US" sz="1600" spc="-150" dirty="0">
                <a:ln w="0"/>
                <a:latin typeface="+mn-ea"/>
              </a:rPr>
              <a:t>厚生・共済</a:t>
            </a:r>
            <a:r>
              <a:rPr lang="en-US" altLang="ja-JP" sz="1600" spc="-150" dirty="0">
                <a:ln w="0"/>
                <a:latin typeface="+mn-ea"/>
              </a:rPr>
              <a:t>) </a:t>
            </a:r>
            <a:r>
              <a:rPr lang="ja-JP" altLang="en-US" sz="1600" spc="-150" dirty="0">
                <a:ln w="0"/>
                <a:latin typeface="+mn-ea"/>
              </a:rPr>
              <a:t>年金</a:t>
            </a:r>
            <a:r>
              <a:rPr lang="en-US" altLang="ja-JP" sz="1600" spc="-150" dirty="0">
                <a:ln w="0"/>
                <a:latin typeface="+mn-ea"/>
              </a:rPr>
              <a:t>,</a:t>
            </a:r>
            <a:r>
              <a:rPr lang="ja-JP" altLang="en-US" sz="1600" spc="-150" dirty="0">
                <a:ln w="0"/>
                <a:latin typeface="+mn-ea"/>
              </a:rPr>
              <a:t>遺族扶助料等も収入となります</a:t>
            </a:r>
            <a:r>
              <a:rPr lang="en-US" altLang="ja-JP" sz="1600" spc="-150" dirty="0">
                <a:ln w="0"/>
                <a:latin typeface="+mn-ea"/>
              </a:rPr>
              <a:t>｡</a:t>
            </a:r>
          </a:p>
          <a:p>
            <a:pPr>
              <a:spcBef>
                <a:spcPts val="600"/>
              </a:spcBef>
            </a:pPr>
            <a:r>
              <a:rPr lang="ja-JP" altLang="en-US" sz="2000" kern="100" spc="-150" dirty="0">
                <a:latin typeface="+mj-ea"/>
                <a:cs typeface="ＭＳ 明朝" panose="02020609040205080304" pitchFamily="17" charset="-128"/>
              </a:rPr>
              <a:t>・</a:t>
            </a:r>
            <a:r>
              <a:rPr lang="ja-JP" altLang="en-US" sz="2000" kern="100" spc="-150">
                <a:latin typeface="+mj-ea"/>
                <a:cs typeface="ＭＳ 明朝" panose="02020609040205080304" pitchFamily="17" charset="-128"/>
              </a:rPr>
              <a:t>　</a:t>
            </a:r>
            <a:r>
              <a:rPr lang="ja-JP" altLang="en-US" sz="2000">
                <a:ln w="0"/>
                <a:latin typeface="+mn-ea"/>
              </a:rPr>
              <a:t>共済</a:t>
            </a:r>
            <a:r>
              <a:rPr lang="ja-JP" altLang="en-US" sz="2000" dirty="0">
                <a:ln w="0"/>
                <a:latin typeface="+mn-ea"/>
              </a:rPr>
              <a:t>組合の組合員又は健康保険の被保険者になった場合 </a:t>
            </a:r>
            <a:r>
              <a:rPr lang="en-US" altLang="ja-JP" sz="1600" dirty="0">
                <a:ln w="0"/>
                <a:latin typeface="+mn-ea"/>
              </a:rPr>
              <a:t>(</a:t>
            </a:r>
            <a:r>
              <a:rPr lang="ja-JP" altLang="en-US" sz="1600" dirty="0">
                <a:ln w="0"/>
                <a:latin typeface="+mn-ea"/>
              </a:rPr>
              <a:t>就職した時</a:t>
            </a:r>
            <a:r>
              <a:rPr lang="en-US" altLang="ja-JP" sz="1600" dirty="0">
                <a:ln w="0"/>
                <a:latin typeface="+mn-ea"/>
              </a:rPr>
              <a:t>)</a:t>
            </a:r>
          </a:p>
          <a:p>
            <a:pPr>
              <a:spcBef>
                <a:spcPts val="600"/>
              </a:spcBef>
            </a:pPr>
            <a:r>
              <a:rPr lang="ja-JP" altLang="en-US" sz="2000" kern="100" spc="-150" dirty="0">
                <a:latin typeface="+mj-ea"/>
                <a:cs typeface="ＭＳ 明朝" panose="02020609040205080304" pitchFamily="17" charset="-128"/>
              </a:rPr>
              <a:t>・　</a:t>
            </a:r>
            <a:r>
              <a:rPr lang="ja-JP" altLang="en-US" sz="2000" dirty="0">
                <a:ln w="0"/>
                <a:latin typeface="+mn-ea"/>
              </a:rPr>
              <a:t>後期高齢者医療制度に加入した場合</a:t>
            </a:r>
            <a:endParaRPr lang="en-US" altLang="ja-JP" sz="2000" dirty="0">
              <a:ln w="0"/>
              <a:latin typeface="+mn-ea"/>
            </a:endParaRPr>
          </a:p>
          <a:p>
            <a:pPr>
              <a:spcBef>
                <a:spcPts val="600"/>
              </a:spcBef>
            </a:pPr>
            <a:r>
              <a:rPr lang="ja-JP" altLang="en-US" sz="2000" kern="100" spc="-150" dirty="0">
                <a:latin typeface="+mj-ea"/>
                <a:cs typeface="ＭＳ 明朝" panose="02020609040205080304" pitchFamily="17" charset="-128"/>
              </a:rPr>
              <a:t>・　</a:t>
            </a:r>
            <a:r>
              <a:rPr lang="ja-JP" altLang="en-US" sz="2000" dirty="0">
                <a:ln w="0"/>
                <a:latin typeface="+mn-ea"/>
              </a:rPr>
              <a:t>死亡した場合</a:t>
            </a:r>
          </a:p>
        </p:txBody>
      </p:sp>
      <p:pic>
        <p:nvPicPr>
          <p:cNvPr id="7" name="オーディオ 6">
            <a:hlinkClick r:id="" action="ppaction://media"/>
            <a:extLst>
              <a:ext uri="{FF2B5EF4-FFF2-40B4-BE49-F238E27FC236}">
                <a16:creationId xmlns="" xmlns:a16="http://schemas.microsoft.com/office/drawing/2014/main" id="{FC48FF02-8B0C-4952-9DCF-195D2EB692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92221827"/>
      </p:ext>
    </p:extLst>
  </p:cSld>
  <p:clrMapOvr>
    <a:masterClrMapping/>
  </p:clrMapOvr>
  <mc:AlternateContent xmlns:mc="http://schemas.openxmlformats.org/markup-compatibility/2006" xmlns:p14="http://schemas.microsoft.com/office/powerpoint/2010/main">
    <mc:Choice Requires="p14">
      <p:transition spd="slow" p14:dur="2000" advTm="57404"/>
    </mc:Choice>
    <mc:Fallback xmlns="">
      <p:transition spd="slow" advTm="57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35367" y="-85552"/>
            <a:ext cx="10058400" cy="1450757"/>
          </a:xfrm>
        </p:spPr>
        <p:txBody>
          <a:bodyPr/>
          <a:lstStyle/>
          <a:p>
            <a:r>
              <a:rPr lang="ja-JP" altLang="en-US" dirty="0">
                <a:solidFill>
                  <a:srgbClr val="846700"/>
                </a:solidFill>
              </a:rPr>
              <a:t>７</a:t>
            </a:r>
            <a:r>
              <a:rPr lang="en-US" altLang="ja-JP" dirty="0">
                <a:solidFill>
                  <a:srgbClr val="846700"/>
                </a:solidFill>
              </a:rPr>
              <a:t>(</a:t>
            </a:r>
            <a:r>
              <a:rPr lang="ja-JP" altLang="en-US" dirty="0">
                <a:solidFill>
                  <a:srgbClr val="846700"/>
                </a:solidFill>
              </a:rPr>
              <a:t>２</a:t>
            </a:r>
            <a:r>
              <a:rPr lang="en-US" altLang="ja-JP" dirty="0">
                <a:solidFill>
                  <a:srgbClr val="846700"/>
                </a:solidFill>
              </a:rPr>
              <a:t>)</a:t>
            </a:r>
            <a:r>
              <a:rPr lang="en-US" altLang="ja-JP" sz="2400" dirty="0">
                <a:solidFill>
                  <a:srgbClr val="846700"/>
                </a:solidFill>
              </a:rPr>
              <a:t>③</a:t>
            </a:r>
            <a:r>
              <a:rPr lang="ja-JP" altLang="en-US" dirty="0">
                <a:solidFill>
                  <a:srgbClr val="846700"/>
                </a:solidFill>
              </a:rPr>
              <a:t>　被扶養者の取消</a:t>
            </a:r>
            <a:endParaRPr kumimoji="1" lang="ja-JP" altLang="en-US" dirty="0">
              <a:solidFill>
                <a:srgbClr val="846700"/>
              </a:solidFill>
            </a:endParaRPr>
          </a:p>
        </p:txBody>
      </p:sp>
      <p:sp>
        <p:nvSpPr>
          <p:cNvPr id="4" name="テキスト ボックス 3"/>
          <p:cNvSpPr txBox="1"/>
          <p:nvPr/>
        </p:nvSpPr>
        <p:spPr>
          <a:xfrm>
            <a:off x="914400" y="1450757"/>
            <a:ext cx="10179367" cy="3893374"/>
          </a:xfrm>
          <a:prstGeom prst="rect">
            <a:avLst/>
          </a:prstGeom>
          <a:noFill/>
        </p:spPr>
        <p:txBody>
          <a:bodyPr wrap="square" rtlCol="0">
            <a:spAutoFit/>
          </a:bodyPr>
          <a:lstStyle/>
          <a:p>
            <a:r>
              <a:rPr kumimoji="1" lang="ja-JP" altLang="en-US" sz="2400" dirty="0">
                <a:solidFill>
                  <a:srgbClr val="0070C0"/>
                </a:solidFill>
                <a:latin typeface="+mn-ea"/>
              </a:rPr>
              <a:t>認定取消の手続</a:t>
            </a:r>
            <a:endParaRPr kumimoji="1" lang="en-US" altLang="ja-JP" sz="2400" dirty="0">
              <a:solidFill>
                <a:srgbClr val="0070C0"/>
              </a:solidFill>
              <a:latin typeface="+mn-ea"/>
            </a:endParaRPr>
          </a:p>
          <a:p>
            <a:pPr>
              <a:spcBef>
                <a:spcPts val="600"/>
              </a:spcBef>
            </a:pPr>
            <a:r>
              <a:rPr kumimoji="1" lang="ja-JP" altLang="en-US" sz="2400" dirty="0">
                <a:latin typeface="+mn-ea"/>
              </a:rPr>
              <a:t>  </a:t>
            </a:r>
            <a:r>
              <a:rPr kumimoji="1" lang="ja-JP" altLang="en-US" sz="2000" dirty="0">
                <a:latin typeface="+mn-ea"/>
              </a:rPr>
              <a:t>被扶養者として認定されている人が，被扶養者として認められない場合に該当するときは，速やかに次の書類を共済組合に提出してください。</a:t>
            </a:r>
            <a:endParaRPr kumimoji="1" lang="en-US" altLang="ja-JP" sz="2000" dirty="0">
              <a:latin typeface="+mn-ea"/>
            </a:endParaRPr>
          </a:p>
          <a:p>
            <a:pPr>
              <a:spcBef>
                <a:spcPts val="1800"/>
              </a:spcBef>
            </a:pPr>
            <a:r>
              <a:rPr kumimoji="1" lang="ja-JP" altLang="en-US" sz="2400" dirty="0">
                <a:solidFill>
                  <a:srgbClr val="FF0000"/>
                </a:solidFill>
                <a:latin typeface="+mn-ea"/>
              </a:rPr>
              <a:t>①	被扶養者申告書</a:t>
            </a:r>
            <a:endParaRPr kumimoji="1" lang="en-US" altLang="ja-JP" sz="2400" dirty="0">
              <a:solidFill>
                <a:srgbClr val="FF0000"/>
              </a:solidFill>
              <a:latin typeface="+mn-ea"/>
            </a:endParaRPr>
          </a:p>
          <a:p>
            <a:pPr>
              <a:spcBef>
                <a:spcPts val="600"/>
              </a:spcBef>
            </a:pPr>
            <a:r>
              <a:rPr kumimoji="1" lang="en-US" altLang="ja-JP" sz="2400" dirty="0">
                <a:solidFill>
                  <a:srgbClr val="FF0000"/>
                </a:solidFill>
                <a:latin typeface="+mn-ea"/>
              </a:rPr>
              <a:t>②	</a:t>
            </a:r>
            <a:r>
              <a:rPr kumimoji="1" lang="ja-JP" altLang="en-US" sz="2400" dirty="0">
                <a:solidFill>
                  <a:srgbClr val="FF0000"/>
                </a:solidFill>
                <a:latin typeface="+mn-ea"/>
              </a:rPr>
              <a:t>任意継続組合員被扶養者証</a:t>
            </a:r>
          </a:p>
          <a:p>
            <a:pPr>
              <a:spcBef>
                <a:spcPts val="600"/>
              </a:spcBef>
            </a:pPr>
            <a:r>
              <a:rPr kumimoji="1" lang="ja-JP" altLang="en-US" sz="2400" dirty="0">
                <a:solidFill>
                  <a:srgbClr val="FF0000"/>
                </a:solidFill>
                <a:latin typeface="+mn-ea"/>
              </a:rPr>
              <a:t>③	被扶養者の要件を欠く日が確認できる書類</a:t>
            </a:r>
          </a:p>
          <a:p>
            <a:r>
              <a:rPr kumimoji="1" lang="ja-JP" altLang="en-US" sz="2400" dirty="0">
                <a:latin typeface="+mn-ea"/>
              </a:rPr>
              <a:t>　　 </a:t>
            </a:r>
            <a:r>
              <a:rPr kumimoji="1" lang="ja-JP" altLang="en-US" dirty="0">
                <a:latin typeface="+mn-ea"/>
              </a:rPr>
              <a:t>次頁の </a:t>
            </a:r>
            <a:r>
              <a:rPr kumimoji="1" lang="en-US" altLang="ja-JP" dirty="0">
                <a:latin typeface="+mn-ea"/>
              </a:rPr>
              <a:t>｢</a:t>
            </a:r>
            <a:r>
              <a:rPr kumimoji="1" lang="ja-JP" altLang="en-US" dirty="0">
                <a:latin typeface="+mn-ea"/>
              </a:rPr>
              <a:t>認定取消の区分</a:t>
            </a:r>
            <a:r>
              <a:rPr kumimoji="1" lang="en-US" altLang="ja-JP" dirty="0">
                <a:latin typeface="+mn-ea"/>
              </a:rPr>
              <a:t>｣ </a:t>
            </a:r>
            <a:r>
              <a:rPr kumimoji="1" lang="ja-JP" altLang="en-US" dirty="0">
                <a:latin typeface="+mn-ea"/>
              </a:rPr>
              <a:t>欄に応じた書類を提出してください</a:t>
            </a:r>
            <a:r>
              <a:rPr kumimoji="1" lang="en-US" altLang="ja-JP" dirty="0">
                <a:latin typeface="+mn-ea"/>
              </a:rPr>
              <a:t>｡</a:t>
            </a:r>
          </a:p>
          <a:p>
            <a:pPr>
              <a:spcBef>
                <a:spcPts val="600"/>
              </a:spcBef>
            </a:pPr>
            <a:r>
              <a:rPr kumimoji="1" lang="en-US" altLang="ja-JP" sz="2400" dirty="0">
                <a:latin typeface="+mn-ea"/>
              </a:rPr>
              <a:t>※</a:t>
            </a:r>
            <a:r>
              <a:rPr kumimoji="1" lang="ja-JP" altLang="en-US" sz="2400" dirty="0">
                <a:latin typeface="+mn-ea"/>
              </a:rPr>
              <a:t>　</a:t>
            </a:r>
            <a:r>
              <a:rPr kumimoji="1" lang="en-US" altLang="ja-JP" sz="2400" dirty="0">
                <a:latin typeface="+mn-ea"/>
              </a:rPr>
              <a:t>75</a:t>
            </a:r>
            <a:r>
              <a:rPr kumimoji="1" lang="ja-JP" altLang="en-US" sz="2400" dirty="0">
                <a:latin typeface="+mn-ea"/>
              </a:rPr>
              <a:t>歳になり後期高齢者医療制度に加入した場合は</a:t>
            </a:r>
            <a:r>
              <a:rPr kumimoji="1" lang="en-US" altLang="ja-JP" sz="2400" dirty="0">
                <a:latin typeface="+mn-ea"/>
              </a:rPr>
              <a:t>, </a:t>
            </a:r>
          </a:p>
          <a:p>
            <a:r>
              <a:rPr kumimoji="1" lang="ja-JP" altLang="en-US" sz="2400" dirty="0">
                <a:latin typeface="+mn-ea"/>
              </a:rPr>
              <a:t>   任意継続組合員被扶養者証のみ提出</a:t>
            </a:r>
          </a:p>
        </p:txBody>
      </p:sp>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8777" y="2588455"/>
            <a:ext cx="2524990" cy="3575066"/>
          </a:xfrm>
          <a:prstGeom prst="rect">
            <a:avLst/>
          </a:prstGeom>
        </p:spPr>
      </p:pic>
      <p:pic>
        <p:nvPicPr>
          <p:cNvPr id="5" name="オーディオ 4">
            <a:hlinkClick r:id="" action="ppaction://media"/>
            <a:extLst>
              <a:ext uri="{FF2B5EF4-FFF2-40B4-BE49-F238E27FC236}">
                <a16:creationId xmlns="" xmlns:a16="http://schemas.microsoft.com/office/drawing/2014/main" id="{B4DB5D78-5315-4C57-8168-638CF785F2B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09087753"/>
      </p:ext>
    </p:extLst>
  </p:cSld>
  <p:clrMapOvr>
    <a:masterClrMapping/>
  </p:clrMapOvr>
  <mc:AlternateContent xmlns:mc="http://schemas.openxmlformats.org/markup-compatibility/2006" xmlns:p14="http://schemas.microsoft.com/office/powerpoint/2010/main">
    <mc:Choice Requires="p14">
      <p:transition spd="slow" p14:dur="2000" advTm="59178"/>
    </mc:Choice>
    <mc:Fallback xmlns="">
      <p:transition spd="slow" advTm="59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4">
                                            <p:txEl>
                                              <p:pRg st="2" end="2"/>
                                            </p:txEl>
                                          </p:spTgt>
                                        </p:tgtEl>
                                      </p:cBhvr>
                                    </p:animEffect>
                                    <p:animScale>
                                      <p:cBhvr>
                                        <p:cTn id="11" dur="250" autoRev="1" fill="hold"/>
                                        <p:tgtEl>
                                          <p:spTgt spid="4">
                                            <p:txEl>
                                              <p:pRg st="2" end="2"/>
                                            </p:txEl>
                                          </p:spTgt>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4">
                                            <p:txEl>
                                              <p:pRg st="3" end="3"/>
                                            </p:txEl>
                                          </p:spTgt>
                                        </p:tgtEl>
                                      </p:cBhvr>
                                    </p:animEffect>
                                    <p:animScale>
                                      <p:cBhvr>
                                        <p:cTn id="16" dur="250" autoRev="1" fill="hold"/>
                                        <p:tgtEl>
                                          <p:spTgt spid="4">
                                            <p:txEl>
                                              <p:pRg st="3" end="3"/>
                                            </p:txEl>
                                          </p:spTgt>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4">
                                            <p:txEl>
                                              <p:pRg st="4" end="4"/>
                                            </p:txEl>
                                          </p:spTgt>
                                        </p:tgtEl>
                                      </p:cBhvr>
                                    </p:animEffect>
                                    <p:animScale>
                                      <p:cBhvr>
                                        <p:cTn id="21" dur="250" autoRev="1" fill="hold"/>
                                        <p:tgtEl>
                                          <p:spTgt spid="4">
                                            <p:txEl>
                                              <p:pRg st="4" end="4"/>
                                            </p:txEl>
                                          </p:spTgt>
                                        </p:tgtEl>
                                      </p:cBhvr>
                                      <p:by x="105000" y="105000"/>
                                    </p:animScale>
                                  </p:childTnLst>
                                </p:cTn>
                              </p:par>
                              <p:par>
                                <p:cTn id="22" presetID="26" presetClass="emph" presetSubtype="0" fill="hold" nodeType="withEffect">
                                  <p:stCondLst>
                                    <p:cond delay="0"/>
                                  </p:stCondLst>
                                  <p:childTnLst>
                                    <p:animEffect transition="out" filter="fade">
                                      <p:cBhvr>
                                        <p:cTn id="23" dur="500" tmFilter="0, 0; .2, .5; .8, .5; 1, 0"/>
                                        <p:tgtEl>
                                          <p:spTgt spid="4">
                                            <p:txEl>
                                              <p:pRg st="5" end="5"/>
                                            </p:txEl>
                                          </p:spTgt>
                                        </p:tgtEl>
                                      </p:cBhvr>
                                    </p:animEffect>
                                    <p:animScale>
                                      <p:cBhvr>
                                        <p:cTn id="24" dur="250" autoRev="1" fill="hold"/>
                                        <p:tgtEl>
                                          <p:spTgt spid="4">
                                            <p:txEl>
                                              <p:pRg st="5" end="5"/>
                                            </p:txEl>
                                          </p:spTgt>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4">
                                            <p:txEl>
                                              <p:pRg st="6" end="6"/>
                                            </p:txEl>
                                          </p:spTgt>
                                        </p:tgtEl>
                                      </p:cBhvr>
                                    </p:animEffect>
                                    <p:animScale>
                                      <p:cBhvr>
                                        <p:cTn id="29" dur="250" autoRev="1" fill="hold"/>
                                        <p:tgtEl>
                                          <p:spTgt spid="4">
                                            <p:txEl>
                                              <p:pRg st="6" end="6"/>
                                            </p:txEl>
                                          </p:spTgt>
                                        </p:tgtEl>
                                      </p:cBhvr>
                                      <p:by x="105000" y="105000"/>
                                    </p:animScale>
                                  </p:childTnLst>
                                </p:cTn>
                              </p:par>
                              <p:par>
                                <p:cTn id="30" presetID="26" presetClass="emph" presetSubtype="0" fill="hold" nodeType="withEffect">
                                  <p:stCondLst>
                                    <p:cond delay="0"/>
                                  </p:stCondLst>
                                  <p:childTnLst>
                                    <p:animEffect transition="out" filter="fade">
                                      <p:cBhvr>
                                        <p:cTn id="31" dur="500" tmFilter="0, 0; .2, .5; .8, .5; 1, 0"/>
                                        <p:tgtEl>
                                          <p:spTgt spid="4">
                                            <p:txEl>
                                              <p:pRg st="7" end="7"/>
                                            </p:txEl>
                                          </p:spTgt>
                                        </p:tgtEl>
                                      </p:cBhvr>
                                    </p:animEffect>
                                    <p:animScale>
                                      <p:cBhvr>
                                        <p:cTn id="32" dur="250" autoRev="1" fill="hold"/>
                                        <p:tgtEl>
                                          <p:spTgt spid="4">
                                            <p:txEl>
                                              <p:pRg st="7" end="7"/>
                                            </p:txEl>
                                          </p:spTgt>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32" presetClass="emph" presetSubtype="0" fill="hold" nodeType="clickEffect">
                                  <p:stCondLst>
                                    <p:cond delay="0"/>
                                  </p:stCondLst>
                                  <p:childTnLst>
                                    <p:animRot by="120000">
                                      <p:cBhvr>
                                        <p:cTn id="36" dur="100" fill="hold">
                                          <p:stCondLst>
                                            <p:cond delay="0"/>
                                          </p:stCondLst>
                                        </p:cTn>
                                        <p:tgtEl>
                                          <p:spTgt spid="3"/>
                                        </p:tgtEl>
                                        <p:attrNameLst>
                                          <p:attrName>r</p:attrName>
                                        </p:attrNameLst>
                                      </p:cBhvr>
                                    </p:animRot>
                                    <p:animRot by="-240000">
                                      <p:cBhvr>
                                        <p:cTn id="37" dur="200" fill="hold">
                                          <p:stCondLst>
                                            <p:cond delay="200"/>
                                          </p:stCondLst>
                                        </p:cTn>
                                        <p:tgtEl>
                                          <p:spTgt spid="3"/>
                                        </p:tgtEl>
                                        <p:attrNameLst>
                                          <p:attrName>r</p:attrName>
                                        </p:attrNameLst>
                                      </p:cBhvr>
                                    </p:animRot>
                                    <p:animRot by="240000">
                                      <p:cBhvr>
                                        <p:cTn id="38" dur="200" fill="hold">
                                          <p:stCondLst>
                                            <p:cond delay="400"/>
                                          </p:stCondLst>
                                        </p:cTn>
                                        <p:tgtEl>
                                          <p:spTgt spid="3"/>
                                        </p:tgtEl>
                                        <p:attrNameLst>
                                          <p:attrName>r</p:attrName>
                                        </p:attrNameLst>
                                      </p:cBhvr>
                                    </p:animRot>
                                    <p:animRot by="-240000">
                                      <p:cBhvr>
                                        <p:cTn id="39" dur="200" fill="hold">
                                          <p:stCondLst>
                                            <p:cond delay="600"/>
                                          </p:stCondLst>
                                        </p:cTn>
                                        <p:tgtEl>
                                          <p:spTgt spid="3"/>
                                        </p:tgtEl>
                                        <p:attrNameLst>
                                          <p:attrName>r</p:attrName>
                                        </p:attrNameLst>
                                      </p:cBhvr>
                                    </p:animRot>
                                    <p:animRot by="120000">
                                      <p:cBhvr>
                                        <p:cTn id="4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2992" y="-85725"/>
            <a:ext cx="10058400" cy="1450757"/>
          </a:xfrm>
        </p:spPr>
        <p:txBody>
          <a:bodyPr/>
          <a:lstStyle/>
          <a:p>
            <a:r>
              <a:rPr lang="ja-JP" altLang="en-US" dirty="0">
                <a:solidFill>
                  <a:srgbClr val="846700"/>
                </a:solidFill>
              </a:rPr>
              <a:t>７</a:t>
            </a:r>
            <a:r>
              <a:rPr lang="en-US" altLang="ja-JP" dirty="0">
                <a:solidFill>
                  <a:srgbClr val="846700"/>
                </a:solidFill>
              </a:rPr>
              <a:t>(</a:t>
            </a:r>
            <a:r>
              <a:rPr lang="ja-JP" altLang="en-US" dirty="0">
                <a:solidFill>
                  <a:srgbClr val="846700"/>
                </a:solidFill>
              </a:rPr>
              <a:t>２</a:t>
            </a:r>
            <a:r>
              <a:rPr lang="en-US" altLang="ja-JP" dirty="0">
                <a:solidFill>
                  <a:srgbClr val="846700"/>
                </a:solidFill>
              </a:rPr>
              <a:t>)</a:t>
            </a:r>
            <a:r>
              <a:rPr lang="en-US" altLang="ja-JP" sz="2400" dirty="0">
                <a:solidFill>
                  <a:srgbClr val="846700"/>
                </a:solidFill>
              </a:rPr>
              <a:t>④</a:t>
            </a:r>
            <a:r>
              <a:rPr lang="ja-JP" altLang="en-US" dirty="0">
                <a:solidFill>
                  <a:srgbClr val="846700"/>
                </a:solidFill>
              </a:rPr>
              <a:t>　被扶養者の取消</a:t>
            </a:r>
            <a:endParaRPr kumimoji="1" lang="ja-JP" altLang="en-US" dirty="0">
              <a:solidFill>
                <a:srgbClr val="846700"/>
              </a:solidFill>
            </a:endParaRPr>
          </a:p>
        </p:txBody>
      </p:sp>
      <p:graphicFrame>
        <p:nvGraphicFramePr>
          <p:cNvPr id="3" name="表 2"/>
          <p:cNvGraphicFramePr>
            <a:graphicFrameLocks noGrp="1"/>
          </p:cNvGraphicFramePr>
          <p:nvPr>
            <p:extLst>
              <p:ext uri="{D42A27DB-BD31-4B8C-83A1-F6EECF244321}">
                <p14:modId xmlns:p14="http://schemas.microsoft.com/office/powerpoint/2010/main" val="2914578453"/>
              </p:ext>
            </p:extLst>
          </p:nvPr>
        </p:nvGraphicFramePr>
        <p:xfrm>
          <a:off x="1068046" y="1718042"/>
          <a:ext cx="10075764" cy="4592865"/>
        </p:xfrm>
        <a:graphic>
          <a:graphicData uri="http://schemas.openxmlformats.org/drawingml/2006/table">
            <a:tbl>
              <a:tblPr firstRow="1" firstCol="1" bandRow="1">
                <a:tableStyleId>{3C2FFA5D-87B4-456A-9821-1D502468CF0F}</a:tableStyleId>
              </a:tblPr>
              <a:tblGrid>
                <a:gridCol w="4770046">
                  <a:extLst>
                    <a:ext uri="{9D8B030D-6E8A-4147-A177-3AD203B41FA5}">
                      <a16:colId xmlns="" xmlns:a16="http://schemas.microsoft.com/office/drawing/2014/main" val="20000"/>
                    </a:ext>
                  </a:extLst>
                </a:gridCol>
                <a:gridCol w="5305718">
                  <a:extLst>
                    <a:ext uri="{9D8B030D-6E8A-4147-A177-3AD203B41FA5}">
                      <a16:colId xmlns="" xmlns:a16="http://schemas.microsoft.com/office/drawing/2014/main" val="20001"/>
                    </a:ext>
                  </a:extLst>
                </a:gridCol>
              </a:tblGrid>
              <a:tr h="247217">
                <a:tc>
                  <a:txBody>
                    <a:bodyPr/>
                    <a:lstStyle/>
                    <a:p>
                      <a:pPr algn="ctr">
                        <a:lnSpc>
                          <a:spcPct val="107000"/>
                        </a:lnSpc>
                        <a:spcAft>
                          <a:spcPts val="0"/>
                        </a:spcAft>
                      </a:pPr>
                      <a:r>
                        <a:rPr lang="ja-JP" altLang="en-US" sz="2000" kern="100" dirty="0">
                          <a:effectLst/>
                          <a:latin typeface="+mn-ea"/>
                          <a:ea typeface="+mn-ea"/>
                        </a:rPr>
                        <a:t>認定取消の区</a:t>
                      </a:r>
                      <a:r>
                        <a:rPr lang="ja-JP" sz="2000" kern="100" dirty="0">
                          <a:effectLst/>
                          <a:latin typeface="+mn-ea"/>
                          <a:ea typeface="+mn-ea"/>
                        </a:rPr>
                        <a:t>分</a:t>
                      </a:r>
                      <a:endParaRPr lang="ja-JP" sz="2000" kern="100" dirty="0">
                        <a:solidFill>
                          <a:srgbClr val="000000"/>
                        </a:solidFill>
                        <a:effectLst/>
                        <a:latin typeface="+mn-ea"/>
                        <a:ea typeface="+mn-ea"/>
                      </a:endParaRPr>
                    </a:p>
                  </a:txBody>
                  <a:tcPr marL="58042" marR="58042" marT="0" marB="0" anchor="ctr"/>
                </a:tc>
                <a:tc>
                  <a:txBody>
                    <a:bodyPr/>
                    <a:lstStyle/>
                    <a:p>
                      <a:pPr marL="107950" algn="ctr">
                        <a:lnSpc>
                          <a:spcPct val="107000"/>
                        </a:lnSpc>
                        <a:spcAft>
                          <a:spcPts val="0"/>
                        </a:spcAft>
                      </a:pPr>
                      <a:r>
                        <a:rPr lang="ja-JP" sz="2000" kern="100" dirty="0">
                          <a:effectLst/>
                          <a:latin typeface="+mn-ea"/>
                          <a:ea typeface="+mn-ea"/>
                        </a:rPr>
                        <a:t>確認できる書類</a:t>
                      </a:r>
                      <a:endParaRPr lang="ja-JP" sz="2000" kern="100" dirty="0">
                        <a:solidFill>
                          <a:srgbClr val="000000"/>
                        </a:solidFill>
                        <a:effectLst/>
                        <a:latin typeface="+mn-ea"/>
                        <a:ea typeface="+mn-ea"/>
                      </a:endParaRPr>
                    </a:p>
                  </a:txBody>
                  <a:tcPr marL="58042" marR="58042" marT="0" marB="0" anchor="ctr"/>
                </a:tc>
                <a:extLst>
                  <a:ext uri="{0D108BD9-81ED-4DB2-BD59-A6C34878D82A}">
                    <a16:rowId xmlns="" xmlns:a16="http://schemas.microsoft.com/office/drawing/2014/main" val="10000"/>
                  </a:ext>
                </a:extLst>
              </a:tr>
              <a:tr h="327774">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就職し</a:t>
                      </a:r>
                      <a:r>
                        <a:rPr lang="en-US" sz="1500" b="0" kern="100" dirty="0">
                          <a:effectLst/>
                          <a:latin typeface="HGPｺﾞｼｯｸM" panose="020B0600000000000000" pitchFamily="50" charset="-128"/>
                          <a:ea typeface="HGPｺﾞｼｯｸM" panose="020B0600000000000000" pitchFamily="50" charset="-128"/>
                        </a:rPr>
                        <a:t>, </a:t>
                      </a:r>
                      <a:r>
                        <a:rPr lang="ja-JP" sz="1500" b="0" kern="100" dirty="0">
                          <a:effectLst/>
                          <a:latin typeface="HGPｺﾞｼｯｸM" panose="020B0600000000000000" pitchFamily="50" charset="-128"/>
                          <a:ea typeface="HGPｺﾞｼｯｸM" panose="020B0600000000000000" pitchFamily="50" charset="-128"/>
                        </a:rPr>
                        <a:t>新しい保険証の交付を受けたとき</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58042" marR="58042" marT="0" marB="0" anchor="ctr"/>
                </a:tc>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新しく交付された保険証の写し</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58042" marR="58042" marT="0" marB="0" anchor="ctr"/>
                </a:tc>
                <a:extLst>
                  <a:ext uri="{0D108BD9-81ED-4DB2-BD59-A6C34878D82A}">
                    <a16:rowId xmlns="" xmlns:a16="http://schemas.microsoft.com/office/drawing/2014/main" val="10001"/>
                  </a:ext>
                </a:extLst>
              </a:tr>
              <a:tr h="510110">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就職日以後向こう１年間の収入が限度額以上となる見込みが立つとき</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58042" marR="58042" marT="0" marB="0" anchor="ctr"/>
                </a:tc>
                <a:tc>
                  <a:txBody>
                    <a:bodyPr/>
                    <a:lstStyle/>
                    <a:p>
                      <a:pPr algn="just">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雇用条件のわかる書類</a:t>
                      </a:r>
                      <a:r>
                        <a:rPr lang="ja-JP" altLang="en-US" sz="1500" b="0" kern="100" dirty="0">
                          <a:effectLst/>
                          <a:latin typeface="HGPｺﾞｼｯｸM" panose="020B0600000000000000" pitchFamily="50" charset="-128"/>
                          <a:ea typeface="HGPｺﾞｼｯｸM" panose="020B0600000000000000" pitchFamily="50" charset="-128"/>
                        </a:rPr>
                        <a:t>（</a:t>
                      </a:r>
                      <a:r>
                        <a:rPr lang="ja-JP" sz="1500" b="0" kern="100" dirty="0">
                          <a:effectLst/>
                          <a:latin typeface="HGPｺﾞｼｯｸM" panose="020B0600000000000000" pitchFamily="50" charset="-128"/>
                          <a:ea typeface="HGPｺﾞｼｯｸM" panose="020B0600000000000000" pitchFamily="50" charset="-128"/>
                        </a:rPr>
                        <a:t>非常勤講師であれば</a:t>
                      </a:r>
                      <a:r>
                        <a:rPr lang="en-US" sz="1500" b="0" kern="100" dirty="0">
                          <a:effectLst/>
                          <a:latin typeface="HGPｺﾞｼｯｸM" panose="020B0600000000000000" pitchFamily="50" charset="-128"/>
                          <a:ea typeface="HGPｺﾞｼｯｸM" panose="020B0600000000000000" pitchFamily="50" charset="-128"/>
                        </a:rPr>
                        <a:t>, </a:t>
                      </a:r>
                      <a:r>
                        <a:rPr lang="ja-JP" sz="1500" b="0" kern="100" dirty="0">
                          <a:effectLst/>
                          <a:latin typeface="HGPｺﾞｼｯｸM" panose="020B0600000000000000" pitchFamily="50" charset="-128"/>
                          <a:ea typeface="HGPｺﾞｼｯｸM" panose="020B0600000000000000" pitchFamily="50" charset="-128"/>
                        </a:rPr>
                        <a:t>勤務条件説明書</a:t>
                      </a:r>
                      <a:r>
                        <a:rPr lang="ja-JP" altLang="en-US" sz="1500" b="0" kern="100" dirty="0">
                          <a:effectLst/>
                          <a:latin typeface="HGPｺﾞｼｯｸM" panose="020B0600000000000000" pitchFamily="50" charset="-128"/>
                          <a:ea typeface="HGPｺﾞｼｯｸM" panose="020B0600000000000000" pitchFamily="50" charset="-128"/>
                        </a:rPr>
                        <a:t>）</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58042" marR="58042" marT="0" marB="0" anchor="ctr"/>
                </a:tc>
                <a:extLst>
                  <a:ext uri="{0D108BD9-81ED-4DB2-BD59-A6C34878D82A}">
                    <a16:rowId xmlns="" xmlns:a16="http://schemas.microsoft.com/office/drawing/2014/main" val="10002"/>
                  </a:ext>
                </a:extLst>
              </a:tr>
              <a:tr h="536067">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収入の不安定な人の</a:t>
                      </a:r>
                      <a:r>
                        <a:rPr lang="en-US" sz="1500" b="0" kern="100" dirty="0">
                          <a:effectLst/>
                          <a:latin typeface="HGPｺﾞｼｯｸM" panose="020B0600000000000000" pitchFamily="50" charset="-128"/>
                          <a:ea typeface="HGPｺﾞｼｯｸM" panose="020B0600000000000000" pitchFamily="50" charset="-128"/>
                        </a:rPr>
                        <a:t>12</a:t>
                      </a:r>
                      <a:r>
                        <a:rPr lang="ja-JP" sz="1500" b="0" kern="100" dirty="0">
                          <a:effectLst/>
                          <a:latin typeface="HGPｺﾞｼｯｸM" panose="020B0600000000000000" pitchFamily="50" charset="-128"/>
                          <a:ea typeface="HGPｺﾞｼｯｸM" panose="020B0600000000000000" pitchFamily="50" charset="-128"/>
                        </a:rPr>
                        <a:t>か月の支給額累計が</a:t>
                      </a:r>
                      <a:r>
                        <a:rPr lang="en-US" sz="1500" b="0" kern="100" dirty="0">
                          <a:effectLst/>
                          <a:latin typeface="HGPｺﾞｼｯｸM" panose="020B0600000000000000" pitchFamily="50" charset="-128"/>
                          <a:ea typeface="HGPｺﾞｼｯｸM" panose="020B0600000000000000" pitchFamily="50" charset="-128"/>
                        </a:rPr>
                        <a:t>130</a:t>
                      </a:r>
                      <a:r>
                        <a:rPr lang="ja-JP" sz="1500" b="0" kern="100" dirty="0">
                          <a:effectLst/>
                          <a:latin typeface="HGPｺﾞｼｯｸM" panose="020B0600000000000000" pitchFamily="50" charset="-128"/>
                          <a:ea typeface="HGPｺﾞｼｯｸM" panose="020B0600000000000000" pitchFamily="50" charset="-128"/>
                        </a:rPr>
                        <a:t>万円以上になったとき</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58042" marR="58042" marT="0" marB="0" anchor="ctr"/>
                </a:tc>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収入限度額以上となった対象月の前年同月分以後</a:t>
                      </a:r>
                      <a:r>
                        <a:rPr lang="en-US" sz="1500" b="0" kern="100" dirty="0">
                          <a:effectLst/>
                          <a:latin typeface="HGPｺﾞｼｯｸM" panose="020B0600000000000000" pitchFamily="50" charset="-128"/>
                          <a:ea typeface="HGPｺﾞｼｯｸM" panose="020B0600000000000000" pitchFamily="50" charset="-128"/>
                        </a:rPr>
                        <a:t>13</a:t>
                      </a:r>
                      <a:r>
                        <a:rPr lang="ja-JP" sz="1500" b="0" kern="100" dirty="0">
                          <a:effectLst/>
                          <a:latin typeface="HGPｺﾞｼｯｸM" panose="020B0600000000000000" pitchFamily="50" charset="-128"/>
                          <a:ea typeface="HGPｺﾞｼｯｸM" panose="020B0600000000000000" pitchFamily="50" charset="-128"/>
                        </a:rPr>
                        <a:t>か月分の給与支給明細書の写し等</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58042" marR="58042" marT="0" marB="0" anchor="ctr"/>
                </a:tc>
                <a:extLst>
                  <a:ext uri="{0D108BD9-81ED-4DB2-BD59-A6C34878D82A}">
                    <a16:rowId xmlns="" xmlns:a16="http://schemas.microsoft.com/office/drawing/2014/main" val="10003"/>
                  </a:ext>
                </a:extLst>
              </a:tr>
              <a:tr h="536067">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収入の不安定な人が４か月以上連続して</a:t>
                      </a:r>
                      <a:r>
                        <a:rPr lang="en-US" sz="1500" b="0" kern="100" dirty="0">
                          <a:effectLst/>
                          <a:latin typeface="HGPｺﾞｼｯｸM" panose="020B0600000000000000" pitchFamily="50" charset="-128"/>
                          <a:ea typeface="HGPｺﾞｼｯｸM" panose="020B0600000000000000" pitchFamily="50" charset="-128"/>
                        </a:rPr>
                        <a:t>108,334</a:t>
                      </a:r>
                      <a:r>
                        <a:rPr lang="ja-JP" sz="1500" b="0" kern="100" dirty="0">
                          <a:effectLst/>
                          <a:latin typeface="HGPｺﾞｼｯｸM" panose="020B0600000000000000" pitchFamily="50" charset="-128"/>
                          <a:ea typeface="HGPｺﾞｼｯｸM" panose="020B0600000000000000" pitchFamily="50" charset="-128"/>
                        </a:rPr>
                        <a:t>円以上になったとき</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58042" marR="58042" marT="0" marB="0" anchor="ctr"/>
                </a:tc>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限度額以上となった対象月の前月分以後５か月分の給与支給明細書の写し等</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58042" marR="58042" marT="0" marB="0" anchor="ctr"/>
                </a:tc>
                <a:extLst>
                  <a:ext uri="{0D108BD9-81ED-4DB2-BD59-A6C34878D82A}">
                    <a16:rowId xmlns="" xmlns:a16="http://schemas.microsoft.com/office/drawing/2014/main" val="10004"/>
                  </a:ext>
                </a:extLst>
              </a:tr>
              <a:tr h="288759">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日額</a:t>
                      </a:r>
                      <a:r>
                        <a:rPr lang="en-US" sz="1500" b="0" kern="100" dirty="0">
                          <a:effectLst/>
                          <a:latin typeface="HGPｺﾞｼｯｸM" panose="020B0600000000000000" pitchFamily="50" charset="-128"/>
                          <a:ea typeface="HGPｺﾞｼｯｸM" panose="020B0600000000000000" pitchFamily="50" charset="-128"/>
                        </a:rPr>
                        <a:t>3,612</a:t>
                      </a:r>
                      <a:r>
                        <a:rPr lang="ja-JP" sz="1500" b="0" kern="100" dirty="0">
                          <a:effectLst/>
                          <a:latin typeface="HGPｺﾞｼｯｸM" panose="020B0600000000000000" pitchFamily="50" charset="-128"/>
                          <a:ea typeface="HGPｺﾞｼｯｸM" panose="020B0600000000000000" pitchFamily="50" charset="-128"/>
                        </a:rPr>
                        <a:t>円以上の雇用保険の基本手当を受給するとき</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58042" marR="58042" marT="0" marB="0" anchor="ctr"/>
                </a:tc>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雇用保険受給資格者証の写し</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58042" marR="58042" marT="0" marB="0" anchor="ctr"/>
                </a:tc>
                <a:extLst>
                  <a:ext uri="{0D108BD9-81ED-4DB2-BD59-A6C34878D82A}">
                    <a16:rowId xmlns="" xmlns:a16="http://schemas.microsoft.com/office/drawing/2014/main" val="10005"/>
                  </a:ext>
                </a:extLst>
              </a:tr>
              <a:tr h="510110">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事業等の所得が確定申告により</a:t>
                      </a:r>
                      <a:r>
                        <a:rPr lang="en-US" sz="1500" b="0" kern="100" dirty="0">
                          <a:effectLst/>
                          <a:latin typeface="HGPｺﾞｼｯｸM" panose="020B0600000000000000" pitchFamily="50" charset="-128"/>
                          <a:ea typeface="HGPｺﾞｼｯｸM" panose="020B0600000000000000" pitchFamily="50" charset="-128"/>
                        </a:rPr>
                        <a:t>130</a:t>
                      </a:r>
                      <a:r>
                        <a:rPr lang="ja-JP" sz="1500" b="0" kern="100" dirty="0">
                          <a:effectLst/>
                          <a:latin typeface="HGPｺﾞｼｯｸM" panose="020B0600000000000000" pitchFamily="50" charset="-128"/>
                          <a:ea typeface="HGPｺﾞｼｯｸM" panose="020B0600000000000000" pitchFamily="50" charset="-128"/>
                        </a:rPr>
                        <a:t>万円以上になったことが判明したとき</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58042" marR="58042" marT="0" marB="0" anchor="ctr"/>
                </a:tc>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確定申告書及び収支内訳書の写し</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58042" marR="58042" marT="0" marB="0" anchor="ctr"/>
                </a:tc>
                <a:extLst>
                  <a:ext uri="{0D108BD9-81ED-4DB2-BD59-A6C34878D82A}">
                    <a16:rowId xmlns="" xmlns:a16="http://schemas.microsoft.com/office/drawing/2014/main" val="10006"/>
                  </a:ext>
                </a:extLst>
              </a:tr>
              <a:tr h="305816">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公的年金額が</a:t>
                      </a:r>
                      <a:r>
                        <a:rPr lang="en-US" sz="1500" b="0" kern="100" dirty="0">
                          <a:effectLst/>
                          <a:latin typeface="HGPｺﾞｼｯｸM" panose="020B0600000000000000" pitchFamily="50" charset="-128"/>
                          <a:ea typeface="HGPｺﾞｼｯｸM" panose="020B0600000000000000" pitchFamily="50" charset="-128"/>
                        </a:rPr>
                        <a:t>180</a:t>
                      </a:r>
                      <a:r>
                        <a:rPr lang="ja-JP" sz="1500" b="0" kern="100" dirty="0">
                          <a:effectLst/>
                          <a:latin typeface="HGPｺﾞｼｯｸM" panose="020B0600000000000000" pitchFamily="50" charset="-128"/>
                          <a:ea typeface="HGPｺﾞｼｯｸM" panose="020B0600000000000000" pitchFamily="50" charset="-128"/>
                        </a:rPr>
                        <a:t>万円以上になったとき</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58042" marR="58042" marT="0" marB="0" anchor="ctr"/>
                </a:tc>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年金額改定通知書の写し等</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58042" marR="58042" marT="0" marB="0" anchor="ctr"/>
                </a:tc>
                <a:extLst>
                  <a:ext uri="{0D108BD9-81ED-4DB2-BD59-A6C34878D82A}">
                    <a16:rowId xmlns="" xmlns:a16="http://schemas.microsoft.com/office/drawing/2014/main" val="10007"/>
                  </a:ext>
                </a:extLst>
              </a:tr>
              <a:tr h="389867">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組合員との同居を必要条件とされている親族が別居したとき</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58042" marR="58042" marT="0" marB="0" anchor="ctr"/>
                </a:tc>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別居した日が記載された住民票の写し等</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58042" marR="58042" marT="0" marB="0" anchor="ctr"/>
                </a:tc>
                <a:extLst>
                  <a:ext uri="{0D108BD9-81ED-4DB2-BD59-A6C34878D82A}">
                    <a16:rowId xmlns="" xmlns:a16="http://schemas.microsoft.com/office/drawing/2014/main" val="10008"/>
                  </a:ext>
                </a:extLst>
              </a:tr>
              <a:tr h="536067">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夫婦共同扶養における収入逆転が判明したとき</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58042" marR="58042" marT="0" marB="0" anchor="ctr"/>
                </a:tc>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収入が逆転したことが分かる書類</a:t>
                      </a:r>
                      <a:r>
                        <a:rPr lang="ja-JP" altLang="en-US" sz="1500" b="0" kern="100" dirty="0">
                          <a:effectLst/>
                          <a:latin typeface="HGPｺﾞｼｯｸM" panose="020B0600000000000000" pitchFamily="50" charset="-128"/>
                          <a:ea typeface="HGPｺﾞｼｯｸM" panose="020B0600000000000000" pitchFamily="50" charset="-128"/>
                        </a:rPr>
                        <a:t>及び</a:t>
                      </a:r>
                      <a:r>
                        <a:rPr lang="ja-JP" sz="1500" b="0" kern="100" dirty="0">
                          <a:effectLst/>
                          <a:latin typeface="HGPｺﾞｼｯｸM" panose="020B0600000000000000" pitchFamily="50" charset="-128"/>
                          <a:ea typeface="HGPｺﾞｼｯｸM" panose="020B0600000000000000" pitchFamily="50" charset="-128"/>
                        </a:rPr>
                        <a:t>配偶者の保険証の写し</a:t>
                      </a:r>
                      <a:r>
                        <a:rPr lang="ja-JP" altLang="en-US" sz="1500" b="0" kern="100" dirty="0">
                          <a:effectLst/>
                          <a:latin typeface="HGPｺﾞｼｯｸM" panose="020B0600000000000000" pitchFamily="50" charset="-128"/>
                          <a:ea typeface="HGPｺﾞｼｯｸM" panose="020B0600000000000000" pitchFamily="50" charset="-128"/>
                        </a:rPr>
                        <a:t>（</a:t>
                      </a:r>
                      <a:r>
                        <a:rPr lang="ja-JP" sz="1500" b="0" kern="100" dirty="0">
                          <a:effectLst/>
                          <a:latin typeface="HGPｺﾞｼｯｸM" panose="020B0600000000000000" pitchFamily="50" charset="-128"/>
                          <a:ea typeface="HGPｺﾞｼｯｸM" panose="020B0600000000000000" pitchFamily="50" charset="-128"/>
                        </a:rPr>
                        <a:t>夫婦双方が当支部の組合員の場合は不要</a:t>
                      </a:r>
                      <a:r>
                        <a:rPr lang="ja-JP" altLang="en-US" sz="1500" b="0" kern="100" dirty="0">
                          <a:effectLst/>
                          <a:latin typeface="HGPｺﾞｼｯｸM" panose="020B0600000000000000" pitchFamily="50" charset="-128"/>
                          <a:ea typeface="HGPｺﾞｼｯｸM" panose="020B0600000000000000" pitchFamily="50" charset="-128"/>
                        </a:rPr>
                        <a:t>）</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58042" marR="58042" marT="0" marB="0" anchor="ctr"/>
                </a:tc>
                <a:extLst>
                  <a:ext uri="{0D108BD9-81ED-4DB2-BD59-A6C34878D82A}">
                    <a16:rowId xmlns="" xmlns:a16="http://schemas.microsoft.com/office/drawing/2014/main" val="10009"/>
                  </a:ext>
                </a:extLst>
              </a:tr>
              <a:tr h="326092">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その他</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58042" marR="58042" marT="0" marB="0" anchor="ctr"/>
                </a:tc>
                <a:tc>
                  <a:txBody>
                    <a:bodyPr/>
                    <a:lstStyle/>
                    <a:p>
                      <a:pPr>
                        <a:lnSpc>
                          <a:spcPct val="107000"/>
                        </a:lnSpc>
                        <a:spcAft>
                          <a:spcPts val="0"/>
                        </a:spcAft>
                      </a:pPr>
                      <a:r>
                        <a:rPr lang="ja-JP" sz="1500" b="0" kern="100" dirty="0">
                          <a:effectLst/>
                          <a:latin typeface="HGPｺﾞｼｯｸM" panose="020B0600000000000000" pitchFamily="50" charset="-128"/>
                          <a:ea typeface="HGPｺﾞｼｯｸM" panose="020B0600000000000000" pitchFamily="50" charset="-128"/>
                        </a:rPr>
                        <a:t>その他事実発生年月日が確認できる書類</a:t>
                      </a:r>
                      <a:endParaRPr lang="ja-JP" sz="1500" b="0" kern="100" dirty="0">
                        <a:solidFill>
                          <a:srgbClr val="000000"/>
                        </a:solidFill>
                        <a:effectLst/>
                        <a:latin typeface="HGPｺﾞｼｯｸM" panose="020B0600000000000000" pitchFamily="50" charset="-128"/>
                        <a:ea typeface="HGPｺﾞｼｯｸM" panose="020B0600000000000000" pitchFamily="50" charset="-128"/>
                      </a:endParaRPr>
                    </a:p>
                  </a:txBody>
                  <a:tcPr marL="58042" marR="58042" marT="0" marB="0" anchor="ctr"/>
                </a:tc>
                <a:extLst>
                  <a:ext uri="{0D108BD9-81ED-4DB2-BD59-A6C34878D82A}">
                    <a16:rowId xmlns="" xmlns:a16="http://schemas.microsoft.com/office/drawing/2014/main" val="10010"/>
                  </a:ext>
                </a:extLst>
              </a:tr>
            </a:tbl>
          </a:graphicData>
        </a:graphic>
      </p:graphicFrame>
      <p:sp>
        <p:nvSpPr>
          <p:cNvPr id="4" name="テキスト ボックス 3"/>
          <p:cNvSpPr txBox="1"/>
          <p:nvPr/>
        </p:nvSpPr>
        <p:spPr>
          <a:xfrm>
            <a:off x="1039910" y="1366349"/>
            <a:ext cx="10818715" cy="369332"/>
          </a:xfrm>
          <a:prstGeom prst="rect">
            <a:avLst/>
          </a:prstGeom>
          <a:noFill/>
        </p:spPr>
        <p:txBody>
          <a:bodyPr wrap="square" rtlCol="0">
            <a:spAutoFit/>
          </a:bodyPr>
          <a:lstStyle/>
          <a:p>
            <a:r>
              <a:rPr lang="ja-JP" altLang="en-US" b="1" dirty="0"/>
              <a:t>被扶養者の要件を欠く日が確認できる書類の例</a:t>
            </a:r>
          </a:p>
        </p:txBody>
      </p:sp>
      <p:pic>
        <p:nvPicPr>
          <p:cNvPr id="7" name="オーディオ 6">
            <a:hlinkClick r:id="" action="ppaction://media"/>
            <a:extLst>
              <a:ext uri="{FF2B5EF4-FFF2-40B4-BE49-F238E27FC236}">
                <a16:creationId xmlns="" xmlns:a16="http://schemas.microsoft.com/office/drawing/2014/main" id="{82701877-5413-4390-AE81-E134578906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81245267"/>
      </p:ext>
    </p:extLst>
  </p:cSld>
  <p:clrMapOvr>
    <a:masterClrMapping/>
  </p:clrMapOvr>
  <mc:AlternateContent xmlns:mc="http://schemas.openxmlformats.org/markup-compatibility/2006" xmlns:p14="http://schemas.microsoft.com/office/powerpoint/2010/main">
    <mc:Choice Requires="p14">
      <p:transition spd="slow" p14:dur="2000" advTm="43595"/>
    </mc:Choice>
    <mc:Fallback xmlns="">
      <p:transition spd="slow" advTm="43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68705" y="-66675"/>
            <a:ext cx="10058400" cy="1450757"/>
          </a:xfrm>
        </p:spPr>
        <p:txBody>
          <a:bodyPr/>
          <a:lstStyle/>
          <a:p>
            <a:r>
              <a:rPr lang="ja-JP" altLang="en-US" dirty="0">
                <a:solidFill>
                  <a:srgbClr val="846700"/>
                </a:solidFill>
              </a:rPr>
              <a:t>８　住所又は氏名に変更があったとき</a:t>
            </a:r>
            <a:endParaRPr kumimoji="1" lang="ja-JP" altLang="en-US" dirty="0">
              <a:solidFill>
                <a:srgbClr val="846700"/>
              </a:solidFill>
            </a:endParaRPr>
          </a:p>
        </p:txBody>
      </p:sp>
      <p:sp>
        <p:nvSpPr>
          <p:cNvPr id="3" name="正方形/長方形 2"/>
          <p:cNvSpPr/>
          <p:nvPr/>
        </p:nvSpPr>
        <p:spPr>
          <a:xfrm>
            <a:off x="725009" y="1703976"/>
            <a:ext cx="8117059" cy="3416320"/>
          </a:xfrm>
          <a:prstGeom prst="rect">
            <a:avLst/>
          </a:prstGeom>
        </p:spPr>
        <p:txBody>
          <a:bodyPr wrap="square">
            <a:spAutoFit/>
          </a:bodyPr>
          <a:lstStyle/>
          <a:p>
            <a:endParaRPr lang="en-US" altLang="ja-JP" sz="2400" dirty="0"/>
          </a:p>
          <a:p>
            <a:r>
              <a:rPr lang="ja-JP" altLang="en-US" sz="2400" dirty="0">
                <a:latin typeface="HGPｺﾞｼｯｸM" panose="020B0600000000000000" pitchFamily="50" charset="-128"/>
                <a:ea typeface="HGPｺﾞｼｯｸM" panose="020B0600000000000000" pitchFamily="50" charset="-128"/>
              </a:rPr>
              <a:t>住所又は氏名を変更した場合は</a:t>
            </a:r>
            <a:r>
              <a:rPr lang="en-US" altLang="ja-JP" sz="2400" dirty="0">
                <a:latin typeface="HGPｺﾞｼｯｸM" panose="020B0600000000000000" pitchFamily="50" charset="-128"/>
                <a:ea typeface="HGPｺﾞｼｯｸM" panose="020B0600000000000000" pitchFamily="50" charset="-128"/>
              </a:rPr>
              <a:t>, ｢</a:t>
            </a:r>
            <a:r>
              <a:rPr lang="ja-JP" altLang="en-US" sz="2400" dirty="0">
                <a:latin typeface="HGPｺﾞｼｯｸM" panose="020B0600000000000000" pitchFamily="50" charset="-128"/>
                <a:ea typeface="HGPｺﾞｼｯｸM" panose="020B0600000000000000" pitchFamily="50" charset="-128"/>
              </a:rPr>
              <a:t>組合員等情報変更申告書</a:t>
            </a:r>
            <a:r>
              <a:rPr lang="en-US" altLang="ja-JP" sz="2400" dirty="0">
                <a:latin typeface="HGPｺﾞｼｯｸM" panose="020B0600000000000000" pitchFamily="50" charset="-128"/>
                <a:ea typeface="HGPｺﾞｼｯｸM" panose="020B0600000000000000" pitchFamily="50" charset="-128"/>
              </a:rPr>
              <a:t>｣ </a:t>
            </a:r>
            <a:r>
              <a:rPr lang="ja-JP" altLang="en-US" sz="2400" dirty="0">
                <a:latin typeface="HGPｺﾞｼｯｸM" panose="020B0600000000000000" pitchFamily="50" charset="-128"/>
                <a:ea typeface="HGPｺﾞｼｯｸM" panose="020B0600000000000000" pitchFamily="50" charset="-128"/>
              </a:rPr>
              <a:t>を共済組合へ提出してください</a:t>
            </a:r>
            <a:r>
              <a:rPr lang="en-US" altLang="ja-JP" sz="2400" dirty="0">
                <a:latin typeface="HGPｺﾞｼｯｸM" panose="020B0600000000000000" pitchFamily="50" charset="-128"/>
                <a:ea typeface="HGPｺﾞｼｯｸM" panose="020B0600000000000000" pitchFamily="50" charset="-128"/>
              </a:rPr>
              <a:t>｡</a:t>
            </a:r>
          </a:p>
          <a:p>
            <a:endParaRPr lang="en-US" altLang="ja-JP" sz="2400" dirty="0">
              <a:latin typeface="HGPｺﾞｼｯｸM" panose="020B0600000000000000" pitchFamily="50" charset="-128"/>
              <a:ea typeface="HGPｺﾞｼｯｸM" panose="020B0600000000000000" pitchFamily="50" charset="-128"/>
            </a:endParaRPr>
          </a:p>
          <a:p>
            <a:r>
              <a:rPr lang="ja-JP" altLang="en-US" sz="2400" dirty="0">
                <a:latin typeface="HGPｺﾞｼｯｸM" panose="020B0600000000000000" pitchFamily="50" charset="-128"/>
                <a:ea typeface="HGPｺﾞｼｯｸM" panose="020B0600000000000000" pitchFamily="50" charset="-128"/>
              </a:rPr>
              <a:t>被扶養者の住民票の住所に変更がある場合は</a:t>
            </a:r>
            <a:r>
              <a:rPr lang="en-US" altLang="ja-JP" sz="2400" dirty="0">
                <a:latin typeface="HGPｺﾞｼｯｸM" panose="020B0600000000000000" pitchFamily="50" charset="-128"/>
                <a:ea typeface="HGPｺﾞｼｯｸM" panose="020B0600000000000000" pitchFamily="50" charset="-128"/>
              </a:rPr>
              <a:t>, </a:t>
            </a:r>
            <a:r>
              <a:rPr lang="ja-JP" altLang="en-US" sz="2400" dirty="0">
                <a:latin typeface="HGPｺﾞｼｯｸM" panose="020B0600000000000000" pitchFamily="50" charset="-128"/>
                <a:ea typeface="HGPｺﾞｼｯｸM" panose="020B0600000000000000" pitchFamily="50" charset="-128"/>
              </a:rPr>
              <a:t>被扶養者の住民票の写しを添付してください</a:t>
            </a:r>
            <a:r>
              <a:rPr lang="en-US" altLang="ja-JP" sz="2400" dirty="0">
                <a:latin typeface="HGPｺﾞｼｯｸM" panose="020B0600000000000000" pitchFamily="50" charset="-128"/>
                <a:ea typeface="HGPｺﾞｼｯｸM" panose="020B0600000000000000" pitchFamily="50" charset="-128"/>
              </a:rPr>
              <a:t>｡ </a:t>
            </a:r>
          </a:p>
          <a:p>
            <a:endParaRPr lang="en-US" altLang="ja-JP" sz="2400" dirty="0">
              <a:latin typeface="HGPｺﾞｼｯｸM" panose="020B0600000000000000" pitchFamily="50" charset="-128"/>
              <a:ea typeface="HGPｺﾞｼｯｸM" panose="020B0600000000000000" pitchFamily="50" charset="-128"/>
            </a:endParaRPr>
          </a:p>
          <a:p>
            <a:r>
              <a:rPr lang="ja-JP" altLang="en-US" sz="2400" dirty="0">
                <a:latin typeface="HGPｺﾞｼｯｸM" panose="020B0600000000000000" pitchFamily="50" charset="-128"/>
                <a:ea typeface="HGPｺﾞｼｯｸM" panose="020B0600000000000000" pitchFamily="50" charset="-128"/>
              </a:rPr>
              <a:t>氏名変更の場合は</a:t>
            </a:r>
            <a:r>
              <a:rPr lang="en-US" altLang="ja-JP" sz="2400" dirty="0">
                <a:latin typeface="HGPｺﾞｼｯｸM" panose="020B0600000000000000" pitchFamily="50" charset="-128"/>
                <a:ea typeface="HGPｺﾞｼｯｸM" panose="020B0600000000000000" pitchFamily="50" charset="-128"/>
              </a:rPr>
              <a:t>, </a:t>
            </a:r>
            <a:r>
              <a:rPr lang="ja-JP" altLang="en-US" sz="2400" dirty="0">
                <a:latin typeface="HGPｺﾞｼｯｸM" panose="020B0600000000000000" pitchFamily="50" charset="-128"/>
                <a:ea typeface="HGPｺﾞｼｯｸM" panose="020B0600000000000000" pitchFamily="50" charset="-128"/>
              </a:rPr>
              <a:t>任意継続組合員証等を添付してください</a:t>
            </a:r>
            <a:r>
              <a:rPr lang="en-US" altLang="ja-JP" sz="2400" dirty="0">
                <a:latin typeface="HGPｺﾞｼｯｸM" panose="020B0600000000000000" pitchFamily="50" charset="-128"/>
                <a:ea typeface="HGPｺﾞｼｯｸM" panose="020B0600000000000000" pitchFamily="50" charset="-128"/>
              </a:rPr>
              <a:t>｡</a:t>
            </a:r>
          </a:p>
          <a:p>
            <a:endParaRPr lang="en-US" altLang="ja-JP" sz="2400" dirty="0">
              <a:latin typeface="HGPｺﾞｼｯｸM" panose="020B0600000000000000" pitchFamily="50" charset="-128"/>
              <a:ea typeface="HGPｺﾞｼｯｸM" panose="020B0600000000000000" pitchFamily="50" charset="-128"/>
            </a:endParaRPr>
          </a:p>
        </p:txBody>
      </p:sp>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0105" y="1703976"/>
            <a:ext cx="3106141" cy="4389969"/>
          </a:xfrm>
          <a:prstGeom prst="rect">
            <a:avLst/>
          </a:prstGeom>
        </p:spPr>
      </p:pic>
      <p:pic>
        <p:nvPicPr>
          <p:cNvPr id="9" name="オーディオ 8">
            <a:hlinkClick r:id="" action="ppaction://media"/>
            <a:extLst>
              <a:ext uri="{FF2B5EF4-FFF2-40B4-BE49-F238E27FC236}">
                <a16:creationId xmlns="" xmlns:a16="http://schemas.microsoft.com/office/drawing/2014/main" id="{6AF9D29D-036B-4663-89E5-56C5016AE93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882192922"/>
      </p:ext>
    </p:extLst>
  </p:cSld>
  <p:clrMapOvr>
    <a:masterClrMapping/>
  </p:clrMapOvr>
  <mc:AlternateContent xmlns:mc="http://schemas.openxmlformats.org/markup-compatibility/2006" xmlns:p14="http://schemas.microsoft.com/office/powerpoint/2010/main">
    <mc:Choice Requires="p14">
      <p:transition spd="slow" p14:dur="2000" advTm="92669"/>
    </mc:Choice>
    <mc:Fallback xmlns="">
      <p:transition spd="slow" advTm="92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5.4|10.7"/>
</p:tagLst>
</file>

<file path=ppt/tags/tag2.xml><?xml version="1.0" encoding="utf-8"?>
<p:tagLst xmlns:a="http://schemas.openxmlformats.org/drawingml/2006/main" xmlns:r="http://schemas.openxmlformats.org/officeDocument/2006/relationships" xmlns:p="http://schemas.openxmlformats.org/presentationml/2006/main">
  <p:tag name="TIMING" val="|44.3"/>
</p:tagLst>
</file>

<file path=ppt/tags/tag3.xml><?xml version="1.0" encoding="utf-8"?>
<p:tagLst xmlns:a="http://schemas.openxmlformats.org/drawingml/2006/main" xmlns:r="http://schemas.openxmlformats.org/officeDocument/2006/relationships" xmlns:p="http://schemas.openxmlformats.org/presentationml/2006/main">
  <p:tag name="TIMING" val="|56.6|113.4|3.4"/>
</p:tagLst>
</file>

<file path=ppt/tags/tag4.xml><?xml version="1.0" encoding="utf-8"?>
<p:tagLst xmlns:a="http://schemas.openxmlformats.org/drawingml/2006/main" xmlns:r="http://schemas.openxmlformats.org/officeDocument/2006/relationships" xmlns:p="http://schemas.openxmlformats.org/presentationml/2006/main">
  <p:tag name="TIMING" val="|19|6|7.6|21.4|2.1"/>
</p:tagLst>
</file>

<file path=ppt/tags/tag5.xml><?xml version="1.0" encoding="utf-8"?>
<p:tagLst xmlns:a="http://schemas.openxmlformats.org/drawingml/2006/main" xmlns:r="http://schemas.openxmlformats.org/officeDocument/2006/relationships" xmlns:p="http://schemas.openxmlformats.org/presentationml/2006/main">
  <p:tag name="TIMING" val="|90.1"/>
</p:tagLst>
</file>

<file path=ppt/theme/theme1.xml><?xml version="1.0" encoding="utf-8"?>
<a:theme xmlns:a="http://schemas.openxmlformats.org/drawingml/2006/main" name="レトロスペクト">
  <a:themeElements>
    <a:clrScheme name="黄">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739</Words>
  <Application>Microsoft Office PowerPoint</Application>
  <PresentationFormat>ワイド画面</PresentationFormat>
  <Paragraphs>199</Paragraphs>
  <Slides>8</Slides>
  <Notes>8</Notes>
  <HiddenSlides>0</HiddenSlides>
  <MMClips>8</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8</vt:i4>
      </vt:variant>
    </vt:vector>
  </HeadingPairs>
  <TitlesOfParts>
    <vt:vector size="15" baseType="lpstr">
      <vt:lpstr>HGPｺﾞｼｯｸM</vt:lpstr>
      <vt:lpstr>HG丸ｺﾞｼｯｸM-PRO</vt:lpstr>
      <vt:lpstr>ＭＳ Ｐゴシック</vt:lpstr>
      <vt:lpstr>ＭＳ 明朝</vt:lpstr>
      <vt:lpstr>Calibri</vt:lpstr>
      <vt:lpstr>Calibri Light</vt:lpstr>
      <vt:lpstr>レトロスペクト</vt:lpstr>
      <vt:lpstr>７　被扶養者について</vt:lpstr>
      <vt:lpstr>７(１)①　被扶養者の認定</vt:lpstr>
      <vt:lpstr>７(１)②　被扶養者の認定</vt:lpstr>
      <vt:lpstr>７(２)①　被扶養者の取消</vt:lpstr>
      <vt:lpstr>７(２)②　被扶養者の取消</vt:lpstr>
      <vt:lpstr>７(２)③　被扶養者の取消</vt:lpstr>
      <vt:lpstr>７(２)④　被扶養者の取消</vt:lpstr>
      <vt:lpstr>８　住所又は氏名に変更があったとき</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2023-01-18T04:03:46Z</dcterms:created>
  <dcterms:modified xsi:type="dcterms:W3CDTF">2023-01-18T04:04:01Z</dcterms:modified>
</cp:coreProperties>
</file>