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1"/>
  </p:sldMasterIdLst>
  <p:notesMasterIdLst>
    <p:notesMasterId r:id="rId13"/>
  </p:notesMasterIdLst>
  <p:handoutMasterIdLst>
    <p:handoutMasterId r:id="rId14"/>
  </p:handoutMasterIdLst>
  <p:sldIdLst>
    <p:sldId id="257" r:id="rId2"/>
    <p:sldId id="258" r:id="rId3"/>
    <p:sldId id="282" r:id="rId4"/>
    <p:sldId id="288" r:id="rId5"/>
    <p:sldId id="284" r:id="rId6"/>
    <p:sldId id="280" r:id="rId7"/>
    <p:sldId id="285" r:id="rId8"/>
    <p:sldId id="286" r:id="rId9"/>
    <p:sldId id="263" r:id="rId10"/>
    <p:sldId id="265" r:id="rId11"/>
    <p:sldId id="266" r:id="rId1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dsF/JC1yGimXbOxqUshaw==" hashData="de9KfmtYRd3I8AG4BbQnVbi64X/1GFO9a1HaKIni2IWsF9iTcBdysKfE8nxL3CyxuHFnzgXlIUv/vG+xg3tnC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31D"/>
    <a:srgbClr val="846700"/>
    <a:srgbClr val="FFEA9C"/>
    <a:srgbClr val="FFCA08"/>
    <a:srgbClr val="9C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00" autoAdjust="0"/>
    <p:restoredTop sz="86410"/>
  </p:normalViewPr>
  <p:slideViewPr>
    <p:cSldViewPr snapToGrid="0">
      <p:cViewPr varScale="1">
        <p:scale>
          <a:sx n="45" d="100"/>
          <a:sy n="45" d="100"/>
        </p:scale>
        <p:origin x="66" y="81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5" d="100"/>
          <a:sy n="125" d="100"/>
        </p:scale>
        <p:origin x="1398" y="-13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190BB2B-E38F-4F3C-B6DA-882E12AF2ECA}" type="datetimeFigureOut">
              <a:rPr kumimoji="1" lang="ja-JP" altLang="en-US" smtClean="0"/>
              <a:t>2023/1/18</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84CAC62-2340-46D4-98D3-D1768BE8F7D5}" type="slidenum">
              <a:rPr kumimoji="1" lang="ja-JP" altLang="en-US" smtClean="0"/>
              <a:t>‹#›</a:t>
            </a:fld>
            <a:endParaRPr kumimoji="1" lang="ja-JP" altLang="en-US"/>
          </a:p>
        </p:txBody>
      </p:sp>
    </p:spTree>
    <p:extLst>
      <p:ext uri="{BB962C8B-B14F-4D97-AF65-F5344CB8AC3E}">
        <p14:creationId xmlns:p14="http://schemas.microsoft.com/office/powerpoint/2010/main" val="878991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C55890-6296-43BE-B67C-6B93D2C8C0DC}" type="datetimeFigureOut">
              <a:rPr kumimoji="1" lang="ja-JP" altLang="en-US" smtClean="0"/>
              <a:t>2023/1/18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6C5BDD5-8C39-4D92-B163-EDCA3A42DD3B}" type="slidenum">
              <a:rPr kumimoji="1" lang="ja-JP" altLang="en-US" smtClean="0"/>
              <a:t>‹#›</a:t>
            </a:fld>
            <a:endParaRPr kumimoji="1" lang="ja-JP" altLang="en-US"/>
          </a:p>
        </p:txBody>
      </p:sp>
    </p:spTree>
    <p:extLst>
      <p:ext uri="{BB962C8B-B14F-4D97-AF65-F5344CB8AC3E}">
        <p14:creationId xmlns:p14="http://schemas.microsoft.com/office/powerpoint/2010/main" val="21365283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660337" y="5056742"/>
            <a:ext cx="5817222" cy="39462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　</a:t>
            </a:r>
            <a:r>
              <a:rPr kumimoji="1" lang="ja-JP" altLang="ja-JP" sz="1200" kern="1200" dirty="0">
                <a:solidFill>
                  <a:schemeClr val="tx1"/>
                </a:solidFill>
                <a:effectLst/>
                <a:latin typeface="+mn-lt"/>
                <a:ea typeface="+mn-ea"/>
                <a:cs typeface="+mn-cs"/>
              </a:rPr>
              <a:t>「</a:t>
            </a:r>
            <a:r>
              <a:rPr kumimoji="1" lang="zh-TW" altLang="ja-JP" sz="1200" kern="1200" dirty="0">
                <a:solidFill>
                  <a:schemeClr val="tx1"/>
                </a:solidFill>
                <a:effectLst/>
                <a:latin typeface="+mn-lt"/>
                <a:ea typeface="+mn-ea"/>
                <a:cs typeface="+mn-cs"/>
              </a:rPr>
              <a:t>任意継続組合員制度（</a:t>
            </a:r>
            <a:r>
              <a:rPr kumimoji="1" lang="ja-JP" altLang="ja-JP" sz="1200" kern="1200" dirty="0">
                <a:solidFill>
                  <a:schemeClr val="tx1"/>
                </a:solidFill>
                <a:effectLst/>
                <a:latin typeface="+mn-lt"/>
                <a:ea typeface="+mn-ea"/>
                <a:cs typeface="+mn-cs"/>
              </a:rPr>
              <a:t>資格・短期給付編）」として，掛金以外の部分について，ご説明します。</a:t>
            </a:r>
          </a:p>
          <a:p>
            <a:endParaRPr lang="en-US" altLang="ja-JP" sz="1400" dirty="0">
              <a:latin typeface="ＭＳ Ｐ明朝" panose="02020600040205080304" pitchFamily="18" charset="-128"/>
            </a:endParaRPr>
          </a:p>
        </p:txBody>
      </p:sp>
      <p:sp>
        <p:nvSpPr>
          <p:cNvPr id="2" name="スライド番号プレースホルダー 1"/>
          <p:cNvSpPr>
            <a:spLocks noGrp="1"/>
          </p:cNvSpPr>
          <p:nvPr>
            <p:ph type="sldNum" sz="quarter" idx="10"/>
          </p:nvPr>
        </p:nvSpPr>
        <p:spPr/>
        <p:txBody>
          <a:bodyPr/>
          <a:lstStyle/>
          <a:p>
            <a:fld id="{46C5BDD5-8C39-4D92-B163-EDCA3A42DD3B}" type="slidenum">
              <a:rPr kumimoji="1" lang="ja-JP" altLang="en-US" smtClean="0"/>
              <a:t>1</a:t>
            </a:fld>
            <a:endParaRPr kumimoji="1" lang="ja-JP" altLang="en-US"/>
          </a:p>
        </p:txBody>
      </p:sp>
    </p:spTree>
    <p:extLst>
      <p:ext uri="{BB962C8B-B14F-4D97-AF65-F5344CB8AC3E}">
        <p14:creationId xmlns:p14="http://schemas.microsoft.com/office/powerpoint/2010/main" val="1817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「６　任意継続組合員の資格喪失」</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４月１日付けで任意継続組合員としての資格を取得した後に，</a:t>
            </a:r>
            <a:r>
              <a:rPr kumimoji="1" lang="ja-JP" altLang="en-US" sz="1200" kern="1200" dirty="0">
                <a:solidFill>
                  <a:schemeClr val="tx1"/>
                </a:solidFill>
                <a:effectLst/>
                <a:latin typeface="+mn-lt"/>
                <a:ea typeface="+mn-ea"/>
                <a:cs typeface="+mn-cs"/>
              </a:rPr>
              <a:t>これらの事由に該当し，</a:t>
            </a:r>
            <a:r>
              <a:rPr kumimoji="1" lang="ja-JP" altLang="ja-JP" sz="1200" kern="1200" dirty="0">
                <a:solidFill>
                  <a:schemeClr val="tx1"/>
                </a:solidFill>
                <a:effectLst/>
                <a:latin typeface="+mn-lt"/>
                <a:ea typeface="+mn-ea"/>
                <a:cs typeface="+mn-cs"/>
              </a:rPr>
              <a:t>資格を喪失するときは，任意継続組合員の資格喪失の手続を行う必要があります。手続に必要な書類については次のスライドを御覧ください。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10</a:t>
            </a:fld>
            <a:endParaRPr kumimoji="1" lang="ja-JP" altLang="en-US"/>
          </a:p>
        </p:txBody>
      </p:sp>
    </p:spTree>
    <p:extLst>
      <p:ext uri="{BB962C8B-B14F-4D97-AF65-F5344CB8AC3E}">
        <p14:creationId xmlns:p14="http://schemas.microsoft.com/office/powerpoint/2010/main" val="103931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例えば，４月１日付けで任意継続組合員の資格を取得した後，４月２日以降，再就職し，再就職先の</a:t>
            </a:r>
            <a:r>
              <a:rPr kumimoji="1" lang="ja-JP" altLang="en-US" sz="1200" kern="1200" dirty="0">
                <a:solidFill>
                  <a:schemeClr val="tx1"/>
                </a:solidFill>
                <a:effectLst/>
                <a:latin typeface="+mn-lt"/>
                <a:ea typeface="+mn-ea"/>
                <a:cs typeface="+mn-cs"/>
              </a:rPr>
              <a:t>医療</a:t>
            </a:r>
            <a:r>
              <a:rPr kumimoji="1" lang="ja-JP" altLang="ja-JP" sz="1200" kern="1200" dirty="0">
                <a:solidFill>
                  <a:schemeClr val="tx1"/>
                </a:solidFill>
                <a:effectLst/>
                <a:latin typeface="+mn-lt"/>
                <a:ea typeface="+mn-ea"/>
                <a:cs typeface="+mn-cs"/>
              </a:rPr>
              <a:t>保険に加入したときは，「４　再就職し，再就職先の</a:t>
            </a:r>
            <a:r>
              <a:rPr kumimoji="1" lang="ja-JP" altLang="en-US" sz="1200" kern="1200" dirty="0">
                <a:solidFill>
                  <a:schemeClr val="tx1"/>
                </a:solidFill>
                <a:effectLst/>
                <a:latin typeface="+mn-lt"/>
                <a:ea typeface="+mn-ea"/>
                <a:cs typeface="+mn-cs"/>
              </a:rPr>
              <a:t>医療保険に加入したとき。</a:t>
            </a:r>
            <a:r>
              <a:rPr kumimoji="1" lang="ja-JP" altLang="ja-JP" sz="1200" kern="1200" dirty="0">
                <a:solidFill>
                  <a:schemeClr val="tx1"/>
                </a:solidFill>
                <a:effectLst/>
                <a:latin typeface="+mn-lt"/>
                <a:ea typeface="+mn-ea"/>
                <a:cs typeface="+mn-cs"/>
              </a:rPr>
              <a:t>」に該当しますので</a:t>
            </a:r>
            <a:r>
              <a:rPr kumimoji="1" lang="ja-JP" altLang="en-US" sz="1200" kern="1200" dirty="0">
                <a:solidFill>
                  <a:schemeClr val="tx1"/>
                </a:solidFill>
                <a:effectLst/>
                <a:latin typeface="+mn-lt"/>
                <a:ea typeface="+mn-ea"/>
                <a:cs typeface="+mn-cs"/>
              </a:rPr>
              <a:t>，「提出書類等」欄の</a:t>
            </a:r>
            <a:r>
              <a:rPr kumimoji="1" lang="ja-JP" altLang="ja-JP" sz="1200" kern="1200" dirty="0">
                <a:solidFill>
                  <a:schemeClr val="tx1"/>
                </a:solidFill>
                <a:effectLst/>
                <a:latin typeface="+mn-lt"/>
                <a:ea typeface="+mn-ea"/>
                <a:cs typeface="+mn-cs"/>
              </a:rPr>
              <a:t>①から③の書類を，速やかに当共済組合に提出してください。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任意継続組合員の資格を喪失する場合，事由に関わらず，必ず任意</a:t>
            </a:r>
            <a:r>
              <a:rPr kumimoji="1" lang="ja-JP" altLang="ja-JP" sz="1200" kern="1200">
                <a:solidFill>
                  <a:schemeClr val="tx1"/>
                </a:solidFill>
                <a:effectLst/>
                <a:latin typeface="+mn-lt"/>
                <a:ea typeface="+mn-ea"/>
                <a:cs typeface="+mn-cs"/>
              </a:rPr>
              <a:t>継続組合員証</a:t>
            </a:r>
            <a:r>
              <a:rPr kumimoji="1" lang="ja-JP" altLang="en-US" sz="1200" kern="1200">
                <a:solidFill>
                  <a:schemeClr val="tx1"/>
                </a:solidFill>
                <a:effectLst/>
                <a:latin typeface="+mn-lt"/>
                <a:ea typeface="+mn-ea"/>
                <a:cs typeface="+mn-cs"/>
              </a:rPr>
              <a:t>等</a:t>
            </a:r>
            <a:r>
              <a:rPr kumimoji="1" lang="ja-JP" altLang="ja-JP" sz="1200" kern="1200">
                <a:solidFill>
                  <a:schemeClr val="tx1"/>
                </a:solidFill>
                <a:effectLst/>
                <a:latin typeface="+mn-lt"/>
                <a:ea typeface="+mn-ea"/>
                <a:cs typeface="+mn-cs"/>
              </a:rPr>
              <a:t>を</a:t>
            </a:r>
            <a:r>
              <a:rPr kumimoji="1" lang="ja-JP" altLang="ja-JP" sz="1200" kern="1200" dirty="0">
                <a:solidFill>
                  <a:schemeClr val="tx1"/>
                </a:solidFill>
                <a:effectLst/>
                <a:latin typeface="+mn-lt"/>
                <a:ea typeface="+mn-ea"/>
                <a:cs typeface="+mn-cs"/>
              </a:rPr>
              <a:t>返却していただく必要があります。任継の資格喪失後に任意継続組合員証や被扶養者証を使用して医療機関等で受診していた場合，共済組合負担の医療費等について共済組合に戻入していただきます。</a:t>
            </a:r>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11</a:t>
            </a:fld>
            <a:endParaRPr kumimoji="1" lang="ja-JP" altLang="en-US"/>
          </a:p>
        </p:txBody>
      </p:sp>
    </p:spTree>
    <p:extLst>
      <p:ext uri="{BB962C8B-B14F-4D97-AF65-F5344CB8AC3E}">
        <p14:creationId xmlns:p14="http://schemas.microsoft.com/office/powerpoint/2010/main" val="12778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説明は，このような流れで行います。</a:t>
            </a:r>
          </a:p>
          <a:p>
            <a:r>
              <a:rPr kumimoji="1" lang="ja-JP" altLang="en-US" dirty="0"/>
              <a:t>　なお，</a:t>
            </a:r>
            <a:r>
              <a:rPr kumimoji="1" lang="ja-JP" altLang="en-US"/>
              <a:t>音声入りファイルについては，１から６までの項目と７・８の項目の２つに分けて収録しています。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2</a:t>
            </a:fld>
            <a:endParaRPr kumimoji="1" lang="ja-JP" altLang="en-US"/>
          </a:p>
        </p:txBody>
      </p:sp>
    </p:spTree>
    <p:extLst>
      <p:ext uri="{BB962C8B-B14F-4D97-AF65-F5344CB8AC3E}">
        <p14:creationId xmlns:p14="http://schemas.microsoft.com/office/powerpoint/2010/main" val="219255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「１　任意継続組合員制度とは」</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任意継続組合員制度とは，【退職日の前日までに引き続き１年以上組合員であった人が，退職日から起算して</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日以内に「任意継続組合員申出書」を共済組合に提出した場合に，退職後最大２年間，在職中とほぼ同様の短期給付を受け，一部の福祉事業を利用することができる制度】です。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任意継続組合員になるには，①組合員期間が退職日の前日までに１年以上，言いかえますと退職の日までに１年と１日以上あること，②退職日から起算して</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日以内に「任意継続組合員申出書」を共済組合に提出することが要件となります。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なお，①の要件となる組合員期間について，令和４年</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月の制度改正で，「協会けんぽ」</a:t>
            </a:r>
            <a:r>
              <a:rPr kumimoji="1" lang="ja-JP" altLang="en-US" sz="1200" kern="1200" dirty="0">
                <a:solidFill>
                  <a:schemeClr val="tx1"/>
                </a:solidFill>
                <a:effectLst/>
                <a:latin typeface="+mn-lt"/>
                <a:ea typeface="+mn-ea"/>
                <a:cs typeface="+mn-cs"/>
              </a:rPr>
              <a:t>の「被保険者」</a:t>
            </a:r>
            <a:r>
              <a:rPr kumimoji="1" lang="ja-JP" altLang="ja-JP" sz="1200" kern="1200" dirty="0">
                <a:solidFill>
                  <a:schemeClr val="tx1"/>
                </a:solidFill>
                <a:effectLst/>
                <a:latin typeface="+mn-lt"/>
                <a:ea typeface="+mn-ea"/>
                <a:cs typeface="+mn-cs"/>
              </a:rPr>
              <a:t>から当支部の「短期組合員」となった方については，９月末までの引き続き協会けんぽの被保険者であった期間を組合員期間に通算することが可能です。</a:t>
            </a:r>
          </a:p>
          <a:p>
            <a:r>
              <a:rPr kumimoji="1" lang="en-US" altLang="ja-JP" sz="1200" kern="1200" dirty="0">
                <a:solidFill>
                  <a:schemeClr val="tx1"/>
                </a:solidFill>
                <a:effectLst/>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3</a:t>
            </a:fld>
            <a:endParaRPr kumimoji="1" lang="ja-JP" altLang="en-US"/>
          </a:p>
        </p:txBody>
      </p:sp>
    </p:spTree>
    <p:extLst>
      <p:ext uri="{BB962C8B-B14F-4D97-AF65-F5344CB8AC3E}">
        <p14:creationId xmlns:p14="http://schemas.microsoft.com/office/powerpoint/2010/main" val="214246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任意継続組合員が受けられる給付等は，次のとおりです。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詳細はそれぞれの別添資料で御確認ください。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4</a:t>
            </a:fld>
            <a:endParaRPr kumimoji="1" lang="ja-JP" altLang="en-US"/>
          </a:p>
        </p:txBody>
      </p:sp>
    </p:spTree>
    <p:extLst>
      <p:ext uri="{BB962C8B-B14F-4D97-AF65-F5344CB8AC3E}">
        <p14:creationId xmlns:p14="http://schemas.microsoft.com/office/powerpoint/2010/main" val="133308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「２　加入から資格喪失までの流れ」</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令和５年３月</a:t>
            </a:r>
            <a:r>
              <a:rPr kumimoji="1" lang="en-US" altLang="ja-JP" sz="1200" kern="1200" dirty="0">
                <a:solidFill>
                  <a:schemeClr val="tx1"/>
                </a:solidFill>
                <a:effectLst/>
                <a:latin typeface="+mn-lt"/>
                <a:ea typeface="+mn-ea"/>
                <a:cs typeface="+mn-cs"/>
              </a:rPr>
              <a:t>31</a:t>
            </a:r>
            <a:r>
              <a:rPr kumimoji="1" lang="ja-JP" altLang="ja-JP" sz="1200" kern="1200" dirty="0">
                <a:solidFill>
                  <a:schemeClr val="tx1"/>
                </a:solidFill>
                <a:effectLst/>
                <a:latin typeface="+mn-lt"/>
                <a:ea typeface="+mn-ea"/>
                <a:cs typeface="+mn-cs"/>
              </a:rPr>
              <a:t>日付け退職の方が２年間任意継続組合員になられる場合の加入やその後の手続等の流れを説明します。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まず，任意継続組合員になるには，任意継続組合員申出書の提出が必要となり，年度末退職に限っては，退職前の提出が可能で，既に受付を開始しています。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締切は，一次が令和５年３月</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日，最終が令和５年４月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日共済組合必着となっております。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最終締切を過ぎての提出は一切受け付けていないため，学校の事務担当者等にお預けにはならず，学校の証明を受けた後，返却を受け，必ず申出者ご本人が直接共済組合に提出されるようお願いします。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取下書」，任意継続組合員申出書を提出したものの，家族の被扶養者になる，国保に加入する，等の理由により加入を取下げたいという場合に提出していただくものですが，この「取下書」についても，最終締切である令和５年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日までに提出してください。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一次・最終の締切によって何が変わるのかと申しますと，任意継続組合員証等の発送時期が変わります。詳細は，後ほど御説明いたします。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なお，在職時に認定されていた被扶養者の被扶養者証については，任意継続組合員証と併せて送付します。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手続きなしで，継続して認定されるため，被扶養者の就職や共同扶養者との収入逆転等で資格喪失する場合，届いた被扶養者証は使用せず，必ず被扶養者取消の手続をお願いします。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となった後，毎年夏頃に，被扶養者の認定継続の可否を判断するため，被扶養者現況確認（通称「検認」）を行います。検認に係る必要書類等については共済組合から通知しますので，通知にある期限内に提出してくだ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また，任意継続組合員に加入後，再就職等の理由により任意継続組合員を途中でやめるとき，氏名又は住所を変更されたときは，それぞれ書類の提出が必要です。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次のスライドに移ります。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5</a:t>
            </a:fld>
            <a:endParaRPr kumimoji="1" lang="ja-JP" altLang="en-US"/>
          </a:p>
        </p:txBody>
      </p:sp>
    </p:spTree>
    <p:extLst>
      <p:ext uri="{BB962C8B-B14F-4D97-AF65-F5344CB8AC3E}">
        <p14:creationId xmlns:p14="http://schemas.microsoft.com/office/powerpoint/2010/main" val="293378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加入後１年が経過する少し前，来年２月中旬頃に，共済組合から任継資格を継続しない場合の手続等について，通知します。２年目に任意継続組合員を継続しない方は，通知に従って手続してください。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令和６年夏頃，任意継続組合員を継続された方は，１年目と同様に検認を受けていただくこととなります。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任意継続組合員の期間は，最長２年間のため，任意継続組合員の資格は，令和７年４月１日をもって自動的に喪失することとなります。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共済組合では，期間満了前の令和７年３月下旬に「任意継続組合員資格喪失証明書」を御自宅宛てに送付します。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任意継続組合員であった方においては，４月１日以降，任意継続組合員証等を共済組合に御返却いただくとともに，国民健康保険等への加入手続を行ってください。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最後に，任意継続組合員の資格を喪失した方が再び任意継続組合員になろうとする場合は，改めて任意継続組合員の加入要件を満たす必要があり，改めて，１年と１日以上の一般組合員又は短期組合員としての期間が必要となりますので，注意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6</a:t>
            </a:fld>
            <a:endParaRPr kumimoji="1" lang="ja-JP" altLang="en-US"/>
          </a:p>
        </p:txBody>
      </p:sp>
    </p:spTree>
    <p:extLst>
      <p:ext uri="{BB962C8B-B14F-4D97-AF65-F5344CB8AC3E}">
        <p14:creationId xmlns:p14="http://schemas.microsoft.com/office/powerpoint/2010/main" val="196283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ここからは，各手続の詳細について説明します。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「３　加入手続」</a:t>
            </a: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まずは，「加入の手続」についてです。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任意継続組合員を希望する方は，任意継続組合員申出書を退職時の所属所の証明を受け，提出期限までに共済組合に提出してください。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記入方法等は，別添「任意継続組合申出書の作成・提出」にまとめましたので，確認してください。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「提出期限」は，最終</a:t>
            </a:r>
            <a:r>
              <a:rPr kumimoji="1" lang="ja-JP" altLang="en-US" sz="1200" kern="1200" dirty="0">
                <a:solidFill>
                  <a:schemeClr val="tx1"/>
                </a:solidFill>
                <a:effectLst/>
                <a:latin typeface="+mn-lt"/>
                <a:ea typeface="+mn-ea"/>
                <a:cs typeface="+mn-cs"/>
              </a:rPr>
              <a:t>が，</a:t>
            </a:r>
            <a:r>
              <a:rPr kumimoji="1" lang="ja-JP" altLang="ja-JP" sz="1200" kern="1200" dirty="0">
                <a:solidFill>
                  <a:schemeClr val="tx1"/>
                </a:solidFill>
                <a:effectLst/>
                <a:latin typeface="+mn-lt"/>
                <a:ea typeface="+mn-ea"/>
                <a:cs typeface="+mn-cs"/>
              </a:rPr>
              <a:t>退職の日を含めて</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日以内となります。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年度末退職の場合，４月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２回繰り返す）までとなります。この締切日は所属所ではなく，共済組合での受理期限となります。この期限は法律で定められているため，期限を過ぎたり，申出書に不備あったりすると受理できません。そのため，提出前に不備がないかご自身で確認後，郵送の場合は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日までに確実に当共済組合に届くよう，提出してください。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年度末退職の場合，申出書は既に受付を開始していますので準備が整い次第，早めの提出をお願いします。なお，提出の際は，控えとして申出書をコピーし，必ず保管しておいてください。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7</a:t>
            </a:fld>
            <a:endParaRPr kumimoji="1" lang="ja-JP" altLang="en-US"/>
          </a:p>
        </p:txBody>
      </p:sp>
    </p:spTree>
    <p:extLst>
      <p:ext uri="{BB962C8B-B14F-4D97-AF65-F5344CB8AC3E}">
        <p14:creationId xmlns:p14="http://schemas.microsoft.com/office/powerpoint/2010/main" val="235061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「４　加入手続後の取下げ」</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任継申出書を提出した後に，状況が変わったときは，取下げの手続が必要です。</a:t>
            </a:r>
          </a:p>
          <a:p>
            <a:r>
              <a:rPr kumimoji="1" lang="ja-JP" altLang="ja-JP" sz="1200" kern="1200" dirty="0">
                <a:solidFill>
                  <a:schemeClr val="tx1"/>
                </a:solidFill>
                <a:effectLst/>
                <a:latin typeface="+mn-lt"/>
                <a:ea typeface="+mn-ea"/>
                <a:cs typeface="+mn-cs"/>
              </a:rPr>
              <a:t>退職後，間をあけることなく，４月１日付けで再就職し，職場で健康保険に加入することが確定した，国保に加入する，家族の被扶養者になるなど，任意継続組合員の資格を取得すべき日が１日もなくなったときは，共済組合に連絡するとともに，必ず「取下書」を提出してください。</a:t>
            </a:r>
          </a:p>
          <a:p>
            <a:r>
              <a:rPr kumimoji="1" lang="ja-JP" altLang="ja-JP" sz="1200" kern="1200" dirty="0">
                <a:solidFill>
                  <a:schemeClr val="tx1"/>
                </a:solidFill>
                <a:effectLst/>
                <a:latin typeface="+mn-lt"/>
                <a:ea typeface="+mn-ea"/>
                <a:cs typeface="+mn-cs"/>
              </a:rPr>
              <a:t>ここで注意していただきたいのは，取下げ理由が「②国民健康保険に加入する」又は「③家族が加入する医療保険の被扶養者になる」である場合には，取下書の提出締切があるということです。②又は③の理由で取り下げる場合，４月</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日までに共済組合に届かなければ，受け付けることはできません。期限を過ぎ，４月</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日以降に共済組合に到着した場合は，一旦任意継続組合員としての資格を取得することになり，掛金が発生します。この場合については，「取下書」ではなく，「資格喪失申出書」を提出していただくことになり，資格喪失は，共済組合がその申出書を受理した月の翌月の初日になります。国保加入や家族の被扶養者になることができるのは，任意継続組合員の資格喪失後となりますので，十分ご注意ください。</a:t>
            </a:r>
          </a:p>
          <a:p>
            <a:r>
              <a:rPr kumimoji="1" lang="ja-JP" altLang="ja-JP" sz="1200" kern="1200" dirty="0">
                <a:solidFill>
                  <a:schemeClr val="tx1"/>
                </a:solidFill>
                <a:effectLst/>
                <a:latin typeface="+mn-lt"/>
                <a:ea typeface="+mn-ea"/>
                <a:cs typeface="+mn-cs"/>
              </a:rPr>
              <a:t>なお，取下書が提出期限までに届いても，初回の口座振替が止められない場合があります。その場合は，後日</a:t>
            </a:r>
            <a:r>
              <a:rPr kumimoji="1" lang="ja-JP" altLang="en-US" sz="1200" kern="1200" dirty="0">
                <a:solidFill>
                  <a:schemeClr val="tx1"/>
                </a:solidFill>
                <a:effectLst/>
                <a:latin typeface="+mn-lt"/>
                <a:ea typeface="+mn-ea"/>
                <a:cs typeface="+mn-cs"/>
              </a:rPr>
              <a:t>，所定の手続を行っていただいた上で掛金を</a:t>
            </a:r>
            <a:r>
              <a:rPr kumimoji="1" lang="ja-JP" altLang="ja-JP" sz="1200" kern="1200" dirty="0">
                <a:solidFill>
                  <a:schemeClr val="tx1"/>
                </a:solidFill>
                <a:effectLst/>
                <a:latin typeface="+mn-lt"/>
                <a:ea typeface="+mn-ea"/>
                <a:cs typeface="+mn-cs"/>
              </a:rPr>
              <a:t>お返しします。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8</a:t>
            </a:fld>
            <a:endParaRPr kumimoji="1" lang="ja-JP" altLang="en-US"/>
          </a:p>
        </p:txBody>
      </p:sp>
    </p:spTree>
    <p:extLst>
      <p:ext uri="{BB962C8B-B14F-4D97-AF65-F5344CB8AC3E}">
        <p14:creationId xmlns:p14="http://schemas.microsoft.com/office/powerpoint/2010/main" val="773348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「５　任意継続組合員証等の交付」</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３月末退職の場合，申出書を</a:t>
            </a:r>
            <a:r>
              <a:rPr kumimoji="1" lang="ja-JP" altLang="en-US" sz="1200" kern="1200" dirty="0">
                <a:solidFill>
                  <a:schemeClr val="tx1"/>
                </a:solidFill>
                <a:effectLst/>
                <a:latin typeface="+mn-lt"/>
                <a:ea typeface="+mn-ea"/>
                <a:cs typeface="+mn-cs"/>
              </a:rPr>
              <a:t>一次締切である</a:t>
            </a:r>
            <a:r>
              <a:rPr kumimoji="1" lang="ja-JP" altLang="ja-JP" sz="1200" kern="1200" dirty="0">
                <a:solidFill>
                  <a:schemeClr val="tx1"/>
                </a:solidFill>
                <a:effectLst/>
                <a:latin typeface="+mn-lt"/>
                <a:ea typeface="+mn-ea"/>
                <a:cs typeface="+mn-cs"/>
              </a:rPr>
              <a:t>３月</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日，３月</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日（２回繰り返す）までに共済組合に提出した場合は，３月末にはご自宅に任意継続の保険証を郵送する予定です。</a:t>
            </a:r>
            <a:r>
              <a:rPr kumimoji="1" lang="ja-JP" altLang="en-US" sz="1200" kern="1200" dirty="0">
                <a:solidFill>
                  <a:schemeClr val="tx1"/>
                </a:solidFill>
                <a:effectLst/>
                <a:latin typeface="+mn-lt"/>
                <a:ea typeface="+mn-ea"/>
                <a:cs typeface="+mn-cs"/>
              </a:rPr>
              <a:t>一次締切である</a:t>
            </a:r>
            <a:r>
              <a:rPr kumimoji="1" lang="ja-JP" altLang="ja-JP" sz="1200" kern="1200" dirty="0">
                <a:solidFill>
                  <a:schemeClr val="tx1"/>
                </a:solidFill>
                <a:effectLst/>
                <a:latin typeface="+mn-lt"/>
                <a:ea typeface="+mn-ea"/>
                <a:cs typeface="+mn-cs"/>
              </a:rPr>
              <a:t>３月</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日を過ぎて申出書を提出された場合については，４月１日以降の郵送となりますが，４月は様々な事務処理が集中するため，送付が遅くなることがあります。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事情がある場合も個別の対応は難しいため，保険証の交付を急ぐ方は，既に受付を開始していますので，一次締切に間に合うよう</a:t>
            </a:r>
            <a:r>
              <a:rPr kumimoji="1" lang="ja-JP" altLang="en-US" sz="1200" kern="1200" dirty="0">
                <a:solidFill>
                  <a:schemeClr val="tx1"/>
                </a:solidFill>
                <a:effectLst/>
                <a:latin typeface="+mn-lt"/>
                <a:ea typeface="+mn-ea"/>
                <a:cs typeface="+mn-cs"/>
              </a:rPr>
              <a:t>申出書</a:t>
            </a:r>
            <a:r>
              <a:rPr kumimoji="1" lang="ja-JP" altLang="ja-JP" sz="1200" kern="1200" dirty="0">
                <a:solidFill>
                  <a:schemeClr val="tx1"/>
                </a:solidFill>
                <a:effectLst/>
                <a:latin typeface="+mn-lt"/>
                <a:ea typeface="+mn-ea"/>
                <a:cs typeface="+mn-cs"/>
              </a:rPr>
              <a:t>の提出をお願いします。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退職後は現在交付している組合員証等は使用できませんので，必ず所属所に返却してください。退職後，任意継続組合員証等の到着前に受診されたい場合は，受診される医療機関に共済組合が負担する原則７割部分について支払いを待ってもらえないか相談してみてください。また，一旦全額支払った場合は，後日，「療養費」として，共済組合に７割部分を請求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9</a:t>
            </a:fld>
            <a:endParaRPr kumimoji="1" lang="ja-JP" altLang="en-US"/>
          </a:p>
        </p:txBody>
      </p:sp>
    </p:spTree>
    <p:extLst>
      <p:ext uri="{BB962C8B-B14F-4D97-AF65-F5344CB8AC3E}">
        <p14:creationId xmlns:p14="http://schemas.microsoft.com/office/powerpoint/2010/main" val="176687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3954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143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2144910"/>
            <a:ext cx="10058400" cy="468000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6"/>
          <p:cNvSpPr>
            <a:spLocks noGrp="1"/>
          </p:cNvSpPr>
          <p:nvPr>
            <p:ph type="title"/>
          </p:nvPr>
        </p:nvSpPr>
        <p:spPr/>
        <p:txBody>
          <a:bodyPr/>
          <a:lstStyle/>
          <a:p>
            <a:r>
              <a:rPr kumimoji="1" lang="ja-JP" altLang="en-US"/>
              <a:t>マスター タイトルの書式設定</a:t>
            </a:r>
          </a:p>
        </p:txBody>
      </p:sp>
      <p:sp>
        <p:nvSpPr>
          <p:cNvPr id="8" name="日付プレースホルダー 7"/>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9" name="フッター プレースホルダー 8"/>
          <p:cNvSpPr>
            <a:spLocks noGrp="1"/>
          </p:cNvSpPr>
          <p:nvPr>
            <p:ph type="ftr" sz="quarter" idx="11"/>
          </p:nvPr>
        </p:nvSpPr>
        <p:spPr/>
        <p:txBody>
          <a:bodyPr/>
          <a:lstStyle/>
          <a:p>
            <a:endParaRPr lang="en-US" dirty="0"/>
          </a:p>
        </p:txBody>
      </p:sp>
      <p:sp>
        <p:nvSpPr>
          <p:cNvPr id="10" name="スライド番号プレースホルダー 9"/>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540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5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659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44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770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95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5920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985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366771"/>
            <a:ext cx="10058400" cy="4547117"/>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1/18/2023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dirty="0"/>
          </a:p>
        </p:txBody>
      </p:sp>
      <p:cxnSp>
        <p:nvCxnSpPr>
          <p:cNvPr id="10" name="Straight Connector 9"/>
          <p:cNvCxnSpPr/>
          <p:nvPr userDrawn="1"/>
        </p:nvCxnSpPr>
        <p:spPr>
          <a:xfrm>
            <a:off x="1097280" y="131693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9345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tmp"/><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4.tmp"/><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9339" y="2462662"/>
            <a:ext cx="2173144" cy="1799338"/>
          </a:xfrm>
          <a:prstGeom prst="rect">
            <a:avLst/>
          </a:prstGeom>
        </p:spPr>
      </p:pic>
      <p:sp>
        <p:nvSpPr>
          <p:cNvPr id="2050" name="Rectangle 2"/>
          <p:cNvSpPr>
            <a:spLocks noGrp="1" noChangeArrowheads="1"/>
          </p:cNvSpPr>
          <p:nvPr>
            <p:ph type="ctrTitle"/>
          </p:nvPr>
        </p:nvSpPr>
        <p:spPr>
          <a:xfrm>
            <a:off x="1560853" y="912430"/>
            <a:ext cx="9280693" cy="2916620"/>
          </a:xfrm>
        </p:spPr>
        <p:txBody>
          <a:bodyPr>
            <a:normAutofit/>
          </a:bodyPr>
          <a:lstStyle/>
          <a:p>
            <a:pPr algn="ctr">
              <a:lnSpc>
                <a:spcPts val="4000"/>
              </a:lnSpc>
              <a:spcBef>
                <a:spcPts val="3000"/>
              </a:spcBef>
            </a:pPr>
            <a:r>
              <a:rPr lang="ja-JP" altLang="en-US" sz="4800" b="1" dirty="0">
                <a:latin typeface="HG丸ｺﾞｼｯｸM-PRO" panose="020F0600000000000000" pitchFamily="50" charset="-128"/>
                <a:ea typeface="HG丸ｺﾞｼｯｸM-PRO" panose="020F0600000000000000" pitchFamily="50" charset="-128"/>
              </a:rPr>
              <a:t>任意継続組合員制度</a:t>
            </a:r>
            <a:r>
              <a:rPr lang="en-US" altLang="ja-JP" sz="4800" b="1" dirty="0">
                <a:latin typeface="HG丸ｺﾞｼｯｸM-PRO" panose="020F0600000000000000" pitchFamily="50" charset="-128"/>
                <a:ea typeface="HG丸ｺﾞｼｯｸM-PRO" panose="020F0600000000000000" pitchFamily="50" charset="-128"/>
              </a:rPr>
              <a:t/>
            </a:r>
            <a:br>
              <a:rPr lang="en-US" altLang="ja-JP" sz="4800" b="1" dirty="0">
                <a:latin typeface="HG丸ｺﾞｼｯｸM-PRO" panose="020F0600000000000000" pitchFamily="50" charset="-128"/>
                <a:ea typeface="HG丸ｺﾞｼｯｸM-PRO" panose="020F0600000000000000" pitchFamily="50" charset="-128"/>
              </a:rPr>
            </a:br>
            <a:r>
              <a:rPr lang="ja-JP" altLang="en-US" sz="3200" b="1" dirty="0">
                <a:latin typeface="HG丸ｺﾞｼｯｸM-PRO" panose="020F0600000000000000" pitchFamily="50" charset="-128"/>
                <a:ea typeface="HG丸ｺﾞｼｯｸM-PRO" panose="020F0600000000000000" pitchFamily="50" charset="-128"/>
              </a:rPr>
              <a:t>（資格・短期給付編）</a:t>
            </a:r>
            <a:r>
              <a:rPr lang="en-US" altLang="ja-JP" sz="3200" dirty="0"/>
              <a:t/>
            </a:r>
            <a:br>
              <a:rPr lang="en-US" altLang="ja-JP" sz="3200" dirty="0"/>
            </a:br>
            <a:endParaRPr lang="ja-JP" altLang="en-US" sz="3200" b="1" dirty="0">
              <a:latin typeface="HG丸ｺﾞｼｯｸM-PRO" panose="020F0600000000000000" pitchFamily="50" charset="-128"/>
              <a:ea typeface="HG丸ｺﾞｼｯｸM-PRO" panose="020F0600000000000000" pitchFamily="50" charset="-128"/>
            </a:endParaRPr>
          </a:p>
        </p:txBody>
      </p:sp>
      <p:sp>
        <p:nvSpPr>
          <p:cNvPr id="5" name="サブタイトル 2"/>
          <p:cNvSpPr>
            <a:spLocks noGrp="1"/>
          </p:cNvSpPr>
          <p:nvPr>
            <p:ph type="subTitle" idx="1"/>
          </p:nvPr>
        </p:nvSpPr>
        <p:spPr>
          <a:xfrm>
            <a:off x="1172000" y="4749861"/>
            <a:ext cx="10058400" cy="1143000"/>
          </a:xfrm>
        </p:spPr>
        <p:txBody>
          <a:bodyPr>
            <a:normAutofit fontScale="85000" lnSpcReduction="20000"/>
          </a:bodyPr>
          <a:lstStyle/>
          <a:p>
            <a:endParaRPr kumimoji="1" lang="en-US" altLang="ja-JP" dirty="0"/>
          </a:p>
          <a:p>
            <a:endParaRPr kumimoji="1" lang="en-US" altLang="ja-JP" dirty="0"/>
          </a:p>
          <a:p>
            <a:r>
              <a:rPr kumimoji="1" lang="ja-JP" altLang="en-US" dirty="0"/>
              <a:t>　　　　　　　　　　　　　　　　公立学校共済組合広島支部</a:t>
            </a:r>
          </a:p>
        </p:txBody>
      </p:sp>
      <p:pic>
        <p:nvPicPr>
          <p:cNvPr id="9" name="オーディオ 8">
            <a:hlinkClick r:id="" action="ppaction://media"/>
            <a:extLst>
              <a:ext uri="{FF2B5EF4-FFF2-40B4-BE49-F238E27FC236}">
                <a16:creationId xmlns="" xmlns:a16="http://schemas.microsoft.com/office/drawing/2014/main" id="{DE644792-5262-4AAC-8571-BB2947CD44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3272856"/>
      </p:ext>
    </p:extLst>
  </p:cSld>
  <p:clrMapOvr>
    <a:masterClrMapping/>
  </p:clrMapOvr>
  <p:transition advTm="10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050"/>
                                        </p:tgtEl>
                                      </p:cBhvr>
                                    </p:animEffect>
                                    <p:animScale>
                                      <p:cBhvr>
                                        <p:cTn id="11" dur="250" autoRev="1" fill="hold"/>
                                        <p:tgtEl>
                                          <p:spTgt spid="205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7755" y="-57150"/>
            <a:ext cx="10058400" cy="1450757"/>
          </a:xfrm>
        </p:spPr>
        <p:txBody>
          <a:bodyPr>
            <a:normAutofit/>
          </a:bodyPr>
          <a:lstStyle/>
          <a:p>
            <a:r>
              <a:rPr lang="ja-JP" altLang="en-US" sz="4400" dirty="0">
                <a:solidFill>
                  <a:srgbClr val="846700"/>
                </a:solidFill>
              </a:rPr>
              <a:t>６</a:t>
            </a:r>
            <a:r>
              <a:rPr lang="ja-JP" altLang="en-US" sz="2400" dirty="0">
                <a:solidFill>
                  <a:srgbClr val="846700"/>
                </a:solidFill>
              </a:rPr>
              <a:t>①</a:t>
            </a:r>
            <a:r>
              <a:rPr lang="en-US" altLang="ja-JP" sz="4400" dirty="0">
                <a:solidFill>
                  <a:srgbClr val="846700"/>
                </a:solidFill>
              </a:rPr>
              <a:t>	</a:t>
            </a:r>
            <a:r>
              <a:rPr lang="ja-JP" altLang="ja-JP" sz="4400" dirty="0">
                <a:solidFill>
                  <a:srgbClr val="846700"/>
                </a:solidFill>
              </a:rPr>
              <a:t>任意継続組合員の資格喪失</a:t>
            </a:r>
            <a:endParaRPr kumimoji="1" lang="ja-JP" altLang="en-US" sz="4400" dirty="0">
              <a:solidFill>
                <a:srgbClr val="846700"/>
              </a:solidFill>
            </a:endParaRPr>
          </a:p>
        </p:txBody>
      </p:sp>
      <p:sp>
        <p:nvSpPr>
          <p:cNvPr id="7" name="正方形/長方形 6"/>
          <p:cNvSpPr/>
          <p:nvPr/>
        </p:nvSpPr>
        <p:spPr>
          <a:xfrm>
            <a:off x="889259" y="1501377"/>
            <a:ext cx="1041315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ja-JP" sz="2400" spc="-150" dirty="0"/>
              <a:t>任意継続組合員が次の事由に該当するときは</a:t>
            </a:r>
            <a:r>
              <a:rPr lang="en-US" altLang="ja-JP" sz="2400" spc="-150" dirty="0"/>
              <a:t>, </a:t>
            </a:r>
            <a:r>
              <a:rPr lang="ja-JP" altLang="en-US" sz="2400" spc="-150" dirty="0"/>
              <a:t>任意継続組合員の資格を喪失します。</a:t>
            </a:r>
            <a:endParaRPr lang="en-US" altLang="ja-JP" sz="2400" spc="-150" dirty="0"/>
          </a:p>
          <a:p>
            <a:endParaRPr kumimoji="1" lang="en-US" altLang="ja-JP" sz="2400" b="1" dirty="0">
              <a:solidFill>
                <a:srgbClr val="FF0000"/>
              </a:solidFill>
              <a:latin typeface="+mn-ea"/>
            </a:endParaRPr>
          </a:p>
        </p:txBody>
      </p:sp>
      <p:sp>
        <p:nvSpPr>
          <p:cNvPr id="8" name="テキスト ボックス 7"/>
          <p:cNvSpPr txBox="1"/>
          <p:nvPr/>
        </p:nvSpPr>
        <p:spPr>
          <a:xfrm>
            <a:off x="992059" y="5800529"/>
            <a:ext cx="10382397" cy="461665"/>
          </a:xfrm>
          <a:prstGeom prst="rect">
            <a:avLst/>
          </a:prstGeom>
          <a:noFill/>
        </p:spPr>
        <p:txBody>
          <a:bodyPr wrap="square" rtlCol="0">
            <a:spAutoFit/>
          </a:bodyPr>
          <a:lstStyle/>
          <a:p>
            <a:r>
              <a:rPr lang="ja-JP" altLang="en-US" sz="2400" dirty="0"/>
              <a:t>これらの事由に該当するときは，次の書類等を提出してください。</a:t>
            </a:r>
            <a:endParaRPr lang="en-US" altLang="ja-JP" sz="2400" dirty="0"/>
          </a:p>
        </p:txBody>
      </p:sp>
      <p:graphicFrame>
        <p:nvGraphicFramePr>
          <p:cNvPr id="4" name="表 3"/>
          <p:cNvGraphicFramePr>
            <a:graphicFrameLocks noGrp="1"/>
          </p:cNvGraphicFramePr>
          <p:nvPr>
            <p:extLst>
              <p:ext uri="{D42A27DB-BD31-4B8C-83A1-F6EECF244321}">
                <p14:modId xmlns:p14="http://schemas.microsoft.com/office/powerpoint/2010/main" val="1407580364"/>
              </p:ext>
            </p:extLst>
          </p:nvPr>
        </p:nvGraphicFramePr>
        <p:xfrm>
          <a:off x="992059" y="2040708"/>
          <a:ext cx="10154096" cy="3759821"/>
        </p:xfrm>
        <a:graphic>
          <a:graphicData uri="http://schemas.openxmlformats.org/drawingml/2006/table">
            <a:tbl>
              <a:tblPr firstRow="1" bandRow="1">
                <a:tableStyleId>{5C22544A-7EE6-4342-B048-85BDC9FD1C3A}</a:tableStyleId>
              </a:tblPr>
              <a:tblGrid>
                <a:gridCol w="4781420">
                  <a:extLst>
                    <a:ext uri="{9D8B030D-6E8A-4147-A177-3AD203B41FA5}">
                      <a16:colId xmlns="" xmlns:a16="http://schemas.microsoft.com/office/drawing/2014/main" val="20000"/>
                    </a:ext>
                  </a:extLst>
                </a:gridCol>
                <a:gridCol w="5372676">
                  <a:extLst>
                    <a:ext uri="{9D8B030D-6E8A-4147-A177-3AD203B41FA5}">
                      <a16:colId xmlns="" xmlns:a16="http://schemas.microsoft.com/office/drawing/2014/main" val="20001"/>
                    </a:ext>
                  </a:extLst>
                </a:gridCol>
              </a:tblGrid>
              <a:tr h="345747">
                <a:tc>
                  <a:txBody>
                    <a:bodyPr/>
                    <a:lstStyle/>
                    <a:p>
                      <a:pPr algn="ctr"/>
                      <a:r>
                        <a:rPr kumimoji="1" lang="ja-JP" altLang="en-US" dirty="0"/>
                        <a:t>事　　　　　由</a:t>
                      </a:r>
                    </a:p>
                  </a:txBody>
                  <a:tcPr/>
                </a:tc>
                <a:tc>
                  <a:txBody>
                    <a:bodyPr/>
                    <a:lstStyle/>
                    <a:p>
                      <a:pPr algn="ctr"/>
                      <a:r>
                        <a:rPr kumimoji="1" lang="ja-JP" altLang="en-US" dirty="0"/>
                        <a:t>資格喪失日</a:t>
                      </a:r>
                    </a:p>
                  </a:txBody>
                  <a:tcPr/>
                </a:tc>
                <a:extLst>
                  <a:ext uri="{0D108BD9-81ED-4DB2-BD59-A6C34878D82A}">
                    <a16:rowId xmlns="" xmlns:a16="http://schemas.microsoft.com/office/drawing/2014/main" val="10000"/>
                  </a:ext>
                </a:extLst>
              </a:tr>
              <a:tr h="605057">
                <a:tc>
                  <a:txBody>
                    <a:bodyPr/>
                    <a:lstStyle/>
                    <a:p>
                      <a:r>
                        <a:rPr kumimoji="1" lang="ja-JP" altLang="en-US" dirty="0">
                          <a:latin typeface="HGPｺﾞｼｯｸM" panose="020B0600000000000000" pitchFamily="50" charset="-128"/>
                          <a:ea typeface="HGPｺﾞｼｯｸM" panose="020B0600000000000000" pitchFamily="50" charset="-128"/>
                        </a:rPr>
                        <a:t>１　任意継続組合員となった日から起算して　</a:t>
                      </a:r>
                      <a:endParaRPr kumimoji="1" lang="en-US" altLang="ja-JP" dirty="0">
                        <a:latin typeface="HGPｺﾞｼｯｸM" panose="020B0600000000000000" pitchFamily="50" charset="-128"/>
                        <a:ea typeface="HGPｺﾞｼｯｸM" panose="020B0600000000000000" pitchFamily="50" charset="-128"/>
                      </a:endParaRPr>
                    </a:p>
                    <a:p>
                      <a:r>
                        <a:rPr kumimoji="1" lang="ja-JP" altLang="en-US" dirty="0">
                          <a:latin typeface="HGPｺﾞｼｯｸM" panose="020B0600000000000000" pitchFamily="50" charset="-128"/>
                          <a:ea typeface="HGPｺﾞｼｯｸM" panose="020B0600000000000000" pitchFamily="50" charset="-128"/>
                        </a:rPr>
                        <a:t>　２年を経過したとき。</a:t>
                      </a:r>
                    </a:p>
                  </a:txBody>
                  <a:tcPr/>
                </a:tc>
                <a:tc>
                  <a:txBody>
                    <a:bodyPr/>
                    <a:lstStyle/>
                    <a:p>
                      <a:r>
                        <a:rPr kumimoji="1" lang="ja-JP" altLang="en-US" dirty="0">
                          <a:latin typeface="HGPｺﾞｼｯｸM" panose="020B0600000000000000" pitchFamily="50" charset="-128"/>
                          <a:ea typeface="HGPｺﾞｼｯｸM" panose="020B0600000000000000" pitchFamily="50" charset="-128"/>
                        </a:rPr>
                        <a:t>翌日</a:t>
                      </a:r>
                    </a:p>
                  </a:txBody>
                  <a:tcPr/>
                </a:tc>
                <a:extLst>
                  <a:ext uri="{0D108BD9-81ED-4DB2-BD59-A6C34878D82A}">
                    <a16:rowId xmlns="" xmlns:a16="http://schemas.microsoft.com/office/drawing/2014/main" val="10001"/>
                  </a:ext>
                </a:extLst>
              </a:tr>
              <a:tr h="392600">
                <a:tc>
                  <a:txBody>
                    <a:bodyPr/>
                    <a:lstStyle/>
                    <a:p>
                      <a:r>
                        <a:rPr kumimoji="1" lang="ja-JP" altLang="en-US" dirty="0">
                          <a:latin typeface="HGPｺﾞｼｯｸM" panose="020B0600000000000000" pitchFamily="50" charset="-128"/>
                          <a:ea typeface="HGPｺﾞｼｯｸM" panose="020B0600000000000000" pitchFamily="50" charset="-128"/>
                        </a:rPr>
                        <a:t>２　死亡したとき。</a:t>
                      </a:r>
                      <a:endParaRPr kumimoji="1" lang="en-US" altLang="ja-JP" dirty="0">
                        <a:latin typeface="HGPｺﾞｼｯｸM" panose="020B0600000000000000" pitchFamily="50" charset="-128"/>
                        <a:ea typeface="HGPｺﾞｼｯｸM" panose="020B0600000000000000" pitchFamily="50" charset="-128"/>
                      </a:endParaRPr>
                    </a:p>
                    <a:p>
                      <a:endParaRPr kumimoji="1" lang="ja-JP" altLang="en-US" dirty="0">
                        <a:latin typeface="HGPｺﾞｼｯｸM" panose="020B0600000000000000" pitchFamily="50" charset="-128"/>
                        <a:ea typeface="HGPｺﾞｼｯｸM" panose="020B0600000000000000" pitchFamily="50" charset="-128"/>
                      </a:endParaRPr>
                    </a:p>
                  </a:txBody>
                  <a:tcPr/>
                </a:tc>
                <a:tc>
                  <a:txBody>
                    <a:bodyPr/>
                    <a:lstStyle/>
                    <a:p>
                      <a:r>
                        <a:rPr kumimoji="1" lang="ja-JP" altLang="en-US" dirty="0">
                          <a:latin typeface="HGPｺﾞｼｯｸM" panose="020B0600000000000000" pitchFamily="50" charset="-128"/>
                          <a:ea typeface="HGPｺﾞｼｯｸM" panose="020B0600000000000000" pitchFamily="50" charset="-128"/>
                        </a:rPr>
                        <a:t>翌日</a:t>
                      </a:r>
                    </a:p>
                  </a:txBody>
                  <a:tcPr/>
                </a:tc>
                <a:extLst>
                  <a:ext uri="{0D108BD9-81ED-4DB2-BD59-A6C34878D82A}">
                    <a16:rowId xmlns="" xmlns:a16="http://schemas.microsoft.com/office/drawing/2014/main" val="10002"/>
                  </a:ext>
                </a:extLst>
              </a:tr>
              <a:tr h="605057">
                <a:tc>
                  <a:txBody>
                    <a:bodyPr/>
                    <a:lstStyle/>
                    <a:p>
                      <a:r>
                        <a:rPr kumimoji="1" lang="ja-JP" altLang="en-US" dirty="0">
                          <a:latin typeface="HGPｺﾞｼｯｸM" panose="020B0600000000000000" pitchFamily="50" charset="-128"/>
                          <a:ea typeface="HGPｺﾞｼｯｸM" panose="020B0600000000000000" pitchFamily="50" charset="-128"/>
                        </a:rPr>
                        <a:t>３　後期高齢者医療制度の被保険者等となった</a:t>
                      </a:r>
                      <a:endParaRPr kumimoji="1" lang="en-US" altLang="ja-JP" dirty="0">
                        <a:latin typeface="HGPｺﾞｼｯｸM" panose="020B0600000000000000" pitchFamily="50" charset="-128"/>
                        <a:ea typeface="HGPｺﾞｼｯｸM" panose="020B0600000000000000" pitchFamily="50" charset="-128"/>
                      </a:endParaRPr>
                    </a:p>
                    <a:p>
                      <a:r>
                        <a:rPr kumimoji="1" lang="ja-JP" altLang="en-US" dirty="0">
                          <a:latin typeface="HGPｺﾞｼｯｸM" panose="020B0600000000000000" pitchFamily="50" charset="-128"/>
                          <a:ea typeface="HGPｺﾞｼｯｸM" panose="020B0600000000000000" pitchFamily="50" charset="-128"/>
                        </a:rPr>
                        <a:t>　とき。</a:t>
                      </a:r>
                    </a:p>
                  </a:txBody>
                  <a:tcPr/>
                </a:tc>
                <a:tc>
                  <a:txBody>
                    <a:bodyPr/>
                    <a:lstStyle/>
                    <a:p>
                      <a:r>
                        <a:rPr kumimoji="1" lang="ja-JP" altLang="en-US" dirty="0">
                          <a:latin typeface="HGPｺﾞｼｯｸM" panose="020B0600000000000000" pitchFamily="50" charset="-128"/>
                          <a:ea typeface="HGPｺﾞｼｯｸM" panose="020B0600000000000000" pitchFamily="50" charset="-128"/>
                        </a:rPr>
                        <a:t>その日</a:t>
                      </a:r>
                    </a:p>
                  </a:txBody>
                  <a:tcPr/>
                </a:tc>
                <a:extLst>
                  <a:ext uri="{0D108BD9-81ED-4DB2-BD59-A6C34878D82A}">
                    <a16:rowId xmlns="" xmlns:a16="http://schemas.microsoft.com/office/drawing/2014/main" val="10003"/>
                  </a:ext>
                </a:extLst>
              </a:tr>
              <a:tr h="605057">
                <a:tc>
                  <a:txBody>
                    <a:bodyPr/>
                    <a:lstStyle/>
                    <a:p>
                      <a:r>
                        <a:rPr kumimoji="1" lang="ja-JP" altLang="en-US" dirty="0">
                          <a:latin typeface="HGPｺﾞｼｯｸM" panose="020B0600000000000000" pitchFamily="50" charset="-128"/>
                          <a:ea typeface="HGPｺﾞｼｯｸM" panose="020B0600000000000000" pitchFamily="50" charset="-128"/>
                        </a:rPr>
                        <a:t>４　再就職し，再就職先の医療保険に加入したとき</a:t>
                      </a:r>
                      <a:r>
                        <a:rPr kumimoji="1" lang="en-US" altLang="ja-JP" dirty="0">
                          <a:latin typeface="HGPｺﾞｼｯｸM" panose="020B0600000000000000" pitchFamily="50" charset="-128"/>
                          <a:ea typeface="HGPｺﾞｼｯｸM" panose="020B0600000000000000" pitchFamily="50" charset="-128"/>
                        </a:rPr>
                        <a:t>｡</a:t>
                      </a:r>
                      <a:endParaRPr kumimoji="1" lang="ja-JP" altLang="en-US" dirty="0">
                        <a:latin typeface="HGPｺﾞｼｯｸM" panose="020B0600000000000000" pitchFamily="50" charset="-128"/>
                        <a:ea typeface="HGPｺﾞｼｯｸM" panose="020B0600000000000000" pitchFamily="50" charset="-128"/>
                      </a:endParaRPr>
                    </a:p>
                  </a:txBody>
                  <a:tcPr/>
                </a:tc>
                <a:tc>
                  <a:txBody>
                    <a:bodyPr/>
                    <a:lstStyle/>
                    <a:p>
                      <a:r>
                        <a:rPr kumimoji="1" lang="ja-JP" altLang="en-US" dirty="0">
                          <a:latin typeface="HGPｺﾞｼｯｸM" panose="020B0600000000000000" pitchFamily="50" charset="-128"/>
                          <a:ea typeface="HGPｺﾞｼｯｸM" panose="020B0600000000000000" pitchFamily="50" charset="-128"/>
                        </a:rPr>
                        <a:t>その日</a:t>
                      </a:r>
                    </a:p>
                  </a:txBody>
                  <a:tcPr/>
                </a:tc>
                <a:extLst>
                  <a:ext uri="{0D108BD9-81ED-4DB2-BD59-A6C34878D82A}">
                    <a16:rowId xmlns="" xmlns:a16="http://schemas.microsoft.com/office/drawing/2014/main" val="10004"/>
                  </a:ext>
                </a:extLst>
              </a:tr>
              <a:tr h="833741">
                <a:tc>
                  <a:txBody>
                    <a:bodyPr/>
                    <a:lstStyle/>
                    <a:p>
                      <a:r>
                        <a:rPr kumimoji="1" lang="ja-JP" altLang="en-US" dirty="0">
                          <a:latin typeface="HGPｺﾞｼｯｸM" panose="020B0600000000000000" pitchFamily="50" charset="-128"/>
                          <a:ea typeface="HGPｺﾞｼｯｸM" panose="020B0600000000000000" pitchFamily="50" charset="-128"/>
                        </a:rPr>
                        <a:t>５　国民健康保険等に加入する，又は家族が</a:t>
                      </a:r>
                      <a:endParaRPr kumimoji="1" lang="en-US" altLang="ja-JP" dirty="0">
                        <a:latin typeface="HGPｺﾞｼｯｸM" panose="020B0600000000000000" pitchFamily="50" charset="-128"/>
                        <a:ea typeface="HGPｺﾞｼｯｸM" panose="020B0600000000000000" pitchFamily="50" charset="-128"/>
                      </a:endParaRPr>
                    </a:p>
                    <a:p>
                      <a:r>
                        <a:rPr kumimoji="1" lang="ja-JP" altLang="en-US" dirty="0">
                          <a:latin typeface="HGPｺﾞｼｯｸM" panose="020B0600000000000000" pitchFamily="50" charset="-128"/>
                          <a:ea typeface="HGPｺﾞｼｯｸM" panose="020B0600000000000000" pitchFamily="50" charset="-128"/>
                        </a:rPr>
                        <a:t>　加入する医療保険の被扶養者になるとき</a:t>
                      </a:r>
                      <a:r>
                        <a:rPr kumimoji="1" lang="en-US" altLang="ja-JP" dirty="0">
                          <a:latin typeface="HGPｺﾞｼｯｸM" panose="020B0600000000000000" pitchFamily="50" charset="-128"/>
                          <a:ea typeface="HGPｺﾞｼｯｸM" panose="020B0600000000000000" pitchFamily="50" charset="-128"/>
                        </a:rPr>
                        <a:t>｡</a:t>
                      </a:r>
                    </a:p>
                  </a:txBody>
                  <a:tcPr/>
                </a:tc>
                <a:tc>
                  <a:txBody>
                    <a:bodyPr/>
                    <a:lstStyle/>
                    <a:p>
                      <a:r>
                        <a:rPr kumimoji="1" lang="ja-JP" altLang="en-US" spc="-150" dirty="0">
                          <a:latin typeface="HGPｺﾞｼｯｸM" panose="020B0600000000000000" pitchFamily="50" charset="-128"/>
                          <a:ea typeface="HGPｺﾞｼｯｸM" panose="020B0600000000000000" pitchFamily="50" charset="-128"/>
                        </a:rPr>
                        <a:t>共済組合が資格喪失申出書を受理した日</a:t>
                      </a:r>
                      <a:endParaRPr kumimoji="1" lang="en-US" altLang="ja-JP" spc="-150" dirty="0">
                        <a:latin typeface="HGPｺﾞｼｯｸM" panose="020B0600000000000000" pitchFamily="50" charset="-128"/>
                        <a:ea typeface="HGPｺﾞｼｯｸM" panose="020B0600000000000000" pitchFamily="50" charset="-128"/>
                      </a:endParaRPr>
                    </a:p>
                    <a:p>
                      <a:r>
                        <a:rPr kumimoji="1" lang="ja-JP" altLang="en-US" spc="-150" dirty="0">
                          <a:latin typeface="HGPｺﾞｼｯｸM" panose="020B0600000000000000" pitchFamily="50" charset="-128"/>
                          <a:ea typeface="HGPｺﾞｼｯｸM" panose="020B0600000000000000" pitchFamily="50" charset="-128"/>
                        </a:rPr>
                        <a:t>の属する月の翌月の初日</a:t>
                      </a:r>
                      <a:endParaRPr kumimoji="1" lang="ja-JP" altLang="en-US" dirty="0">
                        <a:latin typeface="HGPｺﾞｼｯｸM" panose="020B0600000000000000" pitchFamily="50" charset="-128"/>
                        <a:ea typeface="HGPｺﾞｼｯｸM" panose="020B0600000000000000" pitchFamily="50" charset="-128"/>
                      </a:endParaRPr>
                    </a:p>
                  </a:txBody>
                  <a:tcPr/>
                </a:tc>
                <a:extLst>
                  <a:ext uri="{0D108BD9-81ED-4DB2-BD59-A6C34878D82A}">
                    <a16:rowId xmlns="" xmlns:a16="http://schemas.microsoft.com/office/drawing/2014/main" val="10005"/>
                  </a:ext>
                </a:extLst>
              </a:tr>
            </a:tbl>
          </a:graphicData>
        </a:graphic>
      </p:graphicFrame>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011" y="2912690"/>
            <a:ext cx="2012267" cy="2870328"/>
          </a:xfrm>
          <a:prstGeom prst="rect">
            <a:avLst/>
          </a:prstGeom>
        </p:spPr>
      </p:pic>
      <p:pic>
        <p:nvPicPr>
          <p:cNvPr id="3" name="オーディオ 2">
            <a:hlinkClick r:id="" action="ppaction://media"/>
            <a:extLst>
              <a:ext uri="{FF2B5EF4-FFF2-40B4-BE49-F238E27FC236}">
                <a16:creationId xmlns="" xmlns:a16="http://schemas.microsoft.com/office/drawing/2014/main" id="{E6AEA1B4-5202-4CF1-BB27-DBB3AC76E5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68351645"/>
      </p:ext>
    </p:extLst>
  </p:cSld>
  <p:clrMapOvr>
    <a:masterClrMapping/>
  </p:clrMapOvr>
  <mc:AlternateContent xmlns:mc="http://schemas.openxmlformats.org/markup-compatibility/2006" xmlns:p14="http://schemas.microsoft.com/office/powerpoint/2010/main">
    <mc:Choice Requires="p14">
      <p:transition spd="slow" p14:dur="2000" advTm="28057"/>
    </mc:Choice>
    <mc:Fallback xmlns="">
      <p:transition spd="slow" advTm="2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2993" y="-57150"/>
            <a:ext cx="10058400" cy="1450757"/>
          </a:xfrm>
        </p:spPr>
        <p:txBody>
          <a:bodyPr>
            <a:normAutofit/>
          </a:bodyPr>
          <a:lstStyle/>
          <a:p>
            <a:r>
              <a:rPr lang="ja-JP" altLang="en-US" sz="4400" dirty="0">
                <a:solidFill>
                  <a:srgbClr val="846700"/>
                </a:solidFill>
              </a:rPr>
              <a:t>６</a:t>
            </a:r>
            <a:r>
              <a:rPr lang="ja-JP" altLang="en-US" sz="2800" dirty="0">
                <a:solidFill>
                  <a:srgbClr val="846700"/>
                </a:solidFill>
              </a:rPr>
              <a:t>②</a:t>
            </a:r>
            <a:r>
              <a:rPr lang="en-US" altLang="ja-JP" sz="4400" dirty="0">
                <a:solidFill>
                  <a:srgbClr val="846700"/>
                </a:solidFill>
              </a:rPr>
              <a:t>	</a:t>
            </a:r>
            <a:r>
              <a:rPr lang="ja-JP" altLang="ja-JP" sz="4400" dirty="0">
                <a:solidFill>
                  <a:srgbClr val="846700"/>
                </a:solidFill>
              </a:rPr>
              <a:t>任意継続組合員の資格喪失</a:t>
            </a:r>
            <a:endParaRPr kumimoji="1" lang="ja-JP" altLang="en-US" sz="4400" dirty="0">
              <a:solidFill>
                <a:srgbClr val="846700"/>
              </a:solidFill>
            </a:endParaRPr>
          </a:p>
        </p:txBody>
      </p:sp>
      <p:sp>
        <p:nvSpPr>
          <p:cNvPr id="5" name="テキスト ボックス 4"/>
          <p:cNvSpPr txBox="1"/>
          <p:nvPr/>
        </p:nvSpPr>
        <p:spPr>
          <a:xfrm>
            <a:off x="987297" y="5657212"/>
            <a:ext cx="10315112" cy="646331"/>
          </a:xfrm>
          <a:prstGeom prst="rect">
            <a:avLst/>
          </a:prstGeom>
          <a:noFill/>
        </p:spPr>
        <p:txBody>
          <a:bodyPr wrap="square" rtlCol="0">
            <a:spAutoFit/>
          </a:bodyPr>
          <a:lstStyle/>
          <a:p>
            <a:r>
              <a:rPr lang="en-US" altLang="ja-JP" b="1" spc="-150" dirty="0">
                <a:solidFill>
                  <a:srgbClr val="FF0000"/>
                </a:solidFill>
              </a:rPr>
              <a:t>※</a:t>
            </a:r>
            <a:r>
              <a:rPr lang="ja-JP" altLang="en-US" b="1" spc="-150" dirty="0">
                <a:solidFill>
                  <a:srgbClr val="FF0000"/>
                </a:solidFill>
              </a:rPr>
              <a:t>　資格喪失後に任意継続組合員証（被扶養者証）を使用して医療機関等で受診していた場合，共済組合負担の</a:t>
            </a:r>
            <a:endParaRPr lang="en-US" altLang="ja-JP" b="1" spc="-150" dirty="0">
              <a:solidFill>
                <a:srgbClr val="FF0000"/>
              </a:solidFill>
            </a:endParaRPr>
          </a:p>
          <a:p>
            <a:r>
              <a:rPr lang="en-US" altLang="ja-JP" b="1" spc="-150" dirty="0">
                <a:solidFill>
                  <a:srgbClr val="FF0000"/>
                </a:solidFill>
              </a:rPr>
              <a:t>     </a:t>
            </a:r>
            <a:r>
              <a:rPr lang="ja-JP" altLang="en-US" b="1" spc="-150" dirty="0">
                <a:solidFill>
                  <a:srgbClr val="FF0000"/>
                </a:solidFill>
              </a:rPr>
              <a:t>医療費等について戻入していただきます。</a:t>
            </a:r>
            <a:endParaRPr lang="en-US" altLang="ja-JP" b="1" spc="-150" dirty="0">
              <a:solidFill>
                <a:srgbClr val="FF0000"/>
              </a:solidFill>
            </a:endParaRPr>
          </a:p>
        </p:txBody>
      </p:sp>
      <p:graphicFrame>
        <p:nvGraphicFramePr>
          <p:cNvPr id="7" name="表 6"/>
          <p:cNvGraphicFramePr>
            <a:graphicFrameLocks noGrp="1"/>
          </p:cNvGraphicFramePr>
          <p:nvPr>
            <p:extLst>
              <p:ext uri="{D42A27DB-BD31-4B8C-83A1-F6EECF244321}">
                <p14:modId xmlns:p14="http://schemas.microsoft.com/office/powerpoint/2010/main" val="4231029598"/>
              </p:ext>
            </p:extLst>
          </p:nvPr>
        </p:nvGraphicFramePr>
        <p:xfrm>
          <a:off x="987297" y="1393607"/>
          <a:ext cx="10154096" cy="4212000"/>
        </p:xfrm>
        <a:graphic>
          <a:graphicData uri="http://schemas.openxmlformats.org/drawingml/2006/table">
            <a:tbl>
              <a:tblPr firstRow="1" bandRow="1">
                <a:tableStyleId>{5C22544A-7EE6-4342-B048-85BDC9FD1C3A}</a:tableStyleId>
              </a:tblPr>
              <a:tblGrid>
                <a:gridCol w="4924405">
                  <a:extLst>
                    <a:ext uri="{9D8B030D-6E8A-4147-A177-3AD203B41FA5}">
                      <a16:colId xmlns="" xmlns:a16="http://schemas.microsoft.com/office/drawing/2014/main" val="20000"/>
                    </a:ext>
                  </a:extLst>
                </a:gridCol>
                <a:gridCol w="5229691">
                  <a:extLst>
                    <a:ext uri="{9D8B030D-6E8A-4147-A177-3AD203B41FA5}">
                      <a16:colId xmlns="" xmlns:a16="http://schemas.microsoft.com/office/drawing/2014/main" val="20001"/>
                    </a:ext>
                  </a:extLst>
                </a:gridCol>
              </a:tblGrid>
              <a:tr h="378278">
                <a:tc>
                  <a:txBody>
                    <a:bodyPr/>
                    <a:lstStyle/>
                    <a:p>
                      <a:pPr algn="ctr"/>
                      <a:r>
                        <a:rPr kumimoji="1" lang="ja-JP" altLang="en-US" dirty="0"/>
                        <a:t>事　　　　　由</a:t>
                      </a:r>
                    </a:p>
                  </a:txBody>
                  <a:tcPr/>
                </a:tc>
                <a:tc>
                  <a:txBody>
                    <a:bodyPr/>
                    <a:lstStyle/>
                    <a:p>
                      <a:pPr algn="ctr"/>
                      <a:r>
                        <a:rPr kumimoji="1" lang="ja-JP" altLang="en-US" dirty="0"/>
                        <a:t>提出書類等</a:t>
                      </a:r>
                    </a:p>
                  </a:txBody>
                  <a:tcPr/>
                </a:tc>
                <a:extLst>
                  <a:ext uri="{0D108BD9-81ED-4DB2-BD59-A6C34878D82A}">
                    <a16:rowId xmlns="" xmlns:a16="http://schemas.microsoft.com/office/drawing/2014/main" val="10000"/>
                  </a:ext>
                </a:extLst>
              </a:tr>
              <a:tr h="661987">
                <a:tc>
                  <a:txBody>
                    <a:bodyPr/>
                    <a:lstStyle/>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１　任意継続組合員となった日から起算して　</a:t>
                      </a:r>
                      <a:endPar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endParaRPr>
                    </a:p>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　２年を経過したとき。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任意継続組合員証</a:t>
                      </a:r>
                      <a:r>
                        <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rPr>
                        <a:t> </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（被</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扶養者証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等</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を含む｡</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a:t>
                      </a:r>
                      <a:endPar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p>
                      <a:endPar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endParaRPr>
                    </a:p>
                  </a:txBody>
                  <a:tcPr/>
                </a:tc>
                <a:extLst>
                  <a:ext uri="{0D108BD9-81ED-4DB2-BD59-A6C34878D82A}">
                    <a16:rowId xmlns="" xmlns:a16="http://schemas.microsoft.com/office/drawing/2014/main" val="10001"/>
                  </a:ext>
                </a:extLst>
              </a:tr>
              <a:tr h="791888">
                <a:tc>
                  <a:txBody>
                    <a:bodyPr/>
                    <a:lstStyle/>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２　死亡したとき。</a:t>
                      </a:r>
                      <a:endPar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endParaRPr>
                    </a:p>
                    <a:p>
                      <a:pPr marL="0" algn="l" defTabSz="914400" rtl="0" eaLnBrk="1" latinLnBrk="0" hangingPunct="1"/>
                      <a:endPar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①　</a:t>
                      </a:r>
                      <a:r>
                        <a:rPr kumimoji="1" lang="zh-TW" altLang="en-US"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任意継続組合員資格喪失申出書</a:t>
                      </a:r>
                      <a:endParaRPr kumimoji="1" lang="en-US" altLang="zh-TW"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②　</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（被</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扶養者証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等</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を含む｡</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a:t>
                      </a:r>
                      <a:endPar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③　死亡</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した日が確認できる書類</a:t>
                      </a:r>
                    </a:p>
                  </a:txBody>
                  <a:tcPr/>
                </a:tc>
                <a:extLst>
                  <a:ext uri="{0D108BD9-81ED-4DB2-BD59-A6C34878D82A}">
                    <a16:rowId xmlns="" xmlns:a16="http://schemas.microsoft.com/office/drawing/2014/main" val="10002"/>
                  </a:ext>
                </a:extLst>
              </a:tr>
              <a:tr h="787422">
                <a:tc>
                  <a:txBody>
                    <a:bodyPr/>
                    <a:lstStyle/>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３　後期高齢者医療制度の被保険者等となった　　</a:t>
                      </a:r>
                      <a:endPar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endParaRPr>
                    </a:p>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　 とき。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①　</a:t>
                      </a:r>
                      <a:r>
                        <a:rPr kumimoji="1" lang="zh-TW" altLang="en-US"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任意継続組合員資格喪失申出書</a:t>
                      </a:r>
                      <a:endParaRPr kumimoji="1" lang="en-US" altLang="zh-TW"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②　</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任意継続組合員証</a:t>
                      </a:r>
                      <a:r>
                        <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rPr>
                        <a:t> </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（被</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扶養者証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等</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を含む｡</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a:t>
                      </a:r>
                      <a:endPar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p>
                      <a:pPr marL="152400" indent="-152400" algn="just">
                        <a:lnSpc>
                          <a:spcPct val="107000"/>
                        </a:lnSpc>
                        <a:spcAft>
                          <a:spcPts val="0"/>
                        </a:spcAft>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③　</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後期高齢者医療被保険者証の写し</a:t>
                      </a:r>
                    </a:p>
                  </a:txBody>
                  <a:tcPr/>
                </a:tc>
                <a:extLst>
                  <a:ext uri="{0D108BD9-81ED-4DB2-BD59-A6C34878D82A}">
                    <a16:rowId xmlns="" xmlns:a16="http://schemas.microsoft.com/office/drawing/2014/main" val="10003"/>
                  </a:ext>
                </a:extLst>
              </a:tr>
              <a:tr h="791888">
                <a:tc>
                  <a:txBody>
                    <a:bodyPr/>
                    <a:lstStyle/>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４　再就職し，再就職先の医療保険に加入したとき</a:t>
                      </a:r>
                      <a:r>
                        <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rPr>
                        <a:t>｡</a:t>
                      </a:r>
                      <a:endPar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①　</a:t>
                      </a:r>
                      <a:r>
                        <a:rPr kumimoji="1" lang="zh-TW" altLang="en-US"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任意継続組合員資格喪失申出書</a:t>
                      </a:r>
                      <a:endParaRPr kumimoji="1" lang="en-US" altLang="zh-TW"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②　</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任意継続組合員証</a:t>
                      </a:r>
                      <a:r>
                        <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rPr>
                        <a:t> </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（被</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扶養者証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等</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を含む｡</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a:t>
                      </a:r>
                      <a:endPar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p>
                      <a:pPr marL="152400" indent="-152400">
                        <a:lnSpc>
                          <a:spcPct val="116000"/>
                        </a:lnSpc>
                        <a:spcAft>
                          <a:spcPts val="100"/>
                        </a:spcAft>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③　新</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しく交付された保険証の写し</a:t>
                      </a:r>
                    </a:p>
                  </a:txBody>
                  <a:tcPr/>
                </a:tc>
                <a:extLst>
                  <a:ext uri="{0D108BD9-81ED-4DB2-BD59-A6C34878D82A}">
                    <a16:rowId xmlns="" xmlns:a16="http://schemas.microsoft.com/office/drawing/2014/main" val="10004"/>
                  </a:ext>
                </a:extLst>
              </a:tr>
              <a:tr h="800537">
                <a:tc>
                  <a:txBody>
                    <a:bodyPr/>
                    <a:lstStyle/>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５　国民健康保険等に加入する，又は家族が</a:t>
                      </a:r>
                      <a:endPar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endParaRPr>
                    </a:p>
                    <a:p>
                      <a:pPr marL="0" algn="l" defTabSz="914400" rtl="0" eaLnBrk="1" latinLnBrk="0" hangingPunct="1"/>
                      <a:r>
                        <a:rPr kumimoji="1" lang="ja-JP" altLang="en-US" sz="1800" kern="1200" dirty="0">
                          <a:solidFill>
                            <a:schemeClr val="dk1"/>
                          </a:solidFill>
                          <a:latin typeface="HGPｺﾞｼｯｸM" panose="020B0600000000000000" pitchFamily="50" charset="-128"/>
                          <a:ea typeface="HGPｺﾞｼｯｸM" panose="020B0600000000000000" pitchFamily="50" charset="-128"/>
                          <a:cs typeface="+mn-cs"/>
                        </a:rPr>
                        <a:t>　加入する医療保険の被扶養者になるとき</a:t>
                      </a:r>
                      <a:r>
                        <a:rPr kumimoji="1" lang="en-US" altLang="ja-JP" sz="1800" kern="1200" dirty="0">
                          <a:solidFill>
                            <a:schemeClr val="dk1"/>
                          </a:solidFill>
                          <a:latin typeface="HGPｺﾞｼｯｸM" panose="020B0600000000000000" pitchFamily="50" charset="-128"/>
                          <a:ea typeface="HGPｺﾞｼｯｸM" panose="020B0600000000000000" pitchFamily="50" charset="-128"/>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①　</a:t>
                      </a:r>
                      <a:r>
                        <a:rPr kumimoji="1" lang="zh-TW" altLang="en-US"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任意継続組合員資格喪失申出書</a:t>
                      </a:r>
                      <a:endParaRPr kumimoji="1" lang="en-US" altLang="zh-TW"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②　</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任意継続組合員証</a:t>
                      </a:r>
                      <a:r>
                        <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rPr>
                        <a:t> </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（被</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扶養者証</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等</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を含む｡</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　</a:t>
                      </a:r>
                      <a:endPar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　　　</a:t>
                      </a:r>
                      <a:r>
                        <a:rPr kumimoji="1" lang="en-US" altLang="ja-JP" sz="1400" kern="1200" dirty="0">
                          <a:solidFill>
                            <a:schemeClr val="dk1"/>
                          </a:solidFill>
                          <a:latin typeface="HGPｺﾞｼｯｸM" panose="020B0600000000000000" pitchFamily="50" charset="-128"/>
                          <a:ea typeface="HGPｺﾞｼｯｸM" panose="020B0600000000000000" pitchFamily="50" charset="-128"/>
                          <a:cs typeface="+mn-cs"/>
                        </a:rPr>
                        <a:t>※</a:t>
                      </a:r>
                      <a:r>
                        <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rPr>
                        <a:t>資格喪失</a:t>
                      </a:r>
                      <a:r>
                        <a:rPr kumimoji="1" lang="ja-JP" altLang="en-US" sz="1400" kern="1200" dirty="0">
                          <a:solidFill>
                            <a:schemeClr val="dk1"/>
                          </a:solidFill>
                          <a:latin typeface="HGPｺﾞｼｯｸM" panose="020B0600000000000000" pitchFamily="50" charset="-128"/>
                          <a:ea typeface="HGPｺﾞｼｯｸM" panose="020B0600000000000000" pitchFamily="50" charset="-128"/>
                          <a:cs typeface="+mn-cs"/>
                        </a:rPr>
                        <a:t>以降速やかに返納</a:t>
                      </a:r>
                      <a:endParaRPr kumimoji="1" lang="ja-JP" altLang="ja-JP" sz="1400" kern="1200" dirty="0">
                        <a:solidFill>
                          <a:schemeClr val="dk1"/>
                        </a:solidFill>
                        <a:latin typeface="HGPｺﾞｼｯｸM" panose="020B0600000000000000" pitchFamily="50" charset="-128"/>
                        <a:ea typeface="HGPｺﾞｼｯｸM" panose="020B0600000000000000" pitchFamily="50" charset="-128"/>
                        <a:cs typeface="+mn-cs"/>
                      </a:endParaRPr>
                    </a:p>
                  </a:txBody>
                  <a:tcPr/>
                </a:tc>
                <a:extLst>
                  <a:ext uri="{0D108BD9-81ED-4DB2-BD59-A6C34878D82A}">
                    <a16:rowId xmlns="" xmlns:a16="http://schemas.microsoft.com/office/drawing/2014/main" val="10005"/>
                  </a:ext>
                </a:extLst>
              </a:tr>
            </a:tbl>
          </a:graphicData>
        </a:graphic>
      </p:graphicFrame>
      <p:pic>
        <p:nvPicPr>
          <p:cNvPr id="3" name="オーディオ 2">
            <a:hlinkClick r:id="" action="ppaction://media"/>
            <a:extLst>
              <a:ext uri="{FF2B5EF4-FFF2-40B4-BE49-F238E27FC236}">
                <a16:creationId xmlns="" xmlns:a16="http://schemas.microsoft.com/office/drawing/2014/main" id="{AE97376A-8B9A-4439-8853-1D5787DAEA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41467605"/>
      </p:ext>
    </p:extLst>
  </p:cSld>
  <p:clrMapOvr>
    <a:masterClrMapping/>
  </p:clrMapOvr>
  <mc:AlternateContent xmlns:mc="http://schemas.openxmlformats.org/markup-compatibility/2006" xmlns:p14="http://schemas.microsoft.com/office/powerpoint/2010/main">
    <mc:Choice Requires="p14">
      <p:transition spd="slow" p14:dur="2000" advTm="67512"/>
    </mc:Choice>
    <mc:Fallback xmlns="">
      <p:transition spd="slow" advTm="6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5709" y="-121678"/>
            <a:ext cx="10058400" cy="1450757"/>
          </a:xfrm>
        </p:spPr>
        <p:txBody>
          <a:bodyPr/>
          <a:lstStyle/>
          <a:p>
            <a:r>
              <a:rPr lang="ja-JP" altLang="en-US" dirty="0">
                <a:solidFill>
                  <a:schemeClr val="tx1"/>
                </a:solidFill>
                <a:latin typeface="+mj-ea"/>
              </a:rPr>
              <a:t>任意継続組合員制度</a:t>
            </a:r>
            <a:r>
              <a:rPr lang="ja-JP" altLang="en-US" sz="3200" dirty="0">
                <a:solidFill>
                  <a:schemeClr val="tx1"/>
                </a:solidFill>
                <a:latin typeface="+mj-ea"/>
              </a:rPr>
              <a:t>（資格・短期給付編）</a:t>
            </a:r>
            <a:endParaRPr kumimoji="1" lang="ja-JP" altLang="en-US" sz="3200" dirty="0">
              <a:solidFill>
                <a:schemeClr val="tx1"/>
              </a:solidFill>
              <a:latin typeface="+mj-ea"/>
            </a:endParaRPr>
          </a:p>
        </p:txBody>
      </p:sp>
      <p:sp>
        <p:nvSpPr>
          <p:cNvPr id="3" name="コンテンツ プレースホルダー 2"/>
          <p:cNvSpPr txBox="1">
            <a:spLocks/>
          </p:cNvSpPr>
          <p:nvPr/>
        </p:nvSpPr>
        <p:spPr>
          <a:xfrm>
            <a:off x="1677876" y="1627632"/>
            <a:ext cx="8330215" cy="4405504"/>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nSpc>
                <a:spcPct val="120000"/>
              </a:lnSpc>
              <a:spcBef>
                <a:spcPts val="600"/>
              </a:spcBef>
              <a:buFont typeface="Calibri" panose="020F0502020204030204" pitchFamily="34" charset="0"/>
              <a:buNone/>
            </a:pPr>
            <a:r>
              <a:rPr lang="ja-JP" altLang="en-US" sz="2800" dirty="0">
                <a:solidFill>
                  <a:srgbClr val="846700"/>
                </a:solidFill>
                <a:latin typeface="+mn-ea"/>
              </a:rPr>
              <a:t>１　任意継続組合員制度とは</a:t>
            </a:r>
          </a:p>
          <a:p>
            <a:pPr>
              <a:lnSpc>
                <a:spcPct val="120000"/>
              </a:lnSpc>
              <a:spcBef>
                <a:spcPts val="600"/>
              </a:spcBef>
              <a:buFont typeface="Calibri" panose="020F0502020204030204" pitchFamily="34" charset="0"/>
              <a:buNone/>
            </a:pPr>
            <a:r>
              <a:rPr lang="ja-JP" altLang="en-US" sz="2800" dirty="0">
                <a:solidFill>
                  <a:srgbClr val="846700"/>
                </a:solidFill>
                <a:latin typeface="+mn-ea"/>
              </a:rPr>
              <a:t>２　加入から資格喪失までの流れ</a:t>
            </a:r>
          </a:p>
          <a:p>
            <a:pPr>
              <a:lnSpc>
                <a:spcPct val="120000"/>
              </a:lnSpc>
              <a:spcBef>
                <a:spcPts val="600"/>
              </a:spcBef>
              <a:buFont typeface="Calibri" panose="020F0502020204030204" pitchFamily="34" charset="0"/>
              <a:buNone/>
            </a:pPr>
            <a:r>
              <a:rPr lang="ja-JP" altLang="en-US" sz="2800" dirty="0">
                <a:solidFill>
                  <a:srgbClr val="846700"/>
                </a:solidFill>
                <a:latin typeface="+mn-ea"/>
              </a:rPr>
              <a:t>３　加入手続</a:t>
            </a:r>
            <a:endParaRPr lang="en-US" altLang="ja-JP" sz="2800" dirty="0">
              <a:solidFill>
                <a:srgbClr val="846700"/>
              </a:solidFill>
              <a:latin typeface="+mn-ea"/>
            </a:endParaRPr>
          </a:p>
          <a:p>
            <a:pPr>
              <a:lnSpc>
                <a:spcPct val="120000"/>
              </a:lnSpc>
              <a:spcBef>
                <a:spcPts val="600"/>
              </a:spcBef>
              <a:buFont typeface="Calibri" panose="020F0502020204030204" pitchFamily="34" charset="0"/>
              <a:buNone/>
            </a:pPr>
            <a:r>
              <a:rPr lang="ja-JP" altLang="en-US" sz="2800" dirty="0">
                <a:solidFill>
                  <a:srgbClr val="846700"/>
                </a:solidFill>
                <a:latin typeface="+mn-ea"/>
              </a:rPr>
              <a:t>４　加入手続後の取下げ</a:t>
            </a:r>
            <a:endParaRPr lang="en-US" altLang="ja-JP" sz="2800" dirty="0">
              <a:solidFill>
                <a:srgbClr val="846700"/>
              </a:solidFill>
              <a:latin typeface="+mn-ea"/>
            </a:endParaRPr>
          </a:p>
          <a:p>
            <a:pPr>
              <a:lnSpc>
                <a:spcPct val="120000"/>
              </a:lnSpc>
              <a:spcBef>
                <a:spcPts val="600"/>
              </a:spcBef>
              <a:buFont typeface="Calibri" panose="020F0502020204030204" pitchFamily="34" charset="0"/>
              <a:buNone/>
            </a:pPr>
            <a:r>
              <a:rPr lang="ja-JP" altLang="en-US" sz="2800" dirty="0">
                <a:solidFill>
                  <a:srgbClr val="846700"/>
                </a:solidFill>
                <a:latin typeface="+mn-ea"/>
              </a:rPr>
              <a:t>５　任意継続組合員証等の交付</a:t>
            </a:r>
            <a:endParaRPr lang="en-US" altLang="ja-JP" sz="2800" dirty="0">
              <a:solidFill>
                <a:srgbClr val="846700"/>
              </a:solidFill>
              <a:latin typeface="+mn-ea"/>
            </a:endParaRPr>
          </a:p>
          <a:p>
            <a:pPr>
              <a:lnSpc>
                <a:spcPct val="120000"/>
              </a:lnSpc>
              <a:spcBef>
                <a:spcPts val="600"/>
              </a:spcBef>
              <a:buNone/>
            </a:pPr>
            <a:r>
              <a:rPr lang="ja-JP" altLang="en-US" sz="2800" dirty="0">
                <a:solidFill>
                  <a:srgbClr val="846700"/>
                </a:solidFill>
                <a:latin typeface="+mn-ea"/>
              </a:rPr>
              <a:t>６　任意継続組合員の資格喪失</a:t>
            </a:r>
            <a:endParaRPr lang="en-US" altLang="ja-JP" sz="2800" dirty="0">
              <a:solidFill>
                <a:srgbClr val="846700"/>
              </a:solidFill>
              <a:latin typeface="+mn-ea"/>
            </a:endParaRPr>
          </a:p>
          <a:p>
            <a:pPr>
              <a:lnSpc>
                <a:spcPct val="120000"/>
              </a:lnSpc>
              <a:spcBef>
                <a:spcPts val="600"/>
              </a:spcBef>
              <a:buNone/>
            </a:pPr>
            <a:r>
              <a:rPr lang="ja-JP" altLang="en-US" sz="2800" dirty="0">
                <a:solidFill>
                  <a:srgbClr val="846700"/>
                </a:solidFill>
                <a:latin typeface="+mn-ea"/>
              </a:rPr>
              <a:t>７　被扶養者について</a:t>
            </a:r>
            <a:endParaRPr lang="en-US" altLang="ja-JP" sz="2800" dirty="0">
              <a:solidFill>
                <a:srgbClr val="846700"/>
              </a:solidFill>
              <a:latin typeface="+mn-ea"/>
            </a:endParaRPr>
          </a:p>
          <a:p>
            <a:pPr>
              <a:lnSpc>
                <a:spcPct val="120000"/>
              </a:lnSpc>
              <a:spcBef>
                <a:spcPts val="600"/>
              </a:spcBef>
              <a:buNone/>
            </a:pPr>
            <a:r>
              <a:rPr lang="ja-JP" altLang="en-US" sz="2800" dirty="0">
                <a:solidFill>
                  <a:srgbClr val="846700"/>
                </a:solidFill>
                <a:latin typeface="+mn-ea"/>
              </a:rPr>
              <a:t>　</a:t>
            </a:r>
            <a:r>
              <a:rPr lang="en-US" altLang="ja-JP" sz="2800" dirty="0">
                <a:solidFill>
                  <a:srgbClr val="846700"/>
                </a:solidFill>
                <a:latin typeface="+mn-ea"/>
              </a:rPr>
              <a:t>(</a:t>
            </a:r>
            <a:r>
              <a:rPr lang="ja-JP" altLang="en-US" sz="2800" dirty="0">
                <a:solidFill>
                  <a:srgbClr val="846700"/>
                </a:solidFill>
                <a:latin typeface="+mn-ea"/>
              </a:rPr>
              <a:t>１</a:t>
            </a:r>
            <a:r>
              <a:rPr lang="en-US" altLang="ja-JP" sz="2800" dirty="0">
                <a:solidFill>
                  <a:srgbClr val="846700"/>
                </a:solidFill>
                <a:latin typeface="+mn-ea"/>
              </a:rPr>
              <a:t>)</a:t>
            </a:r>
            <a:r>
              <a:rPr lang="ja-JP" altLang="en-US" sz="2800" dirty="0">
                <a:solidFill>
                  <a:srgbClr val="846700"/>
                </a:solidFill>
                <a:latin typeface="+mn-ea"/>
              </a:rPr>
              <a:t>　被扶養者の認定</a:t>
            </a:r>
            <a:endParaRPr lang="en-US" altLang="ja-JP" sz="2800" dirty="0">
              <a:solidFill>
                <a:srgbClr val="846700"/>
              </a:solidFill>
              <a:latin typeface="+mn-ea"/>
            </a:endParaRPr>
          </a:p>
          <a:p>
            <a:pPr>
              <a:lnSpc>
                <a:spcPct val="120000"/>
              </a:lnSpc>
              <a:spcBef>
                <a:spcPts val="600"/>
              </a:spcBef>
              <a:buNone/>
            </a:pPr>
            <a:r>
              <a:rPr lang="ja-JP" altLang="en-US" sz="2800" dirty="0">
                <a:solidFill>
                  <a:srgbClr val="846700"/>
                </a:solidFill>
                <a:latin typeface="+mn-ea"/>
              </a:rPr>
              <a:t>　</a:t>
            </a:r>
            <a:r>
              <a:rPr lang="en-US" altLang="ja-JP" sz="2800" dirty="0">
                <a:solidFill>
                  <a:srgbClr val="846700"/>
                </a:solidFill>
                <a:latin typeface="+mn-ea"/>
              </a:rPr>
              <a:t>(</a:t>
            </a:r>
            <a:r>
              <a:rPr lang="ja-JP" altLang="en-US" sz="2800" dirty="0">
                <a:solidFill>
                  <a:srgbClr val="846700"/>
                </a:solidFill>
                <a:latin typeface="+mn-ea"/>
              </a:rPr>
              <a:t>２</a:t>
            </a:r>
            <a:r>
              <a:rPr lang="en-US" altLang="ja-JP" sz="2800" dirty="0">
                <a:solidFill>
                  <a:srgbClr val="846700"/>
                </a:solidFill>
                <a:latin typeface="+mn-ea"/>
              </a:rPr>
              <a:t>)</a:t>
            </a:r>
            <a:r>
              <a:rPr lang="ja-JP" altLang="en-US" sz="2800" dirty="0">
                <a:solidFill>
                  <a:srgbClr val="846700"/>
                </a:solidFill>
                <a:latin typeface="+mn-ea"/>
              </a:rPr>
              <a:t>　被扶養者の取消</a:t>
            </a:r>
            <a:endParaRPr lang="en-US" altLang="ja-JP" sz="2800" dirty="0">
              <a:solidFill>
                <a:srgbClr val="846700"/>
              </a:solidFill>
              <a:latin typeface="+mn-ea"/>
            </a:endParaRPr>
          </a:p>
          <a:p>
            <a:pPr>
              <a:lnSpc>
                <a:spcPct val="120000"/>
              </a:lnSpc>
              <a:spcBef>
                <a:spcPts val="600"/>
              </a:spcBef>
              <a:buNone/>
            </a:pPr>
            <a:r>
              <a:rPr lang="ja-JP" altLang="en-US" sz="2800" dirty="0">
                <a:solidFill>
                  <a:srgbClr val="846700"/>
                </a:solidFill>
                <a:latin typeface="+mn-ea"/>
              </a:rPr>
              <a:t>８　住所又は氏名に変更があったとき</a:t>
            </a:r>
            <a:endParaRPr lang="en-US" altLang="ja-JP" sz="2800" dirty="0">
              <a:solidFill>
                <a:srgbClr val="846700"/>
              </a:solidFill>
              <a:latin typeface="+mn-ea"/>
            </a:endParaRPr>
          </a:p>
          <a:p>
            <a:pPr>
              <a:lnSpc>
                <a:spcPct val="120000"/>
              </a:lnSpc>
              <a:spcBef>
                <a:spcPts val="600"/>
              </a:spcBef>
              <a:buFont typeface="Calibri" panose="020F0502020204030204" pitchFamily="34" charset="0"/>
              <a:buNone/>
            </a:pPr>
            <a:endParaRPr lang="en-US" altLang="ja-JP" sz="2800" dirty="0">
              <a:solidFill>
                <a:srgbClr val="846700"/>
              </a:solidFill>
              <a:latin typeface="+mn-ea"/>
            </a:endParaRPr>
          </a:p>
          <a:p>
            <a:pPr>
              <a:lnSpc>
                <a:spcPct val="120000"/>
              </a:lnSpc>
              <a:spcBef>
                <a:spcPts val="1800"/>
              </a:spcBef>
              <a:buFont typeface="Calibri" panose="020F0502020204030204" pitchFamily="34" charset="0"/>
              <a:buNone/>
            </a:pPr>
            <a:endParaRPr lang="ja-JP" altLang="en-US" sz="2800" dirty="0">
              <a:solidFill>
                <a:schemeClr val="accent1">
                  <a:lumMod val="50000"/>
                </a:schemeClr>
              </a:solidFill>
              <a:latin typeface="+mn-ea"/>
            </a:endParaRPr>
          </a:p>
          <a:p>
            <a:pPr>
              <a:lnSpc>
                <a:spcPct val="120000"/>
              </a:lnSpc>
              <a:spcBef>
                <a:spcPts val="1800"/>
              </a:spcBef>
              <a:buFont typeface="Calibri" panose="020F0502020204030204" pitchFamily="34" charset="0"/>
              <a:buNone/>
            </a:pPr>
            <a:endParaRPr lang="ja-JP" altLang="en-US" sz="2800" dirty="0">
              <a:solidFill>
                <a:schemeClr val="accent1">
                  <a:lumMod val="50000"/>
                </a:schemeClr>
              </a:solidFill>
              <a:latin typeface="+mn-ea"/>
            </a:endParaRPr>
          </a:p>
        </p:txBody>
      </p:sp>
      <p:pic>
        <p:nvPicPr>
          <p:cNvPr id="9" name="オーディオ 8">
            <a:hlinkClick r:id="" action="ppaction://media"/>
            <a:extLst>
              <a:ext uri="{FF2B5EF4-FFF2-40B4-BE49-F238E27FC236}">
                <a16:creationId xmlns="" xmlns:a16="http://schemas.microsoft.com/office/drawing/2014/main" id="{B138C18F-2D1D-4E0F-862D-EF5F4DB22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0117730"/>
      </p:ext>
    </p:extLst>
  </p:cSld>
  <p:clrMapOvr>
    <a:masterClrMapping/>
  </p:clrMapOvr>
  <mc:AlternateContent xmlns:mc="http://schemas.openxmlformats.org/markup-compatibility/2006" xmlns:p14="http://schemas.microsoft.com/office/powerpoint/2010/main">
    <mc:Choice Requires="p14">
      <p:transition spd="slow" p14:dur="2000" advTm="14454"/>
    </mc:Choice>
    <mc:Fallback xmlns="">
      <p:transition spd="slow" advTm="1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1109980" y="-79665"/>
            <a:ext cx="10058400" cy="1450757"/>
          </a:xfrm>
        </p:spPr>
        <p:txBody>
          <a:bodyPr/>
          <a:lstStyle/>
          <a:p>
            <a:r>
              <a:rPr kumimoji="1" lang="ja-JP" altLang="en-US" dirty="0">
                <a:solidFill>
                  <a:srgbClr val="846700"/>
                </a:solidFill>
              </a:rPr>
              <a:t>１</a:t>
            </a:r>
            <a:r>
              <a:rPr kumimoji="1" lang="ja-JP" altLang="en-US" sz="2400" dirty="0">
                <a:solidFill>
                  <a:srgbClr val="846700"/>
                </a:solidFill>
              </a:rPr>
              <a:t>①</a:t>
            </a:r>
            <a:r>
              <a:rPr kumimoji="1" lang="ja-JP" altLang="en-US" dirty="0">
                <a:solidFill>
                  <a:srgbClr val="846700"/>
                </a:solidFill>
              </a:rPr>
              <a:t>　任意継続組合員制度とは</a:t>
            </a:r>
          </a:p>
        </p:txBody>
      </p:sp>
      <p:sp>
        <p:nvSpPr>
          <p:cNvPr id="10"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11" name="Group 109266"/>
          <p:cNvGrpSpPr/>
          <p:nvPr/>
        </p:nvGrpSpPr>
        <p:grpSpPr>
          <a:xfrm>
            <a:off x="585470" y="10022205"/>
            <a:ext cx="35560" cy="67310"/>
            <a:chOff x="0" y="0"/>
            <a:chExt cx="36017" cy="67310"/>
          </a:xfrm>
        </p:grpSpPr>
        <p:sp>
          <p:nvSpPr>
            <p:cNvPr id="12" name="Shape 2790"/>
            <p:cNvSpPr/>
            <p:nvPr/>
          </p:nvSpPr>
          <p:spPr>
            <a:xfrm>
              <a:off x="10376" y="17463"/>
              <a:ext cx="25641" cy="49847"/>
            </a:xfrm>
            <a:custGeom>
              <a:avLst/>
              <a:gdLst/>
              <a:ahLst/>
              <a:cxnLst/>
              <a:rect l="0" t="0" r="0" b="0"/>
              <a:pathLst>
                <a:path w="25641" h="49847">
                  <a:moveTo>
                    <a:pt x="0" y="0"/>
                  </a:moveTo>
                  <a:lnTo>
                    <a:pt x="7633" y="6007"/>
                  </a:lnTo>
                  <a:lnTo>
                    <a:pt x="25641" y="6007"/>
                  </a:lnTo>
                  <a:lnTo>
                    <a:pt x="25641" y="9279"/>
                  </a:lnTo>
                  <a:lnTo>
                    <a:pt x="7087" y="9279"/>
                  </a:lnTo>
                  <a:lnTo>
                    <a:pt x="7087" y="36017"/>
                  </a:lnTo>
                  <a:lnTo>
                    <a:pt x="25641" y="36017"/>
                  </a:lnTo>
                  <a:lnTo>
                    <a:pt x="25641" y="39294"/>
                  </a:lnTo>
                  <a:lnTo>
                    <a:pt x="7087" y="39294"/>
                  </a:lnTo>
                  <a:lnTo>
                    <a:pt x="7087" y="45288"/>
                  </a:lnTo>
                  <a:cubicBezTo>
                    <a:pt x="2362" y="49657"/>
                    <a:pt x="0" y="49847"/>
                    <a:pt x="0" y="45834"/>
                  </a:cubicBezTo>
                  <a:lnTo>
                    <a:pt x="0" y="0"/>
                  </a:lnTo>
                  <a:close/>
                </a:path>
              </a:pathLst>
            </a:custGeom>
            <a:ln w="0" cap="flat">
              <a:miter lim="1000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 name="Shape 132102"/>
            <p:cNvSpPr/>
            <p:nvPr/>
          </p:nvSpPr>
          <p:spPr>
            <a:xfrm>
              <a:off x="0" y="0"/>
              <a:ext cx="36017" cy="9144"/>
            </a:xfrm>
            <a:custGeom>
              <a:avLst/>
              <a:gdLst/>
              <a:ahLst/>
              <a:cxnLst/>
              <a:rect l="0" t="0" r="0" b="0"/>
              <a:pathLst>
                <a:path w="36017" h="9144">
                  <a:moveTo>
                    <a:pt x="0" y="0"/>
                  </a:moveTo>
                  <a:lnTo>
                    <a:pt x="36017" y="0"/>
                  </a:lnTo>
                  <a:lnTo>
                    <a:pt x="36017" y="9144"/>
                  </a:lnTo>
                  <a:lnTo>
                    <a:pt x="0" y="9144"/>
                  </a:lnTo>
                  <a:lnTo>
                    <a:pt x="0" y="0"/>
                  </a:lnTo>
                </a:path>
              </a:pathLst>
            </a:custGeom>
            <a:ln w="0" cap="flat">
              <a:miter lim="100000"/>
            </a:ln>
          </p:spPr>
          <p:style>
            <a:lnRef idx="0">
              <a:srgbClr val="000000">
                <a:alpha val="0"/>
              </a:srgbClr>
            </a:lnRef>
            <a:fillRef idx="1">
              <a:srgbClr val="181717"/>
            </a:fillRef>
            <a:effectRef idx="0">
              <a:scrgbClr r="0" g="0" b="0"/>
            </a:effectRef>
            <a:fontRef idx="none"/>
          </p:style>
          <p:txBody>
            <a:bodyPr/>
            <a:lstStyle/>
            <a:p>
              <a:endParaRPr lang="ja-JP" altLang="en-US"/>
            </a:p>
          </p:txBody>
        </p:sp>
      </p:grpSp>
      <p:sp>
        <p:nvSpPr>
          <p:cNvPr id="14" name="Rectangle 5"/>
          <p:cNvSpPr>
            <a:spLocks noChangeArrowheads="1"/>
          </p:cNvSpPr>
          <p:nvPr/>
        </p:nvSpPr>
        <p:spPr bwMode="auto">
          <a:xfrm>
            <a:off x="881282" y="1589256"/>
            <a:ext cx="1152144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5575" algn="l" defTabSz="914400" rtl="0" eaLnBrk="0" fontAlgn="base" latinLnBrk="0" hangingPunct="0">
              <a:lnSpc>
                <a:spcPct val="150000"/>
              </a:lnSpc>
              <a:spcBef>
                <a:spcPct val="0"/>
              </a:spcBef>
              <a:spcAft>
                <a:spcPct val="0"/>
              </a:spcAft>
              <a:buClrTx/>
              <a:buSzTx/>
              <a:buFontTx/>
              <a:buNone/>
              <a:tabLst/>
            </a:pPr>
            <a:r>
              <a:rPr kumimoji="0" lang="ja-JP" altLang="ja-JP" sz="3200" b="0" i="0" u="sng" strike="noStrike" cap="none" normalizeH="0" baseline="0" dirty="0">
                <a:ln>
                  <a:noFill/>
                </a:ln>
                <a:solidFill>
                  <a:srgbClr val="FF0000"/>
                </a:solidFill>
                <a:effectLst/>
                <a:latin typeface="+mn-ea"/>
                <a:cs typeface="ＭＳ 明朝" panose="02020609040205080304" pitchFamily="17" charset="-128"/>
              </a:rPr>
              <a:t>退職日の前日までに</a:t>
            </a:r>
            <a:r>
              <a:rPr kumimoji="0" lang="ja-JP" altLang="ja-JP" sz="3200" b="0" i="0" u="none" strike="noStrike" cap="none" normalizeH="0" baseline="0" dirty="0">
                <a:ln>
                  <a:noFill/>
                </a:ln>
                <a:solidFill>
                  <a:srgbClr val="FF0000"/>
                </a:solidFill>
                <a:effectLst/>
                <a:latin typeface="+mn-ea"/>
                <a:cs typeface="ＭＳ 明朝" panose="02020609040205080304" pitchFamily="17" charset="-128"/>
              </a:rPr>
              <a:t>引き続き１年以上</a:t>
            </a:r>
            <a:r>
              <a:rPr lang="ja-JP" altLang="en-US" sz="2000" dirty="0">
                <a:latin typeface="+mn-ea"/>
                <a:cs typeface="ＭＳ 明朝" panose="02020609040205080304" pitchFamily="17" charset="-128"/>
              </a:rPr>
              <a:t>（</a:t>
            </a:r>
            <a:r>
              <a:rPr lang="en-US" altLang="ja-JP" sz="2000" dirty="0">
                <a:latin typeface="+mn-ea"/>
                <a:cs typeface="ＭＳ 明朝" panose="02020609040205080304" pitchFamily="17" charset="-128"/>
              </a:rPr>
              <a:t>※</a:t>
            </a:r>
            <a:r>
              <a:rPr lang="ja-JP" altLang="en-US" sz="2000" dirty="0">
                <a:latin typeface="+mn-ea"/>
                <a:cs typeface="ＭＳ 明朝" panose="02020609040205080304" pitchFamily="17" charset="-128"/>
              </a:rPr>
              <a:t>）</a:t>
            </a:r>
            <a:r>
              <a:rPr kumimoji="0" lang="ja-JP" altLang="ja-JP" sz="3200" b="0" i="0" u="none" strike="noStrike" cap="none" normalizeH="0" baseline="0" dirty="0">
                <a:ln>
                  <a:noFill/>
                </a:ln>
                <a:effectLst/>
                <a:latin typeface="+mn-ea"/>
                <a:cs typeface="ＭＳ 明朝" panose="02020609040205080304" pitchFamily="17" charset="-128"/>
              </a:rPr>
              <a:t>組合員であった人</a:t>
            </a:r>
            <a:r>
              <a:rPr kumimoji="0" lang="ja-JP" altLang="en-US" sz="3200" b="0" i="0" u="none" strike="noStrike" cap="none" normalizeH="0" baseline="0" dirty="0">
                <a:ln>
                  <a:noFill/>
                </a:ln>
                <a:effectLst/>
                <a:latin typeface="+mn-ea"/>
                <a:cs typeface="ＭＳ 明朝" panose="02020609040205080304" pitchFamily="17" charset="-128"/>
              </a:rPr>
              <a:t>が，</a:t>
            </a:r>
            <a:endParaRPr lang="en-US" altLang="ja-JP" sz="3200" dirty="0">
              <a:latin typeface="+mn-ea"/>
              <a:cs typeface="ＭＳ 明朝" panose="02020609040205080304" pitchFamily="17" charset="-128"/>
            </a:endParaRPr>
          </a:p>
          <a:p>
            <a:pPr marL="0" marR="0" lvl="0" indent="155575" algn="l" defTabSz="914400" rtl="0" eaLnBrk="0" fontAlgn="base" latinLnBrk="0" hangingPunct="0">
              <a:lnSpc>
                <a:spcPct val="150000"/>
              </a:lnSpc>
              <a:spcBef>
                <a:spcPct val="0"/>
              </a:spcBef>
              <a:spcAft>
                <a:spcPct val="0"/>
              </a:spcAft>
              <a:buClrTx/>
              <a:buSzTx/>
              <a:buFontTx/>
              <a:buNone/>
              <a:tabLst/>
            </a:pPr>
            <a:r>
              <a:rPr kumimoji="0" lang="ja-JP" altLang="en-US" sz="3200" b="0" i="0" u="none" strike="noStrike" cap="none" normalizeH="0" baseline="0" dirty="0">
                <a:ln>
                  <a:noFill/>
                </a:ln>
                <a:solidFill>
                  <a:srgbClr val="FF0000"/>
                </a:solidFill>
                <a:effectLst/>
                <a:latin typeface="+mn-ea"/>
                <a:cs typeface="ＭＳ 明朝" panose="02020609040205080304" pitchFamily="17" charset="-128"/>
              </a:rPr>
              <a:t>退職日から起算して</a:t>
            </a:r>
            <a:r>
              <a:rPr kumimoji="0" lang="en-US" altLang="ja-JP" sz="3200" b="0" i="0" u="none" strike="noStrike" cap="none" normalizeH="0" baseline="0" dirty="0">
                <a:ln>
                  <a:noFill/>
                </a:ln>
                <a:solidFill>
                  <a:srgbClr val="FF0000"/>
                </a:solidFill>
                <a:effectLst/>
                <a:latin typeface="+mn-ea"/>
                <a:cs typeface="ＭＳ 明朝" panose="02020609040205080304" pitchFamily="17" charset="-128"/>
              </a:rPr>
              <a:t>20</a:t>
            </a:r>
            <a:r>
              <a:rPr kumimoji="0" lang="ja-JP" altLang="en-US" sz="3200" b="0" i="0" u="none" strike="noStrike" cap="none" normalizeH="0" baseline="0" dirty="0">
                <a:ln>
                  <a:noFill/>
                </a:ln>
                <a:solidFill>
                  <a:srgbClr val="FF0000"/>
                </a:solidFill>
                <a:effectLst/>
                <a:latin typeface="+mn-ea"/>
                <a:cs typeface="ＭＳ 明朝" panose="02020609040205080304" pitchFamily="17" charset="-128"/>
              </a:rPr>
              <a:t>日以内</a:t>
            </a:r>
            <a:r>
              <a:rPr kumimoji="0" lang="ja-JP" altLang="en-US" sz="3200" b="0" i="0" u="none" strike="noStrike" cap="none" normalizeH="0" baseline="0" dirty="0">
                <a:ln>
                  <a:noFill/>
                </a:ln>
                <a:effectLst/>
                <a:latin typeface="+mn-ea"/>
                <a:cs typeface="ＭＳ 明朝" panose="02020609040205080304" pitchFamily="17" charset="-128"/>
              </a:rPr>
              <a:t>に「任意継続組合員申出書」を</a:t>
            </a:r>
            <a:endParaRPr kumimoji="0" lang="en-US" altLang="ja-JP" sz="3200" b="0" i="0" u="none" strike="noStrike" cap="none" normalizeH="0" baseline="0" dirty="0">
              <a:ln>
                <a:noFill/>
              </a:ln>
              <a:effectLst/>
              <a:latin typeface="+mn-ea"/>
              <a:cs typeface="ＭＳ 明朝" panose="02020609040205080304" pitchFamily="17" charset="-128"/>
            </a:endParaRPr>
          </a:p>
          <a:p>
            <a:pPr marL="0" marR="0" lvl="0" indent="155575" algn="l" defTabSz="914400" rtl="0" eaLnBrk="0" fontAlgn="base" latinLnBrk="0" hangingPunct="0">
              <a:lnSpc>
                <a:spcPct val="150000"/>
              </a:lnSpc>
              <a:spcBef>
                <a:spcPct val="0"/>
              </a:spcBef>
              <a:spcAft>
                <a:spcPct val="0"/>
              </a:spcAft>
              <a:buClrTx/>
              <a:buSzTx/>
              <a:buFontTx/>
              <a:buNone/>
              <a:tabLst/>
            </a:pPr>
            <a:r>
              <a:rPr lang="ja-JP" altLang="en-US" sz="3200" dirty="0">
                <a:latin typeface="+mn-ea"/>
                <a:cs typeface="ＭＳ 明朝" panose="02020609040205080304" pitchFamily="17" charset="-128"/>
              </a:rPr>
              <a:t>共済組合に提出した場合に，</a:t>
            </a:r>
            <a:endParaRPr kumimoji="0" lang="en-US" altLang="ja-JP" sz="3200" b="0" i="0" u="none" strike="noStrike" cap="none" normalizeH="0" baseline="0" dirty="0">
              <a:ln>
                <a:noFill/>
              </a:ln>
              <a:effectLst/>
              <a:latin typeface="+mn-ea"/>
              <a:cs typeface="ＭＳ 明朝" panose="02020609040205080304" pitchFamily="17" charset="-128"/>
            </a:endParaRPr>
          </a:p>
          <a:p>
            <a:pPr marL="0" marR="0" lvl="0" indent="155575" algn="l" defTabSz="914400" rtl="0" eaLnBrk="0" fontAlgn="base" latinLnBrk="0" hangingPunct="0">
              <a:lnSpc>
                <a:spcPct val="150000"/>
              </a:lnSpc>
              <a:spcBef>
                <a:spcPct val="0"/>
              </a:spcBef>
              <a:spcAft>
                <a:spcPct val="0"/>
              </a:spcAft>
              <a:buClrTx/>
              <a:buSzTx/>
              <a:buFontTx/>
              <a:buNone/>
              <a:tabLst/>
            </a:pPr>
            <a:r>
              <a:rPr kumimoji="0" lang="ja-JP" altLang="en-US" sz="3200" b="0" i="0" u="none" strike="noStrike" cap="none" normalizeH="0" baseline="0" dirty="0">
                <a:ln>
                  <a:noFill/>
                </a:ln>
                <a:solidFill>
                  <a:srgbClr val="FF0000"/>
                </a:solidFill>
                <a:effectLst/>
                <a:latin typeface="+mn-ea"/>
                <a:cs typeface="ＭＳ 明朝" panose="02020609040205080304" pitchFamily="17" charset="-128"/>
              </a:rPr>
              <a:t>退職後最大２年間</a:t>
            </a:r>
            <a:r>
              <a:rPr kumimoji="0" lang="ja-JP" altLang="en-US" sz="3200" b="0" i="0" u="none" strike="noStrike" cap="none" normalizeH="0" baseline="0" dirty="0">
                <a:ln>
                  <a:noFill/>
                </a:ln>
                <a:effectLst/>
                <a:latin typeface="+mn-ea"/>
                <a:cs typeface="ＭＳ 明朝" panose="02020609040205080304" pitchFamily="17" charset="-128"/>
              </a:rPr>
              <a:t>，</a:t>
            </a:r>
            <a:r>
              <a:rPr lang="ja-JP" altLang="en-US" sz="3200" dirty="0">
                <a:latin typeface="+mn-ea"/>
                <a:cs typeface="ＭＳ 明朝" panose="02020609040205080304" pitchFamily="17" charset="-128"/>
              </a:rPr>
              <a:t>在</a:t>
            </a:r>
            <a:r>
              <a:rPr kumimoji="0" lang="ja-JP" altLang="en-US" sz="3200" b="0" i="0" u="none" strike="noStrike" cap="none" normalizeH="0" baseline="0" dirty="0">
                <a:ln>
                  <a:noFill/>
                </a:ln>
                <a:effectLst/>
                <a:latin typeface="+mn-ea"/>
                <a:cs typeface="ＭＳ 明朝" panose="02020609040205080304" pitchFamily="17" charset="-128"/>
              </a:rPr>
              <a:t>職中とほぼ同様の短期給付を受け，</a:t>
            </a:r>
            <a:endParaRPr kumimoji="0" lang="en-US" altLang="ja-JP" sz="3200" b="0" i="0" u="none" strike="noStrike" cap="none" normalizeH="0" baseline="0" dirty="0">
              <a:ln>
                <a:noFill/>
              </a:ln>
              <a:effectLst/>
              <a:latin typeface="+mn-ea"/>
              <a:cs typeface="ＭＳ 明朝" panose="02020609040205080304" pitchFamily="17" charset="-128"/>
            </a:endParaRPr>
          </a:p>
          <a:p>
            <a:pPr marL="0" marR="0" lvl="0" indent="155575" algn="l" defTabSz="914400" rtl="0" eaLnBrk="0" fontAlgn="base" latinLnBrk="0" hangingPunct="0">
              <a:lnSpc>
                <a:spcPct val="150000"/>
              </a:lnSpc>
              <a:spcBef>
                <a:spcPct val="0"/>
              </a:spcBef>
              <a:spcAft>
                <a:spcPct val="0"/>
              </a:spcAft>
              <a:buClrTx/>
              <a:buSzTx/>
              <a:buFontTx/>
              <a:buNone/>
              <a:tabLst/>
            </a:pPr>
            <a:r>
              <a:rPr kumimoji="0" lang="ja-JP" altLang="en-US" sz="3200" b="0" i="0" u="none" strike="noStrike" cap="none" normalizeH="0" baseline="0" dirty="0">
                <a:ln>
                  <a:noFill/>
                </a:ln>
                <a:effectLst/>
                <a:latin typeface="+mn-ea"/>
                <a:cs typeface="ＭＳ 明朝" panose="02020609040205080304" pitchFamily="17" charset="-128"/>
              </a:rPr>
              <a:t>一部の福祉事業を利用することができる制度</a:t>
            </a:r>
            <a:endParaRPr kumimoji="0" lang="en-US" altLang="ja-JP" sz="3200" b="0" i="0" u="none" strike="noStrike" cap="none" normalizeH="0" baseline="0" dirty="0">
              <a:ln>
                <a:noFill/>
              </a:ln>
              <a:effectLst/>
              <a:latin typeface="+mn-ea"/>
              <a:cs typeface="ＭＳ 明朝" panose="02020609040205080304" pitchFamily="17" charset="-128"/>
            </a:endParaRPr>
          </a:p>
          <a:p>
            <a:pPr indent="155575" defTabSz="914400">
              <a:lnSpc>
                <a:spcPct val="150000"/>
              </a:lnSpc>
            </a:pPr>
            <a:r>
              <a:rPr lang="en-US" altLang="ja-JP" sz="2000" dirty="0">
                <a:latin typeface="+mn-ea"/>
                <a:cs typeface="ＭＳ 明朝" panose="02020609040205080304" pitchFamily="17" charset="-128"/>
              </a:rPr>
              <a:t>※</a:t>
            </a:r>
            <a:r>
              <a:rPr lang="ja-JP" altLang="en-US" sz="2000" dirty="0">
                <a:latin typeface="+mn-ea"/>
                <a:cs typeface="ＭＳ 明朝" panose="02020609040205080304" pitchFamily="17" charset="-128"/>
              </a:rPr>
              <a:t>　令和４年</a:t>
            </a:r>
            <a:r>
              <a:rPr lang="en-US" altLang="ja-JP" sz="2000" dirty="0">
                <a:latin typeface="+mn-ea"/>
                <a:cs typeface="ＭＳ 明朝" panose="02020609040205080304" pitchFamily="17" charset="-128"/>
              </a:rPr>
              <a:t>10</a:t>
            </a:r>
            <a:r>
              <a:rPr lang="ja-JP" altLang="en-US" sz="2000" dirty="0">
                <a:latin typeface="+mn-ea"/>
                <a:cs typeface="ＭＳ 明朝" panose="02020609040205080304" pitchFamily="17" charset="-128"/>
              </a:rPr>
              <a:t>月制度改正に伴う経過措置あり（別添「医療保険制度</a:t>
            </a:r>
            <a:r>
              <a:rPr lang="en-US" altLang="ja-JP" sz="2000" dirty="0">
                <a:latin typeface="+mn-ea"/>
                <a:cs typeface="ＭＳ 明朝" panose="02020609040205080304" pitchFamily="17" charset="-128"/>
              </a:rPr>
              <a:t>FAQ</a:t>
            </a:r>
            <a:r>
              <a:rPr lang="ja-JP" altLang="en-US" sz="2000" dirty="0">
                <a:latin typeface="+mn-ea"/>
                <a:cs typeface="ＭＳ 明朝" panose="02020609040205080304" pitchFamily="17" charset="-128"/>
              </a:rPr>
              <a:t>」の</a:t>
            </a:r>
            <a:r>
              <a:rPr lang="en-US" altLang="ja-JP" sz="2000" dirty="0">
                <a:latin typeface="+mn-ea"/>
                <a:cs typeface="ＭＳ 明朝" panose="02020609040205080304" pitchFamily="17" charset="-128"/>
              </a:rPr>
              <a:t>Q</a:t>
            </a:r>
            <a:r>
              <a:rPr lang="ja-JP" altLang="en-US" sz="2000" dirty="0">
                <a:latin typeface="+mn-ea"/>
                <a:cs typeface="ＭＳ 明朝" panose="02020609040205080304" pitchFamily="17" charset="-128"/>
              </a:rPr>
              <a:t>３の参考２を参照）</a:t>
            </a:r>
            <a:endParaRPr lang="en-US" altLang="ja-JP" sz="2000" dirty="0">
              <a:latin typeface="+mn-ea"/>
              <a:cs typeface="ＭＳ 明朝" panose="02020609040205080304" pitchFamily="17" charset="-128"/>
            </a:endParaRPr>
          </a:p>
          <a:p>
            <a:pPr marL="0" marR="0" lvl="0" indent="155575" algn="l" defTabSz="914400" rtl="0" eaLnBrk="0" fontAlgn="base" latinLnBrk="0" hangingPunct="0">
              <a:lnSpc>
                <a:spcPct val="150000"/>
              </a:lnSpc>
              <a:spcBef>
                <a:spcPct val="0"/>
              </a:spcBef>
              <a:spcAft>
                <a:spcPct val="0"/>
              </a:spcAft>
              <a:buClrTx/>
              <a:buSzTx/>
              <a:buFontTx/>
              <a:buNone/>
              <a:tabLst/>
            </a:pPr>
            <a:endParaRPr kumimoji="0" lang="en-US" altLang="ja-JP" sz="4800" b="0" i="0" u="none" strike="noStrike" cap="none" normalizeH="0" baseline="0" dirty="0">
              <a:ln>
                <a:noFill/>
              </a:ln>
              <a:effectLst/>
              <a:latin typeface="+mn-ea"/>
            </a:endParaRPr>
          </a:p>
        </p:txBody>
      </p:sp>
      <p:pic>
        <p:nvPicPr>
          <p:cNvPr id="26" name="オーディオ 25">
            <a:hlinkClick r:id="" action="ppaction://media"/>
            <a:extLst>
              <a:ext uri="{FF2B5EF4-FFF2-40B4-BE49-F238E27FC236}">
                <a16:creationId xmlns="" xmlns:a16="http://schemas.microsoft.com/office/drawing/2014/main" id="{297CE4CC-0B70-4AF1-BC9B-C2CC1E2D8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9020653"/>
      </p:ext>
    </p:extLst>
  </p:cSld>
  <p:clrMapOvr>
    <a:masterClrMapping/>
  </p:clrMapOvr>
  <mc:AlternateContent xmlns:mc="http://schemas.openxmlformats.org/markup-compatibility/2006" xmlns:p14="http://schemas.microsoft.com/office/powerpoint/2010/main">
    <mc:Choice Requires="p14">
      <p:transition spd="slow" p14:dur="2000" advTm="87817"/>
    </mc:Choice>
    <mc:Fallback xmlns="">
      <p:transition spd="slow" advTm="8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666084341"/>
              </p:ext>
            </p:extLst>
          </p:nvPr>
        </p:nvGraphicFramePr>
        <p:xfrm>
          <a:off x="1097280" y="2235160"/>
          <a:ext cx="10058400" cy="3312000"/>
        </p:xfrm>
        <a:graphic>
          <a:graphicData uri="http://schemas.openxmlformats.org/drawingml/2006/table">
            <a:tbl>
              <a:tblPr firstCol="1" bandRow="1">
                <a:tableStyleId>{5C22544A-7EE6-4342-B048-85BDC9FD1C3A}</a:tableStyleId>
              </a:tblPr>
              <a:tblGrid>
                <a:gridCol w="1368871">
                  <a:extLst>
                    <a:ext uri="{9D8B030D-6E8A-4147-A177-3AD203B41FA5}">
                      <a16:colId xmlns="" xmlns:a16="http://schemas.microsoft.com/office/drawing/2014/main" val="20000"/>
                    </a:ext>
                  </a:extLst>
                </a:gridCol>
                <a:gridCol w="8689529">
                  <a:extLst>
                    <a:ext uri="{9D8B030D-6E8A-4147-A177-3AD203B41FA5}">
                      <a16:colId xmlns="" xmlns:a16="http://schemas.microsoft.com/office/drawing/2014/main" val="20001"/>
                    </a:ext>
                  </a:extLst>
                </a:gridCol>
              </a:tblGrid>
              <a:tr h="1872003">
                <a:tc>
                  <a:txBody>
                    <a:bodyPr/>
                    <a:lstStyle/>
                    <a:p>
                      <a:pPr algn="dist"/>
                      <a:r>
                        <a:rPr kumimoji="1" lang="ja-JP" altLang="en-US" dirty="0"/>
                        <a:t>短期給付</a:t>
                      </a:r>
                    </a:p>
                  </a:txBody>
                  <a:tcPr anchor="ctr"/>
                </a:tc>
                <a:tc>
                  <a:txBody>
                    <a:bodyPr/>
                    <a:lstStyle/>
                    <a:p>
                      <a:r>
                        <a:rPr kumimoji="1" lang="ja-JP" altLang="en-US" dirty="0"/>
                        <a:t>在職中とほぼ同様の給付が受けられます（別添「任意継続組合員に係る短期給付一覧表」参照）。</a:t>
                      </a:r>
                      <a:endParaRPr kumimoji="1" lang="en-US" altLang="ja-JP" dirty="0"/>
                    </a:p>
                    <a:p>
                      <a:r>
                        <a:rPr kumimoji="1" lang="en-US" altLang="ja-JP" dirty="0"/>
                        <a:t>※</a:t>
                      </a:r>
                      <a:r>
                        <a:rPr kumimoji="1" lang="ja-JP" altLang="en-US" dirty="0"/>
                        <a:t>　休業手当金</a:t>
                      </a:r>
                      <a:r>
                        <a:rPr kumimoji="1" lang="en-US" altLang="ja-JP" dirty="0"/>
                        <a:t>, </a:t>
                      </a:r>
                      <a:r>
                        <a:rPr kumimoji="1" lang="ja-JP" altLang="en-US" dirty="0"/>
                        <a:t>育児休業手当金</a:t>
                      </a:r>
                      <a:r>
                        <a:rPr kumimoji="1" lang="en-US" altLang="ja-JP" dirty="0"/>
                        <a:t>, </a:t>
                      </a:r>
                      <a:r>
                        <a:rPr kumimoji="1" lang="ja-JP" altLang="en-US" dirty="0"/>
                        <a:t>介護休業手当金は支給されません</a:t>
                      </a:r>
                      <a:r>
                        <a:rPr kumimoji="1" lang="en-US" altLang="ja-JP" dirty="0"/>
                        <a:t>｡ </a:t>
                      </a:r>
                    </a:p>
                    <a:p>
                      <a:r>
                        <a:rPr kumimoji="1" lang="en-US" altLang="ja-JP" dirty="0"/>
                        <a:t>※</a:t>
                      </a:r>
                      <a:r>
                        <a:rPr kumimoji="1" lang="ja-JP" altLang="en-US" dirty="0"/>
                        <a:t>　任意継続組合員の資格を取得した後に新たに発生する傷病手当金</a:t>
                      </a:r>
                      <a:r>
                        <a:rPr kumimoji="1" lang="en-US" altLang="ja-JP" dirty="0"/>
                        <a:t>, </a:t>
                      </a:r>
                      <a:r>
                        <a:rPr kumimoji="1" lang="ja-JP" altLang="en-US" dirty="0"/>
                        <a:t>出産手当金は</a:t>
                      </a:r>
                      <a:endParaRPr kumimoji="1" lang="en-US" altLang="ja-JP" dirty="0"/>
                    </a:p>
                    <a:p>
                      <a:r>
                        <a:rPr kumimoji="1" lang="ja-JP" altLang="en-US" dirty="0"/>
                        <a:t>　 支給されません</a:t>
                      </a:r>
                      <a:r>
                        <a:rPr kumimoji="1" lang="en-US" altLang="ja-JP" dirty="0"/>
                        <a:t>｡ </a:t>
                      </a:r>
                      <a:endParaRPr kumimoji="1" lang="ja-JP" altLang="en-US" dirty="0"/>
                    </a:p>
                  </a:txBody>
                  <a:tcPr anchor="ctr"/>
                </a:tc>
                <a:extLst>
                  <a:ext uri="{0D108BD9-81ED-4DB2-BD59-A6C34878D82A}">
                    <a16:rowId xmlns="" xmlns:a16="http://schemas.microsoft.com/office/drawing/2014/main" val="10000"/>
                  </a:ext>
                </a:extLst>
              </a:tr>
              <a:tr h="1439997">
                <a:tc>
                  <a:txBody>
                    <a:bodyPr/>
                    <a:lstStyle/>
                    <a:p>
                      <a:pPr algn="dist"/>
                      <a:r>
                        <a:rPr kumimoji="1" lang="ja-JP" altLang="en-US" dirty="0"/>
                        <a:t>福祉事業</a:t>
                      </a:r>
                    </a:p>
                  </a:txBody>
                  <a:tcPr anchor="ctr"/>
                </a:tc>
                <a:tc>
                  <a:txBody>
                    <a:bodyPr/>
                    <a:lstStyle/>
                    <a:p>
                      <a:r>
                        <a:rPr kumimoji="1" lang="en-US" altLang="ja-JP" dirty="0"/>
                        <a:t>(</a:t>
                      </a:r>
                      <a:r>
                        <a:rPr kumimoji="1" lang="ja-JP" altLang="en-US" dirty="0"/>
                        <a:t>１</a:t>
                      </a:r>
                      <a:r>
                        <a:rPr kumimoji="1" lang="en-US" altLang="ja-JP" dirty="0"/>
                        <a:t>)</a:t>
                      </a:r>
                      <a:r>
                        <a:rPr kumimoji="1" lang="ja-JP" altLang="en-US" dirty="0"/>
                        <a:t>　宿泊施設の利用等</a:t>
                      </a:r>
                      <a:endParaRPr kumimoji="1" lang="en-US" altLang="ja-JP" dirty="0"/>
                    </a:p>
                    <a:p>
                      <a:r>
                        <a:rPr kumimoji="1" lang="en-US" altLang="ja-JP" dirty="0"/>
                        <a:t>(</a:t>
                      </a:r>
                      <a:r>
                        <a:rPr kumimoji="1" lang="ja-JP" altLang="en-US" dirty="0"/>
                        <a:t>２</a:t>
                      </a:r>
                      <a:r>
                        <a:rPr kumimoji="1" lang="en-US" altLang="ja-JP" dirty="0"/>
                        <a:t>)</a:t>
                      </a:r>
                      <a:r>
                        <a:rPr kumimoji="1" lang="ja-JP" altLang="en-US" dirty="0"/>
                        <a:t>　旅行商品特別割引制度</a:t>
                      </a:r>
                      <a:endParaRPr kumimoji="1" lang="en-US" altLang="ja-JP" dirty="0"/>
                    </a:p>
                    <a:p>
                      <a:r>
                        <a:rPr kumimoji="1" lang="en-US" altLang="ja-JP" dirty="0"/>
                        <a:t>(</a:t>
                      </a:r>
                      <a:r>
                        <a:rPr kumimoji="1" lang="ja-JP" altLang="en-US" dirty="0"/>
                        <a:t>３</a:t>
                      </a:r>
                      <a:r>
                        <a:rPr kumimoji="1" lang="en-US" altLang="ja-JP" dirty="0"/>
                        <a:t>)</a:t>
                      </a:r>
                      <a:r>
                        <a:rPr kumimoji="1" lang="ja-JP" altLang="en-US" dirty="0"/>
                        <a:t>　特定健康診査</a:t>
                      </a:r>
                      <a:endParaRPr kumimoji="1" lang="en-US" altLang="ja-JP" dirty="0"/>
                    </a:p>
                    <a:p>
                      <a:r>
                        <a:rPr kumimoji="1" lang="en-US" altLang="ja-JP" dirty="0"/>
                        <a:t>(</a:t>
                      </a:r>
                      <a:r>
                        <a:rPr kumimoji="1" lang="ja-JP" altLang="en-US" dirty="0"/>
                        <a:t>４</a:t>
                      </a:r>
                      <a:r>
                        <a:rPr kumimoji="1" lang="en-US" altLang="ja-JP" dirty="0"/>
                        <a:t>)</a:t>
                      </a:r>
                      <a:r>
                        <a:rPr kumimoji="1" lang="ja-JP" altLang="en-US" dirty="0"/>
                        <a:t>　高額医療貸付け・出産貸付け</a:t>
                      </a:r>
                      <a:endParaRPr kumimoji="1" lang="en-US" altLang="ja-JP" dirty="0"/>
                    </a:p>
                  </a:txBody>
                  <a:tcPr anchor="ctr"/>
                </a:tc>
                <a:extLst>
                  <a:ext uri="{0D108BD9-81ED-4DB2-BD59-A6C34878D82A}">
                    <a16:rowId xmlns="" xmlns:a16="http://schemas.microsoft.com/office/drawing/2014/main" val="10001"/>
                  </a:ext>
                </a:extLst>
              </a:tr>
            </a:tbl>
          </a:graphicData>
        </a:graphic>
      </p:graphicFrame>
      <p:sp>
        <p:nvSpPr>
          <p:cNvPr id="3" name="タイトル 2"/>
          <p:cNvSpPr>
            <a:spLocks noGrp="1"/>
          </p:cNvSpPr>
          <p:nvPr>
            <p:ph type="title"/>
          </p:nvPr>
        </p:nvSpPr>
        <p:spPr>
          <a:xfrm>
            <a:off x="1097280" y="-79157"/>
            <a:ext cx="10058400" cy="1450757"/>
          </a:xfrm>
        </p:spPr>
        <p:txBody>
          <a:bodyPr/>
          <a:lstStyle/>
          <a:p>
            <a:r>
              <a:rPr lang="ja-JP" altLang="en-US" dirty="0">
                <a:solidFill>
                  <a:srgbClr val="846700"/>
                </a:solidFill>
              </a:rPr>
              <a:t>１</a:t>
            </a:r>
            <a:r>
              <a:rPr lang="ja-JP" altLang="en-US" sz="2400" dirty="0">
                <a:solidFill>
                  <a:srgbClr val="846700"/>
                </a:solidFill>
              </a:rPr>
              <a:t>②</a:t>
            </a:r>
            <a:r>
              <a:rPr lang="ja-JP" altLang="en-US" dirty="0">
                <a:solidFill>
                  <a:srgbClr val="846700"/>
                </a:solidFill>
              </a:rPr>
              <a:t>　任意継続組合員制度とは</a:t>
            </a:r>
            <a:endParaRPr kumimoji="1" lang="ja-JP" altLang="en-US" dirty="0"/>
          </a:p>
        </p:txBody>
      </p:sp>
      <p:sp>
        <p:nvSpPr>
          <p:cNvPr id="5" name="テキスト ボックス 4"/>
          <p:cNvSpPr txBox="1"/>
          <p:nvPr/>
        </p:nvSpPr>
        <p:spPr>
          <a:xfrm>
            <a:off x="1097280" y="1664208"/>
            <a:ext cx="5623560" cy="523220"/>
          </a:xfrm>
          <a:prstGeom prst="rect">
            <a:avLst/>
          </a:prstGeom>
          <a:noFill/>
        </p:spPr>
        <p:txBody>
          <a:bodyPr wrap="square" rtlCol="0">
            <a:spAutoFit/>
          </a:bodyPr>
          <a:lstStyle/>
          <a:p>
            <a:r>
              <a:rPr kumimoji="1" lang="en-US" altLang="ja-JP" sz="2800" b="1" dirty="0">
                <a:solidFill>
                  <a:srgbClr val="C00000"/>
                </a:solidFill>
              </a:rPr>
              <a:t>【</a:t>
            </a:r>
            <a:r>
              <a:rPr kumimoji="1" lang="ja-JP" altLang="en-US" sz="2800" b="1" dirty="0">
                <a:solidFill>
                  <a:srgbClr val="C00000"/>
                </a:solidFill>
              </a:rPr>
              <a:t>給付内容等</a:t>
            </a:r>
            <a:r>
              <a:rPr kumimoji="1" lang="en-US" altLang="ja-JP" sz="2800" b="1" dirty="0">
                <a:solidFill>
                  <a:srgbClr val="C00000"/>
                </a:solidFill>
              </a:rPr>
              <a:t>】</a:t>
            </a:r>
            <a:endParaRPr kumimoji="1" lang="ja-JP" altLang="en-US" sz="2800" b="1" dirty="0">
              <a:solidFill>
                <a:srgbClr val="C00000"/>
              </a:solidFill>
            </a:endParaRPr>
          </a:p>
        </p:txBody>
      </p:sp>
      <p:pic>
        <p:nvPicPr>
          <p:cNvPr id="6" name="オーディオ 5">
            <a:hlinkClick r:id="" action="ppaction://media"/>
            <a:extLst>
              <a:ext uri="{FF2B5EF4-FFF2-40B4-BE49-F238E27FC236}">
                <a16:creationId xmlns="" xmlns:a16="http://schemas.microsoft.com/office/drawing/2014/main" id="{E6935990-1142-4245-9218-5B87EB75C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067637"/>
      </p:ext>
    </p:extLst>
  </p:cSld>
  <p:clrMapOvr>
    <a:masterClrMapping/>
  </p:clrMapOvr>
  <mc:AlternateContent xmlns:mc="http://schemas.openxmlformats.org/markup-compatibility/2006" xmlns:p14="http://schemas.microsoft.com/office/powerpoint/2010/main">
    <mc:Choice Requires="p14">
      <p:transition spd="slow" p14:dur="2000" advTm="10777"/>
    </mc:Choice>
    <mc:Fallback xmlns="">
      <p:transition spd="slow" advTm="1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2203111" y="2865264"/>
            <a:ext cx="2376060" cy="1681084"/>
            <a:chOff x="2203111" y="2865264"/>
            <a:chExt cx="2376060" cy="1681084"/>
          </a:xfrm>
        </p:grpSpPr>
        <p:grpSp>
          <p:nvGrpSpPr>
            <p:cNvPr id="63" name="グループ化 62"/>
            <p:cNvGrpSpPr/>
            <p:nvPr/>
          </p:nvGrpSpPr>
          <p:grpSpPr>
            <a:xfrm>
              <a:off x="2205313" y="2865264"/>
              <a:ext cx="2153215" cy="946102"/>
              <a:chOff x="3174750" y="3732339"/>
              <a:chExt cx="2722064" cy="1402188"/>
            </a:xfrm>
          </p:grpSpPr>
          <p:sp>
            <p:nvSpPr>
              <p:cNvPr id="65" name="テキスト ボックス 64"/>
              <p:cNvSpPr txBox="1"/>
              <p:nvPr/>
            </p:nvSpPr>
            <p:spPr>
              <a:xfrm>
                <a:off x="3848904" y="4795973"/>
                <a:ext cx="2047910" cy="338554"/>
              </a:xfrm>
              <a:prstGeom prst="rect">
                <a:avLst/>
              </a:prstGeom>
              <a:noFill/>
            </p:spPr>
            <p:txBody>
              <a:bodyPr wrap="square" rtlCol="0">
                <a:spAutoFit/>
              </a:bodyPr>
              <a:lstStyle/>
              <a:p>
                <a:endParaRPr kumimoji="1" lang="ja-JP" altLang="en-US" sz="1600" dirty="0">
                  <a:solidFill>
                    <a:prstClr val="black"/>
                  </a:solidFill>
                </a:endParaRPr>
              </a:p>
            </p:txBody>
          </p:sp>
          <p:grpSp>
            <p:nvGrpSpPr>
              <p:cNvPr id="66" name="グループ化 65"/>
              <p:cNvGrpSpPr/>
              <p:nvPr/>
            </p:nvGrpSpPr>
            <p:grpSpPr>
              <a:xfrm>
                <a:off x="3174750" y="3732339"/>
                <a:ext cx="2387163" cy="1061179"/>
                <a:chOff x="1018168" y="3787898"/>
                <a:chExt cx="2387163" cy="1061179"/>
              </a:xfrm>
            </p:grpSpPr>
            <p:cxnSp>
              <p:nvCxnSpPr>
                <p:cNvPr id="67" name="直線コネクタ 66"/>
                <p:cNvCxnSpPr/>
                <p:nvPr/>
              </p:nvCxnSpPr>
              <p:spPr>
                <a:xfrm>
                  <a:off x="1018168" y="3787898"/>
                  <a:ext cx="674154" cy="1057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1692322" y="4845636"/>
                  <a:ext cx="1713009" cy="344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69" name="テキスト ボックス 68"/>
            <p:cNvSpPr txBox="1"/>
            <p:nvPr/>
          </p:nvSpPr>
          <p:spPr>
            <a:xfrm>
              <a:off x="2203111" y="3603952"/>
              <a:ext cx="2376060" cy="942396"/>
            </a:xfrm>
            <a:prstGeom prst="rect">
              <a:avLst/>
            </a:prstGeom>
            <a:noFill/>
          </p:spPr>
          <p:txBody>
            <a:bodyPr wrap="square" rtlCol="0">
              <a:spAutoFit/>
            </a:bodyPr>
            <a:lstStyle/>
            <a:p>
              <a:r>
                <a:rPr kumimoji="1" lang="ja-JP" altLang="en-US" sz="1600" b="1" dirty="0">
                  <a:solidFill>
                    <a:prstClr val="black"/>
                  </a:solidFill>
                </a:rPr>
                <a:t>一次締切</a:t>
              </a:r>
              <a:r>
                <a:rPr kumimoji="1" lang="ja-JP" altLang="en-US" sz="1600" b="1" dirty="0">
                  <a:solidFill>
                    <a:srgbClr val="FF0000"/>
                  </a:solidFill>
                </a:rPr>
                <a:t>までに</a:t>
              </a:r>
              <a:r>
                <a:rPr kumimoji="1" lang="ja-JP" altLang="en-US" sz="1600" dirty="0">
                  <a:solidFill>
                    <a:prstClr val="black"/>
                  </a:solidFill>
                </a:rPr>
                <a:t>申出書を提出した場合，</a:t>
              </a:r>
              <a:endParaRPr kumimoji="1" lang="en-US" altLang="ja-JP" sz="1600" dirty="0">
                <a:solidFill>
                  <a:prstClr val="black"/>
                </a:solidFill>
              </a:endParaRPr>
            </a:p>
            <a:p>
              <a:r>
                <a:rPr kumimoji="1" lang="ja-JP" altLang="en-US" sz="1600" b="1" dirty="0">
                  <a:solidFill>
                    <a:srgbClr val="FF0000"/>
                  </a:solidFill>
                </a:rPr>
                <a:t>３月末頃</a:t>
              </a:r>
              <a:r>
                <a:rPr kumimoji="1" lang="ja-JP" altLang="en-US" sz="1600" dirty="0">
                  <a:solidFill>
                    <a:prstClr val="black"/>
                  </a:solidFill>
                </a:rPr>
                <a:t>に任意継続組合員証等発送</a:t>
              </a:r>
            </a:p>
          </p:txBody>
        </p:sp>
      </p:grpSp>
      <p:cxnSp>
        <p:nvCxnSpPr>
          <p:cNvPr id="31" name="直線矢印コネクタ 30"/>
          <p:cNvCxnSpPr/>
          <p:nvPr/>
        </p:nvCxnSpPr>
        <p:spPr>
          <a:xfrm>
            <a:off x="666108" y="2867181"/>
            <a:ext cx="10713410" cy="77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1082993" y="-74296"/>
            <a:ext cx="10058400" cy="1450757"/>
          </a:xfrm>
        </p:spPr>
        <p:txBody>
          <a:bodyPr/>
          <a:lstStyle/>
          <a:p>
            <a:r>
              <a:rPr lang="ja-JP" altLang="en-US" dirty="0">
                <a:solidFill>
                  <a:srgbClr val="846700"/>
                </a:solidFill>
              </a:rPr>
              <a:t>２</a:t>
            </a:r>
            <a:r>
              <a:rPr lang="ja-JP" altLang="en-US" sz="2400" dirty="0">
                <a:solidFill>
                  <a:srgbClr val="846700"/>
                </a:solidFill>
              </a:rPr>
              <a:t>①</a:t>
            </a:r>
            <a:r>
              <a:rPr kumimoji="1" lang="ja-JP" altLang="en-US" dirty="0">
                <a:solidFill>
                  <a:srgbClr val="846700"/>
                </a:solidFill>
              </a:rPr>
              <a:t>　</a:t>
            </a:r>
            <a:r>
              <a:rPr lang="ja-JP" altLang="en-US" dirty="0">
                <a:solidFill>
                  <a:srgbClr val="846700"/>
                </a:solidFill>
              </a:rPr>
              <a:t>加入から資格喪失まで</a:t>
            </a:r>
            <a:r>
              <a:rPr kumimoji="1" lang="ja-JP" altLang="en-US" dirty="0">
                <a:solidFill>
                  <a:srgbClr val="846700"/>
                </a:solidFill>
              </a:rPr>
              <a:t>の流れ</a:t>
            </a:r>
          </a:p>
        </p:txBody>
      </p:sp>
      <p:sp>
        <p:nvSpPr>
          <p:cNvPr id="64" name="テキスト ボックス 63"/>
          <p:cNvSpPr txBox="1"/>
          <p:nvPr/>
        </p:nvSpPr>
        <p:spPr>
          <a:xfrm>
            <a:off x="9777349" y="1993201"/>
            <a:ext cx="1958977" cy="584775"/>
          </a:xfrm>
          <a:prstGeom prst="rect">
            <a:avLst/>
          </a:prstGeom>
          <a:noFill/>
        </p:spPr>
        <p:txBody>
          <a:bodyPr wrap="square" rtlCol="0">
            <a:spAutoFit/>
          </a:bodyPr>
          <a:lstStyle/>
          <a:p>
            <a:r>
              <a:rPr kumimoji="1" lang="ja-JP" altLang="en-US" sz="1600" spc="-300" dirty="0">
                <a:solidFill>
                  <a:prstClr val="black"/>
                </a:solidFill>
              </a:rPr>
              <a:t>共済が被扶養者の認定継続の可否を判断</a:t>
            </a:r>
          </a:p>
        </p:txBody>
      </p:sp>
      <p:grpSp>
        <p:nvGrpSpPr>
          <p:cNvPr id="8" name="グループ化 7"/>
          <p:cNvGrpSpPr/>
          <p:nvPr/>
        </p:nvGrpSpPr>
        <p:grpSpPr>
          <a:xfrm>
            <a:off x="4185250" y="2880038"/>
            <a:ext cx="3480793" cy="2992545"/>
            <a:chOff x="3289174" y="3752178"/>
            <a:chExt cx="3480793" cy="2992545"/>
          </a:xfrm>
        </p:grpSpPr>
        <p:sp>
          <p:nvSpPr>
            <p:cNvPr id="54" name="テキスト ボックス 53"/>
            <p:cNvSpPr txBox="1"/>
            <p:nvPr/>
          </p:nvSpPr>
          <p:spPr>
            <a:xfrm>
              <a:off x="4431718" y="5667505"/>
              <a:ext cx="2338249" cy="1077218"/>
            </a:xfrm>
            <a:prstGeom prst="rect">
              <a:avLst/>
            </a:prstGeom>
            <a:noFill/>
          </p:spPr>
          <p:txBody>
            <a:bodyPr wrap="square" rtlCol="0">
              <a:spAutoFit/>
            </a:bodyPr>
            <a:lstStyle/>
            <a:p>
              <a:r>
                <a:rPr kumimoji="1" lang="ja-JP" altLang="en-US" sz="1600" b="1" dirty="0">
                  <a:solidFill>
                    <a:prstClr val="black"/>
                  </a:solidFill>
                </a:rPr>
                <a:t>一次締切</a:t>
              </a:r>
              <a:r>
                <a:rPr kumimoji="1" lang="ja-JP" altLang="en-US" sz="1600" b="1" dirty="0">
                  <a:solidFill>
                    <a:srgbClr val="FF0000"/>
                  </a:solidFill>
                </a:rPr>
                <a:t>後</a:t>
              </a:r>
              <a:r>
                <a:rPr kumimoji="1" lang="ja-JP" altLang="en-US" sz="1600" b="1" dirty="0">
                  <a:solidFill>
                    <a:prstClr val="black"/>
                  </a:solidFill>
                </a:rPr>
                <a:t>に</a:t>
              </a:r>
              <a:r>
                <a:rPr kumimoji="1" lang="ja-JP" altLang="en-US" sz="1600" dirty="0">
                  <a:solidFill>
                    <a:prstClr val="black"/>
                  </a:solidFill>
                </a:rPr>
                <a:t>申出書を提出した場合，</a:t>
              </a:r>
              <a:endParaRPr kumimoji="1" lang="en-US" altLang="ja-JP" sz="1600" dirty="0">
                <a:solidFill>
                  <a:prstClr val="black"/>
                </a:solidFill>
              </a:endParaRPr>
            </a:p>
            <a:p>
              <a:r>
                <a:rPr kumimoji="1" lang="ja-JP" altLang="en-US" sz="1600" b="1" dirty="0">
                  <a:solidFill>
                    <a:srgbClr val="FF0000"/>
                  </a:solidFill>
                </a:rPr>
                <a:t>４月以降，随時</a:t>
              </a:r>
              <a:r>
                <a:rPr kumimoji="1" lang="ja-JP" altLang="en-US" sz="1600" dirty="0">
                  <a:solidFill>
                    <a:prstClr val="black"/>
                  </a:solidFill>
                </a:rPr>
                <a:t>任意継続組合員証等発送</a:t>
              </a:r>
            </a:p>
          </p:txBody>
        </p:sp>
        <p:grpSp>
          <p:nvGrpSpPr>
            <p:cNvPr id="43" name="グループ化 42"/>
            <p:cNvGrpSpPr/>
            <p:nvPr/>
          </p:nvGrpSpPr>
          <p:grpSpPr>
            <a:xfrm>
              <a:off x="3289174" y="3752178"/>
              <a:ext cx="2836503" cy="1925610"/>
              <a:chOff x="1132592" y="3807737"/>
              <a:chExt cx="2836503" cy="1925610"/>
            </a:xfrm>
          </p:grpSpPr>
          <p:cxnSp>
            <p:nvCxnSpPr>
              <p:cNvPr id="36" name="直線コネクタ 35"/>
              <p:cNvCxnSpPr/>
              <p:nvPr/>
            </p:nvCxnSpPr>
            <p:spPr>
              <a:xfrm>
                <a:off x="1132592" y="3807737"/>
                <a:ext cx="1127165" cy="1925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2256086" y="5723064"/>
                <a:ext cx="1713009" cy="344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3" name="グループ化 12"/>
          <p:cNvGrpSpPr/>
          <p:nvPr/>
        </p:nvGrpSpPr>
        <p:grpSpPr>
          <a:xfrm>
            <a:off x="5462634" y="3536588"/>
            <a:ext cx="2289678" cy="1108470"/>
            <a:chOff x="866856" y="4575321"/>
            <a:chExt cx="2435392" cy="1463040"/>
          </a:xfrm>
        </p:grpSpPr>
        <p:sp>
          <p:nvSpPr>
            <p:cNvPr id="3" name="角丸四角形吹き出し 2"/>
            <p:cNvSpPr/>
            <p:nvPr/>
          </p:nvSpPr>
          <p:spPr>
            <a:xfrm>
              <a:off x="866856" y="4575321"/>
              <a:ext cx="2428834" cy="1463040"/>
            </a:xfrm>
            <a:prstGeom prst="wedgeRoundRectCallout">
              <a:avLst>
                <a:gd name="adj1" fmla="val -6193"/>
                <a:gd name="adj2" fmla="val -6870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21965" y="4773707"/>
              <a:ext cx="2380283" cy="1096811"/>
            </a:xfrm>
            <a:prstGeom prst="rect">
              <a:avLst/>
            </a:prstGeom>
            <a:noFill/>
          </p:spPr>
          <p:txBody>
            <a:bodyPr wrap="square" rtlCol="0">
              <a:spAutoFit/>
            </a:bodyPr>
            <a:lstStyle/>
            <a:p>
              <a:r>
                <a:rPr kumimoji="1" lang="ja-JP" altLang="en-US" sz="1600" dirty="0">
                  <a:solidFill>
                    <a:schemeClr val="bg1"/>
                  </a:solidFill>
                </a:rPr>
                <a:t>任継加入を取り下げる場合は，</a:t>
              </a:r>
              <a:r>
                <a:rPr kumimoji="1" lang="en-US" altLang="ja-JP" sz="1600" b="1" dirty="0">
                  <a:solidFill>
                    <a:schemeClr val="bg1"/>
                  </a:solidFill>
                </a:rPr>
                <a:t>R5.4.19</a:t>
              </a:r>
              <a:r>
                <a:rPr kumimoji="1" lang="ja-JP" altLang="en-US" sz="1600" b="1" dirty="0">
                  <a:solidFill>
                    <a:schemeClr val="bg1"/>
                  </a:solidFill>
                </a:rPr>
                <a:t>までに</a:t>
              </a:r>
              <a:r>
                <a:rPr kumimoji="1" lang="ja-JP" altLang="en-US" sz="1600" b="1" dirty="0">
                  <a:solidFill>
                    <a:srgbClr val="C00000"/>
                  </a:solidFill>
                </a:rPr>
                <a:t>「取下書」</a:t>
              </a:r>
              <a:r>
                <a:rPr kumimoji="1" lang="ja-JP" altLang="en-US" sz="1600" dirty="0">
                  <a:solidFill>
                    <a:schemeClr val="bg1"/>
                  </a:solidFill>
                </a:rPr>
                <a:t>を提出</a:t>
              </a:r>
            </a:p>
          </p:txBody>
        </p:sp>
      </p:grpSp>
      <p:grpSp>
        <p:nvGrpSpPr>
          <p:cNvPr id="11" name="グループ化 10"/>
          <p:cNvGrpSpPr/>
          <p:nvPr/>
        </p:nvGrpSpPr>
        <p:grpSpPr>
          <a:xfrm>
            <a:off x="8575164" y="1675882"/>
            <a:ext cx="3279498" cy="1637837"/>
            <a:chOff x="8440254" y="1675882"/>
            <a:chExt cx="3279498" cy="1637837"/>
          </a:xfrm>
        </p:grpSpPr>
        <p:grpSp>
          <p:nvGrpSpPr>
            <p:cNvPr id="86" name="グループ化 85"/>
            <p:cNvGrpSpPr/>
            <p:nvPr/>
          </p:nvGrpSpPr>
          <p:grpSpPr>
            <a:xfrm>
              <a:off x="8473295" y="1692227"/>
              <a:ext cx="2882385" cy="1621492"/>
              <a:chOff x="29408" y="2286000"/>
              <a:chExt cx="2882385" cy="1621492"/>
            </a:xfrm>
          </p:grpSpPr>
          <p:cxnSp>
            <p:nvCxnSpPr>
              <p:cNvPr id="87" name="直線コネクタ 86"/>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8" name="円/楕円 87"/>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89" name="直線コネクタ 88"/>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8440254" y="2680598"/>
              <a:ext cx="987387" cy="369332"/>
            </a:xfrm>
            <a:prstGeom prst="rect">
              <a:avLst/>
            </a:prstGeom>
            <a:noFill/>
          </p:spPr>
          <p:txBody>
            <a:bodyPr wrap="square" rtlCol="0">
              <a:spAutoFit/>
            </a:bodyPr>
            <a:lstStyle/>
            <a:p>
              <a:pPr algn="ctr"/>
              <a:r>
                <a:rPr kumimoji="1" lang="en-US" altLang="ja-JP" b="1" dirty="0">
                  <a:solidFill>
                    <a:prstClr val="black"/>
                  </a:solidFill>
                  <a:latin typeface="+mj-ea"/>
                  <a:ea typeface="+mj-ea"/>
                </a:rPr>
                <a:t>R5</a:t>
              </a:r>
              <a:r>
                <a:rPr kumimoji="1" lang="ja-JP" altLang="en-US" b="1" dirty="0">
                  <a:solidFill>
                    <a:prstClr val="black"/>
                  </a:solidFill>
                  <a:latin typeface="+mj-ea"/>
                  <a:ea typeface="+mj-ea"/>
                </a:rPr>
                <a:t>夏頃</a:t>
              </a:r>
              <a:endParaRPr kumimoji="1" lang="en-US" altLang="ja-JP" b="1" dirty="0">
                <a:solidFill>
                  <a:prstClr val="black"/>
                </a:solidFill>
                <a:latin typeface="+mj-ea"/>
                <a:ea typeface="+mj-ea"/>
              </a:endParaRPr>
            </a:p>
          </p:txBody>
        </p:sp>
        <p:sp>
          <p:nvSpPr>
            <p:cNvPr id="10" name="テキスト ボックス 9"/>
            <p:cNvSpPr txBox="1"/>
            <p:nvPr/>
          </p:nvSpPr>
          <p:spPr>
            <a:xfrm>
              <a:off x="9591633" y="1675882"/>
              <a:ext cx="2128119" cy="369332"/>
            </a:xfrm>
            <a:prstGeom prst="rect">
              <a:avLst/>
            </a:prstGeom>
            <a:noFill/>
          </p:spPr>
          <p:txBody>
            <a:bodyPr wrap="square" rtlCol="0">
              <a:spAutoFit/>
            </a:bodyPr>
            <a:lstStyle/>
            <a:p>
              <a:r>
                <a:rPr kumimoji="1" lang="ja-JP" altLang="en-US" b="1" spc="-150" dirty="0">
                  <a:solidFill>
                    <a:srgbClr val="F8931D"/>
                  </a:solidFill>
                </a:rPr>
                <a:t>被扶養者現況確認</a:t>
              </a:r>
            </a:p>
          </p:txBody>
        </p:sp>
      </p:grpSp>
      <p:grpSp>
        <p:nvGrpSpPr>
          <p:cNvPr id="45" name="グループ化 44"/>
          <p:cNvGrpSpPr/>
          <p:nvPr/>
        </p:nvGrpSpPr>
        <p:grpSpPr>
          <a:xfrm>
            <a:off x="5918518" y="1645984"/>
            <a:ext cx="3781334" cy="1667735"/>
            <a:chOff x="8491894" y="2549293"/>
            <a:chExt cx="3781334" cy="1667735"/>
          </a:xfrm>
        </p:grpSpPr>
        <p:grpSp>
          <p:nvGrpSpPr>
            <p:cNvPr id="46" name="グループ化 45"/>
            <p:cNvGrpSpPr/>
            <p:nvPr/>
          </p:nvGrpSpPr>
          <p:grpSpPr>
            <a:xfrm>
              <a:off x="8491894" y="2595536"/>
              <a:ext cx="2882385" cy="1621492"/>
              <a:chOff x="7913414" y="2579068"/>
              <a:chExt cx="2882385" cy="1621492"/>
            </a:xfrm>
          </p:grpSpPr>
          <p:grpSp>
            <p:nvGrpSpPr>
              <p:cNvPr id="48" name="グループ化 47"/>
              <p:cNvGrpSpPr/>
              <p:nvPr/>
            </p:nvGrpSpPr>
            <p:grpSpPr>
              <a:xfrm>
                <a:off x="7913414" y="2579068"/>
                <a:ext cx="2882385" cy="1621492"/>
                <a:chOff x="29408" y="2286000"/>
                <a:chExt cx="2882385" cy="1621492"/>
              </a:xfrm>
            </p:grpSpPr>
            <p:cxnSp>
              <p:nvCxnSpPr>
                <p:cNvPr id="51" name="直線コネクタ 50"/>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53" name="直線コネクタ 52"/>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0" name="テキスト ボックス 49"/>
              <p:cNvSpPr txBox="1"/>
              <p:nvPr/>
            </p:nvSpPr>
            <p:spPr>
              <a:xfrm>
                <a:off x="7917741" y="3569768"/>
                <a:ext cx="921306" cy="369332"/>
              </a:xfrm>
              <a:prstGeom prst="rect">
                <a:avLst/>
              </a:prstGeom>
              <a:noFill/>
            </p:spPr>
            <p:txBody>
              <a:bodyPr wrap="square" rtlCol="0">
                <a:spAutoFit/>
              </a:bodyPr>
              <a:lstStyle/>
              <a:p>
                <a:pPr algn="ctr"/>
                <a:r>
                  <a:rPr kumimoji="1" lang="en-US" altLang="ja-JP" b="1" dirty="0">
                    <a:solidFill>
                      <a:prstClr val="black"/>
                    </a:solidFill>
                    <a:latin typeface="+mj-ea"/>
                    <a:ea typeface="+mj-ea"/>
                  </a:rPr>
                  <a:t>R5.4.19</a:t>
                </a:r>
                <a:endParaRPr kumimoji="1" lang="ja-JP" altLang="en-US" b="1" dirty="0">
                  <a:solidFill>
                    <a:prstClr val="black"/>
                  </a:solidFill>
                  <a:latin typeface="+mj-ea"/>
                  <a:ea typeface="+mj-ea"/>
                </a:endParaRPr>
              </a:p>
            </p:txBody>
          </p:sp>
        </p:grpSp>
        <p:sp>
          <p:nvSpPr>
            <p:cNvPr id="47" name="テキスト ボックス 46"/>
            <p:cNvSpPr txBox="1"/>
            <p:nvPr/>
          </p:nvSpPr>
          <p:spPr>
            <a:xfrm>
              <a:off x="9544691" y="2549293"/>
              <a:ext cx="2728537" cy="646331"/>
            </a:xfrm>
            <a:prstGeom prst="rect">
              <a:avLst/>
            </a:prstGeom>
            <a:noFill/>
          </p:spPr>
          <p:txBody>
            <a:bodyPr wrap="square" rtlCol="0">
              <a:spAutoFit/>
            </a:bodyPr>
            <a:lstStyle/>
            <a:p>
              <a:r>
                <a:rPr kumimoji="1" lang="ja-JP" altLang="en-US" b="1" spc="-300" dirty="0">
                  <a:solidFill>
                    <a:srgbClr val="F8931D"/>
                  </a:solidFill>
                </a:rPr>
                <a:t>「任意継続組合員申出書」提出</a:t>
              </a:r>
              <a:r>
                <a:rPr kumimoji="1" lang="ja-JP" altLang="en-US" b="1" dirty="0">
                  <a:solidFill>
                    <a:srgbClr val="F8931D"/>
                  </a:solidFill>
                  <a:effectLst>
                    <a:outerShdw blurRad="38100" dist="38100" dir="2700000" algn="tl">
                      <a:srgbClr val="000000">
                        <a:alpha val="43137"/>
                      </a:srgbClr>
                    </a:outerShdw>
                  </a:effectLst>
                </a:rPr>
                <a:t>最終締切</a:t>
              </a:r>
            </a:p>
          </p:txBody>
        </p:sp>
      </p:grpSp>
      <p:grpSp>
        <p:nvGrpSpPr>
          <p:cNvPr id="55" name="グループ化 54"/>
          <p:cNvGrpSpPr/>
          <p:nvPr/>
        </p:nvGrpSpPr>
        <p:grpSpPr>
          <a:xfrm>
            <a:off x="896522" y="1638876"/>
            <a:ext cx="4130708" cy="1677026"/>
            <a:chOff x="8448905" y="2540002"/>
            <a:chExt cx="3740434" cy="1677026"/>
          </a:xfrm>
        </p:grpSpPr>
        <p:grpSp>
          <p:nvGrpSpPr>
            <p:cNvPr id="56" name="グループ化 55"/>
            <p:cNvGrpSpPr/>
            <p:nvPr/>
          </p:nvGrpSpPr>
          <p:grpSpPr>
            <a:xfrm>
              <a:off x="8448905" y="2556347"/>
              <a:ext cx="2925374" cy="1660681"/>
              <a:chOff x="7870425" y="2539879"/>
              <a:chExt cx="2925374" cy="1660681"/>
            </a:xfrm>
          </p:grpSpPr>
          <p:grpSp>
            <p:nvGrpSpPr>
              <p:cNvPr id="58" name="グループ化 57"/>
              <p:cNvGrpSpPr/>
              <p:nvPr/>
            </p:nvGrpSpPr>
            <p:grpSpPr>
              <a:xfrm>
                <a:off x="7924047" y="2539879"/>
                <a:ext cx="2871752" cy="1660681"/>
                <a:chOff x="40041" y="2246811"/>
                <a:chExt cx="2871752" cy="1660681"/>
              </a:xfrm>
            </p:grpSpPr>
            <p:cxnSp>
              <p:nvCxnSpPr>
                <p:cNvPr id="60" name="直線コネクタ 59"/>
                <p:cNvCxnSpPr/>
                <p:nvPr/>
              </p:nvCxnSpPr>
              <p:spPr>
                <a:xfrm flipV="1">
                  <a:off x="490061" y="2246811"/>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円/楕円 60"/>
                <p:cNvSpPr/>
                <p:nvPr/>
              </p:nvSpPr>
              <p:spPr>
                <a:xfrm>
                  <a:off x="40041" y="3007492"/>
                  <a:ext cx="814967"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62" name="直線コネクタ 61"/>
                <p:cNvCxnSpPr/>
                <p:nvPr/>
              </p:nvCxnSpPr>
              <p:spPr>
                <a:xfrm>
                  <a:off x="1223011" y="2246811"/>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7870425" y="3569768"/>
                <a:ext cx="921306" cy="369332"/>
              </a:xfrm>
              <a:prstGeom prst="rect">
                <a:avLst/>
              </a:prstGeom>
              <a:noFill/>
            </p:spPr>
            <p:txBody>
              <a:bodyPr wrap="square" rtlCol="0">
                <a:spAutoFit/>
              </a:bodyPr>
              <a:lstStyle/>
              <a:p>
                <a:pPr algn="ctr"/>
                <a:r>
                  <a:rPr kumimoji="1" lang="en-US" altLang="ja-JP" b="1" dirty="0">
                    <a:solidFill>
                      <a:prstClr val="black"/>
                    </a:solidFill>
                    <a:latin typeface="+mj-ea"/>
                    <a:ea typeface="+mj-ea"/>
                  </a:rPr>
                  <a:t>R5.3.15</a:t>
                </a:r>
                <a:endParaRPr kumimoji="1" lang="ja-JP" altLang="en-US" b="1" dirty="0">
                  <a:solidFill>
                    <a:prstClr val="black"/>
                  </a:solidFill>
                  <a:latin typeface="+mj-ea"/>
                  <a:ea typeface="+mj-ea"/>
                </a:endParaRPr>
              </a:p>
            </p:txBody>
          </p:sp>
        </p:grpSp>
        <p:sp>
          <p:nvSpPr>
            <p:cNvPr id="57" name="テキスト ボックス 56"/>
            <p:cNvSpPr txBox="1"/>
            <p:nvPr/>
          </p:nvSpPr>
          <p:spPr>
            <a:xfrm>
              <a:off x="9663397" y="2540002"/>
              <a:ext cx="2525942" cy="841256"/>
            </a:xfrm>
            <a:prstGeom prst="rect">
              <a:avLst/>
            </a:prstGeom>
            <a:noFill/>
          </p:spPr>
          <p:txBody>
            <a:bodyPr wrap="square" rtlCol="0">
              <a:spAutoFit/>
            </a:bodyPr>
            <a:lstStyle/>
            <a:p>
              <a:r>
                <a:rPr kumimoji="1" lang="ja-JP" altLang="en-US" b="1" spc="-300" dirty="0">
                  <a:solidFill>
                    <a:srgbClr val="F8931D"/>
                  </a:solidFill>
                </a:rPr>
                <a:t>「任意継続組合員申出書」提出</a:t>
              </a:r>
              <a:r>
                <a:rPr kumimoji="1" lang="ja-JP" altLang="en-US" b="1" dirty="0">
                  <a:solidFill>
                    <a:srgbClr val="F8931D"/>
                  </a:solidFill>
                  <a:effectLst>
                    <a:outerShdw blurRad="38100" dist="38100" dir="2700000" algn="tl">
                      <a:srgbClr val="000000">
                        <a:alpha val="43137"/>
                      </a:srgbClr>
                    </a:outerShdw>
                  </a:effectLst>
                </a:rPr>
                <a:t>一次締切</a:t>
              </a:r>
              <a:endParaRPr kumimoji="1" lang="en-US" altLang="ja-JP" b="1" dirty="0">
                <a:solidFill>
                  <a:srgbClr val="F8931D"/>
                </a:solidFill>
                <a:effectLst>
                  <a:outerShdw blurRad="38100" dist="38100" dir="2700000" algn="tl">
                    <a:srgbClr val="000000">
                      <a:alpha val="43137"/>
                    </a:srgbClr>
                  </a:outerShdw>
                </a:effectLst>
              </a:endParaRPr>
            </a:p>
            <a:p>
              <a:r>
                <a:rPr kumimoji="1" lang="ja-JP" altLang="en-US" sz="1200" spc="-150" dirty="0"/>
                <a:t>（年度末退職の場合，退職前の提出可）</a:t>
              </a:r>
              <a:endParaRPr kumimoji="1" lang="en-US" altLang="ja-JP" sz="1200" spc="-150" dirty="0"/>
            </a:p>
          </p:txBody>
        </p:sp>
      </p:grpSp>
      <p:sp>
        <p:nvSpPr>
          <p:cNvPr id="18" name="テキスト ボックス 17"/>
          <p:cNvSpPr txBox="1"/>
          <p:nvPr/>
        </p:nvSpPr>
        <p:spPr>
          <a:xfrm>
            <a:off x="711535" y="4955565"/>
            <a:ext cx="4448255" cy="972000"/>
          </a:xfrm>
          <a:prstGeom prst="rect">
            <a:avLst/>
          </a:prstGeom>
          <a:solidFill>
            <a:srgbClr val="FFEA9C"/>
          </a:solidFill>
          <a:ln w="38100">
            <a:solidFill>
              <a:srgbClr val="F8931D"/>
            </a:solidFill>
          </a:ln>
        </p:spPr>
        <p:txBody>
          <a:bodyPr wrap="square" rtlCol="0" anchor="ctr">
            <a:spAutoFit/>
          </a:bodyPr>
          <a:lstStyle/>
          <a:p>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在職時の被扶養者は，</a:t>
            </a:r>
            <a:r>
              <a:rPr lang="ja-JP" altLang="en-US" sz="16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継続して認定</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されるため，被扶養者として認められない場合に該当するときは，</a:t>
            </a:r>
            <a:endParaRPr lang="en-US" altLang="ja-JP" sz="1600" dirty="0">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16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被扶養者認定を</a:t>
            </a:r>
            <a:r>
              <a:rPr lang="ja-JP" altLang="en-US" sz="16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取り消す手続</a:t>
            </a:r>
            <a:r>
              <a:rPr lang="ja-JP" altLang="en-US" sz="16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が必要</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です。</a:t>
            </a:r>
            <a:endParaRPr kumimoji="1" lang="ja-JP" altLang="en-US" sz="1600" dirty="0"/>
          </a:p>
        </p:txBody>
      </p:sp>
      <p:grpSp>
        <p:nvGrpSpPr>
          <p:cNvPr id="4" name="グループ化 3"/>
          <p:cNvGrpSpPr/>
          <p:nvPr/>
        </p:nvGrpSpPr>
        <p:grpSpPr>
          <a:xfrm>
            <a:off x="4330516" y="1639650"/>
            <a:ext cx="2803824" cy="1232897"/>
            <a:chOff x="3918551" y="1681348"/>
            <a:chExt cx="2803824" cy="1232897"/>
          </a:xfrm>
        </p:grpSpPr>
        <p:grpSp>
          <p:nvGrpSpPr>
            <p:cNvPr id="71" name="グループ化 70"/>
            <p:cNvGrpSpPr/>
            <p:nvPr/>
          </p:nvGrpSpPr>
          <p:grpSpPr>
            <a:xfrm>
              <a:off x="3918551" y="1681348"/>
              <a:ext cx="2803824" cy="1232897"/>
              <a:chOff x="3092990" y="4789396"/>
              <a:chExt cx="2803824" cy="1232897"/>
            </a:xfrm>
          </p:grpSpPr>
          <p:sp>
            <p:nvSpPr>
              <p:cNvPr id="73" name="テキスト ボックス 72"/>
              <p:cNvSpPr txBox="1"/>
              <p:nvPr/>
            </p:nvSpPr>
            <p:spPr>
              <a:xfrm>
                <a:off x="3848904" y="4795973"/>
                <a:ext cx="2047910" cy="338554"/>
              </a:xfrm>
              <a:prstGeom prst="rect">
                <a:avLst/>
              </a:prstGeom>
              <a:noFill/>
            </p:spPr>
            <p:txBody>
              <a:bodyPr wrap="square" rtlCol="0">
                <a:spAutoFit/>
              </a:bodyPr>
              <a:lstStyle/>
              <a:p>
                <a:endParaRPr kumimoji="1" lang="ja-JP" altLang="en-US" sz="1600" dirty="0">
                  <a:solidFill>
                    <a:prstClr val="black"/>
                  </a:solidFill>
                </a:endParaRPr>
              </a:p>
            </p:txBody>
          </p:sp>
          <p:grpSp>
            <p:nvGrpSpPr>
              <p:cNvPr id="74" name="グループ化 73"/>
              <p:cNvGrpSpPr/>
              <p:nvPr/>
            </p:nvGrpSpPr>
            <p:grpSpPr>
              <a:xfrm>
                <a:off x="3092990" y="4789396"/>
                <a:ext cx="2156333" cy="1232897"/>
                <a:chOff x="936408" y="4844955"/>
                <a:chExt cx="2156333" cy="1232897"/>
              </a:xfrm>
            </p:grpSpPr>
            <p:cxnSp>
              <p:nvCxnSpPr>
                <p:cNvPr id="75" name="直線コネクタ 74"/>
                <p:cNvCxnSpPr/>
                <p:nvPr/>
              </p:nvCxnSpPr>
              <p:spPr>
                <a:xfrm flipV="1">
                  <a:off x="936408" y="4844955"/>
                  <a:ext cx="755914" cy="12328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1692322" y="4845636"/>
                  <a:ext cx="1400419" cy="2187"/>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72" name="テキスト ボックス 71"/>
            <p:cNvSpPr txBox="1"/>
            <p:nvPr/>
          </p:nvSpPr>
          <p:spPr>
            <a:xfrm>
              <a:off x="4615265" y="1688839"/>
              <a:ext cx="2047910" cy="646331"/>
            </a:xfrm>
            <a:prstGeom prst="rect">
              <a:avLst/>
            </a:prstGeom>
            <a:noFill/>
          </p:spPr>
          <p:txBody>
            <a:bodyPr wrap="square" rtlCol="0">
              <a:spAutoFit/>
            </a:bodyPr>
            <a:lstStyle/>
            <a:p>
              <a:r>
                <a:rPr kumimoji="1" lang="ja-JP" altLang="en-US" b="1" spc="-150" dirty="0">
                  <a:solidFill>
                    <a:srgbClr val="F8931D"/>
                  </a:solidFill>
                </a:rPr>
                <a:t>掛金（保険料）納入</a:t>
              </a:r>
              <a:endParaRPr kumimoji="1" lang="en-US" altLang="ja-JP" b="1" spc="-150" dirty="0">
                <a:solidFill>
                  <a:srgbClr val="F8931D"/>
                </a:solidFill>
              </a:endParaRPr>
            </a:p>
            <a:p>
              <a:r>
                <a:rPr kumimoji="1" lang="ja-JP" altLang="en-US" b="1" spc="-300" dirty="0">
                  <a:solidFill>
                    <a:srgbClr val="F8931D"/>
                  </a:solidFill>
                </a:rPr>
                <a:t>（期限までに）</a:t>
              </a:r>
            </a:p>
          </p:txBody>
        </p:sp>
      </p:grpSp>
      <p:grpSp>
        <p:nvGrpSpPr>
          <p:cNvPr id="7" name="グループ化 6"/>
          <p:cNvGrpSpPr/>
          <p:nvPr/>
        </p:nvGrpSpPr>
        <p:grpSpPr>
          <a:xfrm>
            <a:off x="2710446" y="2436719"/>
            <a:ext cx="939483" cy="900000"/>
            <a:chOff x="2154739" y="2427786"/>
            <a:chExt cx="939483" cy="900000"/>
          </a:xfrm>
        </p:grpSpPr>
        <p:grpSp>
          <p:nvGrpSpPr>
            <p:cNvPr id="6" name="グループ化 5"/>
            <p:cNvGrpSpPr/>
            <p:nvPr/>
          </p:nvGrpSpPr>
          <p:grpSpPr>
            <a:xfrm>
              <a:off x="2154739" y="2427786"/>
              <a:ext cx="900000" cy="900000"/>
              <a:chOff x="292686" y="3284040"/>
              <a:chExt cx="900000" cy="900000"/>
            </a:xfrm>
          </p:grpSpPr>
          <p:sp>
            <p:nvSpPr>
              <p:cNvPr id="76" name="円/楕円 75"/>
              <p:cNvSpPr/>
              <p:nvPr/>
            </p:nvSpPr>
            <p:spPr>
              <a:xfrm>
                <a:off x="292686" y="3284040"/>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5" name="テキスト ボックス 4"/>
              <p:cNvSpPr txBox="1"/>
              <p:nvPr/>
            </p:nvSpPr>
            <p:spPr>
              <a:xfrm>
                <a:off x="309047" y="3694826"/>
                <a:ext cx="854595" cy="369332"/>
              </a:xfrm>
              <a:prstGeom prst="rect">
                <a:avLst/>
              </a:prstGeom>
              <a:noFill/>
            </p:spPr>
            <p:txBody>
              <a:bodyPr wrap="square" rtlCol="0">
                <a:spAutoFit/>
              </a:bodyPr>
              <a:lstStyle/>
              <a:p>
                <a:pPr algn="ctr"/>
                <a:r>
                  <a:rPr kumimoji="1" lang="ja-JP" altLang="en-US" dirty="0">
                    <a:solidFill>
                      <a:prstClr val="black"/>
                    </a:solidFill>
                  </a:rPr>
                  <a:t>退職</a:t>
                </a:r>
              </a:p>
            </p:txBody>
          </p:sp>
        </p:grpSp>
        <p:sp>
          <p:nvSpPr>
            <p:cNvPr id="77" name="テキスト ボックス 76"/>
            <p:cNvSpPr txBox="1"/>
            <p:nvPr/>
          </p:nvSpPr>
          <p:spPr>
            <a:xfrm>
              <a:off x="2172916" y="2563354"/>
              <a:ext cx="921306" cy="646331"/>
            </a:xfrm>
            <a:prstGeom prst="rect">
              <a:avLst/>
            </a:prstGeom>
            <a:noFill/>
          </p:spPr>
          <p:txBody>
            <a:bodyPr wrap="square" rtlCol="0">
              <a:spAutoFit/>
            </a:bodyPr>
            <a:lstStyle/>
            <a:p>
              <a:pPr algn="ctr"/>
              <a:r>
                <a:rPr kumimoji="1" lang="en-US" altLang="ja-JP" dirty="0">
                  <a:solidFill>
                    <a:prstClr val="black"/>
                  </a:solidFill>
                  <a:latin typeface="+mj-ea"/>
                  <a:ea typeface="+mj-ea"/>
                </a:rPr>
                <a:t>R5.3.31</a:t>
              </a:r>
            </a:p>
            <a:p>
              <a:pPr algn="ctr"/>
              <a:endParaRPr kumimoji="1" lang="ja-JP" altLang="en-US" dirty="0">
                <a:solidFill>
                  <a:prstClr val="black"/>
                </a:solidFill>
                <a:latin typeface="+mj-ea"/>
                <a:ea typeface="+mj-ea"/>
              </a:endParaRPr>
            </a:p>
          </p:txBody>
        </p:sp>
      </p:grpSp>
      <p:sp>
        <p:nvSpPr>
          <p:cNvPr id="70" name="テキスト ボックス 69"/>
          <p:cNvSpPr txBox="1"/>
          <p:nvPr/>
        </p:nvSpPr>
        <p:spPr>
          <a:xfrm>
            <a:off x="8125106" y="5096568"/>
            <a:ext cx="3365484" cy="830997"/>
          </a:xfrm>
          <a:prstGeom prst="rect">
            <a:avLst/>
          </a:prstGeom>
          <a:solidFill>
            <a:srgbClr val="FFEA9C"/>
          </a:solidFill>
          <a:ln w="38100">
            <a:solidFill>
              <a:srgbClr val="F8931D"/>
            </a:solidFill>
          </a:ln>
        </p:spPr>
        <p:txBody>
          <a:bodyPr wrap="square" rtlCol="0" anchor="ctr">
            <a:spAutoFit/>
          </a:bodyPr>
          <a:lstStyle/>
          <a:p>
            <a:r>
              <a:rPr lang="ja-JP" altLang="en-US" sz="16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氏名・住所に変更</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があったときは，</a:t>
            </a:r>
            <a:endParaRPr lang="en-US" altLang="ja-JP" sz="1600" dirty="0">
              <a:latin typeface="HGPｺﾞｼｯｸM" panose="020B0600000000000000" pitchFamily="50" charset="-128"/>
              <a:ea typeface="HGPｺﾞｼｯｸM" panose="020B0600000000000000" pitchFamily="50" charset="-128"/>
              <a:cs typeface="ＭＳ 明朝" panose="02020609040205080304" pitchFamily="17" charset="-128"/>
            </a:endParaRPr>
          </a:p>
          <a:p>
            <a:r>
              <a:rPr kumimoji="1" lang="ja-JP" altLang="en-US" sz="1600" b="1" dirty="0">
                <a:solidFill>
                  <a:srgbClr val="C00000"/>
                </a:solidFill>
              </a:rPr>
              <a:t> </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「組合員等情報変更申告書」を提出してください。</a:t>
            </a:r>
          </a:p>
        </p:txBody>
      </p:sp>
      <p:sp>
        <p:nvSpPr>
          <p:cNvPr id="79" name="テキスト ボックス 78"/>
          <p:cNvSpPr txBox="1"/>
          <p:nvPr/>
        </p:nvSpPr>
        <p:spPr>
          <a:xfrm>
            <a:off x="8145247" y="3995507"/>
            <a:ext cx="3365484" cy="830997"/>
          </a:xfrm>
          <a:prstGeom prst="rect">
            <a:avLst/>
          </a:prstGeom>
          <a:solidFill>
            <a:srgbClr val="FFEA9C"/>
          </a:solidFill>
          <a:ln w="38100">
            <a:solidFill>
              <a:srgbClr val="F8931D"/>
            </a:solidFill>
          </a:ln>
        </p:spPr>
        <p:txBody>
          <a:bodyPr wrap="square" rtlCol="0" anchor="ctr">
            <a:spAutoFit/>
          </a:bodyPr>
          <a:lstStyle/>
          <a:p>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途中で</a:t>
            </a:r>
            <a:r>
              <a:rPr lang="ja-JP" altLang="en-US" sz="16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任継の資格を喪失させる</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ときは，</a:t>
            </a:r>
            <a:endParaRPr lang="en-US" altLang="ja-JP" sz="1600" dirty="0">
              <a:latin typeface="HGPｺﾞｼｯｸM" panose="020B0600000000000000" pitchFamily="50" charset="-128"/>
              <a:ea typeface="HGPｺﾞｼｯｸM" panose="020B0600000000000000" pitchFamily="50" charset="-128"/>
              <a:cs typeface="ＭＳ 明朝" panose="02020609040205080304" pitchFamily="17" charset="-128"/>
            </a:endParaRPr>
          </a:p>
          <a:p>
            <a:r>
              <a:rPr kumimoji="1" lang="ja-JP" altLang="en-US" sz="1600" b="1" dirty="0">
                <a:solidFill>
                  <a:srgbClr val="C00000"/>
                </a:solidFill>
              </a:rPr>
              <a:t> </a:t>
            </a:r>
            <a:r>
              <a:rPr lang="ja-JP" altLang="en-US" sz="1600" dirty="0">
                <a:latin typeface="HGPｺﾞｼｯｸM" panose="020B0600000000000000" pitchFamily="50" charset="-128"/>
                <a:ea typeface="HGPｺﾞｼｯｸM" panose="020B0600000000000000" pitchFamily="50" charset="-128"/>
                <a:cs typeface="ＭＳ 明朝" panose="02020609040205080304" pitchFamily="17" charset="-128"/>
              </a:rPr>
              <a:t>「任意継続組合員資格喪失届」を提出してください。</a:t>
            </a:r>
          </a:p>
        </p:txBody>
      </p:sp>
      <p:pic>
        <p:nvPicPr>
          <p:cNvPr id="17" name="オーディオ 16">
            <a:hlinkClick r:id="" action="ppaction://media"/>
            <a:extLst>
              <a:ext uri="{FF2B5EF4-FFF2-40B4-BE49-F238E27FC236}">
                <a16:creationId xmlns="" xmlns:a16="http://schemas.microsoft.com/office/drawing/2014/main" id="{757BEC3D-2BDD-4087-A47A-1DF8714E46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66727489"/>
      </p:ext>
    </p:extLst>
  </p:cSld>
  <p:clrMapOvr>
    <a:masterClrMapping/>
  </p:clrMapOvr>
  <mc:AlternateContent xmlns:mc="http://schemas.openxmlformats.org/markup-compatibility/2006" xmlns:p14="http://schemas.microsoft.com/office/powerpoint/2010/main">
    <mc:Choice Requires="p14">
      <p:transition spd="slow" p14:dur="2000" advTm="204228"/>
    </mc:Choice>
    <mc:Fallback xmlns="">
      <p:transition spd="slow" advTm="20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55"/>
                                        </p:tgtEl>
                                      </p:cBhvr>
                                    </p:animEffect>
                                    <p:animScale>
                                      <p:cBhvr>
                                        <p:cTn id="11" dur="250" autoRev="1" fill="hold"/>
                                        <p:tgtEl>
                                          <p:spTgt spid="5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5"/>
                                        </p:tgtEl>
                                      </p:cBhvr>
                                    </p:animEffect>
                                    <p:animScale>
                                      <p:cBhvr>
                                        <p:cTn id="16" dur="250" autoRev="1" fill="hold"/>
                                        <p:tgtEl>
                                          <p:spTgt spid="4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26" presetClass="emph" presetSubtype="0" fill="hold" grpId="0" nodeType="withEffect">
                                  <p:stCondLst>
                                    <p:cond delay="0"/>
                                  </p:stCondLst>
                                  <p:childTnLst>
                                    <p:animEffect transition="out" filter="fade">
                                      <p:cBhvr>
                                        <p:cTn id="44" dur="500" tmFilter="0, 0; .2, .5; .8, .5; 1, 0"/>
                                        <p:tgtEl>
                                          <p:spTgt spid="64"/>
                                        </p:tgtEl>
                                      </p:cBhvr>
                                    </p:animEffect>
                                    <p:animScale>
                                      <p:cBhvr>
                                        <p:cTn id="45" dur="250" autoRev="1" fill="hold"/>
                                        <p:tgtEl>
                                          <p:spTgt spid="6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79"/>
                                        </p:tgtEl>
                                      </p:cBhvr>
                                    </p:animEffect>
                                    <p:animScale>
                                      <p:cBhvr>
                                        <p:cTn id="50" dur="250" autoRev="1" fill="hold"/>
                                        <p:tgtEl>
                                          <p:spTgt spid="79"/>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0" nodeType="clickEffect">
                                  <p:stCondLst>
                                    <p:cond delay="0"/>
                                  </p:stCondLst>
                                  <p:childTnLst>
                                    <p:animEffect transition="out" filter="fade">
                                      <p:cBhvr>
                                        <p:cTn id="54" dur="500" tmFilter="0, 0; .2, .5; .8, .5; 1, 0"/>
                                        <p:tgtEl>
                                          <p:spTgt spid="70"/>
                                        </p:tgtEl>
                                      </p:cBhvr>
                                    </p:animEffect>
                                    <p:animScale>
                                      <p:cBhvr>
                                        <p:cTn id="55"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7"/>
                </p:tgtEl>
              </p:cMediaNode>
            </p:audio>
          </p:childTnLst>
        </p:cTn>
      </p:par>
    </p:tnLst>
    <p:bldLst>
      <p:bldP spid="64" grpId="0"/>
      <p:bldP spid="18" grpId="0" animBg="1"/>
      <p:bldP spid="70"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p:cNvCxnSpPr/>
          <p:nvPr/>
        </p:nvCxnSpPr>
        <p:spPr>
          <a:xfrm>
            <a:off x="756432" y="2964921"/>
            <a:ext cx="10599140" cy="263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タイトル 1"/>
          <p:cNvSpPr txBox="1">
            <a:spLocks/>
          </p:cNvSpPr>
          <p:nvPr/>
        </p:nvSpPr>
        <p:spPr>
          <a:xfrm>
            <a:off x="1082993" y="-56008"/>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solidFill>
                  <a:srgbClr val="846700"/>
                </a:solidFill>
              </a:rPr>
              <a:t>２</a:t>
            </a:r>
            <a:r>
              <a:rPr lang="ja-JP" altLang="en-US" sz="2400" dirty="0">
                <a:solidFill>
                  <a:srgbClr val="846700"/>
                </a:solidFill>
              </a:rPr>
              <a:t>②</a:t>
            </a:r>
            <a:r>
              <a:rPr lang="ja-JP" altLang="en-US" dirty="0">
                <a:solidFill>
                  <a:srgbClr val="846700"/>
                </a:solidFill>
              </a:rPr>
              <a:t>　加入から資格喪失までの流れ</a:t>
            </a:r>
          </a:p>
        </p:txBody>
      </p:sp>
      <p:sp>
        <p:nvSpPr>
          <p:cNvPr id="14" name="テキスト ボックス 13"/>
          <p:cNvSpPr txBox="1"/>
          <p:nvPr/>
        </p:nvSpPr>
        <p:spPr>
          <a:xfrm>
            <a:off x="756432" y="4954763"/>
            <a:ext cx="7878724" cy="1154162"/>
          </a:xfrm>
          <a:prstGeom prst="rect">
            <a:avLst/>
          </a:prstGeom>
          <a:solidFill>
            <a:srgbClr val="FFEA9C"/>
          </a:solidFill>
          <a:ln w="38100">
            <a:solidFill>
              <a:srgbClr val="F8931D"/>
            </a:solidFill>
            <a:prstDash val="solid"/>
          </a:ln>
        </p:spPr>
        <p:txBody>
          <a:bodyPr wrap="square" rtlCol="0" anchor="ctr">
            <a:spAutoFit/>
          </a:bodyPr>
          <a:lstStyle/>
          <a:p>
            <a:pPr>
              <a:spcBef>
                <a:spcPts val="600"/>
              </a:spcBef>
            </a:pPr>
            <a:r>
              <a:rPr kumimoji="1" lang="ja-JP" altLang="en-US" sz="1600" dirty="0">
                <a:solidFill>
                  <a:srgbClr val="FF0000"/>
                </a:solidFill>
              </a:rPr>
              <a:t>・途中で任意継続組合員をやめた場合</a:t>
            </a:r>
            <a:endParaRPr kumimoji="1" lang="en-US" altLang="ja-JP" sz="1600" dirty="0">
              <a:solidFill>
                <a:srgbClr val="FF0000"/>
              </a:solidFill>
            </a:endParaRPr>
          </a:p>
          <a:p>
            <a:r>
              <a:rPr kumimoji="1" lang="ja-JP" altLang="en-US" sz="1600" dirty="0">
                <a:solidFill>
                  <a:srgbClr val="FF0000"/>
                </a:solidFill>
              </a:rPr>
              <a:t>・２年間の任継期間を満了した場合</a:t>
            </a:r>
            <a:endParaRPr kumimoji="1" lang="en-US" altLang="ja-JP" sz="1600" dirty="0"/>
          </a:p>
          <a:p>
            <a:pPr>
              <a:spcBef>
                <a:spcPts val="600"/>
              </a:spcBef>
            </a:pPr>
            <a:r>
              <a:rPr kumimoji="1" lang="ja-JP" altLang="en-US" sz="1600" dirty="0"/>
              <a:t>再び任意継続組合員になるには，</a:t>
            </a:r>
            <a:r>
              <a:rPr kumimoji="1" lang="ja-JP" altLang="en-US" sz="1600" b="1" dirty="0"/>
              <a:t>改めて</a:t>
            </a:r>
            <a:r>
              <a:rPr kumimoji="1" lang="ja-JP" altLang="en-US" sz="1600" dirty="0"/>
              <a:t>任継加入のための</a:t>
            </a:r>
            <a:r>
              <a:rPr kumimoji="1" lang="ja-JP" altLang="en-US" sz="1600" b="1" dirty="0"/>
              <a:t>要件を満たす必要</a:t>
            </a:r>
            <a:r>
              <a:rPr kumimoji="1" lang="ja-JP" altLang="en-US" sz="1600" dirty="0"/>
              <a:t>があります。</a:t>
            </a:r>
          </a:p>
          <a:p>
            <a:r>
              <a:rPr kumimoji="1" lang="ja-JP" altLang="en-US" sz="1600" dirty="0">
                <a:solidFill>
                  <a:srgbClr val="FF0000"/>
                </a:solidFill>
              </a:rPr>
              <a:t>（１年と１日以上，組合員（一般組合員・短期組合員）としての期間が必要）</a:t>
            </a:r>
            <a:endParaRPr kumimoji="1" lang="ja-JP" altLang="en-US" sz="1600" dirty="0"/>
          </a:p>
        </p:txBody>
      </p:sp>
      <p:grpSp>
        <p:nvGrpSpPr>
          <p:cNvPr id="2" name="グループ化 1"/>
          <p:cNvGrpSpPr/>
          <p:nvPr/>
        </p:nvGrpSpPr>
        <p:grpSpPr>
          <a:xfrm>
            <a:off x="911296" y="1735225"/>
            <a:ext cx="3094672" cy="1643531"/>
            <a:chOff x="612327" y="1723301"/>
            <a:chExt cx="3094672" cy="1643531"/>
          </a:xfrm>
        </p:grpSpPr>
        <p:grpSp>
          <p:nvGrpSpPr>
            <p:cNvPr id="39" name="グループ化 38"/>
            <p:cNvGrpSpPr/>
            <p:nvPr/>
          </p:nvGrpSpPr>
          <p:grpSpPr>
            <a:xfrm>
              <a:off x="612327" y="1745340"/>
              <a:ext cx="2882385" cy="1621492"/>
              <a:chOff x="7913414" y="2579068"/>
              <a:chExt cx="2882385" cy="1621492"/>
            </a:xfrm>
          </p:grpSpPr>
          <p:grpSp>
            <p:nvGrpSpPr>
              <p:cNvPr id="41" name="グループ化 40"/>
              <p:cNvGrpSpPr/>
              <p:nvPr/>
            </p:nvGrpSpPr>
            <p:grpSpPr>
              <a:xfrm>
                <a:off x="7913414" y="2579068"/>
                <a:ext cx="2882385" cy="1621492"/>
                <a:chOff x="29408" y="2286000"/>
                <a:chExt cx="2882385" cy="1621492"/>
              </a:xfrm>
            </p:grpSpPr>
            <p:cxnSp>
              <p:nvCxnSpPr>
                <p:cNvPr id="43" name="直線コネクタ 42"/>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45" name="直線コネクタ 44"/>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2" name="テキスト ボックス 41"/>
              <p:cNvSpPr txBox="1"/>
              <p:nvPr/>
            </p:nvSpPr>
            <p:spPr>
              <a:xfrm>
                <a:off x="7913415" y="3428939"/>
                <a:ext cx="921306" cy="646331"/>
              </a:xfrm>
              <a:prstGeom prst="rect">
                <a:avLst/>
              </a:prstGeom>
              <a:noFill/>
            </p:spPr>
            <p:txBody>
              <a:bodyPr wrap="square" rtlCol="0">
                <a:spAutoFit/>
              </a:bodyPr>
              <a:lstStyle/>
              <a:p>
                <a:pPr algn="ctr"/>
                <a:r>
                  <a:rPr kumimoji="1" lang="en-US" altLang="ja-JP" dirty="0">
                    <a:solidFill>
                      <a:prstClr val="black"/>
                    </a:solidFill>
                    <a:latin typeface="+mj-ea"/>
                    <a:ea typeface="+mj-ea"/>
                  </a:rPr>
                  <a:t>R6.2</a:t>
                </a:r>
              </a:p>
              <a:p>
                <a:pPr algn="ctr"/>
                <a:r>
                  <a:rPr kumimoji="1" lang="ja-JP" altLang="en-US" spc="-150">
                    <a:solidFill>
                      <a:prstClr val="black"/>
                    </a:solidFill>
                    <a:latin typeface="+mj-ea"/>
                    <a:ea typeface="+mj-ea"/>
                  </a:rPr>
                  <a:t>中旬</a:t>
                </a:r>
                <a:endParaRPr kumimoji="1" lang="ja-JP" altLang="en-US" spc="-150" dirty="0">
                  <a:solidFill>
                    <a:prstClr val="black"/>
                  </a:solidFill>
                  <a:latin typeface="+mj-ea"/>
                  <a:ea typeface="+mj-ea"/>
                </a:endParaRPr>
              </a:p>
            </p:txBody>
          </p:sp>
        </p:grpSp>
        <p:sp>
          <p:nvSpPr>
            <p:cNvPr id="40" name="テキスト ボックス 39"/>
            <p:cNvSpPr txBox="1"/>
            <p:nvPr/>
          </p:nvSpPr>
          <p:spPr>
            <a:xfrm>
              <a:off x="1681247" y="1723301"/>
              <a:ext cx="2025752" cy="861774"/>
            </a:xfrm>
            <a:prstGeom prst="rect">
              <a:avLst/>
            </a:prstGeom>
            <a:noFill/>
          </p:spPr>
          <p:txBody>
            <a:bodyPr wrap="square" rtlCol="0">
              <a:spAutoFit/>
            </a:bodyPr>
            <a:lstStyle/>
            <a:p>
              <a:pPr>
                <a:lnSpc>
                  <a:spcPts val="2000"/>
                </a:lnSpc>
              </a:pPr>
              <a:r>
                <a:rPr kumimoji="1" lang="ja-JP" altLang="en-US" b="1" spc="-300" dirty="0">
                  <a:solidFill>
                    <a:srgbClr val="F8931D"/>
                  </a:solidFill>
                </a:rPr>
                <a:t>共済から任継資格を継続しない場合の手続等について通知</a:t>
              </a:r>
            </a:p>
          </p:txBody>
        </p:sp>
      </p:grpSp>
      <p:grpSp>
        <p:nvGrpSpPr>
          <p:cNvPr id="5" name="グループ化 4"/>
          <p:cNvGrpSpPr/>
          <p:nvPr/>
        </p:nvGrpSpPr>
        <p:grpSpPr>
          <a:xfrm>
            <a:off x="5418627" y="1755992"/>
            <a:ext cx="3478493" cy="1650900"/>
            <a:chOff x="5418627" y="1755992"/>
            <a:chExt cx="3478493" cy="1650900"/>
          </a:xfrm>
        </p:grpSpPr>
        <p:grpSp>
          <p:nvGrpSpPr>
            <p:cNvPr id="48" name="グループ化 47"/>
            <p:cNvGrpSpPr/>
            <p:nvPr/>
          </p:nvGrpSpPr>
          <p:grpSpPr>
            <a:xfrm>
              <a:off x="5418627" y="1785400"/>
              <a:ext cx="2994639" cy="1621492"/>
              <a:chOff x="7801160" y="2579068"/>
              <a:chExt cx="2994639" cy="1621492"/>
            </a:xfrm>
          </p:grpSpPr>
          <p:grpSp>
            <p:nvGrpSpPr>
              <p:cNvPr id="50" name="グループ化 49"/>
              <p:cNvGrpSpPr/>
              <p:nvPr/>
            </p:nvGrpSpPr>
            <p:grpSpPr>
              <a:xfrm>
                <a:off x="7913414" y="2579068"/>
                <a:ext cx="2882385" cy="1621492"/>
                <a:chOff x="29408" y="2286000"/>
                <a:chExt cx="2882385" cy="1621492"/>
              </a:xfrm>
            </p:grpSpPr>
            <p:cxnSp>
              <p:nvCxnSpPr>
                <p:cNvPr id="52" name="直線コネクタ 51"/>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54" name="直線コネクタ 53"/>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7801160" y="3428939"/>
                <a:ext cx="1145814" cy="646331"/>
              </a:xfrm>
              <a:prstGeom prst="rect">
                <a:avLst/>
              </a:prstGeom>
              <a:noFill/>
            </p:spPr>
            <p:txBody>
              <a:bodyPr wrap="square" rtlCol="0">
                <a:spAutoFit/>
              </a:bodyPr>
              <a:lstStyle/>
              <a:p>
                <a:pPr algn="ctr"/>
                <a:r>
                  <a:rPr kumimoji="1" lang="en-US" altLang="ja-JP" dirty="0">
                    <a:solidFill>
                      <a:prstClr val="black"/>
                    </a:solidFill>
                    <a:latin typeface="+mj-ea"/>
                    <a:ea typeface="+mj-ea"/>
                  </a:rPr>
                  <a:t>R7.3</a:t>
                </a:r>
              </a:p>
              <a:p>
                <a:pPr algn="ctr"/>
                <a:r>
                  <a:rPr kumimoji="1" lang="ja-JP" altLang="en-US" spc="-150" dirty="0">
                    <a:solidFill>
                      <a:prstClr val="black"/>
                    </a:solidFill>
                    <a:latin typeface="+mj-ea"/>
                    <a:ea typeface="+mj-ea"/>
                  </a:rPr>
                  <a:t>下旬</a:t>
                </a:r>
              </a:p>
            </p:txBody>
          </p:sp>
        </p:grpSp>
        <p:sp>
          <p:nvSpPr>
            <p:cNvPr id="49" name="テキスト ボックス 48"/>
            <p:cNvSpPr txBox="1"/>
            <p:nvPr/>
          </p:nvSpPr>
          <p:spPr>
            <a:xfrm>
              <a:off x="6610943" y="1755992"/>
              <a:ext cx="2286177" cy="646331"/>
            </a:xfrm>
            <a:prstGeom prst="rect">
              <a:avLst/>
            </a:prstGeom>
            <a:noFill/>
          </p:spPr>
          <p:txBody>
            <a:bodyPr wrap="square" rtlCol="0">
              <a:spAutoFit/>
            </a:bodyPr>
            <a:lstStyle/>
            <a:p>
              <a:r>
                <a:rPr kumimoji="1" lang="ja-JP" altLang="en-US" b="1" spc="-300" dirty="0">
                  <a:solidFill>
                    <a:srgbClr val="F8931D"/>
                  </a:solidFill>
                </a:rPr>
                <a:t>共済から「任意継続組合員資格喪失証明書」送付</a:t>
              </a:r>
            </a:p>
          </p:txBody>
        </p:sp>
      </p:grpSp>
      <p:grpSp>
        <p:nvGrpSpPr>
          <p:cNvPr id="6" name="グループ化 5"/>
          <p:cNvGrpSpPr/>
          <p:nvPr/>
        </p:nvGrpSpPr>
        <p:grpSpPr>
          <a:xfrm>
            <a:off x="7878900" y="1813386"/>
            <a:ext cx="4061437" cy="1637837"/>
            <a:chOff x="7878900" y="1813386"/>
            <a:chExt cx="4061437" cy="1637837"/>
          </a:xfrm>
        </p:grpSpPr>
        <p:grpSp>
          <p:nvGrpSpPr>
            <p:cNvPr id="56" name="グループ化 55"/>
            <p:cNvGrpSpPr/>
            <p:nvPr/>
          </p:nvGrpSpPr>
          <p:grpSpPr>
            <a:xfrm>
              <a:off x="7878900" y="1829731"/>
              <a:ext cx="2980586" cy="1621492"/>
              <a:chOff x="7815213" y="2579068"/>
              <a:chExt cx="2980586" cy="1621492"/>
            </a:xfrm>
          </p:grpSpPr>
          <p:grpSp>
            <p:nvGrpSpPr>
              <p:cNvPr id="58" name="グループ化 57"/>
              <p:cNvGrpSpPr/>
              <p:nvPr/>
            </p:nvGrpSpPr>
            <p:grpSpPr>
              <a:xfrm>
                <a:off x="7913414" y="2579068"/>
                <a:ext cx="2882385" cy="1621492"/>
                <a:chOff x="29408" y="2286000"/>
                <a:chExt cx="2882385" cy="1621492"/>
              </a:xfrm>
            </p:grpSpPr>
            <p:cxnSp>
              <p:nvCxnSpPr>
                <p:cNvPr id="60" name="直線コネクタ 59"/>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円/楕円 60"/>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62" name="直線コネクタ 61"/>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7815213" y="3534748"/>
                <a:ext cx="1145814" cy="369332"/>
              </a:xfrm>
              <a:prstGeom prst="rect">
                <a:avLst/>
              </a:prstGeom>
              <a:noFill/>
            </p:spPr>
            <p:txBody>
              <a:bodyPr wrap="square" rtlCol="0">
                <a:spAutoFit/>
              </a:bodyPr>
              <a:lstStyle/>
              <a:p>
                <a:pPr algn="ctr"/>
                <a:r>
                  <a:rPr kumimoji="1" lang="en-US" altLang="ja-JP" dirty="0">
                    <a:solidFill>
                      <a:prstClr val="black"/>
                    </a:solidFill>
                    <a:latin typeface="+mj-ea"/>
                    <a:ea typeface="+mj-ea"/>
                  </a:rPr>
                  <a:t>R7.4.1</a:t>
                </a:r>
                <a:endParaRPr kumimoji="1" lang="ja-JP" altLang="en-US" dirty="0">
                  <a:solidFill>
                    <a:prstClr val="black"/>
                  </a:solidFill>
                  <a:latin typeface="+mj-ea"/>
                  <a:ea typeface="+mj-ea"/>
                </a:endParaRPr>
              </a:p>
            </p:txBody>
          </p:sp>
        </p:grpSp>
        <p:sp>
          <p:nvSpPr>
            <p:cNvPr id="57" name="テキスト ボックス 56"/>
            <p:cNvSpPr txBox="1"/>
            <p:nvPr/>
          </p:nvSpPr>
          <p:spPr>
            <a:xfrm>
              <a:off x="9148604" y="1813386"/>
              <a:ext cx="2791733" cy="646331"/>
            </a:xfrm>
            <a:prstGeom prst="rect">
              <a:avLst/>
            </a:prstGeom>
            <a:noFill/>
          </p:spPr>
          <p:txBody>
            <a:bodyPr wrap="square" rtlCol="0">
              <a:spAutoFit/>
            </a:bodyPr>
            <a:lstStyle/>
            <a:p>
              <a:r>
                <a:rPr kumimoji="1" lang="ja-JP" altLang="en-US" b="1" spc="-150" dirty="0">
                  <a:solidFill>
                    <a:srgbClr val="F8931D"/>
                  </a:solidFill>
                </a:rPr>
                <a:t>任意継続組合員</a:t>
              </a:r>
              <a:endParaRPr kumimoji="1" lang="en-US" altLang="ja-JP" b="1" spc="-150" dirty="0">
                <a:solidFill>
                  <a:srgbClr val="F8931D"/>
                </a:solidFill>
              </a:endParaRPr>
            </a:p>
            <a:p>
              <a:r>
                <a:rPr kumimoji="1" lang="ja-JP" altLang="en-US" b="1" spc="-150" dirty="0">
                  <a:solidFill>
                    <a:srgbClr val="F8931D"/>
                  </a:solidFill>
                </a:rPr>
                <a:t>資格喪失</a:t>
              </a:r>
            </a:p>
          </p:txBody>
        </p:sp>
      </p:grpSp>
      <p:grpSp>
        <p:nvGrpSpPr>
          <p:cNvPr id="75" name="グループ化 74"/>
          <p:cNvGrpSpPr/>
          <p:nvPr/>
        </p:nvGrpSpPr>
        <p:grpSpPr>
          <a:xfrm>
            <a:off x="3279164" y="1789615"/>
            <a:ext cx="3299622" cy="1637837"/>
            <a:chOff x="8491894" y="2579191"/>
            <a:chExt cx="3299622" cy="1637837"/>
          </a:xfrm>
        </p:grpSpPr>
        <p:grpSp>
          <p:nvGrpSpPr>
            <p:cNvPr id="76" name="グループ化 75"/>
            <p:cNvGrpSpPr/>
            <p:nvPr/>
          </p:nvGrpSpPr>
          <p:grpSpPr>
            <a:xfrm>
              <a:off x="8491894" y="2595536"/>
              <a:ext cx="2882385" cy="1621492"/>
              <a:chOff x="7913414" y="2579068"/>
              <a:chExt cx="2882385" cy="1621492"/>
            </a:xfrm>
          </p:grpSpPr>
          <p:grpSp>
            <p:nvGrpSpPr>
              <p:cNvPr id="78" name="グループ化 77"/>
              <p:cNvGrpSpPr/>
              <p:nvPr/>
            </p:nvGrpSpPr>
            <p:grpSpPr>
              <a:xfrm>
                <a:off x="7913414" y="2579068"/>
                <a:ext cx="2882385" cy="1621492"/>
                <a:chOff x="29408" y="2286000"/>
                <a:chExt cx="2882385" cy="1621492"/>
              </a:xfrm>
            </p:grpSpPr>
            <p:cxnSp>
              <p:nvCxnSpPr>
                <p:cNvPr id="80" name="直線コネクタ 79"/>
                <p:cNvCxnSpPr/>
                <p:nvPr/>
              </p:nvCxnSpPr>
              <p:spPr>
                <a:xfrm flipV="1">
                  <a:off x="490061" y="2286000"/>
                  <a:ext cx="732950" cy="11287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円/楕円 80"/>
                <p:cNvSpPr/>
                <p:nvPr/>
              </p:nvSpPr>
              <p:spPr>
                <a:xfrm>
                  <a:off x="29408" y="3007492"/>
                  <a:ext cx="900000" cy="900000"/>
                </a:xfrm>
                <a:prstGeom prst="ellipse">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82" name="直線コネクタ 81"/>
                <p:cNvCxnSpPr/>
                <p:nvPr/>
              </p:nvCxnSpPr>
              <p:spPr>
                <a:xfrm>
                  <a:off x="1223011" y="2286000"/>
                  <a:ext cx="168878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9" name="テキスト ボックス 78"/>
              <p:cNvSpPr txBox="1"/>
              <p:nvPr/>
            </p:nvSpPr>
            <p:spPr>
              <a:xfrm>
                <a:off x="7919335" y="3575099"/>
                <a:ext cx="904385" cy="369332"/>
              </a:xfrm>
              <a:prstGeom prst="rect">
                <a:avLst/>
              </a:prstGeom>
              <a:noFill/>
            </p:spPr>
            <p:txBody>
              <a:bodyPr wrap="square" rtlCol="0">
                <a:spAutoFit/>
              </a:bodyPr>
              <a:lstStyle/>
              <a:p>
                <a:pPr algn="ctr"/>
                <a:r>
                  <a:rPr kumimoji="1" lang="en-US" altLang="ja-JP" b="1" dirty="0">
                    <a:solidFill>
                      <a:prstClr val="black"/>
                    </a:solidFill>
                    <a:latin typeface="+mj-ea"/>
                    <a:ea typeface="+mj-ea"/>
                  </a:rPr>
                  <a:t>R6</a:t>
                </a:r>
                <a:r>
                  <a:rPr kumimoji="1" lang="ja-JP" altLang="en-US" b="1" dirty="0">
                    <a:solidFill>
                      <a:prstClr val="black"/>
                    </a:solidFill>
                    <a:latin typeface="+mj-ea"/>
                    <a:ea typeface="+mj-ea"/>
                  </a:rPr>
                  <a:t>夏頃</a:t>
                </a:r>
                <a:endParaRPr kumimoji="1" lang="en-US" altLang="ja-JP" b="1" dirty="0">
                  <a:solidFill>
                    <a:prstClr val="black"/>
                  </a:solidFill>
                  <a:latin typeface="+mj-ea"/>
                  <a:ea typeface="+mj-ea"/>
                </a:endParaRPr>
              </a:p>
            </p:txBody>
          </p:sp>
        </p:grpSp>
        <p:sp>
          <p:nvSpPr>
            <p:cNvPr id="77" name="テキスト ボックス 76"/>
            <p:cNvSpPr txBox="1"/>
            <p:nvPr/>
          </p:nvSpPr>
          <p:spPr>
            <a:xfrm>
              <a:off x="9663397" y="2579191"/>
              <a:ext cx="2128119" cy="369332"/>
            </a:xfrm>
            <a:prstGeom prst="rect">
              <a:avLst/>
            </a:prstGeom>
            <a:noFill/>
          </p:spPr>
          <p:txBody>
            <a:bodyPr wrap="square" rtlCol="0">
              <a:spAutoFit/>
            </a:bodyPr>
            <a:lstStyle/>
            <a:p>
              <a:r>
                <a:rPr kumimoji="1" lang="ja-JP" altLang="en-US" b="1" spc="-150" dirty="0">
                  <a:solidFill>
                    <a:srgbClr val="F8931D"/>
                  </a:solidFill>
                </a:rPr>
                <a:t>被扶養者現況確認</a:t>
              </a:r>
            </a:p>
          </p:txBody>
        </p:sp>
      </p:grpSp>
      <p:grpSp>
        <p:nvGrpSpPr>
          <p:cNvPr id="63" name="グループ化 62"/>
          <p:cNvGrpSpPr/>
          <p:nvPr/>
        </p:nvGrpSpPr>
        <p:grpSpPr>
          <a:xfrm>
            <a:off x="8413266" y="3556643"/>
            <a:ext cx="2998394" cy="1206875"/>
            <a:chOff x="429178" y="4596632"/>
            <a:chExt cx="3189210" cy="1648235"/>
          </a:xfrm>
        </p:grpSpPr>
        <p:sp>
          <p:nvSpPr>
            <p:cNvPr id="64" name="角丸四角形吹き出し 63"/>
            <p:cNvSpPr/>
            <p:nvPr/>
          </p:nvSpPr>
          <p:spPr>
            <a:xfrm>
              <a:off x="429178" y="4596632"/>
              <a:ext cx="3189210" cy="1428776"/>
            </a:xfrm>
            <a:prstGeom prst="wedgeRoundRectCallout">
              <a:avLst>
                <a:gd name="adj1" fmla="val -8688"/>
                <a:gd name="adj2" fmla="val -9434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540658" y="4773705"/>
              <a:ext cx="3077729" cy="1471162"/>
            </a:xfrm>
            <a:prstGeom prst="rect">
              <a:avLst/>
            </a:prstGeom>
            <a:noFill/>
          </p:spPr>
          <p:txBody>
            <a:bodyPr wrap="square" rtlCol="0">
              <a:spAutoFit/>
            </a:bodyPr>
            <a:lstStyle/>
            <a:p>
              <a:r>
                <a:rPr kumimoji="1" lang="ja-JP" altLang="en-US" sz="1600" spc="-150" dirty="0">
                  <a:solidFill>
                    <a:schemeClr val="bg1"/>
                  </a:solidFill>
                </a:rPr>
                <a:t>資格喪失後，</a:t>
              </a:r>
            </a:p>
            <a:p>
              <a:r>
                <a:rPr kumimoji="1" lang="ja-JP" altLang="en-US" sz="1600" spc="-150" dirty="0">
                  <a:solidFill>
                    <a:schemeClr val="bg1"/>
                  </a:solidFill>
                </a:rPr>
                <a:t>・任意継続組合員証等</a:t>
              </a:r>
              <a:r>
                <a:rPr kumimoji="1" lang="ja-JP" altLang="en-US" sz="1600" b="1" dirty="0">
                  <a:solidFill>
                    <a:srgbClr val="C00000"/>
                  </a:solidFill>
                </a:rPr>
                <a:t>返納</a:t>
              </a:r>
            </a:p>
            <a:p>
              <a:r>
                <a:rPr kumimoji="1" lang="ja-JP" altLang="en-US" sz="1600" spc="-150" dirty="0">
                  <a:solidFill>
                    <a:schemeClr val="bg1"/>
                  </a:solidFill>
                </a:rPr>
                <a:t>・国民健康保険等への</a:t>
              </a:r>
              <a:r>
                <a:rPr kumimoji="1" lang="ja-JP" altLang="en-US" sz="1600" b="1" dirty="0">
                  <a:solidFill>
                    <a:srgbClr val="C00000"/>
                  </a:solidFill>
                </a:rPr>
                <a:t>加入手続</a:t>
              </a:r>
            </a:p>
            <a:p>
              <a:endParaRPr kumimoji="1" lang="ja-JP" altLang="en-US" sz="1600" spc="-150" dirty="0">
                <a:solidFill>
                  <a:schemeClr val="bg1"/>
                </a:solidFill>
              </a:endParaRPr>
            </a:p>
          </p:txBody>
        </p:sp>
      </p:grpSp>
      <p:sp>
        <p:nvSpPr>
          <p:cNvPr id="67" name="角丸四角形吹き出し 66"/>
          <p:cNvSpPr/>
          <p:nvPr/>
        </p:nvSpPr>
        <p:spPr>
          <a:xfrm>
            <a:off x="1158584" y="3521890"/>
            <a:ext cx="3339358" cy="1030808"/>
          </a:xfrm>
          <a:prstGeom prst="wedgeRoundRectCallout">
            <a:avLst>
              <a:gd name="adj1" fmla="val -35993"/>
              <a:gd name="adj2" fmla="val -6966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bg1"/>
                </a:solidFill>
              </a:rPr>
              <a:t>次年度</a:t>
            </a:r>
            <a:r>
              <a:rPr kumimoji="1" lang="ja-JP" altLang="en-US" spc="-150" dirty="0">
                <a:solidFill>
                  <a:schemeClr val="bg1"/>
                </a:solidFill>
              </a:rPr>
              <a:t>，任継を継続しない場合は，</a:t>
            </a:r>
            <a:r>
              <a:rPr kumimoji="1" lang="ja-JP" altLang="en-US" b="1" dirty="0">
                <a:solidFill>
                  <a:srgbClr val="C00000"/>
                </a:solidFill>
              </a:rPr>
              <a:t>通知に沿って手続</a:t>
            </a:r>
            <a:endParaRPr kumimoji="1" lang="en-US" altLang="ja-JP" b="1" dirty="0">
              <a:solidFill>
                <a:srgbClr val="C00000"/>
              </a:solidFill>
            </a:endParaRPr>
          </a:p>
          <a:p>
            <a:r>
              <a:rPr kumimoji="1" lang="ja-JP" altLang="en-US" spc="-150" dirty="0">
                <a:solidFill>
                  <a:schemeClr val="bg1"/>
                </a:solidFill>
              </a:rPr>
              <a:t>（任継を継続する場合は手続不要）</a:t>
            </a:r>
          </a:p>
        </p:txBody>
      </p:sp>
      <p:pic>
        <p:nvPicPr>
          <p:cNvPr id="11" name="オーディオ 10">
            <a:hlinkClick r:id="" action="ppaction://media"/>
            <a:extLst>
              <a:ext uri="{FF2B5EF4-FFF2-40B4-BE49-F238E27FC236}">
                <a16:creationId xmlns="" xmlns:a16="http://schemas.microsoft.com/office/drawing/2014/main" id="{B0AA28DA-7781-4264-89B5-FCA9CF7519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756724"/>
      </p:ext>
    </p:extLst>
  </p:cSld>
  <p:clrMapOvr>
    <a:masterClrMapping/>
  </p:clrMapOvr>
  <mc:AlternateContent xmlns:mc="http://schemas.openxmlformats.org/markup-compatibility/2006" xmlns:p14="http://schemas.microsoft.com/office/powerpoint/2010/main">
    <mc:Choice Requires="p14">
      <p:transition spd="slow" p14:dur="2000" advTm="113994"/>
    </mc:Choice>
    <mc:Fallback xmlns="">
      <p:transition spd="slow" advTm="11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67"/>
                                        </p:tgtEl>
                                        <p:attrNameLst>
                                          <p:attrName>r</p:attrName>
                                        </p:attrNameLst>
                                      </p:cBhvr>
                                    </p:animRot>
                                    <p:animRot by="-240000">
                                      <p:cBhvr>
                                        <p:cTn id="16" dur="200" fill="hold">
                                          <p:stCondLst>
                                            <p:cond delay="200"/>
                                          </p:stCondLst>
                                        </p:cTn>
                                        <p:tgtEl>
                                          <p:spTgt spid="67"/>
                                        </p:tgtEl>
                                        <p:attrNameLst>
                                          <p:attrName>r</p:attrName>
                                        </p:attrNameLst>
                                      </p:cBhvr>
                                    </p:animRot>
                                    <p:animRot by="240000">
                                      <p:cBhvr>
                                        <p:cTn id="17" dur="200" fill="hold">
                                          <p:stCondLst>
                                            <p:cond delay="400"/>
                                          </p:stCondLst>
                                        </p:cTn>
                                        <p:tgtEl>
                                          <p:spTgt spid="67"/>
                                        </p:tgtEl>
                                        <p:attrNameLst>
                                          <p:attrName>r</p:attrName>
                                        </p:attrNameLst>
                                      </p:cBhvr>
                                    </p:animRot>
                                    <p:animRot by="-240000">
                                      <p:cBhvr>
                                        <p:cTn id="18" dur="200" fill="hold">
                                          <p:stCondLst>
                                            <p:cond delay="600"/>
                                          </p:stCondLst>
                                        </p:cTn>
                                        <p:tgtEl>
                                          <p:spTgt spid="67"/>
                                        </p:tgtEl>
                                        <p:attrNameLst>
                                          <p:attrName>r</p:attrName>
                                        </p:attrNameLst>
                                      </p:cBhvr>
                                    </p:animRot>
                                    <p:animRot by="120000">
                                      <p:cBhvr>
                                        <p:cTn id="19" dur="200" fill="hold">
                                          <p:stCondLst>
                                            <p:cond delay="800"/>
                                          </p:stCondLst>
                                        </p:cTn>
                                        <p:tgtEl>
                                          <p:spTgt spid="6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5"/>
                                        </p:tgtEl>
                                      </p:cBhvr>
                                    </p:animEffect>
                                    <p:animScale>
                                      <p:cBhvr>
                                        <p:cTn id="24" dur="250" autoRev="1" fill="hold"/>
                                        <p:tgtEl>
                                          <p:spTgt spid="75"/>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63"/>
                                        </p:tgtEl>
                                        <p:attrNameLst>
                                          <p:attrName>r</p:attrName>
                                        </p:attrNameLst>
                                      </p:cBhvr>
                                    </p:animRot>
                                    <p:animRot by="-240000">
                                      <p:cBhvr>
                                        <p:cTn id="39" dur="200" fill="hold">
                                          <p:stCondLst>
                                            <p:cond delay="200"/>
                                          </p:stCondLst>
                                        </p:cTn>
                                        <p:tgtEl>
                                          <p:spTgt spid="63"/>
                                        </p:tgtEl>
                                        <p:attrNameLst>
                                          <p:attrName>r</p:attrName>
                                        </p:attrNameLst>
                                      </p:cBhvr>
                                    </p:animRot>
                                    <p:animRot by="240000">
                                      <p:cBhvr>
                                        <p:cTn id="40" dur="200" fill="hold">
                                          <p:stCondLst>
                                            <p:cond delay="400"/>
                                          </p:stCondLst>
                                        </p:cTn>
                                        <p:tgtEl>
                                          <p:spTgt spid="63"/>
                                        </p:tgtEl>
                                        <p:attrNameLst>
                                          <p:attrName>r</p:attrName>
                                        </p:attrNameLst>
                                      </p:cBhvr>
                                    </p:animRot>
                                    <p:animRot by="-240000">
                                      <p:cBhvr>
                                        <p:cTn id="41" dur="200" fill="hold">
                                          <p:stCondLst>
                                            <p:cond delay="600"/>
                                          </p:stCondLst>
                                        </p:cTn>
                                        <p:tgtEl>
                                          <p:spTgt spid="63"/>
                                        </p:tgtEl>
                                        <p:attrNameLst>
                                          <p:attrName>r</p:attrName>
                                        </p:attrNameLst>
                                      </p:cBhvr>
                                    </p:animRot>
                                    <p:animRot by="120000">
                                      <p:cBhvr>
                                        <p:cTn id="42" dur="200" fill="hold">
                                          <p:stCondLst>
                                            <p:cond delay="800"/>
                                          </p:stCondLst>
                                        </p:cTn>
                                        <p:tgtEl>
                                          <p:spTgt spid="63"/>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1"/>
                </p:tgtEl>
              </p:cMediaNode>
            </p:audio>
          </p:childTnLst>
        </p:cTn>
      </p:par>
    </p:tnLst>
    <p:bldLst>
      <p:bldP spid="14"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064013" y="-36576"/>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solidFill>
                  <a:srgbClr val="846700"/>
                </a:solidFill>
              </a:rPr>
              <a:t>３　加入手続</a:t>
            </a:r>
          </a:p>
        </p:txBody>
      </p:sp>
      <p:sp>
        <p:nvSpPr>
          <p:cNvPr id="4" name="テキスト ボックス 3"/>
          <p:cNvSpPr txBox="1"/>
          <p:nvPr/>
        </p:nvSpPr>
        <p:spPr>
          <a:xfrm>
            <a:off x="829339" y="1450757"/>
            <a:ext cx="10430540" cy="5047536"/>
          </a:xfrm>
          <a:prstGeom prst="rect">
            <a:avLst/>
          </a:prstGeom>
          <a:noFill/>
        </p:spPr>
        <p:txBody>
          <a:bodyPr wrap="square" rtlCol="0">
            <a:spAutoFit/>
          </a:bodyPr>
          <a:lstStyle/>
          <a:p>
            <a:r>
              <a:rPr kumimoji="1" lang="ja-JP" altLang="en-US" sz="2800" dirty="0">
                <a:solidFill>
                  <a:srgbClr val="0070C0"/>
                </a:solidFill>
                <a:latin typeface="+mn-ea"/>
              </a:rPr>
              <a:t>１　加入の手続</a:t>
            </a:r>
            <a:endParaRPr kumimoji="1" lang="en-US" altLang="ja-JP" sz="2800" dirty="0">
              <a:solidFill>
                <a:srgbClr val="0070C0"/>
              </a:solidFill>
              <a:latin typeface="+mn-ea"/>
            </a:endParaRPr>
          </a:p>
          <a:p>
            <a:r>
              <a:rPr kumimoji="1" lang="ja-JP" altLang="en-US" sz="2400" dirty="0">
                <a:latin typeface="+mn-ea"/>
              </a:rPr>
              <a:t>　　</a:t>
            </a:r>
            <a:r>
              <a:rPr kumimoji="1" lang="ja-JP" altLang="en-US" sz="2400" spc="-150" dirty="0">
                <a:latin typeface="+mn-ea"/>
              </a:rPr>
              <a:t>任意継続組合員申出書 </a:t>
            </a:r>
            <a:r>
              <a:rPr kumimoji="1" lang="en-US" altLang="ja-JP" sz="2400" spc="-150" dirty="0">
                <a:latin typeface="+mn-ea"/>
              </a:rPr>
              <a:t>(</a:t>
            </a:r>
            <a:r>
              <a:rPr kumimoji="1" lang="ja-JP" altLang="en-US" sz="2400" spc="-150" dirty="0">
                <a:latin typeface="+mn-ea"/>
              </a:rPr>
              <a:t>以下 </a:t>
            </a:r>
            <a:r>
              <a:rPr kumimoji="1" lang="en-US" altLang="ja-JP" sz="2400" spc="-150" dirty="0">
                <a:latin typeface="+mn-ea"/>
              </a:rPr>
              <a:t>｢</a:t>
            </a:r>
            <a:r>
              <a:rPr kumimoji="1" lang="ja-JP" altLang="en-US" sz="2400" spc="-150" dirty="0">
                <a:latin typeface="+mn-ea"/>
              </a:rPr>
              <a:t>任継申出書</a:t>
            </a:r>
            <a:r>
              <a:rPr kumimoji="1" lang="en-US" altLang="ja-JP" sz="2400" spc="-150" dirty="0">
                <a:latin typeface="+mn-ea"/>
              </a:rPr>
              <a:t>｣ </a:t>
            </a:r>
            <a:r>
              <a:rPr kumimoji="1" lang="ja-JP" altLang="en-US" sz="2400" spc="-150" dirty="0">
                <a:latin typeface="+mn-ea"/>
              </a:rPr>
              <a:t>という</a:t>
            </a:r>
            <a:r>
              <a:rPr kumimoji="1" lang="en-US" altLang="ja-JP" sz="2400" spc="-150" dirty="0">
                <a:latin typeface="+mn-ea"/>
              </a:rPr>
              <a:t>｡) </a:t>
            </a:r>
            <a:r>
              <a:rPr kumimoji="1" lang="ja-JP" altLang="en-US" sz="2400" spc="-150" dirty="0">
                <a:latin typeface="+mn-ea"/>
              </a:rPr>
              <a:t>を</a:t>
            </a:r>
            <a:r>
              <a:rPr kumimoji="1" lang="en-US" altLang="ja-JP" sz="2400" spc="-150" dirty="0">
                <a:latin typeface="+mn-ea"/>
              </a:rPr>
              <a:t>, </a:t>
            </a:r>
            <a:r>
              <a:rPr kumimoji="1" lang="ja-JP" altLang="en-US" sz="2400" spc="-150" dirty="0">
                <a:latin typeface="+mn-ea"/>
              </a:rPr>
              <a:t>退職時の所属所で</a:t>
            </a:r>
            <a:endParaRPr kumimoji="1" lang="en-US" altLang="ja-JP" sz="2400" spc="-150" dirty="0">
              <a:latin typeface="+mn-ea"/>
            </a:endParaRPr>
          </a:p>
          <a:p>
            <a:r>
              <a:rPr kumimoji="1" lang="ja-JP" altLang="en-US" sz="2400" spc="-150" dirty="0">
                <a:latin typeface="+mn-ea"/>
              </a:rPr>
              <a:t>　証明</a:t>
            </a:r>
            <a:r>
              <a:rPr kumimoji="1" lang="ja-JP" altLang="en-US" sz="1600" spc="-150" dirty="0">
                <a:latin typeface="+mn-ea"/>
              </a:rPr>
              <a:t>（掛金が口座振替の場合，併せて広島銀行の確認）</a:t>
            </a:r>
            <a:r>
              <a:rPr kumimoji="1" lang="ja-JP" altLang="en-US" sz="2400" spc="-150" dirty="0">
                <a:latin typeface="+mn-ea"/>
              </a:rPr>
              <a:t>を受けた上で</a:t>
            </a:r>
            <a:r>
              <a:rPr kumimoji="1" lang="en-US" altLang="ja-JP" sz="2400" spc="-150" dirty="0">
                <a:latin typeface="+mn-ea"/>
              </a:rPr>
              <a:t>, </a:t>
            </a:r>
            <a:r>
              <a:rPr kumimoji="1" lang="ja-JP" altLang="en-US" sz="2400" spc="-150" dirty="0">
                <a:latin typeface="+mn-ea"/>
              </a:rPr>
              <a:t>共済組合に提出してください。</a:t>
            </a:r>
            <a:endParaRPr kumimoji="1" lang="en-US" altLang="ja-JP" sz="2400" spc="-150" dirty="0">
              <a:latin typeface="+mn-ea"/>
            </a:endParaRPr>
          </a:p>
          <a:p>
            <a:r>
              <a:rPr kumimoji="1" lang="ja-JP" altLang="en-US" sz="2400" spc="-150" dirty="0">
                <a:latin typeface="+mn-ea"/>
              </a:rPr>
              <a:t>　</a:t>
            </a:r>
            <a:r>
              <a:rPr kumimoji="1" lang="en-US" altLang="ja-JP" sz="2400" spc="-150" dirty="0">
                <a:latin typeface="+mn-ea"/>
              </a:rPr>
              <a:t>(</a:t>
            </a:r>
            <a:r>
              <a:rPr kumimoji="1" lang="ja-JP" altLang="en-US" sz="2400" spc="-150" dirty="0">
                <a:latin typeface="+mn-ea"/>
              </a:rPr>
              <a:t>記入方法等は，別添「任意継続組合員申出書の作成・提出」で確認してください。</a:t>
            </a:r>
            <a:r>
              <a:rPr kumimoji="1" lang="en-US" altLang="ja-JP" sz="2400" spc="-150" dirty="0">
                <a:latin typeface="+mn-ea"/>
              </a:rPr>
              <a:t>)</a:t>
            </a:r>
          </a:p>
          <a:p>
            <a:endParaRPr kumimoji="1" lang="en-US" altLang="ja-JP" sz="2400" dirty="0">
              <a:latin typeface="+mn-ea"/>
            </a:endParaRPr>
          </a:p>
          <a:p>
            <a:r>
              <a:rPr kumimoji="1" lang="ja-JP" altLang="en-US" sz="2800" dirty="0">
                <a:solidFill>
                  <a:srgbClr val="0070C0"/>
                </a:solidFill>
                <a:latin typeface="+mn-ea"/>
              </a:rPr>
              <a:t>２　提出期限</a:t>
            </a:r>
            <a:endParaRPr kumimoji="1" lang="en-US" altLang="ja-JP" sz="2800" dirty="0">
              <a:solidFill>
                <a:srgbClr val="0070C0"/>
              </a:solidFill>
              <a:latin typeface="+mn-ea"/>
            </a:endParaRPr>
          </a:p>
          <a:p>
            <a:r>
              <a:rPr kumimoji="1" lang="ja-JP" altLang="en-US" sz="2400" dirty="0">
                <a:latin typeface="+mn-ea"/>
              </a:rPr>
              <a:t>　　</a:t>
            </a:r>
            <a:r>
              <a:rPr kumimoji="1" lang="ja-JP" altLang="en-US" sz="2400" spc="-150" dirty="0">
                <a:latin typeface="+mn-ea"/>
              </a:rPr>
              <a:t>「任継申出書」を</a:t>
            </a:r>
            <a:r>
              <a:rPr lang="ja-JP" altLang="ja-JP" sz="2400" spc="-150" dirty="0">
                <a:latin typeface="+mn-ea"/>
              </a:rPr>
              <a:t>退職の日から起算して</a:t>
            </a:r>
            <a:r>
              <a:rPr lang="en-US" altLang="ja-JP" sz="2400" spc="-150" dirty="0">
                <a:latin typeface="+mn-ea"/>
              </a:rPr>
              <a:t>20</a:t>
            </a:r>
            <a:r>
              <a:rPr lang="ja-JP" altLang="ja-JP" sz="2400" spc="-150" dirty="0">
                <a:latin typeface="+mn-ea"/>
              </a:rPr>
              <a:t>日以内</a:t>
            </a:r>
            <a:r>
              <a:rPr lang="ja-JP" altLang="en-US" sz="2400" spc="-150" dirty="0">
                <a:latin typeface="+mn-ea"/>
              </a:rPr>
              <a:t>に提出してください</a:t>
            </a:r>
            <a:r>
              <a:rPr lang="ja-JP" altLang="ja-JP" sz="2400" spc="-150" dirty="0">
                <a:latin typeface="+mn-ea"/>
              </a:rPr>
              <a:t>｡</a:t>
            </a:r>
            <a:endParaRPr lang="en-US" altLang="ja-JP" sz="2400" spc="-150" dirty="0">
              <a:latin typeface="+mn-ea"/>
            </a:endParaRPr>
          </a:p>
          <a:p>
            <a:r>
              <a:rPr lang="ja-JP" altLang="en-US" sz="2400" spc="-150" dirty="0">
                <a:solidFill>
                  <a:srgbClr val="FF0000"/>
                </a:solidFill>
                <a:latin typeface="+mn-ea"/>
                <a:ea typeface="BIZ UDPゴシック" panose="020B0400000000000000" pitchFamily="50" charset="-128"/>
              </a:rPr>
              <a:t>　　</a:t>
            </a:r>
            <a:r>
              <a:rPr lang="ja-JP" altLang="en-US" sz="2400" spc="-150" dirty="0">
                <a:solidFill>
                  <a:srgbClr val="FF0000"/>
                </a:solidFill>
                <a:latin typeface="+mn-ea"/>
              </a:rPr>
              <a:t>令和５年３月</a:t>
            </a:r>
            <a:r>
              <a:rPr lang="en-US" altLang="ja-JP" sz="2400" spc="-150" dirty="0">
                <a:solidFill>
                  <a:srgbClr val="FF0000"/>
                </a:solidFill>
                <a:latin typeface="+mn-ea"/>
              </a:rPr>
              <a:t>31</a:t>
            </a:r>
            <a:r>
              <a:rPr lang="ja-JP" altLang="en-US" sz="2400" spc="-150" dirty="0">
                <a:solidFill>
                  <a:srgbClr val="FF0000"/>
                </a:solidFill>
                <a:latin typeface="+mn-ea"/>
              </a:rPr>
              <a:t>日付け退職の場合，</a:t>
            </a:r>
            <a:endParaRPr lang="en-US" altLang="ja-JP" sz="2400" spc="-150" dirty="0">
              <a:solidFill>
                <a:srgbClr val="FF0000"/>
              </a:solidFill>
              <a:latin typeface="+mn-ea"/>
            </a:endParaRPr>
          </a:p>
          <a:p>
            <a:r>
              <a:rPr lang="ja-JP" altLang="en-US" sz="2400" spc="-150" dirty="0">
                <a:solidFill>
                  <a:srgbClr val="FF0000"/>
                </a:solidFill>
                <a:latin typeface="+mn-ea"/>
              </a:rPr>
              <a:t>　　　</a:t>
            </a:r>
            <a:r>
              <a:rPr lang="ja-JP" altLang="en-US" sz="2400" u="sng" spc="-150" dirty="0">
                <a:solidFill>
                  <a:srgbClr val="FF0000"/>
                </a:solidFill>
                <a:latin typeface="+mn-ea"/>
              </a:rPr>
              <a:t>一次締切　　令和５年３月</a:t>
            </a:r>
            <a:r>
              <a:rPr lang="en-US" altLang="ja-JP" sz="2400" u="sng" spc="-150" dirty="0">
                <a:solidFill>
                  <a:srgbClr val="FF0000"/>
                </a:solidFill>
                <a:latin typeface="+mn-ea"/>
              </a:rPr>
              <a:t>15</a:t>
            </a:r>
            <a:r>
              <a:rPr lang="ja-JP" altLang="en-US" sz="2400" u="sng" spc="-150" dirty="0">
                <a:solidFill>
                  <a:srgbClr val="FF0000"/>
                </a:solidFill>
                <a:latin typeface="+mn-ea"/>
              </a:rPr>
              <a:t>日（水）　　</a:t>
            </a:r>
            <a:endParaRPr lang="en-US" altLang="ja-JP" sz="2400" u="sng" spc="-150" dirty="0">
              <a:solidFill>
                <a:srgbClr val="FF0000"/>
              </a:solidFill>
              <a:latin typeface="+mn-ea"/>
            </a:endParaRPr>
          </a:p>
          <a:p>
            <a:r>
              <a:rPr lang="ja-JP" altLang="en-US" sz="2400" spc="-150" dirty="0">
                <a:solidFill>
                  <a:srgbClr val="FF0000"/>
                </a:solidFill>
                <a:latin typeface="+mn-ea"/>
              </a:rPr>
              <a:t>　　　</a:t>
            </a:r>
            <a:r>
              <a:rPr lang="ja-JP" altLang="en-US" sz="2400" u="sng" spc="-150" dirty="0">
                <a:solidFill>
                  <a:srgbClr val="FF0000"/>
                </a:solidFill>
                <a:latin typeface="+mn-ea"/>
              </a:rPr>
              <a:t>最終締切　　令和５年４月</a:t>
            </a:r>
            <a:r>
              <a:rPr lang="en-US" altLang="ja-JP" sz="2400" u="sng" spc="-150" dirty="0">
                <a:solidFill>
                  <a:srgbClr val="FF0000"/>
                </a:solidFill>
                <a:latin typeface="+mn-ea"/>
              </a:rPr>
              <a:t>19</a:t>
            </a:r>
            <a:r>
              <a:rPr lang="ja-JP" altLang="en-US" sz="2400" u="sng" spc="-150" dirty="0">
                <a:solidFill>
                  <a:srgbClr val="FF0000"/>
                </a:solidFill>
                <a:latin typeface="+mn-ea"/>
              </a:rPr>
              <a:t>日（水）</a:t>
            </a:r>
            <a:r>
              <a:rPr lang="ja-JP" altLang="en-US" sz="2400" spc="-150" dirty="0">
                <a:solidFill>
                  <a:srgbClr val="FF0000"/>
                </a:solidFill>
                <a:latin typeface="+mn-ea"/>
              </a:rPr>
              <a:t>　共済組合必着</a:t>
            </a:r>
            <a:endParaRPr lang="ja-JP" altLang="ja-JP" sz="2400" spc="-150" dirty="0">
              <a:solidFill>
                <a:srgbClr val="FF0000"/>
              </a:solidFill>
              <a:latin typeface="+mn-ea"/>
            </a:endParaRPr>
          </a:p>
          <a:p>
            <a:endParaRPr lang="en-US" altLang="ja-JP" sz="2000" dirty="0">
              <a:latin typeface="+mn-ea"/>
            </a:endParaRPr>
          </a:p>
          <a:p>
            <a:r>
              <a:rPr lang="en-US" altLang="ja-JP" spc="-150" dirty="0">
                <a:latin typeface="+mn-ea"/>
              </a:rPr>
              <a:t>※</a:t>
            </a:r>
            <a:r>
              <a:rPr lang="ja-JP" altLang="en-US" spc="-150" dirty="0">
                <a:latin typeface="+mn-ea"/>
              </a:rPr>
              <a:t>　最終</a:t>
            </a:r>
            <a:r>
              <a:rPr lang="ja-JP" altLang="ja-JP" spc="-150" dirty="0">
                <a:latin typeface="+mn-ea"/>
              </a:rPr>
              <a:t>締切を過ぎて共済組合に到着した</a:t>
            </a:r>
            <a:r>
              <a:rPr lang="ja-JP" altLang="en-US" spc="-150" dirty="0">
                <a:latin typeface="+mn-ea"/>
              </a:rPr>
              <a:t>場合，</a:t>
            </a:r>
            <a:r>
              <a:rPr lang="ja-JP" altLang="ja-JP" spc="-150" dirty="0">
                <a:latin typeface="+mn-ea"/>
              </a:rPr>
              <a:t>任意継続組合員になること</a:t>
            </a:r>
            <a:r>
              <a:rPr lang="ja-JP" altLang="en-US" spc="-150" dirty="0">
                <a:latin typeface="+mn-ea"/>
              </a:rPr>
              <a:t>は</a:t>
            </a:r>
            <a:r>
              <a:rPr lang="ja-JP" altLang="ja-JP" spc="-150" dirty="0">
                <a:latin typeface="+mn-ea"/>
              </a:rPr>
              <a:t>できません｡</a:t>
            </a:r>
            <a:endParaRPr lang="en-US" altLang="ja-JP" spc="-150" dirty="0">
              <a:latin typeface="+mn-ea"/>
            </a:endParaRPr>
          </a:p>
          <a:p>
            <a:endParaRPr kumimoji="1" lang="en-US" altLang="ja-JP" spc="-150" dirty="0">
              <a:latin typeface="+mn-ea"/>
            </a:endParaRPr>
          </a:p>
          <a:p>
            <a:endParaRPr kumimoji="1" lang="en-US" altLang="ja-JP" dirty="0"/>
          </a:p>
        </p:txBody>
      </p:sp>
      <p:pic>
        <p:nvPicPr>
          <p:cNvPr id="5" name="図 4"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4877" y="3301869"/>
            <a:ext cx="1954714" cy="2751238"/>
          </a:xfrm>
          <a:prstGeom prst="rect">
            <a:avLst/>
          </a:prstGeom>
        </p:spPr>
      </p:pic>
      <p:pic>
        <p:nvPicPr>
          <p:cNvPr id="2" name="オーディオ 1">
            <a:hlinkClick r:id="" action="ppaction://media"/>
            <a:extLst>
              <a:ext uri="{FF2B5EF4-FFF2-40B4-BE49-F238E27FC236}">
                <a16:creationId xmlns="" xmlns:a16="http://schemas.microsoft.com/office/drawing/2014/main" id="{45608844-EF45-45FE-8B6F-100786EB47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02792754"/>
      </p:ext>
    </p:extLst>
  </p:cSld>
  <p:clrMapOvr>
    <a:masterClrMapping/>
  </p:clrMapOvr>
  <mc:AlternateContent xmlns:mc="http://schemas.openxmlformats.org/markup-compatibility/2006" xmlns:p14="http://schemas.microsoft.com/office/powerpoint/2010/main">
    <mc:Choice Requires="p14">
      <p:transition spd="slow" p14:dur="2000" advTm="110652"/>
    </mc:Choice>
    <mc:Fallback xmlns="">
      <p:transition spd="slow" advTm="11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4"/>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wipe(up)">
                                      <p:cBhvr>
                                        <p:cTn id="15" dur="500"/>
                                        <p:tgtEl>
                                          <p:spTgt spid="4">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8" end="8"/>
                                            </p:txEl>
                                          </p:spTgt>
                                        </p:tgtEl>
                                        <p:attrNameLst>
                                          <p:attrName>style.visibility</p:attrName>
                                        </p:attrNameLst>
                                      </p:cBhvr>
                                      <p:to>
                                        <p:strVal val="visible"/>
                                      </p:to>
                                    </p:set>
                                    <p:animEffect transition="in" filter="wipe(up)">
                                      <p:cBhvr>
                                        <p:cTn id="20" dur="500"/>
                                        <p:tgtEl>
                                          <p:spTgt spid="4">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wipe(up)">
                                      <p:cBhvr>
                                        <p:cTn id="25" dur="500"/>
                                        <p:tgtEl>
                                          <p:spTgt spid="4">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4704" y="2817871"/>
            <a:ext cx="2462214" cy="3486321"/>
          </a:xfrm>
          <a:prstGeom prst="rect">
            <a:avLst/>
          </a:prstGeom>
        </p:spPr>
      </p:pic>
      <p:sp>
        <p:nvSpPr>
          <p:cNvPr id="4" name="タイトル 1"/>
          <p:cNvSpPr txBox="1">
            <a:spLocks/>
          </p:cNvSpPr>
          <p:nvPr/>
        </p:nvSpPr>
        <p:spPr>
          <a:xfrm>
            <a:off x="1066800" y="-45720"/>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solidFill>
                  <a:srgbClr val="846700"/>
                </a:solidFill>
              </a:rPr>
              <a:t>４　加入手続後の取下げ</a:t>
            </a:r>
          </a:p>
        </p:txBody>
      </p:sp>
      <p:sp>
        <p:nvSpPr>
          <p:cNvPr id="5" name="正方形/長方形 4"/>
          <p:cNvSpPr/>
          <p:nvPr/>
        </p:nvSpPr>
        <p:spPr>
          <a:xfrm>
            <a:off x="850605" y="2302748"/>
            <a:ext cx="10435883" cy="137473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000"/>
              </a:lnSpc>
            </a:pPr>
            <a:r>
              <a:rPr kumimoji="1" lang="ja-JP" altLang="en-US" sz="2400" spc="-150" dirty="0">
                <a:solidFill>
                  <a:srgbClr val="0070C0"/>
                </a:solidFill>
                <a:latin typeface="+mn-ea"/>
              </a:rPr>
              <a:t>①　退職日の翌日から再就職（医療保険加入）することが確定した場合</a:t>
            </a:r>
            <a:endParaRPr kumimoji="1" lang="en-US" altLang="ja-JP" sz="2400" spc="-150" dirty="0">
              <a:solidFill>
                <a:srgbClr val="0070C0"/>
              </a:solidFill>
              <a:latin typeface="+mn-ea"/>
            </a:endParaRPr>
          </a:p>
          <a:p>
            <a:pPr>
              <a:lnSpc>
                <a:spcPts val="2000"/>
              </a:lnSpc>
            </a:pPr>
            <a:endParaRPr kumimoji="1" lang="en-US" altLang="ja-JP" sz="2400" spc="-150" dirty="0">
              <a:solidFill>
                <a:srgbClr val="0070C0"/>
              </a:solidFill>
              <a:latin typeface="+mn-ea"/>
            </a:endParaRPr>
          </a:p>
          <a:p>
            <a:pPr>
              <a:lnSpc>
                <a:spcPts val="2000"/>
              </a:lnSpc>
            </a:pPr>
            <a:r>
              <a:rPr kumimoji="1" lang="ja-JP" altLang="en-US" sz="2400" spc="-150" dirty="0">
                <a:solidFill>
                  <a:srgbClr val="0070C0"/>
                </a:solidFill>
                <a:latin typeface="+mn-ea"/>
              </a:rPr>
              <a:t>②　国民健康保険に加入する場合</a:t>
            </a:r>
            <a:endParaRPr kumimoji="1" lang="en-US" altLang="ja-JP" sz="2400" spc="-150" dirty="0">
              <a:solidFill>
                <a:srgbClr val="0070C0"/>
              </a:solidFill>
              <a:latin typeface="+mn-ea"/>
            </a:endParaRPr>
          </a:p>
          <a:p>
            <a:pPr>
              <a:lnSpc>
                <a:spcPts val="2000"/>
              </a:lnSpc>
            </a:pPr>
            <a:endParaRPr kumimoji="1" lang="en-US" altLang="ja-JP" sz="2400" spc="-150" dirty="0">
              <a:solidFill>
                <a:srgbClr val="0070C0"/>
              </a:solidFill>
              <a:latin typeface="+mn-ea"/>
            </a:endParaRPr>
          </a:p>
          <a:p>
            <a:pPr>
              <a:lnSpc>
                <a:spcPts val="2000"/>
              </a:lnSpc>
            </a:pPr>
            <a:r>
              <a:rPr kumimoji="1" lang="ja-JP" altLang="en-US" sz="2400" spc="-150" dirty="0">
                <a:solidFill>
                  <a:srgbClr val="0070C0"/>
                </a:solidFill>
                <a:latin typeface="+mn-ea"/>
              </a:rPr>
              <a:t>③　家族が加入する医療保険の被扶養者になる場合</a:t>
            </a:r>
            <a:endParaRPr kumimoji="1" lang="en-US" altLang="ja-JP" sz="2400" spc="-150" dirty="0">
              <a:solidFill>
                <a:srgbClr val="0070C0"/>
              </a:solidFill>
              <a:latin typeface="+mn-ea"/>
            </a:endParaRPr>
          </a:p>
        </p:txBody>
      </p:sp>
      <p:sp>
        <p:nvSpPr>
          <p:cNvPr id="6" name="テキスト ボックス 5"/>
          <p:cNvSpPr txBox="1"/>
          <p:nvPr/>
        </p:nvSpPr>
        <p:spPr>
          <a:xfrm>
            <a:off x="880331" y="4113674"/>
            <a:ext cx="8334373" cy="1661993"/>
          </a:xfrm>
          <a:prstGeom prst="rect">
            <a:avLst/>
          </a:prstGeom>
          <a:noFill/>
        </p:spPr>
        <p:txBody>
          <a:bodyPr wrap="square" rtlCol="0">
            <a:spAutoFit/>
          </a:bodyPr>
          <a:lstStyle/>
          <a:p>
            <a:r>
              <a:rPr kumimoji="1" lang="ja-JP" altLang="en-US" sz="2400"/>
              <a:t>取り下げ</a:t>
            </a:r>
            <a:r>
              <a:rPr kumimoji="1" lang="ja-JP" altLang="en-US" sz="2400" dirty="0"/>
              <a:t>理由が</a:t>
            </a:r>
            <a:r>
              <a:rPr kumimoji="1" lang="ja-JP" altLang="en-US" sz="2400" spc="-150" dirty="0">
                <a:solidFill>
                  <a:srgbClr val="0070C0"/>
                </a:solidFill>
                <a:latin typeface="+mn-ea"/>
              </a:rPr>
              <a:t>②</a:t>
            </a:r>
            <a:r>
              <a:rPr kumimoji="1" lang="ja-JP" altLang="en-US" sz="2400" dirty="0"/>
              <a:t>又は</a:t>
            </a:r>
            <a:r>
              <a:rPr kumimoji="1" lang="ja-JP" altLang="en-US" sz="2400" spc="-150" dirty="0">
                <a:solidFill>
                  <a:srgbClr val="0070C0"/>
                </a:solidFill>
                <a:latin typeface="+mn-ea"/>
              </a:rPr>
              <a:t>③</a:t>
            </a:r>
            <a:r>
              <a:rPr kumimoji="1" lang="ja-JP" altLang="en-US" sz="2400" dirty="0"/>
              <a:t>の場合，</a:t>
            </a:r>
          </a:p>
          <a:p>
            <a:r>
              <a:rPr kumimoji="1" lang="ja-JP" altLang="en-US" sz="2400" dirty="0">
                <a:latin typeface="+mn-ea"/>
              </a:rPr>
              <a:t>取下書は，</a:t>
            </a:r>
            <a:r>
              <a:rPr kumimoji="1" lang="ja-JP" altLang="en-US" sz="2400" dirty="0">
                <a:solidFill>
                  <a:srgbClr val="FF0000"/>
                </a:solidFill>
                <a:latin typeface="+mn-ea"/>
              </a:rPr>
              <a:t>令和５年４月</a:t>
            </a:r>
            <a:r>
              <a:rPr kumimoji="1" lang="en-US" altLang="ja-JP" sz="2400" dirty="0">
                <a:solidFill>
                  <a:srgbClr val="FF0000"/>
                </a:solidFill>
                <a:latin typeface="+mn-ea"/>
              </a:rPr>
              <a:t>19</a:t>
            </a:r>
            <a:r>
              <a:rPr kumimoji="1" lang="ja-JP" altLang="en-US" sz="2400" dirty="0">
                <a:solidFill>
                  <a:srgbClr val="FF0000"/>
                </a:solidFill>
                <a:latin typeface="+mn-ea"/>
              </a:rPr>
              <a:t>日（水）共済組合必着</a:t>
            </a:r>
            <a:r>
              <a:rPr kumimoji="1" lang="ja-JP" altLang="en-US" sz="2400" dirty="0">
                <a:latin typeface="+mn-ea"/>
              </a:rPr>
              <a:t>です。</a:t>
            </a:r>
            <a:endParaRPr kumimoji="1" lang="en-US" altLang="ja-JP" sz="2400" dirty="0">
              <a:latin typeface="+mn-ea"/>
            </a:endParaRPr>
          </a:p>
          <a:p>
            <a:endParaRPr kumimoji="1" lang="en-US" altLang="ja-JP" spc="-150" dirty="0">
              <a:latin typeface="+mn-ea"/>
            </a:endParaRPr>
          </a:p>
          <a:p>
            <a:r>
              <a:rPr kumimoji="1" lang="en-US" altLang="ja-JP" spc="-150" dirty="0">
                <a:latin typeface="+mn-ea"/>
              </a:rPr>
              <a:t>※</a:t>
            </a:r>
            <a:r>
              <a:rPr kumimoji="1" lang="ja-JP" altLang="en-US" spc="-150" dirty="0">
                <a:latin typeface="+mn-ea"/>
              </a:rPr>
              <a:t>　期限を過ぎて到着した場合，既に任継の資格を取得していることになります（掛金発生）。</a:t>
            </a:r>
            <a:endParaRPr kumimoji="1" lang="en-US" altLang="ja-JP" spc="-150" dirty="0">
              <a:latin typeface="+mn-ea"/>
            </a:endParaRPr>
          </a:p>
          <a:p>
            <a:r>
              <a:rPr kumimoji="1" lang="ja-JP" altLang="en-US" spc="-150" dirty="0">
                <a:latin typeface="+mn-ea"/>
              </a:rPr>
              <a:t>　　　「取下書」ではなく，「資格喪失申出書」を提出してください。</a:t>
            </a:r>
            <a:endParaRPr kumimoji="1" lang="en-US" altLang="ja-JP" spc="-150" dirty="0">
              <a:latin typeface="+mn-ea"/>
            </a:endParaRPr>
          </a:p>
        </p:txBody>
      </p:sp>
      <p:sp>
        <p:nvSpPr>
          <p:cNvPr id="7" name="テキスト ボックス 6"/>
          <p:cNvSpPr txBox="1"/>
          <p:nvPr/>
        </p:nvSpPr>
        <p:spPr>
          <a:xfrm>
            <a:off x="850605" y="1645920"/>
            <a:ext cx="10388009" cy="461665"/>
          </a:xfrm>
          <a:prstGeom prst="rect">
            <a:avLst/>
          </a:prstGeom>
          <a:noFill/>
        </p:spPr>
        <p:txBody>
          <a:bodyPr wrap="square" rtlCol="0">
            <a:spAutoFit/>
          </a:bodyPr>
          <a:lstStyle/>
          <a:p>
            <a:r>
              <a:rPr kumimoji="1" lang="ja-JP" altLang="en-US" sz="2400" spc="-150" dirty="0">
                <a:latin typeface="+mn-ea"/>
              </a:rPr>
              <a:t>次の場合は，直ちに共済組合に連絡をするとともに，「取下書</a:t>
            </a:r>
            <a:r>
              <a:rPr kumimoji="1" lang="en-US" altLang="ja-JP" sz="2400" spc="-150" dirty="0">
                <a:latin typeface="+mn-ea"/>
              </a:rPr>
              <a:t>｣</a:t>
            </a:r>
            <a:r>
              <a:rPr kumimoji="1" lang="ja-JP" altLang="en-US" sz="2400" spc="-150" dirty="0">
                <a:latin typeface="+mn-ea"/>
              </a:rPr>
              <a:t>を必ず提出してください。 </a:t>
            </a:r>
            <a:endParaRPr kumimoji="1" lang="en-US" altLang="ja-JP" sz="2400" spc="-150" dirty="0">
              <a:latin typeface="+mn-ea"/>
            </a:endParaRPr>
          </a:p>
        </p:txBody>
      </p:sp>
      <p:pic>
        <p:nvPicPr>
          <p:cNvPr id="11" name="オーディオ 10">
            <a:hlinkClick r:id="" action="ppaction://media"/>
            <a:extLst>
              <a:ext uri="{FF2B5EF4-FFF2-40B4-BE49-F238E27FC236}">
                <a16:creationId xmlns="" xmlns:a16="http://schemas.microsoft.com/office/drawing/2014/main" id="{5D15D5B1-96F1-4997-92BC-13549B6D44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10837670"/>
      </p:ext>
    </p:extLst>
  </p:cSld>
  <p:clrMapOvr>
    <a:masterClrMapping/>
  </p:clrMapOvr>
  <mc:AlternateContent xmlns:mc="http://schemas.openxmlformats.org/markup-compatibility/2006" xmlns:p14="http://schemas.microsoft.com/office/powerpoint/2010/main">
    <mc:Choice Requires="p14">
      <p:transition spd="slow" p14:dur="2000" advTm="137594"/>
    </mc:Choice>
    <mc:Fallback xmlns="">
      <p:transition spd="slow" advTm="13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5">
                                            <p:txEl>
                                              <p:pRg st="2" end="2"/>
                                            </p:txEl>
                                          </p:spTgt>
                                        </p:tgtEl>
                                      </p:cBhvr>
                                    </p:animEffect>
                                    <p:animScale>
                                      <p:cBhvr>
                                        <p:cTn id="11" dur="250" autoRev="1" fill="hold"/>
                                        <p:tgtEl>
                                          <p:spTgt spid="5">
                                            <p:txEl>
                                              <p:pRg st="2" end="2"/>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
                                            <p:txEl>
                                              <p:pRg st="4" end="4"/>
                                            </p:txEl>
                                          </p:spTgt>
                                        </p:tgtEl>
                                      </p:cBhvr>
                                    </p:animEffect>
                                    <p:animScale>
                                      <p:cBhvr>
                                        <p:cTn id="16" dur="250" autoRev="1" fill="hold"/>
                                        <p:tgtEl>
                                          <p:spTgt spid="5">
                                            <p:txEl>
                                              <p:pRg st="4" end="4"/>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6">
                                            <p:txEl>
                                              <p:pRg st="0" end="0"/>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8" presetClass="emph" presetSubtype="0" fill="hold" nodeType="clickEffect">
                                  <p:stCondLst>
                                    <p:cond delay="0"/>
                                  </p:stCondLst>
                                  <p:iterate type="lt">
                                    <p:tmPct val="4000"/>
                                  </p:iterate>
                                  <p:childTnLst>
                                    <p:set>
                                      <p:cBhvr override="childStyle">
                                        <p:cTn id="24" dur="500" fill="hold"/>
                                        <p:tgtEl>
                                          <p:spTgt spid="6">
                                            <p:txEl>
                                              <p:pRg st="1" end="1"/>
                                            </p:txEl>
                                          </p:spTgt>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25855" y="-54864"/>
            <a:ext cx="10058400" cy="1450757"/>
          </a:xfrm>
        </p:spPr>
        <p:txBody>
          <a:bodyPr/>
          <a:lstStyle/>
          <a:p>
            <a:r>
              <a:rPr lang="ja-JP" altLang="en-US" dirty="0">
                <a:solidFill>
                  <a:srgbClr val="846700"/>
                </a:solidFill>
              </a:rPr>
              <a:t>５　任意継続組合員証等の交付</a:t>
            </a:r>
            <a:endParaRPr kumimoji="1" lang="ja-JP" altLang="en-US" dirty="0">
              <a:solidFill>
                <a:srgbClr val="846700"/>
              </a:solidFill>
            </a:endParaRPr>
          </a:p>
        </p:txBody>
      </p:sp>
      <p:sp>
        <p:nvSpPr>
          <p:cNvPr id="8" name="テキスト ボックス 7"/>
          <p:cNvSpPr txBox="1"/>
          <p:nvPr/>
        </p:nvSpPr>
        <p:spPr>
          <a:xfrm>
            <a:off x="994382" y="1450757"/>
            <a:ext cx="10533059" cy="38472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400" dirty="0">
                <a:latin typeface="+mn-ea"/>
              </a:rPr>
              <a:t>「任継申出書」を提出すると，新たに任意継続組合員証等が交付されます。</a:t>
            </a:r>
            <a:endParaRPr kumimoji="1" lang="en-US" altLang="ja-JP" sz="2400" dirty="0">
              <a:latin typeface="+mn-ea"/>
            </a:endParaRPr>
          </a:p>
          <a:p>
            <a:pPr>
              <a:spcBef>
                <a:spcPts val="1800"/>
              </a:spcBef>
            </a:pPr>
            <a:r>
              <a:rPr kumimoji="1" lang="ja-JP" altLang="en-US" sz="2400" dirty="0">
                <a:latin typeface="+mn-ea"/>
              </a:rPr>
              <a:t>●令和５年３月末退職の場合・・・</a:t>
            </a:r>
            <a:endParaRPr kumimoji="1" lang="en-US" altLang="ja-JP" sz="2400" dirty="0">
              <a:latin typeface="+mn-ea"/>
            </a:endParaRPr>
          </a:p>
          <a:p>
            <a:pPr>
              <a:spcBef>
                <a:spcPts val="1200"/>
              </a:spcBef>
            </a:pPr>
            <a:r>
              <a:rPr kumimoji="1" lang="ja-JP" altLang="en-US" sz="2400" dirty="0">
                <a:solidFill>
                  <a:srgbClr val="0070C0"/>
                </a:solidFill>
                <a:latin typeface="+mn-ea"/>
              </a:rPr>
              <a:t>一次締切</a:t>
            </a:r>
            <a:r>
              <a:rPr kumimoji="1" lang="ja-JP" altLang="en-US" sz="2000" dirty="0">
                <a:solidFill>
                  <a:srgbClr val="0070C0"/>
                </a:solidFill>
                <a:latin typeface="+mn-ea"/>
              </a:rPr>
              <a:t>（令和５年３月</a:t>
            </a:r>
            <a:r>
              <a:rPr kumimoji="1" lang="en-US" altLang="ja-JP" sz="2000" dirty="0">
                <a:solidFill>
                  <a:srgbClr val="0070C0"/>
                </a:solidFill>
                <a:latin typeface="+mn-ea"/>
              </a:rPr>
              <a:t>15</a:t>
            </a:r>
            <a:r>
              <a:rPr kumimoji="1" lang="ja-JP" altLang="en-US" sz="2000" dirty="0">
                <a:solidFill>
                  <a:srgbClr val="0070C0"/>
                </a:solidFill>
                <a:latin typeface="+mn-ea"/>
              </a:rPr>
              <a:t>日（水）共済組合必着）</a:t>
            </a:r>
            <a:r>
              <a:rPr kumimoji="1" lang="ja-JP" altLang="en-US" sz="2400" dirty="0">
                <a:solidFill>
                  <a:srgbClr val="0070C0"/>
                </a:solidFill>
                <a:latin typeface="+mn-ea"/>
              </a:rPr>
              <a:t>までに「任継申出書」を提出した場合</a:t>
            </a:r>
            <a:endParaRPr kumimoji="1" lang="en-US" altLang="ja-JP" sz="2400" dirty="0">
              <a:solidFill>
                <a:srgbClr val="0070C0"/>
              </a:solidFill>
              <a:latin typeface="+mn-ea"/>
            </a:endParaRPr>
          </a:p>
          <a:p>
            <a:r>
              <a:rPr kumimoji="1" lang="ja-JP" altLang="en-US" sz="2400" dirty="0">
                <a:solidFill>
                  <a:srgbClr val="FF0000"/>
                </a:solidFill>
                <a:latin typeface="+mn-ea"/>
              </a:rPr>
              <a:t>　　</a:t>
            </a:r>
            <a:r>
              <a:rPr kumimoji="1" lang="ja-JP" altLang="en-US" sz="2400" dirty="0">
                <a:latin typeface="+mn-ea"/>
              </a:rPr>
              <a:t>→</a:t>
            </a:r>
            <a:r>
              <a:rPr kumimoji="1" lang="ja-JP" altLang="en-US" sz="2400" dirty="0">
                <a:solidFill>
                  <a:srgbClr val="FF0000"/>
                </a:solidFill>
                <a:latin typeface="+mn-ea"/>
              </a:rPr>
              <a:t> ３月末頃までに</a:t>
            </a:r>
            <a:r>
              <a:rPr kumimoji="1" lang="ja-JP" altLang="en-US" sz="2400" dirty="0">
                <a:latin typeface="+mn-ea"/>
              </a:rPr>
              <a:t>任意継続組合員証及び被扶養者証を自宅に送付</a:t>
            </a:r>
            <a:endParaRPr kumimoji="1" lang="en-US" altLang="ja-JP" sz="2400" dirty="0">
              <a:latin typeface="+mn-ea"/>
            </a:endParaRPr>
          </a:p>
          <a:p>
            <a:r>
              <a:rPr kumimoji="1" lang="ja-JP" altLang="en-US" sz="2400" dirty="0">
                <a:latin typeface="+mn-ea"/>
              </a:rPr>
              <a:t>　</a:t>
            </a:r>
            <a:r>
              <a:rPr kumimoji="1" lang="en-US" altLang="ja-JP" dirty="0">
                <a:latin typeface="+mn-ea"/>
              </a:rPr>
              <a:t>※</a:t>
            </a:r>
            <a:r>
              <a:rPr kumimoji="1" lang="ja-JP" altLang="en-US" dirty="0">
                <a:latin typeface="+mn-ea"/>
              </a:rPr>
              <a:t> 予定者として交付</a:t>
            </a:r>
            <a:r>
              <a:rPr kumimoji="1" lang="ja-JP" altLang="en-US" spc="-300" dirty="0">
                <a:latin typeface="+mn-ea"/>
              </a:rPr>
              <a:t>して</a:t>
            </a:r>
            <a:r>
              <a:rPr kumimoji="1" lang="ja-JP" altLang="en-US" dirty="0">
                <a:latin typeface="+mn-ea"/>
              </a:rPr>
              <a:t>いるため，４月１日以降，組合員及び被扶養者の要件を欠く場合は使用せず，</a:t>
            </a:r>
            <a:endParaRPr kumimoji="1" lang="en-US" altLang="ja-JP" dirty="0">
              <a:latin typeface="+mn-ea"/>
            </a:endParaRPr>
          </a:p>
          <a:p>
            <a:r>
              <a:rPr kumimoji="1" lang="ja-JP" altLang="en-US" dirty="0">
                <a:latin typeface="+mn-ea"/>
              </a:rPr>
              <a:t>　　 当支部に返納してください。</a:t>
            </a:r>
            <a:endParaRPr kumimoji="1" lang="en-US" altLang="ja-JP" dirty="0">
              <a:latin typeface="+mn-ea"/>
            </a:endParaRPr>
          </a:p>
          <a:p>
            <a:pPr>
              <a:spcBef>
                <a:spcPts val="1200"/>
              </a:spcBef>
            </a:pPr>
            <a:r>
              <a:rPr kumimoji="1" lang="ja-JP" altLang="en-US" sz="2400" dirty="0">
                <a:solidFill>
                  <a:srgbClr val="0070C0"/>
                </a:solidFill>
                <a:latin typeface="+mn-ea"/>
              </a:rPr>
              <a:t>一次締切を過ぎて「任継申出書」を提出</a:t>
            </a:r>
            <a:r>
              <a:rPr kumimoji="1" lang="ja-JP" altLang="en-US" sz="2000" dirty="0">
                <a:solidFill>
                  <a:srgbClr val="0070C0"/>
                </a:solidFill>
                <a:latin typeface="+mn-ea"/>
              </a:rPr>
              <a:t>（書類不備で再提出の場合を含む。）</a:t>
            </a:r>
            <a:r>
              <a:rPr kumimoji="1" lang="ja-JP" altLang="en-US" sz="2400" dirty="0">
                <a:solidFill>
                  <a:srgbClr val="0070C0"/>
                </a:solidFill>
                <a:latin typeface="+mn-ea"/>
              </a:rPr>
              <a:t>した場合</a:t>
            </a:r>
            <a:endParaRPr kumimoji="1" lang="en-US" altLang="ja-JP" sz="2400" dirty="0">
              <a:solidFill>
                <a:srgbClr val="0070C0"/>
              </a:solidFill>
              <a:latin typeface="+mn-ea"/>
            </a:endParaRPr>
          </a:p>
          <a:p>
            <a:r>
              <a:rPr kumimoji="1" lang="ja-JP" altLang="en-US" sz="2400" dirty="0">
                <a:solidFill>
                  <a:srgbClr val="FF0000"/>
                </a:solidFill>
                <a:latin typeface="+mn-ea"/>
              </a:rPr>
              <a:t>　　</a:t>
            </a:r>
            <a:r>
              <a:rPr kumimoji="1" lang="ja-JP" altLang="en-US" sz="2400" dirty="0">
                <a:latin typeface="+mn-ea"/>
              </a:rPr>
              <a:t>→</a:t>
            </a:r>
            <a:r>
              <a:rPr kumimoji="1" lang="ja-JP" altLang="en-US" sz="2400" dirty="0">
                <a:solidFill>
                  <a:srgbClr val="FF0000"/>
                </a:solidFill>
                <a:latin typeface="+mn-ea"/>
              </a:rPr>
              <a:t> ４月１日以降</a:t>
            </a:r>
            <a:r>
              <a:rPr kumimoji="1" lang="ja-JP" altLang="en-US" sz="2400" dirty="0">
                <a:latin typeface="+mn-ea"/>
              </a:rPr>
              <a:t>，任意継続組合員証及び被扶養者証を自宅に送付</a:t>
            </a:r>
            <a:endParaRPr kumimoji="1" lang="en-US" altLang="ja-JP" sz="2400" dirty="0">
              <a:latin typeface="+mn-ea"/>
            </a:endParaRPr>
          </a:p>
          <a:p>
            <a:pPr>
              <a:spcBef>
                <a:spcPts val="600"/>
              </a:spcBef>
            </a:pPr>
            <a:r>
              <a:rPr kumimoji="1" lang="ja-JP" altLang="en-US" dirty="0">
                <a:latin typeface="+mn-ea"/>
              </a:rPr>
              <a:t>　</a:t>
            </a:r>
            <a:r>
              <a:rPr kumimoji="1" lang="en-US" altLang="ja-JP" dirty="0">
                <a:latin typeface="+mn-ea"/>
              </a:rPr>
              <a:t>※</a:t>
            </a:r>
            <a:r>
              <a:rPr kumimoji="1" lang="ja-JP" altLang="en-US" dirty="0">
                <a:latin typeface="+mn-ea"/>
              </a:rPr>
              <a:t>　４月は事務処理が集中するため，送付が遅くなることがあります。</a:t>
            </a:r>
            <a:endParaRPr kumimoji="1" lang="en-US" altLang="ja-JP" dirty="0">
              <a:latin typeface="+mn-ea"/>
            </a:endParaRPr>
          </a:p>
        </p:txBody>
      </p:sp>
      <p:sp>
        <p:nvSpPr>
          <p:cNvPr id="12" name="テキスト ボックス 11"/>
          <p:cNvSpPr txBox="1"/>
          <p:nvPr/>
        </p:nvSpPr>
        <p:spPr>
          <a:xfrm>
            <a:off x="994382" y="5461654"/>
            <a:ext cx="10189873" cy="646331"/>
          </a:xfrm>
          <a:prstGeom prst="rect">
            <a:avLst/>
          </a:prstGeom>
          <a:solidFill>
            <a:srgbClr val="FFEA9C"/>
          </a:solidFill>
          <a:ln w="38100">
            <a:solidFill>
              <a:srgbClr val="F8931D"/>
            </a:solidFill>
          </a:ln>
        </p:spPr>
        <p:txBody>
          <a:bodyPr wrap="square" rtlCol="0">
            <a:spAutoFit/>
          </a:bodyPr>
          <a:lstStyle/>
          <a:p>
            <a:r>
              <a:rPr kumimoji="1" lang="en-US" altLang="ja-JP" b="1" dirty="0"/>
              <a:t>※ </a:t>
            </a:r>
            <a:r>
              <a:rPr kumimoji="1" lang="ja-JP" altLang="en-US" b="1" dirty="0"/>
              <a:t>退職後は現在交付している組合員証等は使用できません。必ず所属所に返却してください。</a:t>
            </a:r>
            <a:endParaRPr kumimoji="1" lang="en-US" altLang="ja-JP" b="1" dirty="0"/>
          </a:p>
          <a:p>
            <a:r>
              <a:rPr kumimoji="1" lang="en-US" altLang="ja-JP" b="1" dirty="0"/>
              <a:t>※ </a:t>
            </a:r>
            <a:r>
              <a:rPr kumimoji="1" lang="ja-JP" altLang="en-US" b="1" dirty="0"/>
              <a:t>退職後に受診する時は，</a:t>
            </a:r>
            <a:r>
              <a:rPr kumimoji="1" lang="ja-JP" altLang="en-US" b="1" dirty="0">
                <a:solidFill>
                  <a:srgbClr val="FF0000"/>
                </a:solidFill>
              </a:rPr>
              <a:t>任意継続組合員証及び任意継続組合員被扶養者証</a:t>
            </a:r>
            <a:r>
              <a:rPr kumimoji="1" lang="ja-JP" altLang="en-US" b="1" dirty="0"/>
              <a:t>を提示してください。</a:t>
            </a:r>
            <a:endParaRPr kumimoji="1" lang="en-US" altLang="ja-JP" b="1" dirty="0"/>
          </a:p>
        </p:txBody>
      </p:sp>
      <p:pic>
        <p:nvPicPr>
          <p:cNvPr id="3" name="オーディオ 2">
            <a:hlinkClick r:id="" action="ppaction://media"/>
            <a:extLst>
              <a:ext uri="{FF2B5EF4-FFF2-40B4-BE49-F238E27FC236}">
                <a16:creationId xmlns="" xmlns:a16="http://schemas.microsoft.com/office/drawing/2014/main" id="{B6265DCE-C365-4935-B01A-2C667C05BF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51807526"/>
      </p:ext>
    </p:extLst>
  </p:cSld>
  <p:clrMapOvr>
    <a:masterClrMapping/>
  </p:clrMapOvr>
  <mc:AlternateContent xmlns:mc="http://schemas.openxmlformats.org/markup-compatibility/2006" xmlns:p14="http://schemas.microsoft.com/office/powerpoint/2010/main">
    <mc:Choice Requires="p14">
      <p:transition spd="slow" p14:dur="2000" advTm="104677"/>
    </mc:Choice>
    <mc:Fallback xmlns="">
      <p:transition spd="slow" advTm="10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8">
                                            <p:txEl>
                                              <p:pRg st="2" end="2"/>
                                            </p:txEl>
                                          </p:spTgt>
                                        </p:tgtEl>
                                      </p:cBhvr>
                                    </p:animEffect>
                                    <p:animScale>
                                      <p:cBhvr>
                                        <p:cTn id="11" dur="250" autoRev="1" fill="hold"/>
                                        <p:tgtEl>
                                          <p:spTgt spid="8">
                                            <p:txEl>
                                              <p:pRg st="2" end="2"/>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xEl>
                                              <p:pRg st="6" end="6"/>
                                            </p:txEl>
                                          </p:spTgt>
                                        </p:tgtEl>
                                      </p:cBhvr>
                                    </p:animEffect>
                                    <p:animScale>
                                      <p:cBhvr>
                                        <p:cTn id="16" dur="250" autoRev="1" fill="hold"/>
                                        <p:tgtEl>
                                          <p:spTgt spid="8">
                                            <p:txEl>
                                              <p:pRg st="6" end="6"/>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9|5.7|30.4|33.5|21.4|24.9|30.6|6.7"/>
</p:tagLst>
</file>

<file path=ppt/tags/tag2.xml><?xml version="1.0" encoding="utf-8"?>
<p:tagLst xmlns:a="http://schemas.openxmlformats.org/drawingml/2006/main" xmlns:r="http://schemas.openxmlformats.org/officeDocument/2006/relationships" xmlns:p="http://schemas.openxmlformats.org/presentationml/2006/main">
  <p:tag name="TIMING" val="|5|10.7|8.9|18.5|12.8|20.7|10.3"/>
</p:tagLst>
</file>

<file path=ppt/tags/tag3.xml><?xml version="1.0" encoding="utf-8"?>
<p:tagLst xmlns:a="http://schemas.openxmlformats.org/drawingml/2006/main" xmlns:r="http://schemas.openxmlformats.org/officeDocument/2006/relationships" xmlns:p="http://schemas.openxmlformats.org/presentationml/2006/main">
  <p:tag name="TIMING" val="|46.2|2.2|2.1|2.2"/>
</p:tagLst>
</file>

<file path=ppt/tags/tag4.xml><?xml version="1.0" encoding="utf-8"?>
<p:tagLst xmlns:a="http://schemas.openxmlformats.org/drawingml/2006/main" xmlns:r="http://schemas.openxmlformats.org/officeDocument/2006/relationships" xmlns:p="http://schemas.openxmlformats.org/presentationml/2006/main">
  <p:tag name="TIMING" val="|43.8|6.8|16.4|8.3|59.2"/>
</p:tagLst>
</file>

<file path=ppt/tags/tag5.xml><?xml version="1.0" encoding="utf-8"?>
<p:tagLst xmlns:a="http://schemas.openxmlformats.org/drawingml/2006/main" xmlns:r="http://schemas.openxmlformats.org/officeDocument/2006/relationships" xmlns:p="http://schemas.openxmlformats.org/presentationml/2006/main">
  <p:tag name="TIMING" val="|8|17|36.7"/>
</p:tagLst>
</file>

<file path=ppt/tags/tag6.xml><?xml version="1.0" encoding="utf-8"?>
<p:tagLst xmlns:a="http://schemas.openxmlformats.org/drawingml/2006/main" xmlns:r="http://schemas.openxmlformats.org/officeDocument/2006/relationships" xmlns:p="http://schemas.openxmlformats.org/presentationml/2006/main">
  <p:tag name="TIMING" val="|26.7"/>
</p:tagLst>
</file>

<file path=ppt/tags/tag7.xml><?xml version="1.0" encoding="utf-8"?>
<p:tagLst xmlns:a="http://schemas.openxmlformats.org/drawingml/2006/main" xmlns:r="http://schemas.openxmlformats.org/officeDocument/2006/relationships" xmlns:p="http://schemas.openxmlformats.org/presentationml/2006/main">
  <p:tag name="TIMING" val="|60.2"/>
</p:tagLst>
</file>

<file path=ppt/theme/theme1.xml><?xml version="1.0" encoding="utf-8"?>
<a:theme xmlns:a="http://schemas.openxmlformats.org/drawingml/2006/main" name="レトロスペクト">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744</Words>
  <Application>Microsoft Office PowerPoint</Application>
  <PresentationFormat>ワイド画面</PresentationFormat>
  <Paragraphs>235</Paragraphs>
  <Slides>11</Slides>
  <Notes>11</Notes>
  <HiddenSlides>0</HiddenSlides>
  <MMClips>11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11</vt:i4>
      </vt:variant>
    </vt:vector>
  </HeadingPairs>
  <TitlesOfParts>
    <vt:vector size="21" baseType="lpstr">
      <vt:lpstr>BIZ UDPゴシック</vt:lpstr>
      <vt:lpstr>HGPｺﾞｼｯｸM</vt:lpstr>
      <vt:lpstr>HG丸ｺﾞｼｯｸM-PRO</vt:lpstr>
      <vt:lpstr>ＭＳ Ｐゴシック</vt:lpstr>
      <vt:lpstr>ＭＳ Ｐ明朝</vt:lpstr>
      <vt:lpstr>ＭＳ 明朝</vt:lpstr>
      <vt:lpstr>新細明體</vt:lpstr>
      <vt:lpstr>Calibri</vt:lpstr>
      <vt:lpstr>Calibri Light</vt:lpstr>
      <vt:lpstr>レトロスペクト</vt:lpstr>
      <vt:lpstr>任意継続組合員制度 （資格・短期給付編） </vt:lpstr>
      <vt:lpstr>任意継続組合員制度（資格・短期給付編）</vt:lpstr>
      <vt:lpstr>１①　任意継続組合員制度とは</vt:lpstr>
      <vt:lpstr>１②　任意継続組合員制度とは</vt:lpstr>
      <vt:lpstr>２①　加入から資格喪失までの流れ</vt:lpstr>
      <vt:lpstr>PowerPoint プレゼンテーション</vt:lpstr>
      <vt:lpstr>PowerPoint プレゼンテーション</vt:lpstr>
      <vt:lpstr>PowerPoint プレゼンテーション</vt:lpstr>
      <vt:lpstr>５　任意継続組合員証等の交付</vt:lpstr>
      <vt:lpstr>６① 任意継続組合員の資格喪失</vt:lpstr>
      <vt:lpstr>６② 任意継続組合員の資格喪失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2023-01-18T04:04:23Z</dcterms:created>
  <dcterms:modified xsi:type="dcterms:W3CDTF">2023-01-18T04:04:40Z</dcterms:modified>
</cp:coreProperties>
</file>