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1"/>
  </p:sldMasterIdLst>
  <p:notesMasterIdLst>
    <p:notesMasterId r:id="rId15"/>
  </p:notesMasterIdLst>
  <p:handoutMasterIdLst>
    <p:handoutMasterId r:id="rId16"/>
  </p:handoutMasterIdLst>
  <p:sldIdLst>
    <p:sldId id="257" r:id="rId2"/>
    <p:sldId id="258" r:id="rId3"/>
    <p:sldId id="259" r:id="rId4"/>
    <p:sldId id="273" r:id="rId5"/>
    <p:sldId id="274" r:id="rId6"/>
    <p:sldId id="284" r:id="rId7"/>
    <p:sldId id="285" r:id="rId8"/>
    <p:sldId id="286" r:id="rId9"/>
    <p:sldId id="287" r:id="rId10"/>
    <p:sldId id="289" r:id="rId11"/>
    <p:sldId id="288" r:id="rId12"/>
    <p:sldId id="290" r:id="rId13"/>
    <p:sldId id="291" r:id="rId14"/>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qq9hWLREsZK2Efubu2beQ==" hashData="ye1qC2nlxD9Raq2WaEtzyoLp+nvHcQygA9FqcERhlKY0Z//EihHd4nQjkEjDZMPBNt2uEvao0R/5l193YyAcK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01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42" d="100"/>
          <a:sy n="42" d="100"/>
        </p:scale>
        <p:origin x="66" y="882"/>
      </p:cViewPr>
      <p:guideLst>
        <p:guide orient="horz" pos="2160"/>
        <p:guide pos="3840"/>
      </p:guideLst>
    </p:cSldViewPr>
  </p:slideViewPr>
  <p:outlineViewPr>
    <p:cViewPr>
      <p:scale>
        <a:sx n="33" d="100"/>
        <a:sy n="33" d="100"/>
      </p:scale>
      <p:origin x="0" y="-11514"/>
    </p:cViewPr>
  </p:outlineViewPr>
  <p:notesTextViewPr>
    <p:cViewPr>
      <p:scale>
        <a:sx n="1" d="1"/>
        <a:sy n="1" d="1"/>
      </p:scale>
      <p:origin x="0" y="0"/>
    </p:cViewPr>
  </p:notesTextViewPr>
  <p:sorterViewPr>
    <p:cViewPr>
      <p:scale>
        <a:sx n="100" d="100"/>
        <a:sy n="100" d="100"/>
      </p:scale>
      <p:origin x="0" y="-2382"/>
    </p:cViewPr>
  </p:sorterViewPr>
  <p:notesViewPr>
    <p:cSldViewPr snapToGrid="0">
      <p:cViewPr>
        <p:scale>
          <a:sx n="125" d="100"/>
          <a:sy n="125" d="100"/>
        </p:scale>
        <p:origin x="1398" y="-21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190BB2B-E38F-4F3C-B6DA-882E12AF2ECA}" type="datetimeFigureOut">
              <a:rPr kumimoji="1" lang="ja-JP" altLang="en-US" smtClean="0"/>
              <a:t>2023/1/18</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84CAC62-2340-46D4-98D3-D1768BE8F7D5}" type="slidenum">
              <a:rPr kumimoji="1" lang="ja-JP" altLang="en-US" smtClean="0"/>
              <a:t>‹#›</a:t>
            </a:fld>
            <a:endParaRPr kumimoji="1" lang="ja-JP" altLang="en-US"/>
          </a:p>
        </p:txBody>
      </p:sp>
    </p:spTree>
    <p:extLst>
      <p:ext uri="{BB962C8B-B14F-4D97-AF65-F5344CB8AC3E}">
        <p14:creationId xmlns:p14="http://schemas.microsoft.com/office/powerpoint/2010/main" val="878991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C55890-6296-43BE-B67C-6B93D2C8C0DC}" type="datetimeFigureOut">
              <a:rPr kumimoji="1" lang="ja-JP" altLang="en-US" smtClean="0"/>
              <a:t>2023/1/18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6C5BDD5-8C39-4D92-B163-EDCA3A42DD3B}" type="slidenum">
              <a:rPr kumimoji="1" lang="ja-JP" altLang="en-US" smtClean="0"/>
              <a:t>‹#›</a:t>
            </a:fld>
            <a:endParaRPr kumimoji="1" lang="ja-JP" altLang="en-US"/>
          </a:p>
        </p:txBody>
      </p:sp>
    </p:spTree>
    <p:extLst>
      <p:ext uri="{BB962C8B-B14F-4D97-AF65-F5344CB8AC3E}">
        <p14:creationId xmlns:p14="http://schemas.microsoft.com/office/powerpoint/2010/main" val="21365283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660337" y="5056742"/>
            <a:ext cx="5817222" cy="39462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「退職後の医療保険制度」について，説明します。</a:t>
            </a:r>
          </a:p>
          <a:p>
            <a:endParaRPr lang="en-US" altLang="ja-JP" sz="1400" dirty="0">
              <a:latin typeface="ＭＳ Ｐ明朝" panose="02020600040205080304" pitchFamily="18" charset="-128"/>
            </a:endParaRPr>
          </a:p>
        </p:txBody>
      </p:sp>
      <p:sp>
        <p:nvSpPr>
          <p:cNvPr id="2" name="スライド番号プレースホルダー 1"/>
          <p:cNvSpPr>
            <a:spLocks noGrp="1"/>
          </p:cNvSpPr>
          <p:nvPr>
            <p:ph type="sldNum" sz="quarter" idx="10"/>
          </p:nvPr>
        </p:nvSpPr>
        <p:spPr/>
        <p:txBody>
          <a:bodyPr/>
          <a:lstStyle/>
          <a:p>
            <a:fld id="{46C5BDD5-8C39-4D92-B163-EDCA3A42DD3B}" type="slidenum">
              <a:rPr kumimoji="1" lang="ja-JP" altLang="en-US" smtClean="0"/>
              <a:t>1</a:t>
            </a:fld>
            <a:endParaRPr kumimoji="1" lang="ja-JP" altLang="en-US"/>
          </a:p>
        </p:txBody>
      </p:sp>
    </p:spTree>
    <p:extLst>
      <p:ext uri="{BB962C8B-B14F-4D97-AF65-F5344CB8AC3E}">
        <p14:creationId xmlns:p14="http://schemas.microsoft.com/office/powerpoint/2010/main" val="1817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各給付の給付額や請求に必要な書類は，</a:t>
            </a:r>
            <a:r>
              <a:rPr kumimoji="1" lang="ja-JP" altLang="en-US" sz="1200" kern="1200" dirty="0">
                <a:solidFill>
                  <a:schemeClr val="tx1"/>
                </a:solidFill>
                <a:effectLst/>
                <a:latin typeface="+mn-lt"/>
                <a:ea typeface="+mn-ea"/>
                <a:cs typeface="+mn-cs"/>
              </a:rPr>
              <a:t>この表のとおりです</a:t>
            </a:r>
            <a:r>
              <a:rPr kumimoji="1" lang="ja-JP" altLang="ja-JP" sz="1200" kern="1200" dirty="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10</a:t>
            </a:fld>
            <a:endParaRPr kumimoji="1" lang="ja-JP" altLang="en-US"/>
          </a:p>
        </p:txBody>
      </p:sp>
    </p:spTree>
    <p:extLst>
      <p:ext uri="{BB962C8B-B14F-4D97-AF65-F5344CB8AC3E}">
        <p14:creationId xmlns:p14="http://schemas.microsoft.com/office/powerpoint/2010/main" val="17378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「６　医療保険制度ＦＡＱ」</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別添「医療保険制度ＦＡＱ」から，退職後に加入される医療保険毎に，特に知っておいていただきたい内容を抜粋して説明します。</a:t>
            </a:r>
          </a:p>
          <a:p>
            <a:endParaRPr kumimoji="1" lang="en-US" altLang="ja-JP" dirty="0"/>
          </a:p>
          <a:p>
            <a:r>
              <a:rPr kumimoji="1" lang="ja-JP" altLang="ja-JP" sz="1200" kern="1200" dirty="0">
                <a:solidFill>
                  <a:schemeClr val="tx1"/>
                </a:solidFill>
                <a:effectLst/>
                <a:latin typeface="+mn-lt"/>
                <a:ea typeface="+mn-ea"/>
                <a:cs typeface="+mn-cs"/>
              </a:rPr>
              <a:t>　「再就職先の</a:t>
            </a:r>
            <a:r>
              <a:rPr kumimoji="1" lang="ja-JP" altLang="en-US" sz="1200" kern="1200" dirty="0">
                <a:solidFill>
                  <a:schemeClr val="tx1"/>
                </a:solidFill>
                <a:effectLst/>
                <a:latin typeface="+mn-lt"/>
                <a:ea typeface="+mn-ea"/>
                <a:cs typeface="+mn-cs"/>
              </a:rPr>
              <a:t>医療</a:t>
            </a:r>
            <a:r>
              <a:rPr kumimoji="1" lang="ja-JP" altLang="ja-JP" sz="1200" kern="1200" dirty="0">
                <a:solidFill>
                  <a:schemeClr val="tx1"/>
                </a:solidFill>
                <a:effectLst/>
                <a:latin typeface="+mn-lt"/>
                <a:ea typeface="+mn-ea"/>
                <a:cs typeface="+mn-cs"/>
              </a:rPr>
              <a:t>保険に加入する場合」，任継にはなれません。</a:t>
            </a:r>
          </a:p>
          <a:p>
            <a:r>
              <a:rPr kumimoji="1" lang="ja-JP" altLang="ja-JP" sz="1200" kern="1200" dirty="0">
                <a:solidFill>
                  <a:schemeClr val="tx1"/>
                </a:solidFill>
                <a:effectLst/>
                <a:latin typeface="+mn-lt"/>
                <a:ea typeface="+mn-ea"/>
                <a:cs typeface="+mn-cs"/>
              </a:rPr>
              <a:t>　「家族の被扶養者になる場合」，事前に家族の勤務先に認定基準等を確認しておいてください。</a:t>
            </a:r>
          </a:p>
          <a:p>
            <a:r>
              <a:rPr kumimoji="1" lang="ja-JP" altLang="ja-JP" sz="1200" kern="1200" dirty="0">
                <a:solidFill>
                  <a:schemeClr val="tx1"/>
                </a:solidFill>
                <a:effectLst/>
                <a:latin typeface="+mn-lt"/>
                <a:ea typeface="+mn-ea"/>
                <a:cs typeface="+mn-cs"/>
              </a:rPr>
              <a:t>　家族が当支部組合員の場合，家族に対して，退職日の翌日以降，速やかに手続するよう依頼してください。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国民健康保険に加入する場合」，その手続には，共済組合が発行する「資格喪失証明書」が必要です。その申出は，退職時の所属所の事務担当者が行うこととなりますので，資格喪失に係る書類を作成する際，証明書を「要」とし，退職日以降，速やかに提出するよう依頼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なお，「資格喪失証明書」は，御自宅ではなく，退職時の所属所に送付しますので，到着後，所属所から御自宅に送付してもらってください。</a:t>
            </a:r>
          </a:p>
          <a:p>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任継申出書の提出後，予定が変わったときは，４月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日（水）までに「取下書」の提出が必要ですので，御注意ください。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11</a:t>
            </a:fld>
            <a:endParaRPr kumimoji="1" lang="ja-JP" altLang="en-US"/>
          </a:p>
        </p:txBody>
      </p:sp>
    </p:spTree>
    <p:extLst>
      <p:ext uri="{BB962C8B-B14F-4D97-AF65-F5344CB8AC3E}">
        <p14:creationId xmlns:p14="http://schemas.microsoft.com/office/powerpoint/2010/main" val="18091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また，「任意継続組合員になる場合」，退職日までに引き続き１年と１日以上組合員でなければ，任継にはなれません。</a:t>
            </a:r>
          </a:p>
          <a:p>
            <a:r>
              <a:rPr kumimoji="1" lang="ja-JP" altLang="ja-JP" sz="1200" kern="1200" dirty="0">
                <a:solidFill>
                  <a:schemeClr val="tx1"/>
                </a:solidFill>
                <a:effectLst/>
                <a:latin typeface="+mn-lt"/>
                <a:ea typeface="+mn-ea"/>
                <a:cs typeface="+mn-cs"/>
              </a:rPr>
              <a:t>　年度末退職の場合，任継になるための書類は，既に受け付けております。申出者御本人が，期限までに提出してください。</a:t>
            </a:r>
          </a:p>
          <a:p>
            <a:r>
              <a:rPr kumimoji="1" lang="ja-JP" altLang="ja-JP" sz="1200" kern="1200" dirty="0">
                <a:solidFill>
                  <a:schemeClr val="tx1"/>
                </a:solidFill>
                <a:effectLst/>
                <a:latin typeface="+mn-lt"/>
                <a:ea typeface="+mn-ea"/>
                <a:cs typeface="+mn-cs"/>
              </a:rPr>
              <a:t>　必ず，所属所の受付印・証明，また，口座振替の場合，広島銀行の確認印が必要になりますので，留意してください。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12</a:t>
            </a:fld>
            <a:endParaRPr kumimoji="1" lang="ja-JP" altLang="en-US"/>
          </a:p>
        </p:txBody>
      </p:sp>
    </p:spTree>
    <p:extLst>
      <p:ext uri="{BB962C8B-B14F-4D97-AF65-F5344CB8AC3E}">
        <p14:creationId xmlns:p14="http://schemas.microsoft.com/office/powerpoint/2010/main" val="87308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最後に，「４月以降，再任用等で，再度共済組合の組合員になる場合」，「任継になる場合で，申出書の共済組合到着が一次締切である３月</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日を過ぎたとき」は，</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組合員証や任意継続組合員証等の発行に時間を要することが想定されます。</a:t>
            </a:r>
          </a:p>
          <a:p>
            <a:r>
              <a:rPr kumimoji="1" lang="ja-JP" altLang="ja-JP" sz="1200" kern="1200" dirty="0">
                <a:solidFill>
                  <a:schemeClr val="tx1"/>
                </a:solidFill>
                <a:effectLst/>
                <a:latin typeface="+mn-lt"/>
                <a:ea typeface="+mn-ea"/>
                <a:cs typeface="+mn-cs"/>
              </a:rPr>
              <a:t>　手元に証がない間に医療機関を受診する場合は，本来，共済組合が負担する部分について，支払いを待ってもらえないか，医療機関に相談してみてください。</a:t>
            </a:r>
          </a:p>
          <a:p>
            <a:r>
              <a:rPr kumimoji="1" lang="ja-JP" altLang="ja-JP" sz="1200" kern="1200" dirty="0">
                <a:solidFill>
                  <a:schemeClr val="tx1"/>
                </a:solidFill>
                <a:effectLst/>
                <a:latin typeface="+mn-lt"/>
                <a:ea typeface="+mn-ea"/>
                <a:cs typeface="+mn-cs"/>
              </a:rPr>
              <a:t>　一旦，全額を支払った場合は，「療養費」として共済組合に請求</a:t>
            </a:r>
            <a:r>
              <a:rPr kumimoji="1" lang="ja-JP" altLang="en-US" sz="1200" kern="1200" dirty="0">
                <a:solidFill>
                  <a:schemeClr val="tx1"/>
                </a:solidFill>
                <a:effectLst/>
                <a:latin typeface="+mn-lt"/>
                <a:ea typeface="+mn-ea"/>
                <a:cs typeface="+mn-cs"/>
              </a:rPr>
              <a:t>することができます</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以上で「退職後の医療保険制度」についての説明を終わります。</a:t>
            </a:r>
          </a:p>
          <a:p>
            <a:r>
              <a:rPr kumimoji="1" lang="ja-JP" altLang="ja-JP" sz="1200" kern="1200" dirty="0">
                <a:solidFill>
                  <a:schemeClr val="tx1"/>
                </a:solidFill>
                <a:effectLst/>
                <a:latin typeface="+mn-lt"/>
                <a:ea typeface="+mn-ea"/>
                <a:cs typeface="+mn-cs"/>
              </a:rPr>
              <a:t>　なお，別添の「医療保険制度ＦＡＱ」も併せて御覧ください。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13</a:t>
            </a:fld>
            <a:endParaRPr kumimoji="1" lang="ja-JP" altLang="en-US"/>
          </a:p>
        </p:txBody>
      </p:sp>
    </p:spTree>
    <p:extLst>
      <p:ext uri="{BB962C8B-B14F-4D97-AF65-F5344CB8AC3E}">
        <p14:creationId xmlns:p14="http://schemas.microsoft.com/office/powerpoint/2010/main" val="238517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説</a:t>
            </a:r>
            <a:r>
              <a:rPr kumimoji="1" lang="ja-JP" altLang="ja-JP" sz="1200" kern="1200" dirty="0">
                <a:solidFill>
                  <a:schemeClr val="tx1"/>
                </a:solidFill>
                <a:effectLst/>
                <a:latin typeface="+mn-lt"/>
                <a:ea typeface="+mn-ea"/>
                <a:cs typeface="+mn-cs"/>
              </a:rPr>
              <a:t>明は，このような流れで行います。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退職後の医療保険がどのようになっているのか等のイメージを掴んでいただければと思います。</a:t>
            </a:r>
          </a:p>
          <a:p>
            <a:endParaRPr kumimoji="1" lang="ja-JP" altLang="en-US"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2</a:t>
            </a:fld>
            <a:endParaRPr lang="en-US" altLang="ja-JP"/>
          </a:p>
        </p:txBody>
      </p:sp>
    </p:spTree>
    <p:extLst>
      <p:ext uri="{BB962C8B-B14F-4D97-AF65-F5344CB8AC3E}">
        <p14:creationId xmlns:p14="http://schemas.microsoft.com/office/powerpoint/2010/main" val="157064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1119" y="5056745"/>
            <a:ext cx="6240570" cy="4661574"/>
          </a:xfrm>
        </p:spPr>
        <p:txBody>
          <a:bodyPr/>
          <a:lstStyle/>
          <a:p>
            <a:r>
              <a:rPr lang="ja-JP" altLang="en-US" sz="1400" dirty="0"/>
              <a:t>　</a:t>
            </a:r>
            <a:r>
              <a:rPr kumimoji="1" lang="ja-JP" altLang="ja-JP" sz="1200" kern="1200" dirty="0">
                <a:solidFill>
                  <a:schemeClr val="tx1"/>
                </a:solidFill>
                <a:effectLst/>
                <a:latin typeface="+mn-lt"/>
                <a:ea typeface="+mn-ea"/>
                <a:cs typeface="+mn-cs"/>
              </a:rPr>
              <a:t>「１　医療保険制度の体系」</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退職する場合，退職後は，現在の公立学校共済組合の組合員の資格を失うこととなりますが，我が国では国民皆保険制度をとっていますので，退職後もいずれかの医療保険に加入しなければなりません。</a:t>
            </a:r>
          </a:p>
          <a:p>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3</a:t>
            </a:fld>
            <a:endParaRPr lang="en-US" altLang="ja-JP"/>
          </a:p>
        </p:txBody>
      </p:sp>
    </p:spTree>
    <p:extLst>
      <p:ext uri="{BB962C8B-B14F-4D97-AF65-F5344CB8AC3E}">
        <p14:creationId xmlns:p14="http://schemas.microsoft.com/office/powerpoint/2010/main" val="142594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1119" y="5056745"/>
            <a:ext cx="6240570" cy="4661574"/>
          </a:xfrm>
        </p:spPr>
        <p:txBody>
          <a:bodyPr/>
          <a:lstStyle/>
          <a:p>
            <a:r>
              <a:rPr lang="ja-JP" altLang="en-US" sz="1400" dirty="0"/>
              <a:t>　</a:t>
            </a:r>
            <a:r>
              <a:rPr kumimoji="1" lang="ja-JP" altLang="ja-JP" sz="1200" kern="1200" dirty="0">
                <a:solidFill>
                  <a:schemeClr val="tx1"/>
                </a:solidFill>
                <a:effectLst/>
                <a:latin typeface="+mn-lt"/>
                <a:ea typeface="+mn-ea"/>
                <a:cs typeface="+mn-cs"/>
              </a:rPr>
              <a:t>「２　退職後の医療保険制度の種類」</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退職後にどの医療保険制度に加入するかについて，フロー図を使って説明します。御自身が，どの制度を選択するのか考えながら</a:t>
            </a:r>
            <a:r>
              <a:rPr kumimoji="1" lang="ja-JP" altLang="en-US" sz="1200" kern="1200" dirty="0">
                <a:solidFill>
                  <a:schemeClr val="tx1"/>
                </a:solidFill>
                <a:effectLst/>
                <a:latin typeface="+mn-lt"/>
                <a:ea typeface="+mn-ea"/>
                <a:cs typeface="+mn-cs"/>
              </a:rPr>
              <a:t>お聞き</a:t>
            </a:r>
            <a:r>
              <a:rPr kumimoji="1" lang="ja-JP" altLang="ja-JP" sz="1200" kern="1200" dirty="0">
                <a:solidFill>
                  <a:schemeClr val="tx1"/>
                </a:solidFill>
                <a:effectLst/>
                <a:latin typeface="+mn-lt"/>
                <a:ea typeface="+mn-ea"/>
                <a:cs typeface="+mn-cs"/>
              </a:rPr>
              <a:t>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まず，退職後「再就職する場合」で，「再就職先における</a:t>
            </a:r>
            <a:r>
              <a:rPr kumimoji="1" lang="ja-JP" altLang="en-US" sz="1200" kern="1200" dirty="0">
                <a:solidFill>
                  <a:schemeClr val="tx1"/>
                </a:solidFill>
                <a:effectLst/>
                <a:latin typeface="+mn-lt"/>
                <a:ea typeface="+mn-ea"/>
                <a:cs typeface="+mn-cs"/>
              </a:rPr>
              <a:t>医療</a:t>
            </a:r>
            <a:r>
              <a:rPr kumimoji="1" lang="ja-JP" altLang="ja-JP" sz="1200" kern="1200" dirty="0">
                <a:solidFill>
                  <a:schemeClr val="tx1"/>
                </a:solidFill>
                <a:effectLst/>
                <a:latin typeface="+mn-lt"/>
                <a:ea typeface="+mn-ea"/>
                <a:cs typeface="+mn-cs"/>
              </a:rPr>
              <a:t>保険の加入要件を満たすとき」は，①のとおり，再就職先の</a:t>
            </a:r>
            <a:r>
              <a:rPr kumimoji="1" lang="ja-JP" altLang="en-US" sz="1200" kern="1200" dirty="0">
                <a:solidFill>
                  <a:schemeClr val="tx1"/>
                </a:solidFill>
                <a:effectLst/>
                <a:latin typeface="+mn-lt"/>
                <a:ea typeface="+mn-ea"/>
                <a:cs typeface="+mn-cs"/>
              </a:rPr>
              <a:t>医療</a:t>
            </a:r>
            <a:r>
              <a:rPr kumimoji="1" lang="ja-JP" altLang="ja-JP" sz="1200" kern="1200" dirty="0">
                <a:solidFill>
                  <a:schemeClr val="tx1"/>
                </a:solidFill>
                <a:effectLst/>
                <a:latin typeface="+mn-lt"/>
                <a:ea typeface="+mn-ea"/>
                <a:cs typeface="+mn-cs"/>
              </a:rPr>
              <a:t>保険に加入することとなります。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例えば，定年退職の方が，４月１日以降，県内の公立学校等で，再任用フルタイムとして勤務される場合は現在と同様に公立学校共済組合の一般組合員になり，週当たり</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時間等の要件を満たす会計年度任用職員として勤務される場合は，公立学校共済組合の短期組合員になります。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再就職する場合，再就職先の医療保険制度に加入することになるか否か</a:t>
            </a:r>
            <a:r>
              <a:rPr kumimoji="1" lang="ja-JP" altLang="ja-JP" sz="1200" kern="1200" dirty="0" smtClean="0">
                <a:solidFill>
                  <a:schemeClr val="tx1"/>
                </a:solidFill>
                <a:effectLst/>
                <a:latin typeface="+mn-lt"/>
                <a:ea typeface="+mn-ea"/>
                <a:cs typeface="+mn-cs"/>
              </a:rPr>
              <a:t>を</a:t>
            </a:r>
            <a:r>
              <a:rPr kumimoji="1" lang="ja-JP" altLang="en-US" sz="1200" kern="1200" dirty="0" smtClean="0">
                <a:solidFill>
                  <a:schemeClr val="tx1"/>
                </a:solidFill>
                <a:effectLst/>
                <a:latin typeface="+mn-lt"/>
                <a:ea typeface="+mn-ea"/>
                <a:cs typeface="+mn-cs"/>
              </a:rPr>
              <a:t>再就職先に</a:t>
            </a:r>
            <a:r>
              <a:rPr kumimoji="1" lang="ja-JP" altLang="ja-JP" sz="1200" kern="1200" dirty="0" smtClean="0">
                <a:solidFill>
                  <a:schemeClr val="tx1"/>
                </a:solidFill>
                <a:effectLst/>
                <a:latin typeface="+mn-lt"/>
                <a:ea typeface="+mn-ea"/>
                <a:cs typeface="+mn-cs"/>
              </a:rPr>
              <a:t>必ず</a:t>
            </a:r>
            <a:r>
              <a:rPr kumimoji="1" lang="ja-JP" altLang="ja-JP" sz="1200" kern="1200" dirty="0">
                <a:solidFill>
                  <a:schemeClr val="tx1"/>
                </a:solidFill>
                <a:effectLst/>
                <a:latin typeface="+mn-lt"/>
                <a:ea typeface="+mn-ea"/>
                <a:cs typeface="+mn-cs"/>
              </a:rPr>
              <a:t>確認してください。</a:t>
            </a:r>
          </a:p>
          <a:p>
            <a:pPr lvl="0"/>
            <a:r>
              <a:rPr kumimoji="1" lang="ja-JP" altLang="en-US" sz="1200" kern="1200" dirty="0">
                <a:solidFill>
                  <a:schemeClr val="tx1"/>
                </a:solidFill>
                <a:effectLst/>
                <a:latin typeface="+mn-lt"/>
                <a:ea typeface="+mn-ea"/>
                <a:cs typeface="+mn-cs"/>
              </a:rPr>
              <a:t>　①</a:t>
            </a:r>
            <a:r>
              <a:rPr kumimoji="1" lang="ja-JP" altLang="ja-JP" sz="1200" kern="1200" dirty="0">
                <a:solidFill>
                  <a:schemeClr val="tx1"/>
                </a:solidFill>
                <a:effectLst/>
                <a:latin typeface="+mn-lt"/>
                <a:ea typeface="+mn-ea"/>
                <a:cs typeface="+mn-cs"/>
              </a:rPr>
              <a:t>の場合，４月以降，再就職先や所属所で手続を行い，新しい組合員証を取得します。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次に，「再就職する場合」であっても，「再就職先における</a:t>
            </a:r>
            <a:r>
              <a:rPr kumimoji="1" lang="ja-JP" altLang="en-US" sz="1200" kern="1200" dirty="0">
                <a:solidFill>
                  <a:schemeClr val="tx1"/>
                </a:solidFill>
                <a:effectLst/>
                <a:latin typeface="+mn-lt"/>
                <a:ea typeface="+mn-ea"/>
                <a:cs typeface="+mn-cs"/>
              </a:rPr>
              <a:t>医療</a:t>
            </a:r>
            <a:r>
              <a:rPr kumimoji="1" lang="ja-JP" altLang="ja-JP" sz="1200" kern="1200" dirty="0">
                <a:solidFill>
                  <a:schemeClr val="tx1"/>
                </a:solidFill>
                <a:effectLst/>
                <a:latin typeface="+mn-lt"/>
                <a:ea typeface="+mn-ea"/>
                <a:cs typeface="+mn-cs"/>
              </a:rPr>
              <a:t>保険の加入要件を満たさないとき」は，「再就職しない場合」と同様の流れになります。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「再就職しない場合」について，説明します。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まずは，退職後の向こう１年間収入が</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万円未満か，それ以上かで，選択肢が分かれます。なお，</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歳以上の方や障害年金受給相当の障害がある方は，</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万円を</a:t>
            </a:r>
            <a:r>
              <a:rPr kumimoji="1" lang="en-US" altLang="ja-JP" sz="1200" kern="1200" dirty="0">
                <a:solidFill>
                  <a:schemeClr val="tx1"/>
                </a:solidFill>
                <a:effectLst/>
                <a:latin typeface="+mn-lt"/>
                <a:ea typeface="+mn-ea"/>
                <a:cs typeface="+mn-cs"/>
              </a:rPr>
              <a:t>180</a:t>
            </a:r>
            <a:r>
              <a:rPr kumimoji="1" lang="ja-JP" altLang="ja-JP" sz="1200" kern="1200" dirty="0">
                <a:solidFill>
                  <a:schemeClr val="tx1"/>
                </a:solidFill>
                <a:effectLst/>
                <a:latin typeface="+mn-lt"/>
                <a:ea typeface="+mn-ea"/>
                <a:cs typeface="+mn-cs"/>
              </a:rPr>
              <a:t>万円に置き替えて，この後の説明をお聞きください。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退職後の年間収入が</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万円「未満」の場合で「扶養してくれる家族がいる」ときは，②の「家族が加入する医療保険の被扶養者」になることが考えられます。これは，ご家族が健康保険や共済組合に加入していることが前提に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家族の被扶養者になる場合は，御自身による保険料等の負担はなく，家族が納める保険料も増額にはなりません。</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ただし，被扶養者の細かい取扱いは保険</a:t>
            </a:r>
            <a:r>
              <a:rPr kumimoji="1" lang="ja-JP" altLang="en-US" sz="1200" kern="1200" dirty="0">
                <a:solidFill>
                  <a:schemeClr val="tx1"/>
                </a:solidFill>
                <a:effectLst/>
                <a:latin typeface="+mn-lt"/>
                <a:ea typeface="+mn-ea"/>
                <a:cs typeface="+mn-cs"/>
              </a:rPr>
              <a:t>者</a:t>
            </a:r>
            <a:r>
              <a:rPr kumimoji="1" lang="ja-JP" altLang="ja-JP" sz="1200" kern="1200" dirty="0">
                <a:solidFill>
                  <a:schemeClr val="tx1"/>
                </a:solidFill>
                <a:effectLst/>
                <a:latin typeface="+mn-lt"/>
                <a:ea typeface="+mn-ea"/>
                <a:cs typeface="+mn-cs"/>
              </a:rPr>
              <a:t>によって異なりますので，こちらを希望される場合は，まずは被扶養者になれるかを，事前にご家族の勤務先に確認しておいてください。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次に，退職後の年間収入が</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万円「以上」のとき，あるいは</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万円「未満」であっても，「家族の被扶養者になれない」ときは，フローのとおり，③の「公立学校共済組合の任意継続組合員」になる，または，④の「国民健康保険に加入」する，の２つの中から選択することに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この③の任意継続組合員と④の国民健康保険の違いについて，次のスライドで説明します。</a:t>
            </a:r>
          </a:p>
          <a:p>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4</a:t>
            </a:fld>
            <a:endParaRPr lang="en-US" altLang="ja-JP"/>
          </a:p>
        </p:txBody>
      </p:sp>
    </p:spTree>
    <p:extLst>
      <p:ext uri="{BB962C8B-B14F-4D97-AF65-F5344CB8AC3E}">
        <p14:creationId xmlns:p14="http://schemas.microsoft.com/office/powerpoint/2010/main" val="104596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1119" y="5056745"/>
            <a:ext cx="6240570" cy="4661574"/>
          </a:xfr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「３　任意継続組合員制度・国民健康保険の比較」</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任意継続組合員の場合，加入要件があり，掛金は退職時の標準報酬月額を基礎として算出します。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詳しい内容や手続等に関しては別添の「任意継続組合員制度（資格・短期給付編）」，「任意継続組合員制度（掛金編）」等を御覧ください。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一方，国民健康保険は，他の医療保険制度に加入しない人すべてに加入義務があり，被扶養者の概念がないため，御自身が加入する場合は，これまで被扶養者だった人も，併せて加入することになります。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国民健康保険の保険料については，世帯単位で，前年の所得等に応じて市区町村が決定することとなります。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なお，国民健康保険の保険料や手続等に関することは，共済組合ではお答えできませんので，お住まいの市区町村の国民健康保険担当部署にご相談ください。</a:t>
            </a:r>
          </a:p>
          <a:p>
            <a:r>
              <a:rPr lang="ja-JP" altLang="en-US" sz="1400" dirty="0"/>
              <a:t>　</a:t>
            </a:r>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5</a:t>
            </a:fld>
            <a:endParaRPr lang="en-US" altLang="ja-JP"/>
          </a:p>
        </p:txBody>
      </p:sp>
    </p:spTree>
    <p:extLst>
      <p:ext uri="{BB962C8B-B14F-4D97-AF65-F5344CB8AC3E}">
        <p14:creationId xmlns:p14="http://schemas.microsoft.com/office/powerpoint/2010/main" val="84727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1119" y="5056745"/>
            <a:ext cx="6240570" cy="4661574"/>
          </a:xfr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次に，給付内容の違いについて，例によって説明します。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の場合，医療機関等１か所での１か月の窓口負担が２万５千円を超えたときは，その超えた額を，共済組合から「一部負担金払戻金」として給付しますが，国民健康保険には，このような給付はあ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退職後は，これまで説明しましたとおり，いずれかの医療保険に必ず加入していただく必要があります。御自身で，どの医療保険制度に加入するか，御判断ください。</a:t>
            </a:r>
          </a:p>
          <a:p>
            <a:endParaRPr lang="en-US" altLang="ja-JP" sz="1400" dirty="0"/>
          </a:p>
        </p:txBody>
      </p:sp>
      <p:sp>
        <p:nvSpPr>
          <p:cNvPr id="4" name="スライド番号プレースホルダー 3"/>
          <p:cNvSpPr>
            <a:spLocks noGrp="1"/>
          </p:cNvSpPr>
          <p:nvPr>
            <p:ph type="sldNum" sz="quarter" idx="10"/>
          </p:nvPr>
        </p:nvSpPr>
        <p:spPr/>
        <p:txBody>
          <a:bodyPr/>
          <a:lstStyle/>
          <a:p>
            <a:fld id="{B3CEFEDD-5360-4D9B-B6FE-7CCAC747A136}" type="slidenum">
              <a:rPr lang="en-US" altLang="ja-JP" smtClean="0"/>
              <a:pPr/>
              <a:t>6</a:t>
            </a:fld>
            <a:endParaRPr lang="en-US" altLang="ja-JP"/>
          </a:p>
        </p:txBody>
      </p:sp>
    </p:spTree>
    <p:extLst>
      <p:ext uri="{BB962C8B-B14F-4D97-AF65-F5344CB8AC3E}">
        <p14:creationId xmlns:p14="http://schemas.microsoft.com/office/powerpoint/2010/main" val="114846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「４　組合員証等の返納等」</a:t>
            </a: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年度末退職の場合，今お持ちの組合員証や被扶養者証等のいわゆる「保険証」は，４月</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日以降使用できません。必ず退職時に所属所にお返しください。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なお，４月以降に誤って保険証を使用した場合，当共済組合が負担した７割部分等を返還していただきます。このため，退職日の翌日以降は絶対に保険証は使用せず，所属所に返納してください。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7</a:t>
            </a:fld>
            <a:endParaRPr kumimoji="1" lang="ja-JP" altLang="en-US"/>
          </a:p>
        </p:txBody>
      </p:sp>
    </p:spTree>
    <p:extLst>
      <p:ext uri="{BB962C8B-B14F-4D97-AF65-F5344CB8AC3E}">
        <p14:creationId xmlns:p14="http://schemas.microsoft.com/office/powerpoint/2010/main" val="171357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続いて，「退職後の給付金の受取」についてです。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現職中の医療費に係る給付金がある場合，口座への振込みが退職してから半年程度，後になることがあります。このため，給付金の受取口座は，少なくとも９月末日までは解約しないでください。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また，給付金の明細書等を自宅に送付しますので，住所変更等があった場合は，手続をお願いします。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8</a:t>
            </a:fld>
            <a:endParaRPr kumimoji="1" lang="ja-JP" altLang="en-US"/>
          </a:p>
        </p:txBody>
      </p:sp>
    </p:spTree>
    <p:extLst>
      <p:ext uri="{BB962C8B-B14F-4D97-AF65-F5344CB8AC3E}">
        <p14:creationId xmlns:p14="http://schemas.microsoft.com/office/powerpoint/2010/main" val="3722743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「５　組合員資格喪失後の短期給付」</a:t>
            </a: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退職後は，組合員の資格を喪失しますが，この表にある４つの短期給付については，給付要件に該当すれば，給付が受けられます。該当する場合や不明な点がありましたら，当共済組合の短期給付係に連絡してください。</a:t>
            </a:r>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9</a:t>
            </a:fld>
            <a:endParaRPr kumimoji="1" lang="ja-JP" altLang="en-US"/>
          </a:p>
        </p:txBody>
      </p:sp>
    </p:spTree>
    <p:extLst>
      <p:ext uri="{BB962C8B-B14F-4D97-AF65-F5344CB8AC3E}">
        <p14:creationId xmlns:p14="http://schemas.microsoft.com/office/powerpoint/2010/main" val="34048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3954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143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2144910"/>
            <a:ext cx="10058400" cy="468000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6"/>
          <p:cNvSpPr>
            <a:spLocks noGrp="1"/>
          </p:cNvSpPr>
          <p:nvPr>
            <p:ph type="title"/>
          </p:nvPr>
        </p:nvSpPr>
        <p:spPr/>
        <p:txBody>
          <a:bodyPr/>
          <a:lstStyle/>
          <a:p>
            <a:r>
              <a:rPr kumimoji="1" lang="ja-JP" altLang="en-US"/>
              <a:t>マスター タイトルの書式設定</a:t>
            </a:r>
          </a:p>
        </p:txBody>
      </p:sp>
      <p:sp>
        <p:nvSpPr>
          <p:cNvPr id="8" name="日付プレースホルダー 7"/>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9" name="フッター プレースホルダー 8"/>
          <p:cNvSpPr>
            <a:spLocks noGrp="1"/>
          </p:cNvSpPr>
          <p:nvPr>
            <p:ph type="ftr" sz="quarter" idx="11"/>
          </p:nvPr>
        </p:nvSpPr>
        <p:spPr/>
        <p:txBody>
          <a:bodyPr/>
          <a:lstStyle/>
          <a:p>
            <a:endParaRPr lang="en-US" dirty="0"/>
          </a:p>
        </p:txBody>
      </p:sp>
      <p:sp>
        <p:nvSpPr>
          <p:cNvPr id="10" name="スライド番号プレースホルダー 9"/>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540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5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659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44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770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95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5920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985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366771"/>
            <a:ext cx="10058400" cy="4547117"/>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1/18/2023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dirty="0"/>
          </a:p>
        </p:txBody>
      </p:sp>
      <p:cxnSp>
        <p:nvCxnSpPr>
          <p:cNvPr id="10" name="Straight Connector 9"/>
          <p:cNvCxnSpPr/>
          <p:nvPr userDrawn="1"/>
        </p:nvCxnSpPr>
        <p:spPr>
          <a:xfrm>
            <a:off x="1097280" y="131693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9345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5335" y="2084519"/>
            <a:ext cx="2681605" cy="2220338"/>
          </a:xfrm>
          <a:prstGeom prst="rect">
            <a:avLst/>
          </a:prstGeom>
        </p:spPr>
      </p:pic>
      <p:sp>
        <p:nvSpPr>
          <p:cNvPr id="2050" name="Rectangle 2"/>
          <p:cNvSpPr>
            <a:spLocks noGrp="1" noChangeArrowheads="1"/>
          </p:cNvSpPr>
          <p:nvPr>
            <p:ph type="ctrTitle"/>
          </p:nvPr>
        </p:nvSpPr>
        <p:spPr>
          <a:xfrm>
            <a:off x="1560853" y="509144"/>
            <a:ext cx="9280693" cy="2754510"/>
          </a:xfrm>
        </p:spPr>
        <p:txBody>
          <a:bodyPr>
            <a:normAutofit/>
          </a:bodyPr>
          <a:lstStyle/>
          <a:p>
            <a:pPr algn="ctr"/>
            <a:r>
              <a:rPr lang="en-US" altLang="ja-JP" sz="2400" b="1" dirty="0">
                <a:latin typeface="HG丸ｺﾞｼｯｸM-PRO" panose="020F0600000000000000" pitchFamily="50" charset="-128"/>
                <a:ea typeface="HG丸ｺﾞｼｯｸM-PRO" panose="020F0600000000000000" pitchFamily="50" charset="-128"/>
              </a:rPr>
              <a:t/>
            </a:r>
            <a:br>
              <a:rPr lang="en-US" altLang="ja-JP" sz="2400" b="1" dirty="0">
                <a:latin typeface="HG丸ｺﾞｼｯｸM-PRO" panose="020F0600000000000000" pitchFamily="50" charset="-128"/>
                <a:ea typeface="HG丸ｺﾞｼｯｸM-PRO" panose="020F0600000000000000" pitchFamily="50" charset="-128"/>
              </a:rPr>
            </a:br>
            <a:r>
              <a:rPr lang="ja-JP" altLang="en-US" sz="6000" dirty="0">
                <a:latin typeface="HG丸ｺﾞｼｯｸM-PRO" panose="020F0600000000000000" pitchFamily="50" charset="-128"/>
                <a:ea typeface="HG丸ｺﾞｼｯｸM-PRO" panose="020F0600000000000000" pitchFamily="50" charset="-128"/>
              </a:rPr>
              <a:t>退職後の医療保険制度</a:t>
            </a:r>
            <a:r>
              <a:rPr lang="en-US" altLang="ja-JP" sz="6000" dirty="0">
                <a:latin typeface="HG丸ｺﾞｼｯｸM-PRO" panose="020F0600000000000000" pitchFamily="50" charset="-128"/>
                <a:ea typeface="HG丸ｺﾞｼｯｸM-PRO" panose="020F0600000000000000" pitchFamily="50" charset="-128"/>
              </a:rPr>
              <a:t/>
            </a:r>
            <a:br>
              <a:rPr lang="en-US" altLang="ja-JP" sz="6000" dirty="0">
                <a:latin typeface="HG丸ｺﾞｼｯｸM-PRO" panose="020F0600000000000000" pitchFamily="50" charset="-128"/>
                <a:ea typeface="HG丸ｺﾞｼｯｸM-PRO" panose="020F0600000000000000" pitchFamily="50" charset="-128"/>
              </a:rPr>
            </a:br>
            <a:endParaRPr lang="ja-JP" altLang="en-US" sz="6000" b="1" dirty="0">
              <a:latin typeface="HG丸ｺﾞｼｯｸM-PRO" panose="020F0600000000000000" pitchFamily="50" charset="-128"/>
              <a:ea typeface="HG丸ｺﾞｼｯｸM-PRO" panose="020F0600000000000000" pitchFamily="50" charset="-128"/>
            </a:endParaRPr>
          </a:p>
        </p:txBody>
      </p:sp>
      <p:sp>
        <p:nvSpPr>
          <p:cNvPr id="5" name="サブタイトル 2"/>
          <p:cNvSpPr>
            <a:spLocks noGrp="1"/>
          </p:cNvSpPr>
          <p:nvPr>
            <p:ph type="subTitle" idx="1"/>
          </p:nvPr>
        </p:nvSpPr>
        <p:spPr>
          <a:xfrm>
            <a:off x="1172000" y="4749861"/>
            <a:ext cx="10058400" cy="1143000"/>
          </a:xfrm>
        </p:spPr>
        <p:txBody>
          <a:bodyPr>
            <a:normAutofit/>
          </a:bodyPr>
          <a:lstStyle/>
          <a:p>
            <a:pPr algn="ctr"/>
            <a:endParaRPr lang="en-US" altLang="ja-JP" dirty="0"/>
          </a:p>
          <a:p>
            <a:pPr algn="ctr"/>
            <a:r>
              <a:rPr kumimoji="1" lang="ja-JP" altLang="en-US" dirty="0"/>
              <a:t>公立学校共済組合広島支部</a:t>
            </a:r>
            <a:endParaRPr kumimoji="1" lang="en-US" altLang="ja-JP" dirty="0"/>
          </a:p>
          <a:p>
            <a:endParaRPr kumimoji="1" lang="ja-JP" altLang="en-US" dirty="0"/>
          </a:p>
        </p:txBody>
      </p:sp>
      <p:pic>
        <p:nvPicPr>
          <p:cNvPr id="11" name="オーディオ 10">
            <a:hlinkClick r:id="" action="ppaction://media"/>
            <a:extLst>
              <a:ext uri="{FF2B5EF4-FFF2-40B4-BE49-F238E27FC236}">
                <a16:creationId xmlns="" xmlns:a16="http://schemas.microsoft.com/office/drawing/2014/main" id="{A647032D-FE9F-44B5-BB91-A6AA760415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43272856"/>
      </p:ext>
    </p:extLst>
  </p:cSld>
  <p:clrMapOvr>
    <a:masterClrMapping/>
  </p:clrMapOvr>
  <p:transition advTm="6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050"/>
                                        </p:tgtEl>
                                      </p:cBhvr>
                                    </p:animEffect>
                                    <p:animScale>
                                      <p:cBhvr>
                                        <p:cTn id="11" dur="250" autoRev="1" fill="hold"/>
                                        <p:tgtEl>
                                          <p:spTgt spid="205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1"/>
                </p:tgtEl>
              </p:cMediaNode>
            </p:audio>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97280" y="-117437"/>
            <a:ext cx="10058400" cy="1450757"/>
          </a:xfrm>
        </p:spPr>
        <p:txBody>
          <a:bodyPr/>
          <a:lstStyle/>
          <a:p>
            <a:r>
              <a:rPr lang="ja-JP" altLang="en-US" sz="4000" dirty="0">
                <a:solidFill>
                  <a:schemeClr val="accent1">
                    <a:lumMod val="50000"/>
                  </a:schemeClr>
                </a:solidFill>
                <a:latin typeface="+mn-ea"/>
              </a:rPr>
              <a:t>５</a:t>
            </a:r>
            <a:r>
              <a:rPr lang="ja-JP" altLang="en-US" sz="2800" dirty="0">
                <a:solidFill>
                  <a:schemeClr val="accent1">
                    <a:lumMod val="50000"/>
                  </a:schemeClr>
                </a:solidFill>
                <a:latin typeface="+mn-ea"/>
              </a:rPr>
              <a:t>②</a:t>
            </a:r>
            <a:r>
              <a:rPr lang="ja-JP" altLang="en-US" dirty="0">
                <a:solidFill>
                  <a:schemeClr val="accent1">
                    <a:lumMod val="50000"/>
                  </a:schemeClr>
                </a:solidFill>
                <a:latin typeface="+mn-ea"/>
              </a:rPr>
              <a:t>　</a:t>
            </a:r>
            <a:r>
              <a:rPr lang="ja-JP" altLang="en-US" sz="4000" dirty="0">
                <a:solidFill>
                  <a:schemeClr val="accent1">
                    <a:lumMod val="50000"/>
                  </a:schemeClr>
                </a:solidFill>
                <a:latin typeface="+mn-ea"/>
              </a:rPr>
              <a:t>組合員資格喪失後の短期給付</a:t>
            </a:r>
            <a:endParaRPr kumimoji="1" lang="ja-JP" altLang="en-US" sz="40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547684392"/>
              </p:ext>
            </p:extLst>
          </p:nvPr>
        </p:nvGraphicFramePr>
        <p:xfrm>
          <a:off x="1097280" y="1333320"/>
          <a:ext cx="10058400" cy="4860097"/>
        </p:xfrm>
        <a:graphic>
          <a:graphicData uri="http://schemas.openxmlformats.org/drawingml/2006/table">
            <a:tbl>
              <a:tblPr firstRow="1" bandRow="1">
                <a:tableStyleId>{5C22544A-7EE6-4342-B048-85BDC9FD1C3A}</a:tableStyleId>
              </a:tblPr>
              <a:tblGrid>
                <a:gridCol w="1249229">
                  <a:extLst>
                    <a:ext uri="{9D8B030D-6E8A-4147-A177-3AD203B41FA5}">
                      <a16:colId xmlns="" xmlns:a16="http://schemas.microsoft.com/office/drawing/2014/main" val="20000"/>
                    </a:ext>
                  </a:extLst>
                </a:gridCol>
                <a:gridCol w="4330738">
                  <a:extLst>
                    <a:ext uri="{9D8B030D-6E8A-4147-A177-3AD203B41FA5}">
                      <a16:colId xmlns="" xmlns:a16="http://schemas.microsoft.com/office/drawing/2014/main" val="20001"/>
                    </a:ext>
                  </a:extLst>
                </a:gridCol>
                <a:gridCol w="4478433">
                  <a:extLst>
                    <a:ext uri="{9D8B030D-6E8A-4147-A177-3AD203B41FA5}">
                      <a16:colId xmlns="" xmlns:a16="http://schemas.microsoft.com/office/drawing/2014/main" val="20002"/>
                    </a:ext>
                  </a:extLst>
                </a:gridCol>
              </a:tblGrid>
              <a:tr h="3223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給　付　名</a:t>
                      </a:r>
                    </a:p>
                  </a:txBody>
                  <a:tcPr/>
                </a:tc>
                <a:tc>
                  <a:txBody>
                    <a:bodyPr/>
                    <a:lstStyle/>
                    <a:p>
                      <a:pPr algn="ctr"/>
                      <a:r>
                        <a:rPr kumimoji="1" lang="ja-JP" altLang="en-US" sz="1600" dirty="0"/>
                        <a:t>給　　　　付　　　　額</a:t>
                      </a:r>
                    </a:p>
                  </a:txBody>
                  <a:tcPr/>
                </a:tc>
                <a:tc>
                  <a:txBody>
                    <a:bodyPr/>
                    <a:lstStyle/>
                    <a:p>
                      <a:pPr algn="ctr"/>
                      <a:r>
                        <a:rPr kumimoji="1" lang="ja-JP" altLang="en-US" sz="1600" dirty="0"/>
                        <a:t>請求に必要な書類</a:t>
                      </a:r>
                    </a:p>
                  </a:txBody>
                  <a:tcPr/>
                </a:tc>
                <a:extLst>
                  <a:ext uri="{0D108BD9-81ED-4DB2-BD59-A6C34878D82A}">
                    <a16:rowId xmlns="" xmlns:a16="http://schemas.microsoft.com/office/drawing/2014/main" val="10000"/>
                  </a:ext>
                </a:extLst>
              </a:tr>
              <a:tr h="836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出産費</a:t>
                      </a:r>
                    </a:p>
                  </a:txBody>
                  <a:tcPr/>
                </a:tc>
                <a:tc>
                  <a:txBody>
                    <a:bodyPr/>
                    <a:lstStyle/>
                    <a:p>
                      <a:r>
                        <a:rPr kumimoji="1" lang="ja-JP" altLang="en-US" sz="1600" spc="-150" dirty="0">
                          <a:latin typeface="+mj-ea"/>
                          <a:ea typeface="+mj-ea"/>
                        </a:rPr>
                        <a:t>子１人につき</a:t>
                      </a:r>
                      <a:r>
                        <a:rPr kumimoji="1" lang="en-US" altLang="ja-JP" sz="1600" u="sng" spc="0" dirty="0">
                          <a:solidFill>
                            <a:srgbClr val="FF0000"/>
                          </a:solidFill>
                          <a:latin typeface="+mj-ea"/>
                          <a:ea typeface="+mj-ea"/>
                        </a:rPr>
                        <a:t>420,000</a:t>
                      </a:r>
                      <a:r>
                        <a:rPr kumimoji="1" lang="ja-JP" altLang="en-US" sz="1600" u="sng" spc="0" dirty="0">
                          <a:solidFill>
                            <a:srgbClr val="FF0000"/>
                          </a:solidFill>
                          <a:latin typeface="+mj-ea"/>
                          <a:ea typeface="+mj-ea"/>
                        </a:rPr>
                        <a:t>円</a:t>
                      </a:r>
                      <a:endParaRPr kumimoji="1" lang="en-US" altLang="ja-JP" sz="1600" u="sng" spc="0" dirty="0">
                        <a:solidFill>
                          <a:srgbClr val="FF0000"/>
                        </a:solidFill>
                        <a:latin typeface="+mj-ea"/>
                        <a:ea typeface="+mj-ea"/>
                      </a:endParaRPr>
                    </a:p>
                    <a:p>
                      <a:r>
                        <a:rPr kumimoji="1" lang="ja-JP" altLang="en-US" sz="1600" spc="-150" dirty="0">
                          <a:latin typeface="+mj-ea"/>
                          <a:ea typeface="+mj-ea"/>
                        </a:rPr>
                        <a:t>（</a:t>
                      </a:r>
                      <a:r>
                        <a:rPr kumimoji="1" lang="ja-JP" altLang="en-US" sz="1600" spc="-300" dirty="0">
                          <a:latin typeface="+mj-ea"/>
                          <a:ea typeface="+mj-ea"/>
                        </a:rPr>
                        <a:t>産科医療補償制度の対象分娩でない場合は</a:t>
                      </a:r>
                      <a:r>
                        <a:rPr kumimoji="1" lang="en-US" altLang="ja-JP" sz="1600" u="sng" kern="1200" spc="0" dirty="0">
                          <a:solidFill>
                            <a:srgbClr val="FF0000"/>
                          </a:solidFill>
                          <a:latin typeface="+mj-ea"/>
                          <a:ea typeface="+mj-ea"/>
                          <a:cs typeface="+mn-cs"/>
                        </a:rPr>
                        <a:t>408,000</a:t>
                      </a:r>
                      <a:r>
                        <a:rPr kumimoji="1" lang="ja-JP" altLang="en-US" sz="1600" u="sng" kern="1200" spc="0" dirty="0">
                          <a:solidFill>
                            <a:srgbClr val="FF0000"/>
                          </a:solidFill>
                          <a:latin typeface="+mj-ea"/>
                          <a:ea typeface="+mj-ea"/>
                          <a:cs typeface="+mn-cs"/>
                        </a:rPr>
                        <a:t>円</a:t>
                      </a:r>
                      <a:r>
                        <a:rPr kumimoji="1" lang="ja-JP" altLang="en-US" sz="1600" spc="-150" dirty="0">
                          <a:latin typeface="+mj-ea"/>
                          <a:ea typeface="+mj-ea"/>
                        </a:rPr>
                        <a:t>）</a:t>
                      </a:r>
                    </a:p>
                    <a:p>
                      <a:r>
                        <a:rPr kumimoji="1" lang="en-US" altLang="ja-JP" sz="1600" spc="-150" dirty="0">
                          <a:latin typeface="+mj-ea"/>
                          <a:ea typeface="+mj-ea"/>
                        </a:rPr>
                        <a:t>※</a:t>
                      </a:r>
                      <a:r>
                        <a:rPr kumimoji="1" lang="ja-JP" altLang="en-US" sz="1600" spc="-150" dirty="0">
                          <a:latin typeface="+mj-ea"/>
                          <a:ea typeface="+mj-ea"/>
                        </a:rPr>
                        <a:t>　附加金は給付なし</a:t>
                      </a:r>
                      <a:endParaRPr kumimoji="1" lang="en-US" altLang="ja-JP" sz="1600" spc="-150" dirty="0">
                        <a:latin typeface="+mj-ea"/>
                        <a:ea typeface="+mj-ea"/>
                      </a:endParaRPr>
                    </a:p>
                  </a:txBody>
                  <a:tcPr/>
                </a:tc>
                <a:tc>
                  <a:txBody>
                    <a:bodyPr/>
                    <a:lstStyle/>
                    <a:p>
                      <a:r>
                        <a:rPr kumimoji="1" lang="ja-JP" altLang="en-US" sz="1600" spc="-150" dirty="0">
                          <a:latin typeface="+mj-ea"/>
                          <a:ea typeface="+mj-ea"/>
                        </a:rPr>
                        <a:t>● 出産費・家族出産費・同附加金請求書</a:t>
                      </a:r>
                    </a:p>
                    <a:p>
                      <a:r>
                        <a:rPr kumimoji="1" lang="ja-JP" altLang="en-US" sz="1600" spc="-150" dirty="0">
                          <a:latin typeface="+mj-ea"/>
                          <a:ea typeface="+mj-ea"/>
                        </a:rPr>
                        <a:t>● 費用の内訳を記した明細書</a:t>
                      </a:r>
                    </a:p>
                    <a:p>
                      <a:r>
                        <a:rPr kumimoji="1" lang="ja-JP" altLang="en-US" sz="1600" spc="-150" dirty="0">
                          <a:latin typeface="+mj-ea"/>
                          <a:ea typeface="+mj-ea"/>
                        </a:rPr>
                        <a:t>● </a:t>
                      </a:r>
                      <a:r>
                        <a:rPr kumimoji="1" lang="ja-JP" altLang="en-US" sz="1600" spc="-300" dirty="0">
                          <a:latin typeface="+mj-ea"/>
                          <a:ea typeface="+mj-ea"/>
                        </a:rPr>
                        <a:t>直接支払制度に係る医療機関との合意文書の写し</a:t>
                      </a:r>
                    </a:p>
                  </a:txBody>
                  <a:tcPr/>
                </a:tc>
                <a:extLst>
                  <a:ext uri="{0D108BD9-81ED-4DB2-BD59-A6C34878D82A}">
                    <a16:rowId xmlns="" xmlns:a16="http://schemas.microsoft.com/office/drawing/2014/main" val="10001"/>
                  </a:ext>
                </a:extLst>
              </a:tr>
              <a:tr h="1025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埋葬料</a:t>
                      </a:r>
                    </a:p>
                  </a:txBody>
                  <a:tcPr/>
                </a:tc>
                <a:tc>
                  <a:txBody>
                    <a:bodyPr/>
                    <a:lstStyle/>
                    <a:p>
                      <a:r>
                        <a:rPr kumimoji="1" lang="en-US" altLang="ja-JP" sz="1600" u="sng" spc="0" dirty="0">
                          <a:solidFill>
                            <a:srgbClr val="FF0000"/>
                          </a:solidFill>
                          <a:latin typeface="+mj-ea"/>
                          <a:ea typeface="+mj-ea"/>
                        </a:rPr>
                        <a:t>50,000</a:t>
                      </a:r>
                      <a:r>
                        <a:rPr kumimoji="1" lang="ja-JP" altLang="en-US" sz="1600" u="sng" spc="0" dirty="0">
                          <a:solidFill>
                            <a:srgbClr val="FF0000"/>
                          </a:solidFill>
                          <a:latin typeface="+mj-ea"/>
                          <a:ea typeface="+mj-ea"/>
                        </a:rPr>
                        <a:t>円</a:t>
                      </a:r>
                    </a:p>
                    <a:p>
                      <a:r>
                        <a:rPr kumimoji="1" lang="en-US" altLang="ja-JP" sz="1600" spc="-150" dirty="0">
                          <a:latin typeface="+mj-ea"/>
                          <a:ea typeface="+mj-ea"/>
                        </a:rPr>
                        <a:t>※</a:t>
                      </a:r>
                      <a:r>
                        <a:rPr kumimoji="1" lang="ja-JP" altLang="en-US" sz="1600" spc="-150" dirty="0">
                          <a:latin typeface="+mj-ea"/>
                          <a:ea typeface="+mj-ea"/>
                        </a:rPr>
                        <a:t>　附加金は給付なし</a:t>
                      </a:r>
                    </a:p>
                  </a:txBody>
                  <a:tcPr/>
                </a:tc>
                <a:tc>
                  <a:txBody>
                    <a:bodyPr/>
                    <a:lstStyle/>
                    <a:p>
                      <a:r>
                        <a:rPr kumimoji="1" lang="ja-JP" altLang="en-US" sz="1600" kern="1200" spc="-150" dirty="0">
                          <a:solidFill>
                            <a:schemeClr val="dk1"/>
                          </a:solidFill>
                          <a:effectLst/>
                          <a:latin typeface="+mj-ea"/>
                          <a:ea typeface="+mj-ea"/>
                          <a:cs typeface="+mn-cs"/>
                        </a:rPr>
                        <a:t>● </a:t>
                      </a:r>
                      <a:r>
                        <a:rPr kumimoji="1" lang="ja-JP" altLang="ja-JP" sz="1600" kern="1200" spc="-150" dirty="0">
                          <a:solidFill>
                            <a:schemeClr val="dk1"/>
                          </a:solidFill>
                          <a:effectLst/>
                          <a:latin typeface="+mj-ea"/>
                          <a:ea typeface="+mj-ea"/>
                          <a:cs typeface="+mn-cs"/>
                        </a:rPr>
                        <a:t>埋葬料・同附加金請求書</a:t>
                      </a:r>
                    </a:p>
                    <a:p>
                      <a:r>
                        <a:rPr kumimoji="1" lang="en-US" altLang="ja-JP" sz="1600" kern="1200" spc="-150" dirty="0">
                          <a:solidFill>
                            <a:schemeClr val="dk1"/>
                          </a:solidFill>
                          <a:effectLst/>
                          <a:latin typeface="+mj-ea"/>
                          <a:ea typeface="+mj-ea"/>
                          <a:cs typeface="+mn-cs"/>
                        </a:rPr>
                        <a:t>●</a:t>
                      </a:r>
                      <a:r>
                        <a:rPr kumimoji="1" lang="ja-JP" altLang="en-US" sz="1600" kern="1200" spc="-150" dirty="0">
                          <a:solidFill>
                            <a:schemeClr val="dk1"/>
                          </a:solidFill>
                          <a:effectLst/>
                          <a:latin typeface="+mj-ea"/>
                          <a:ea typeface="+mj-ea"/>
                          <a:cs typeface="+mn-cs"/>
                        </a:rPr>
                        <a:t> </a:t>
                      </a:r>
                      <a:r>
                        <a:rPr kumimoji="1" lang="ja-JP" altLang="ja-JP" sz="1600" kern="1200" spc="-150" dirty="0">
                          <a:solidFill>
                            <a:schemeClr val="dk1"/>
                          </a:solidFill>
                          <a:effectLst/>
                          <a:latin typeface="+mj-ea"/>
                          <a:ea typeface="+mj-ea"/>
                          <a:cs typeface="+mn-cs"/>
                        </a:rPr>
                        <a:t>死亡の事実を証明する書類</a:t>
                      </a:r>
                    </a:p>
                    <a:p>
                      <a:r>
                        <a:rPr kumimoji="1" lang="en-US" altLang="ja-JP" sz="1600" kern="1200" spc="-150" dirty="0">
                          <a:solidFill>
                            <a:schemeClr val="dk1"/>
                          </a:solidFill>
                          <a:effectLst/>
                          <a:latin typeface="+mj-ea"/>
                          <a:ea typeface="+mj-ea"/>
                          <a:cs typeface="+mn-cs"/>
                        </a:rPr>
                        <a:t>●</a:t>
                      </a:r>
                      <a:r>
                        <a:rPr kumimoji="1" lang="ja-JP" altLang="en-US" sz="1600" kern="1200" spc="-150" dirty="0">
                          <a:solidFill>
                            <a:schemeClr val="dk1"/>
                          </a:solidFill>
                          <a:effectLst/>
                          <a:latin typeface="+mj-ea"/>
                          <a:ea typeface="+mj-ea"/>
                          <a:cs typeface="+mn-cs"/>
                        </a:rPr>
                        <a:t> </a:t>
                      </a:r>
                      <a:r>
                        <a:rPr kumimoji="1" lang="ja-JP" altLang="ja-JP" sz="1600" kern="1200" spc="-150" dirty="0">
                          <a:solidFill>
                            <a:schemeClr val="dk1"/>
                          </a:solidFill>
                          <a:effectLst/>
                          <a:latin typeface="+mj-ea"/>
                          <a:ea typeface="+mj-ea"/>
                          <a:cs typeface="+mn-cs"/>
                        </a:rPr>
                        <a:t>埋葬に要した費用の領収明細書</a:t>
                      </a:r>
                      <a:r>
                        <a:rPr kumimoji="1" lang="en-US" altLang="ja-JP" sz="1600" kern="1200" spc="-150" dirty="0">
                          <a:solidFill>
                            <a:schemeClr val="dk1"/>
                          </a:solidFill>
                          <a:effectLst/>
                          <a:latin typeface="+mj-ea"/>
                          <a:ea typeface="+mj-ea"/>
                          <a:cs typeface="+mn-cs"/>
                        </a:rPr>
                        <a:t> (</a:t>
                      </a:r>
                      <a:r>
                        <a:rPr kumimoji="1" lang="ja-JP" altLang="ja-JP" sz="1600" kern="1200" spc="-150" dirty="0">
                          <a:solidFill>
                            <a:schemeClr val="dk1"/>
                          </a:solidFill>
                          <a:effectLst/>
                          <a:latin typeface="+mj-ea"/>
                          <a:ea typeface="+mj-ea"/>
                          <a:cs typeface="+mn-cs"/>
                        </a:rPr>
                        <a:t>被扶養者</a:t>
                      </a:r>
                      <a:endParaRPr kumimoji="1" lang="en-US" altLang="ja-JP" sz="1600" kern="1200" spc="-150" dirty="0">
                        <a:solidFill>
                          <a:schemeClr val="dk1"/>
                        </a:solidFill>
                        <a:effectLst/>
                        <a:latin typeface="+mj-ea"/>
                        <a:ea typeface="+mj-ea"/>
                        <a:cs typeface="+mn-cs"/>
                      </a:endParaRPr>
                    </a:p>
                    <a:p>
                      <a:r>
                        <a:rPr kumimoji="1" lang="ja-JP" altLang="en-US" sz="1600" kern="1200" spc="-150" dirty="0">
                          <a:solidFill>
                            <a:schemeClr val="dk1"/>
                          </a:solidFill>
                          <a:effectLst/>
                          <a:latin typeface="+mj-ea"/>
                          <a:ea typeface="+mj-ea"/>
                          <a:cs typeface="+mn-cs"/>
                        </a:rPr>
                        <a:t>　</a:t>
                      </a:r>
                      <a:r>
                        <a:rPr kumimoji="1" lang="ja-JP" altLang="ja-JP" sz="1600" kern="1200" spc="-150" dirty="0">
                          <a:solidFill>
                            <a:schemeClr val="dk1"/>
                          </a:solidFill>
                          <a:effectLst/>
                          <a:latin typeface="+mj-ea"/>
                          <a:ea typeface="+mj-ea"/>
                          <a:cs typeface="+mn-cs"/>
                        </a:rPr>
                        <a:t>でない人が請求するとき</a:t>
                      </a:r>
                      <a:r>
                        <a:rPr kumimoji="1" lang="en-US" altLang="ja-JP" sz="1600" kern="1200" spc="-150" dirty="0">
                          <a:solidFill>
                            <a:schemeClr val="dk1"/>
                          </a:solidFill>
                          <a:effectLst/>
                          <a:latin typeface="+mj-ea"/>
                          <a:ea typeface="+mj-ea"/>
                          <a:cs typeface="+mn-cs"/>
                        </a:rPr>
                        <a:t>)</a:t>
                      </a:r>
                      <a:endParaRPr kumimoji="1" lang="ja-JP" altLang="en-US" sz="1600" spc="-150" dirty="0">
                        <a:latin typeface="+mj-ea"/>
                        <a:ea typeface="+mj-ea"/>
                      </a:endParaRPr>
                    </a:p>
                  </a:txBody>
                  <a:tcPr/>
                </a:tc>
                <a:extLst>
                  <a:ext uri="{0D108BD9-81ED-4DB2-BD59-A6C34878D82A}">
                    <a16:rowId xmlns="" xmlns:a16="http://schemas.microsoft.com/office/drawing/2014/main" val="10002"/>
                  </a:ext>
                </a:extLst>
              </a:tr>
              <a:tr h="14946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傷病手当金</a:t>
                      </a:r>
                    </a:p>
                    <a:p>
                      <a:endParaRPr kumimoji="1" lang="ja-JP" altLang="en-US" sz="1600" dirty="0"/>
                    </a:p>
                  </a:txBody>
                  <a:tcPr/>
                </a:tc>
                <a:tc>
                  <a:txBody>
                    <a:bodyPr/>
                    <a:lstStyle/>
                    <a:p>
                      <a:r>
                        <a:rPr kumimoji="1" lang="ja-JP" altLang="en-US" sz="1600" spc="-150" dirty="0">
                          <a:latin typeface="+mj-ea"/>
                          <a:ea typeface="+mj-ea"/>
                        </a:rPr>
                        <a:t>平均標準報酬日額</a:t>
                      </a:r>
                      <a:r>
                        <a:rPr kumimoji="1" lang="en-US" altLang="ja-JP" sz="1600" spc="-150" dirty="0">
                          <a:latin typeface="+mj-ea"/>
                          <a:ea typeface="+mj-ea"/>
                        </a:rPr>
                        <a:t>×2/3</a:t>
                      </a:r>
                      <a:r>
                        <a:rPr kumimoji="1" lang="ja-JP" altLang="en-US" sz="1600" spc="-150" dirty="0">
                          <a:latin typeface="+mj-ea"/>
                          <a:ea typeface="+mj-ea"/>
                        </a:rPr>
                        <a:t>＝給付日額</a:t>
                      </a:r>
                      <a:endParaRPr kumimoji="1" lang="en-US" altLang="ja-JP" sz="1600" spc="-150" dirty="0">
                        <a:latin typeface="+mj-ea"/>
                        <a:ea typeface="+mj-ea"/>
                      </a:endParaRPr>
                    </a:p>
                    <a:p>
                      <a:r>
                        <a:rPr kumimoji="1" lang="ja-JP" altLang="en-US" sz="1600" u="sng" spc="0" dirty="0">
                          <a:solidFill>
                            <a:srgbClr val="FF0000"/>
                          </a:solidFill>
                          <a:latin typeface="+mj-ea"/>
                          <a:ea typeface="+mj-ea"/>
                        </a:rPr>
                        <a:t>給付日額</a:t>
                      </a:r>
                      <a:r>
                        <a:rPr kumimoji="1" lang="en-US" altLang="ja-JP" sz="1600" u="sng" spc="0" dirty="0">
                          <a:solidFill>
                            <a:srgbClr val="FF0000"/>
                          </a:solidFill>
                          <a:latin typeface="+mj-ea"/>
                          <a:ea typeface="+mj-ea"/>
                        </a:rPr>
                        <a:t>×</a:t>
                      </a:r>
                      <a:r>
                        <a:rPr kumimoji="1" lang="ja-JP" altLang="en-US" sz="1600" u="sng" spc="0" dirty="0">
                          <a:solidFill>
                            <a:srgbClr val="FF0000"/>
                          </a:solidFill>
                          <a:latin typeface="+mj-ea"/>
                          <a:ea typeface="+mj-ea"/>
                        </a:rPr>
                        <a:t>支給日数</a:t>
                      </a:r>
                      <a:r>
                        <a:rPr kumimoji="1" lang="ja-JP" altLang="en-US" sz="1600" spc="-150" dirty="0">
                          <a:latin typeface="+mj-ea"/>
                          <a:ea typeface="+mj-ea"/>
                        </a:rPr>
                        <a:t>（１か月単位）</a:t>
                      </a:r>
                      <a:endParaRPr kumimoji="1" lang="en-US" altLang="ja-JP" sz="1600" spc="-15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kern="1200" spc="-150" dirty="0">
                          <a:solidFill>
                            <a:schemeClr val="dk1"/>
                          </a:solidFill>
                          <a:latin typeface="+mj-ea"/>
                          <a:ea typeface="+mn-ea"/>
                          <a:cs typeface="+mn-cs"/>
                        </a:rPr>
                        <a:t>※</a:t>
                      </a:r>
                      <a:r>
                        <a:rPr kumimoji="1" lang="ja-JP" altLang="en-US" sz="1600" kern="1200" spc="-150" dirty="0">
                          <a:solidFill>
                            <a:schemeClr val="dk1"/>
                          </a:solidFill>
                          <a:latin typeface="+mj-ea"/>
                          <a:ea typeface="+mn-ea"/>
                          <a:cs typeface="+mn-cs"/>
                        </a:rPr>
                        <a:t>　給付期間は１年６か月</a:t>
                      </a:r>
                    </a:p>
                    <a:p>
                      <a:r>
                        <a:rPr kumimoji="1" lang="en-US" altLang="ja-JP" sz="1600" spc="-150" dirty="0">
                          <a:latin typeface="+mj-ea"/>
                          <a:ea typeface="+mj-ea"/>
                        </a:rPr>
                        <a:t>※</a:t>
                      </a:r>
                      <a:r>
                        <a:rPr kumimoji="1" lang="ja-JP" altLang="en-US" sz="1600" spc="-150" dirty="0">
                          <a:latin typeface="+mj-ea"/>
                          <a:ea typeface="+mj-ea"/>
                        </a:rPr>
                        <a:t>　共済年金等の支給がある場合は，減額調整</a:t>
                      </a:r>
                      <a:endParaRPr kumimoji="1" lang="en-US" altLang="ja-JP" sz="1600" spc="-150" dirty="0">
                        <a:latin typeface="+mj-ea"/>
                        <a:ea typeface="+mj-ea"/>
                      </a:endParaRPr>
                    </a:p>
                  </a:txBody>
                  <a:tcPr/>
                </a:tc>
                <a:tc>
                  <a:txBody>
                    <a:bodyPr/>
                    <a:lstStyle/>
                    <a:p>
                      <a:r>
                        <a:rPr kumimoji="1" lang="ja-JP" altLang="en-US" sz="1600" spc="-150" dirty="0">
                          <a:latin typeface="+mj-ea"/>
                          <a:ea typeface="+mj-ea"/>
                        </a:rPr>
                        <a:t>① 傷病手当金・同附加金請求書</a:t>
                      </a:r>
                    </a:p>
                    <a:p>
                      <a:r>
                        <a:rPr kumimoji="1" lang="ja-JP" altLang="en-US" sz="1600" spc="-150" dirty="0">
                          <a:latin typeface="+mj-ea"/>
                          <a:ea typeface="+mj-ea"/>
                        </a:rPr>
                        <a:t>② 生活能力等についての医師の意見書</a:t>
                      </a:r>
                    </a:p>
                    <a:p>
                      <a:r>
                        <a:rPr kumimoji="1" lang="ja-JP" altLang="en-US" sz="1600" spc="-150" dirty="0">
                          <a:latin typeface="+mj-ea"/>
                          <a:ea typeface="+mj-ea"/>
                        </a:rPr>
                        <a:t>③ 日常生活等に関する申立書</a:t>
                      </a:r>
                      <a:endParaRPr kumimoji="1" lang="en-US" altLang="ja-JP" sz="1600" spc="-150" dirty="0">
                        <a:latin typeface="+mj-ea"/>
                        <a:ea typeface="+mj-ea"/>
                      </a:endParaRPr>
                    </a:p>
                    <a:p>
                      <a:r>
                        <a:rPr kumimoji="1" lang="ja-JP" altLang="en-US" sz="1600" spc="-150" dirty="0">
                          <a:latin typeface="+mj-ea"/>
                          <a:ea typeface="+mj-ea"/>
                        </a:rPr>
                        <a:t>④  請求月の報酬支給額明細書及び給与明細書の写し</a:t>
                      </a:r>
                    </a:p>
                    <a:p>
                      <a:r>
                        <a:rPr kumimoji="1" lang="ja-JP" altLang="en-US" sz="1600" spc="-150" dirty="0">
                          <a:latin typeface="+mj-ea"/>
                          <a:ea typeface="+mj-ea"/>
                        </a:rPr>
                        <a:t>⑤ 退職前の出勤簿の写し</a:t>
                      </a:r>
                    </a:p>
                    <a:p>
                      <a:r>
                        <a:rPr kumimoji="1" lang="en-US" altLang="ja-JP" sz="1600" spc="-150" dirty="0">
                          <a:latin typeface="+mj-ea"/>
                          <a:ea typeface="+mj-ea"/>
                        </a:rPr>
                        <a:t>※</a:t>
                      </a:r>
                      <a:r>
                        <a:rPr kumimoji="1" lang="ja-JP" altLang="en-US" sz="1600" spc="-150" dirty="0">
                          <a:latin typeface="+mj-ea"/>
                          <a:ea typeface="+mj-ea"/>
                        </a:rPr>
                        <a:t>　②，</a:t>
                      </a:r>
                      <a:r>
                        <a:rPr kumimoji="1" lang="en-US" altLang="ja-JP" sz="1600" spc="-150" dirty="0">
                          <a:latin typeface="+mj-ea"/>
                          <a:ea typeface="+mj-ea"/>
                        </a:rPr>
                        <a:t>③</a:t>
                      </a:r>
                      <a:r>
                        <a:rPr kumimoji="1" lang="ja-JP" altLang="en-US" sz="1600" spc="-150" dirty="0" err="1">
                          <a:latin typeface="+mj-ea"/>
                          <a:ea typeface="+mj-ea"/>
                        </a:rPr>
                        <a:t>，</a:t>
                      </a:r>
                      <a:r>
                        <a:rPr kumimoji="1" lang="en-US" altLang="ja-JP" sz="1600" spc="-150" dirty="0">
                          <a:latin typeface="+mj-ea"/>
                          <a:ea typeface="+mj-ea"/>
                        </a:rPr>
                        <a:t> ④</a:t>
                      </a:r>
                      <a:r>
                        <a:rPr kumimoji="1" lang="ja-JP" altLang="en-US" sz="1600" spc="-150" dirty="0" err="1">
                          <a:latin typeface="+mj-ea"/>
                          <a:ea typeface="+mj-ea"/>
                        </a:rPr>
                        <a:t>，</a:t>
                      </a:r>
                      <a:r>
                        <a:rPr kumimoji="1" lang="ja-JP" altLang="en-US" sz="1600" spc="-150" dirty="0">
                          <a:latin typeface="+mj-ea"/>
                          <a:ea typeface="+mj-ea"/>
                        </a:rPr>
                        <a:t>⑤は初回請求時及び必要とするとき</a:t>
                      </a:r>
                    </a:p>
                  </a:txBody>
                  <a:tcPr/>
                </a:tc>
                <a:extLst>
                  <a:ext uri="{0D108BD9-81ED-4DB2-BD59-A6C34878D82A}">
                    <a16:rowId xmlns="" xmlns:a16="http://schemas.microsoft.com/office/drawing/2014/main" val="10003"/>
                  </a:ext>
                </a:extLst>
              </a:tr>
              <a:tr h="104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出産手当金</a:t>
                      </a:r>
                    </a:p>
                    <a:p>
                      <a:endParaRPr kumimoji="1" lang="ja-JP" altLang="en-US" sz="1600" dirty="0"/>
                    </a:p>
                  </a:txBody>
                  <a:tcPr/>
                </a:tc>
                <a:tc>
                  <a:txBody>
                    <a:bodyPr/>
                    <a:lstStyle/>
                    <a:p>
                      <a:r>
                        <a:rPr kumimoji="1" lang="ja-JP" altLang="en-US" sz="1600" kern="1200" spc="-150" dirty="0">
                          <a:solidFill>
                            <a:schemeClr val="dk1"/>
                          </a:solidFill>
                          <a:latin typeface="+mj-ea"/>
                          <a:ea typeface="+mn-ea"/>
                          <a:cs typeface="+mn-cs"/>
                        </a:rPr>
                        <a:t>平均標準報酬日額</a:t>
                      </a:r>
                      <a:r>
                        <a:rPr kumimoji="1" lang="en-US" altLang="ja-JP" sz="1600" kern="1200" spc="-150" dirty="0">
                          <a:solidFill>
                            <a:schemeClr val="dk1"/>
                          </a:solidFill>
                          <a:latin typeface="+mj-ea"/>
                          <a:ea typeface="+mn-ea"/>
                          <a:cs typeface="+mn-cs"/>
                        </a:rPr>
                        <a:t>×2/3</a:t>
                      </a:r>
                      <a:r>
                        <a:rPr kumimoji="1" lang="ja-JP" altLang="en-US" sz="1600" kern="1200" spc="-150" dirty="0">
                          <a:solidFill>
                            <a:schemeClr val="dk1"/>
                          </a:solidFill>
                          <a:latin typeface="+mj-ea"/>
                          <a:ea typeface="+mn-ea"/>
                          <a:cs typeface="+mn-cs"/>
                        </a:rPr>
                        <a:t>＝給付日額</a:t>
                      </a:r>
                      <a:endParaRPr kumimoji="1" lang="en-US" altLang="ja-JP" sz="1600" kern="1200" spc="-150" dirty="0">
                        <a:solidFill>
                          <a:schemeClr val="dk1"/>
                        </a:solidFill>
                        <a:latin typeface="+mj-ea"/>
                        <a:ea typeface="+mn-ea"/>
                        <a:cs typeface="+mn-cs"/>
                      </a:endParaRPr>
                    </a:p>
                    <a:p>
                      <a:r>
                        <a:rPr kumimoji="1" lang="ja-JP" altLang="en-US" sz="1600" u="sng" kern="1200" spc="0" dirty="0">
                          <a:solidFill>
                            <a:srgbClr val="FF0000"/>
                          </a:solidFill>
                          <a:latin typeface="+mj-ea"/>
                          <a:ea typeface="+mn-ea"/>
                          <a:cs typeface="+mn-cs"/>
                        </a:rPr>
                        <a:t>給付日額</a:t>
                      </a:r>
                      <a:r>
                        <a:rPr kumimoji="1" lang="en-US" altLang="ja-JP" sz="1600" u="sng" kern="1200" spc="0" dirty="0">
                          <a:solidFill>
                            <a:srgbClr val="FF0000"/>
                          </a:solidFill>
                          <a:latin typeface="+mj-ea"/>
                          <a:ea typeface="+mn-ea"/>
                          <a:cs typeface="+mn-cs"/>
                        </a:rPr>
                        <a:t>×</a:t>
                      </a:r>
                      <a:r>
                        <a:rPr kumimoji="1" lang="ja-JP" altLang="en-US" sz="1600" u="sng" kern="1200" spc="0" dirty="0">
                          <a:solidFill>
                            <a:srgbClr val="FF0000"/>
                          </a:solidFill>
                          <a:latin typeface="+mj-ea"/>
                          <a:ea typeface="+mn-ea"/>
                          <a:cs typeface="+mn-cs"/>
                        </a:rPr>
                        <a:t>支給日数</a:t>
                      </a:r>
                      <a:r>
                        <a:rPr kumimoji="1" lang="ja-JP" altLang="en-US" sz="1600" kern="1200" spc="-150" dirty="0">
                          <a:solidFill>
                            <a:schemeClr val="dk1"/>
                          </a:solidFill>
                          <a:latin typeface="+mj-ea"/>
                          <a:ea typeface="+mn-ea"/>
                          <a:cs typeface="+mn-cs"/>
                        </a:rPr>
                        <a:t>（１か月単位）</a:t>
                      </a:r>
                      <a:endParaRPr kumimoji="1" lang="en-US" altLang="ja-JP" sz="1600" kern="1200" spc="-150" dirty="0">
                        <a:solidFill>
                          <a:schemeClr val="dk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kern="1200" spc="-150" dirty="0">
                          <a:solidFill>
                            <a:schemeClr val="dk1"/>
                          </a:solidFill>
                          <a:latin typeface="+mj-ea"/>
                          <a:ea typeface="+mn-ea"/>
                          <a:cs typeface="+mn-cs"/>
                        </a:rPr>
                        <a:t>※</a:t>
                      </a:r>
                      <a:r>
                        <a:rPr kumimoji="1" lang="ja-JP" altLang="en-US" sz="1600" kern="1200" spc="-150" dirty="0">
                          <a:solidFill>
                            <a:schemeClr val="dk1"/>
                          </a:solidFill>
                          <a:latin typeface="+mj-ea"/>
                          <a:ea typeface="+mn-ea"/>
                          <a:cs typeface="+mn-cs"/>
                        </a:rPr>
                        <a:t>　</a:t>
                      </a:r>
                      <a:r>
                        <a:rPr kumimoji="1" lang="ja-JP" altLang="en-US" sz="1600" strike="noStrike" kern="1200" spc="-150" dirty="0">
                          <a:solidFill>
                            <a:schemeClr val="dk1"/>
                          </a:solidFill>
                          <a:latin typeface="+mj-ea"/>
                          <a:ea typeface="+mn-ea"/>
                          <a:cs typeface="+mn-cs"/>
                        </a:rPr>
                        <a:t>出産日前原則</a:t>
                      </a:r>
                      <a:r>
                        <a:rPr kumimoji="1" lang="en-US" altLang="ja-JP" sz="1600" strike="noStrike" kern="1200" spc="0" dirty="0">
                          <a:solidFill>
                            <a:schemeClr val="dk1"/>
                          </a:solidFill>
                          <a:latin typeface="+mj-ea"/>
                          <a:ea typeface="+mn-ea"/>
                          <a:cs typeface="+mn-cs"/>
                        </a:rPr>
                        <a:t>42</a:t>
                      </a:r>
                      <a:r>
                        <a:rPr kumimoji="1" lang="ja-JP" altLang="en-US" sz="1600" strike="noStrike" kern="1200" spc="-150" dirty="0">
                          <a:solidFill>
                            <a:schemeClr val="dk1"/>
                          </a:solidFill>
                          <a:latin typeface="+mj-ea"/>
                          <a:ea typeface="+mn-ea"/>
                          <a:cs typeface="+mn-cs"/>
                        </a:rPr>
                        <a:t>日</a:t>
                      </a:r>
                      <a:r>
                        <a:rPr kumimoji="1" lang="ja-JP" altLang="en-US" sz="1600" kern="1200" spc="-150" dirty="0">
                          <a:solidFill>
                            <a:schemeClr val="dk1"/>
                          </a:solidFill>
                          <a:latin typeface="+mj-ea"/>
                          <a:ea typeface="+mn-ea"/>
                          <a:cs typeface="+mn-cs"/>
                        </a:rPr>
                        <a:t>から出産日後</a:t>
                      </a:r>
                      <a:r>
                        <a:rPr kumimoji="1" lang="en-US" altLang="ja-JP" sz="1600" kern="1200" spc="0" dirty="0">
                          <a:solidFill>
                            <a:schemeClr val="dk1"/>
                          </a:solidFill>
                          <a:latin typeface="+mj-ea"/>
                          <a:ea typeface="+mn-ea"/>
                          <a:cs typeface="+mn-cs"/>
                        </a:rPr>
                        <a:t>56</a:t>
                      </a:r>
                      <a:r>
                        <a:rPr kumimoji="1" lang="ja-JP" altLang="en-US" sz="1600" kern="1200" spc="-150" dirty="0">
                          <a:solidFill>
                            <a:schemeClr val="dk1"/>
                          </a:solidFill>
                          <a:latin typeface="+mj-ea"/>
                          <a:ea typeface="+mn-ea"/>
                          <a:cs typeface="+mn-cs"/>
                        </a:rPr>
                        <a:t>日までの期間</a:t>
                      </a:r>
                    </a:p>
                    <a:p>
                      <a:r>
                        <a:rPr kumimoji="1" lang="en-US" altLang="ja-JP" sz="1600" kern="1200" spc="-150" dirty="0">
                          <a:solidFill>
                            <a:schemeClr val="dk1"/>
                          </a:solidFill>
                          <a:latin typeface="+mj-ea"/>
                          <a:ea typeface="+mn-ea"/>
                          <a:cs typeface="+mn-cs"/>
                        </a:rPr>
                        <a:t>※</a:t>
                      </a:r>
                      <a:r>
                        <a:rPr kumimoji="1" lang="ja-JP" altLang="en-US" sz="1600" kern="1200" spc="-150" dirty="0">
                          <a:solidFill>
                            <a:schemeClr val="dk1"/>
                          </a:solidFill>
                          <a:latin typeface="+mj-ea"/>
                          <a:ea typeface="+mn-ea"/>
                          <a:cs typeface="+mn-cs"/>
                        </a:rPr>
                        <a:t>　共済年金等の支給がある場合は，減額調整</a:t>
                      </a:r>
                      <a:endParaRPr kumimoji="1" lang="en-US" altLang="ja-JP" sz="1600" kern="1200" spc="-150" dirty="0">
                        <a:solidFill>
                          <a:schemeClr val="dk1"/>
                        </a:solidFill>
                        <a:latin typeface="+mj-ea"/>
                        <a:ea typeface="+mn-ea"/>
                        <a:cs typeface="+mn-cs"/>
                      </a:endParaRPr>
                    </a:p>
                  </a:txBody>
                  <a:tcPr/>
                </a:tc>
                <a:tc>
                  <a:txBody>
                    <a:bodyPr/>
                    <a:lstStyle/>
                    <a:p>
                      <a:r>
                        <a:rPr kumimoji="1" lang="ja-JP" altLang="en-US" sz="1600" spc="-150" dirty="0"/>
                        <a:t>● 出産手当金請求書</a:t>
                      </a:r>
                      <a:endParaRPr kumimoji="1" lang="en-US" altLang="ja-JP" sz="1600" spc="-150" dirty="0"/>
                    </a:p>
                    <a:p>
                      <a:r>
                        <a:rPr kumimoji="1" lang="ja-JP" altLang="en-US" sz="1600" spc="-150" dirty="0"/>
                        <a:t>● 請求月の給与明細書の写し</a:t>
                      </a:r>
                    </a:p>
                  </a:txBody>
                  <a:tcPr/>
                </a:tc>
                <a:extLst>
                  <a:ext uri="{0D108BD9-81ED-4DB2-BD59-A6C34878D82A}">
                    <a16:rowId xmlns="" xmlns:a16="http://schemas.microsoft.com/office/drawing/2014/main" val="10004"/>
                  </a:ext>
                </a:extLst>
              </a:tr>
            </a:tbl>
          </a:graphicData>
        </a:graphic>
      </p:graphicFrame>
      <p:pic>
        <p:nvPicPr>
          <p:cNvPr id="2" name="オーディオ 1">
            <a:hlinkClick r:id="" action="ppaction://media"/>
            <a:extLst>
              <a:ext uri="{FF2B5EF4-FFF2-40B4-BE49-F238E27FC236}">
                <a16:creationId xmlns="" xmlns:a16="http://schemas.microsoft.com/office/drawing/2014/main" id="{70F06A18-9716-4F7B-8C02-A2F2B6C8B4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3526367"/>
      </p:ext>
    </p:extLst>
  </p:cSld>
  <p:clrMapOvr>
    <a:masterClrMapping/>
  </p:clrMapOvr>
  <mc:AlternateContent xmlns:mc="http://schemas.openxmlformats.org/markup-compatibility/2006" xmlns:p14="http://schemas.microsoft.com/office/powerpoint/2010/main">
    <mc:Choice Requires="p14">
      <p:transition spd="slow" p14:dur="2000" advTm="7081"/>
    </mc:Choice>
    <mc:Fallback xmlns="">
      <p:transition spd="slow" advTm="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97280" y="361509"/>
            <a:ext cx="10058400" cy="956932"/>
          </a:xfrm>
        </p:spPr>
        <p:txBody>
          <a:bodyPr>
            <a:normAutofit fontScale="90000"/>
          </a:bodyPr>
          <a:lstStyle/>
          <a:p>
            <a:r>
              <a:rPr lang="ja-JP" altLang="en-US" dirty="0">
                <a:solidFill>
                  <a:schemeClr val="accent1">
                    <a:lumMod val="50000"/>
                  </a:schemeClr>
                </a:solidFill>
                <a:latin typeface="+mn-ea"/>
              </a:rPr>
              <a:t/>
            </a:r>
            <a:br>
              <a:rPr lang="ja-JP" altLang="en-US" dirty="0">
                <a:solidFill>
                  <a:schemeClr val="accent1">
                    <a:lumMod val="50000"/>
                  </a:schemeClr>
                </a:solidFill>
                <a:latin typeface="+mn-ea"/>
              </a:rPr>
            </a:br>
            <a:r>
              <a:rPr lang="ja-JP" altLang="en-US" sz="4400" dirty="0">
                <a:solidFill>
                  <a:schemeClr val="accent1">
                    <a:lumMod val="50000"/>
                  </a:schemeClr>
                </a:solidFill>
                <a:latin typeface="+mn-ea"/>
              </a:rPr>
              <a:t>６</a:t>
            </a:r>
            <a:r>
              <a:rPr lang="ja-JP" altLang="en-US" sz="3100" dirty="0">
                <a:solidFill>
                  <a:schemeClr val="accent1">
                    <a:lumMod val="50000"/>
                  </a:schemeClr>
                </a:solidFill>
                <a:latin typeface="+mn-ea"/>
              </a:rPr>
              <a:t>①</a:t>
            </a:r>
            <a:r>
              <a:rPr lang="ja-JP" altLang="en-US" sz="4400" dirty="0">
                <a:solidFill>
                  <a:schemeClr val="accent1">
                    <a:lumMod val="50000"/>
                  </a:schemeClr>
                </a:solidFill>
                <a:latin typeface="+mn-ea"/>
              </a:rPr>
              <a:t>　医療保険制度ＦＡＱ</a:t>
            </a:r>
            <a:endParaRPr kumimoji="1" lang="ja-JP" altLang="en-US" sz="4400" dirty="0"/>
          </a:p>
        </p:txBody>
      </p:sp>
      <p:sp>
        <p:nvSpPr>
          <p:cNvPr id="5" name="コンテンツ プレースホルダー 4"/>
          <p:cNvSpPr>
            <a:spLocks noGrp="1"/>
          </p:cNvSpPr>
          <p:nvPr>
            <p:ph idx="1"/>
          </p:nvPr>
        </p:nvSpPr>
        <p:spPr>
          <a:xfrm>
            <a:off x="1097280" y="1477926"/>
            <a:ext cx="10477937" cy="4720855"/>
          </a:xfrm>
        </p:spPr>
        <p:txBody>
          <a:bodyPr>
            <a:normAutofit fontScale="92500" lnSpcReduction="20000"/>
          </a:bodyPr>
          <a:lstStyle/>
          <a:p>
            <a:r>
              <a:rPr lang="en-US" altLang="ja-JP" sz="2400" dirty="0">
                <a:solidFill>
                  <a:srgbClr val="FF0000"/>
                </a:solidFill>
                <a:latin typeface="+mj-ea"/>
                <a:ea typeface="+mj-ea"/>
              </a:rPr>
              <a:t>【</a:t>
            </a:r>
            <a:r>
              <a:rPr lang="ja-JP" altLang="en-US" sz="2400" dirty="0">
                <a:solidFill>
                  <a:srgbClr val="FF0000"/>
                </a:solidFill>
                <a:latin typeface="+mj-ea"/>
                <a:ea typeface="+mj-ea"/>
              </a:rPr>
              <a:t>再就職先の医療保険に加入する場合</a:t>
            </a:r>
            <a:r>
              <a:rPr lang="en-US" altLang="ja-JP" sz="2400" dirty="0">
                <a:solidFill>
                  <a:srgbClr val="FF0000"/>
                </a:solidFill>
                <a:latin typeface="+mj-ea"/>
                <a:ea typeface="+mj-ea"/>
              </a:rPr>
              <a:t>】</a:t>
            </a:r>
            <a:r>
              <a:rPr lang="ja-JP" altLang="en-US" sz="2400" dirty="0">
                <a:solidFill>
                  <a:srgbClr val="5F010A"/>
                </a:solidFill>
                <a:latin typeface="+mj-ea"/>
                <a:ea typeface="+mj-ea"/>
              </a:rPr>
              <a:t>　</a:t>
            </a:r>
            <a:r>
              <a:rPr lang="ja-JP" altLang="en-US" dirty="0"/>
              <a:t>（</a:t>
            </a:r>
            <a:r>
              <a:rPr lang="en-US" altLang="ja-JP" dirty="0"/>
              <a:t>FAQ</a:t>
            </a:r>
            <a:r>
              <a:rPr lang="ja-JP" altLang="en-US" dirty="0"/>
              <a:t>の</a:t>
            </a:r>
            <a:r>
              <a:rPr lang="en-US" altLang="ja-JP" dirty="0"/>
              <a:t>Q</a:t>
            </a:r>
            <a:r>
              <a:rPr lang="ja-JP" altLang="en-US" dirty="0"/>
              <a:t>５，</a:t>
            </a:r>
            <a:r>
              <a:rPr lang="en-US" altLang="ja-JP" dirty="0"/>
              <a:t>Q</a:t>
            </a:r>
            <a:r>
              <a:rPr lang="ja-JP" altLang="en-US" dirty="0"/>
              <a:t>６）</a:t>
            </a:r>
          </a:p>
          <a:p>
            <a:r>
              <a:rPr lang="ja-JP" altLang="en-US" dirty="0">
                <a:latin typeface="HGPｺﾞｼｯｸM" panose="020B0600000000000000" pitchFamily="50" charset="-128"/>
                <a:ea typeface="HGPｺﾞｼｯｸM" panose="020B0600000000000000" pitchFamily="50" charset="-128"/>
              </a:rPr>
              <a:t>　任意継続組合員にはなれません。</a:t>
            </a:r>
            <a:endParaRPr lang="en-US" altLang="ja-JP" dirty="0">
              <a:latin typeface="HGPｺﾞｼｯｸM" panose="020B0600000000000000" pitchFamily="50" charset="-128"/>
              <a:ea typeface="HGPｺﾞｼｯｸM" panose="020B0600000000000000" pitchFamily="50" charset="-128"/>
            </a:endParaRPr>
          </a:p>
          <a:p>
            <a:r>
              <a:rPr lang="en-US" altLang="ja-JP" sz="2400" dirty="0">
                <a:solidFill>
                  <a:srgbClr val="FF0000"/>
                </a:solidFill>
                <a:latin typeface="+mj-ea"/>
                <a:ea typeface="+mj-ea"/>
              </a:rPr>
              <a:t>【</a:t>
            </a:r>
            <a:r>
              <a:rPr lang="ja-JP" altLang="en-US" sz="2400" dirty="0">
                <a:solidFill>
                  <a:srgbClr val="FF0000"/>
                </a:solidFill>
                <a:latin typeface="+mj-ea"/>
                <a:ea typeface="+mj-ea"/>
              </a:rPr>
              <a:t>家族の被扶養者になる場合</a:t>
            </a:r>
            <a:r>
              <a:rPr lang="en-US" altLang="ja-JP" sz="2400" dirty="0">
                <a:solidFill>
                  <a:srgbClr val="FF0000"/>
                </a:solidFill>
                <a:latin typeface="+mj-ea"/>
                <a:ea typeface="+mj-ea"/>
              </a:rPr>
              <a:t>】</a:t>
            </a:r>
            <a:r>
              <a:rPr lang="ja-JP" altLang="en-US" sz="2400" dirty="0">
                <a:solidFill>
                  <a:srgbClr val="FF0000"/>
                </a:solidFill>
                <a:latin typeface="+mj-ea"/>
                <a:ea typeface="+mj-ea"/>
              </a:rPr>
              <a:t>　</a:t>
            </a:r>
            <a:r>
              <a:rPr lang="ja-JP" altLang="en-US" dirty="0"/>
              <a:t>（</a:t>
            </a:r>
            <a:r>
              <a:rPr lang="en-US" altLang="ja-JP" dirty="0"/>
              <a:t>FAQ</a:t>
            </a:r>
            <a:r>
              <a:rPr lang="ja-JP" altLang="en-US" dirty="0"/>
              <a:t>の</a:t>
            </a:r>
            <a:r>
              <a:rPr lang="en-US" altLang="ja-JP" dirty="0"/>
              <a:t>Q15</a:t>
            </a:r>
            <a:r>
              <a:rPr lang="ja-JP" altLang="en-US" dirty="0"/>
              <a:t>～）</a:t>
            </a:r>
            <a:endParaRPr lang="en-US" altLang="ja-JP" dirty="0"/>
          </a:p>
          <a:p>
            <a:r>
              <a:rPr kumimoji="1" lang="ja-JP" altLang="en-US" dirty="0"/>
              <a:t>　</a:t>
            </a:r>
            <a:r>
              <a:rPr lang="ja-JP" altLang="en-US" dirty="0">
                <a:latin typeface="HGPｺﾞｼｯｸM" panose="020B0600000000000000" pitchFamily="50" charset="-128"/>
                <a:ea typeface="HGPｺﾞｼｯｸM" panose="020B0600000000000000" pitchFamily="50" charset="-128"/>
              </a:rPr>
              <a:t>家族の勤務先に認定基準等を確認してください。</a:t>
            </a:r>
            <a:endParaRPr lang="en-US" altLang="ja-JP" dirty="0">
              <a:latin typeface="HGPｺﾞｼｯｸM" panose="020B0600000000000000" pitchFamily="50" charset="-128"/>
              <a:ea typeface="HGPｺﾞｼｯｸM" panose="020B0600000000000000" pitchFamily="50" charset="-128"/>
            </a:endParaRPr>
          </a:p>
          <a:p>
            <a:pPr>
              <a:lnSpc>
                <a:spcPct val="110000"/>
              </a:lnSpc>
            </a:pPr>
            <a:r>
              <a:rPr lang="ja-JP" altLang="en-US" dirty="0">
                <a:latin typeface="HGPｺﾞｼｯｸM" panose="020B0600000000000000" pitchFamily="50" charset="-128"/>
                <a:ea typeface="HGPｺﾞｼｯｸM" panose="020B0600000000000000" pitchFamily="50" charset="-128"/>
              </a:rPr>
              <a:t>　家族が当共済組合の組合員の場合，家族に対して，退職日の翌日以降，速やかに被扶養者申告書を提出するよう依頼してください。</a:t>
            </a:r>
            <a:endParaRPr lang="en-US" altLang="ja-JP" dirty="0">
              <a:latin typeface="HGPｺﾞｼｯｸM" panose="020B0600000000000000" pitchFamily="50" charset="-128"/>
              <a:ea typeface="HGPｺﾞｼｯｸM" panose="020B0600000000000000" pitchFamily="50" charset="-128"/>
            </a:endParaRPr>
          </a:p>
          <a:p>
            <a:r>
              <a:rPr lang="en-US" altLang="ja-JP" sz="2400" dirty="0">
                <a:solidFill>
                  <a:srgbClr val="FF0000"/>
                </a:solidFill>
                <a:latin typeface="+mj-ea"/>
                <a:ea typeface="+mj-ea"/>
              </a:rPr>
              <a:t>【</a:t>
            </a:r>
            <a:r>
              <a:rPr lang="ja-JP" altLang="en-US" sz="2400" dirty="0">
                <a:solidFill>
                  <a:srgbClr val="FF0000"/>
                </a:solidFill>
                <a:latin typeface="+mj-ea"/>
                <a:ea typeface="+mj-ea"/>
              </a:rPr>
              <a:t>国民健康保険に加入する場合</a:t>
            </a:r>
            <a:r>
              <a:rPr lang="en-US" altLang="ja-JP" sz="2400" dirty="0">
                <a:solidFill>
                  <a:srgbClr val="FF0000"/>
                </a:solidFill>
                <a:latin typeface="+mj-ea"/>
                <a:ea typeface="+mj-ea"/>
              </a:rPr>
              <a:t>】</a:t>
            </a:r>
            <a:r>
              <a:rPr lang="ja-JP" altLang="en-US" sz="2400" dirty="0">
                <a:solidFill>
                  <a:srgbClr val="FF0000"/>
                </a:solidFill>
                <a:latin typeface="+mj-ea"/>
                <a:ea typeface="+mj-ea"/>
              </a:rPr>
              <a:t>　</a:t>
            </a:r>
            <a:r>
              <a:rPr lang="ja-JP" altLang="en-US" dirty="0"/>
              <a:t>（</a:t>
            </a:r>
            <a:r>
              <a:rPr lang="en-US" altLang="ja-JP" dirty="0"/>
              <a:t>FAQ</a:t>
            </a:r>
            <a:r>
              <a:rPr lang="ja-JP" altLang="en-US" dirty="0"/>
              <a:t>の</a:t>
            </a:r>
            <a:r>
              <a:rPr lang="en-US" altLang="ja-JP" dirty="0"/>
              <a:t>Q</a:t>
            </a:r>
            <a:r>
              <a:rPr lang="ja-JP" altLang="en-US" dirty="0"/>
              <a:t>２）</a:t>
            </a:r>
            <a:endParaRPr lang="en-US" altLang="ja-JP" dirty="0"/>
          </a:p>
          <a:p>
            <a:r>
              <a:rPr lang="ja-JP" altLang="en-US" dirty="0"/>
              <a:t>　</a:t>
            </a:r>
            <a:r>
              <a:rPr lang="ja-JP" altLang="en-US" dirty="0">
                <a:latin typeface="HGPｺﾞｼｯｸM" panose="020B0600000000000000" pitchFamily="50" charset="-128"/>
                <a:ea typeface="HGPｺﾞｼｯｸM" panose="020B0600000000000000" pitchFamily="50" charset="-128"/>
              </a:rPr>
              <a:t>居住する市区町村の国保担当課での手続には，「資格喪失証明書」が必要です。</a:t>
            </a:r>
            <a:endParaRPr lang="en-US" altLang="ja-JP" dirty="0">
              <a:latin typeface="HGPｺﾞｼｯｸM" panose="020B0600000000000000" pitchFamily="50" charset="-128"/>
              <a:ea typeface="HGPｺﾞｼｯｸM" panose="020B0600000000000000" pitchFamily="50" charset="-128"/>
            </a:endParaRPr>
          </a:p>
          <a:p>
            <a:pPr>
              <a:lnSpc>
                <a:spcPct val="120000"/>
              </a:lnSpc>
            </a:pPr>
            <a:r>
              <a:rPr lang="ja-JP" altLang="en-US" dirty="0">
                <a:latin typeface="HGPｺﾞｼｯｸM" panose="020B0600000000000000" pitchFamily="50" charset="-128"/>
                <a:ea typeface="HGPｺﾞｼｯｸM" panose="020B0600000000000000" pitchFamily="50" charset="-128"/>
              </a:rPr>
              <a:t>　退職時の所属所の事務担当者にその旨を伝え，「組合員資格喪失報告書」において，証明書「要」として，退職日以降，速やかに提出するよう依頼してください。</a:t>
            </a:r>
            <a:endParaRPr lang="en-US" altLang="ja-JP" dirty="0">
              <a:latin typeface="HGPｺﾞｼｯｸM" panose="020B0600000000000000" pitchFamily="50" charset="-128"/>
              <a:ea typeface="HGPｺﾞｼｯｸM" panose="020B0600000000000000" pitchFamily="50" charset="-128"/>
            </a:endParaRPr>
          </a:p>
          <a:p>
            <a:r>
              <a:rPr lang="ja-JP" altLang="en-US" dirty="0">
                <a:latin typeface="HGPｺﾞｼｯｸM" panose="020B0600000000000000" pitchFamily="50" charset="-128"/>
                <a:ea typeface="HGPｺﾞｼｯｸM" panose="020B0600000000000000" pitchFamily="50" charset="-128"/>
              </a:rPr>
              <a:t>　「資格喪失証明書」は，</a:t>
            </a:r>
            <a:r>
              <a:rPr lang="ja-JP" altLang="en-US" u="sng" dirty="0">
                <a:latin typeface="HGPｺﾞｼｯｸM" panose="020B0600000000000000" pitchFamily="50" charset="-128"/>
                <a:ea typeface="HGPｺﾞｼｯｸM" panose="020B0600000000000000" pitchFamily="50" charset="-128"/>
              </a:rPr>
              <a:t>退職時の所属所</a:t>
            </a:r>
            <a:r>
              <a:rPr lang="ja-JP" altLang="en-US" dirty="0">
                <a:latin typeface="HGPｺﾞｼｯｸM" panose="020B0600000000000000" pitchFamily="50" charset="-128"/>
                <a:ea typeface="HGPｺﾞｼｯｸM" panose="020B0600000000000000" pitchFamily="50" charset="-128"/>
              </a:rPr>
              <a:t>に送付します。</a:t>
            </a:r>
            <a:endParaRPr lang="en-US" altLang="ja-JP" dirty="0">
              <a:latin typeface="HGPｺﾞｼｯｸM" panose="020B0600000000000000" pitchFamily="50" charset="-128"/>
              <a:ea typeface="HGPｺﾞｼｯｸM" panose="020B0600000000000000" pitchFamily="50" charset="-128"/>
            </a:endParaRPr>
          </a:p>
          <a:p>
            <a:r>
              <a:rPr lang="en-US" altLang="ja-JP" u="sng" dirty="0">
                <a:solidFill>
                  <a:srgbClr val="FF0000"/>
                </a:solidFill>
                <a:latin typeface="HGPｺﾞｼｯｸM" panose="020B0600000000000000" pitchFamily="50" charset="-128"/>
                <a:ea typeface="HGPｺﾞｼｯｸM" panose="020B0600000000000000" pitchFamily="50" charset="-128"/>
              </a:rPr>
              <a:t>※</a:t>
            </a:r>
            <a:r>
              <a:rPr lang="ja-JP" altLang="en-US" u="sng" dirty="0">
                <a:solidFill>
                  <a:srgbClr val="FF0000"/>
                </a:solidFill>
                <a:latin typeface="HGPｺﾞｼｯｸM" panose="020B0600000000000000" pitchFamily="50" charset="-128"/>
                <a:ea typeface="HGPｺﾞｼｯｸM" panose="020B0600000000000000" pitchFamily="50" charset="-128"/>
              </a:rPr>
              <a:t>　任継申出書の提出後，予定が変わったときは，４月</a:t>
            </a:r>
            <a:r>
              <a:rPr lang="en-US" altLang="ja-JP" u="sng" dirty="0">
                <a:solidFill>
                  <a:srgbClr val="FF0000"/>
                </a:solidFill>
                <a:latin typeface="HGPｺﾞｼｯｸM" panose="020B0600000000000000" pitchFamily="50" charset="-128"/>
                <a:ea typeface="HGPｺﾞｼｯｸM" panose="020B0600000000000000" pitchFamily="50" charset="-128"/>
              </a:rPr>
              <a:t>19</a:t>
            </a:r>
            <a:r>
              <a:rPr lang="ja-JP" altLang="en-US" u="sng" dirty="0">
                <a:solidFill>
                  <a:srgbClr val="FF0000"/>
                </a:solidFill>
                <a:latin typeface="HGPｺﾞｼｯｸM" panose="020B0600000000000000" pitchFamily="50" charset="-128"/>
                <a:ea typeface="HGPｺﾞｼｯｸM" panose="020B0600000000000000" pitchFamily="50" charset="-128"/>
              </a:rPr>
              <a:t>日（水）までに「取下書」を提出してください。</a:t>
            </a:r>
            <a:endParaRPr lang="en-US" altLang="ja-JP" u="sng" dirty="0">
              <a:solidFill>
                <a:srgbClr val="FF0000"/>
              </a:solidFill>
              <a:latin typeface="HGPｺﾞｼｯｸM" panose="020B0600000000000000" pitchFamily="50" charset="-128"/>
              <a:ea typeface="HGPｺﾞｼｯｸM" panose="020B0600000000000000" pitchFamily="50" charset="-128"/>
            </a:endParaRPr>
          </a:p>
          <a:p>
            <a:endParaRPr lang="ja-JP" altLang="en-US" dirty="0">
              <a:latin typeface="HGPｺﾞｼｯｸM" panose="020B0600000000000000" pitchFamily="50" charset="-128"/>
              <a:ea typeface="HGPｺﾞｼｯｸM" panose="020B0600000000000000" pitchFamily="50" charset="-128"/>
            </a:endParaRPr>
          </a:p>
          <a:p>
            <a:endParaRPr lang="en-US" altLang="ja-JP" dirty="0">
              <a:latin typeface="HGPｺﾞｼｯｸM" panose="020B0600000000000000" pitchFamily="50" charset="-128"/>
              <a:ea typeface="HGPｺﾞｼｯｸM" panose="020B0600000000000000" pitchFamily="50" charset="-128"/>
            </a:endParaRPr>
          </a:p>
          <a:p>
            <a:endParaRPr lang="en-US" altLang="ja-JP" dirty="0">
              <a:latin typeface="HGPｺﾞｼｯｸM" panose="020B0600000000000000" pitchFamily="50" charset="-128"/>
              <a:ea typeface="HGPｺﾞｼｯｸM" panose="020B0600000000000000" pitchFamily="50" charset="-128"/>
            </a:endParaRPr>
          </a:p>
          <a:p>
            <a:endParaRPr lang="en-US" altLang="ja-JP" dirty="0">
              <a:latin typeface="HGPｺﾞｼｯｸM" panose="020B0600000000000000" pitchFamily="50" charset="-128"/>
              <a:ea typeface="HGPｺﾞｼｯｸM" panose="020B0600000000000000" pitchFamily="50" charset="-128"/>
            </a:endParaRPr>
          </a:p>
          <a:p>
            <a:endParaRPr lang="en-US" altLang="ja-JP" dirty="0"/>
          </a:p>
          <a:p>
            <a:endParaRPr kumimoji="1" lang="ja-JP" altLang="en-US" dirty="0"/>
          </a:p>
        </p:txBody>
      </p:sp>
      <p:pic>
        <p:nvPicPr>
          <p:cNvPr id="6" name="オーディオ 5">
            <a:hlinkClick r:id="" action="ppaction://media"/>
            <a:extLst>
              <a:ext uri="{FF2B5EF4-FFF2-40B4-BE49-F238E27FC236}">
                <a16:creationId xmlns="" xmlns:a16="http://schemas.microsoft.com/office/drawing/2014/main" id="{F0B978A6-9AC6-48EA-90DD-96D0F71860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4422617"/>
      </p:ext>
    </p:extLst>
  </p:cSld>
  <p:clrMapOvr>
    <a:masterClrMapping/>
  </p:clrMapOvr>
  <mc:AlternateContent xmlns:mc="http://schemas.openxmlformats.org/markup-compatibility/2006" xmlns:p14="http://schemas.microsoft.com/office/powerpoint/2010/main">
    <mc:Choice Requires="p14">
      <p:transition spd="slow" p14:dur="2000" advTm="109128"/>
    </mc:Choice>
    <mc:Fallback xmlns="">
      <p:transition spd="slow" advTm="10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097279" y="1573619"/>
            <a:ext cx="10058401" cy="4742121"/>
          </a:xfrm>
        </p:spPr>
        <p:txBody>
          <a:bodyPr>
            <a:normAutofit fontScale="92500"/>
          </a:bodyPr>
          <a:lstStyle/>
          <a:p>
            <a:r>
              <a:rPr lang="en-US" altLang="ja-JP" sz="2200" dirty="0">
                <a:solidFill>
                  <a:srgbClr val="FF0000"/>
                </a:solidFill>
              </a:rPr>
              <a:t>【</a:t>
            </a:r>
            <a:r>
              <a:rPr lang="ja-JP" altLang="en-US" sz="2200" dirty="0">
                <a:solidFill>
                  <a:srgbClr val="FF0000"/>
                </a:solidFill>
              </a:rPr>
              <a:t>任意継続組合員になる場合</a:t>
            </a:r>
            <a:r>
              <a:rPr lang="en-US" altLang="ja-JP" sz="2200" dirty="0">
                <a:solidFill>
                  <a:srgbClr val="FF0000"/>
                </a:solidFill>
              </a:rPr>
              <a:t>】</a:t>
            </a:r>
            <a:r>
              <a:rPr lang="ja-JP" altLang="en-US" sz="2200" dirty="0"/>
              <a:t>　</a:t>
            </a:r>
            <a:r>
              <a:rPr lang="ja-JP" altLang="en-US" dirty="0"/>
              <a:t>（</a:t>
            </a:r>
            <a:r>
              <a:rPr lang="en-US" altLang="ja-JP" dirty="0"/>
              <a:t>FAQ</a:t>
            </a:r>
            <a:r>
              <a:rPr lang="ja-JP" altLang="en-US" dirty="0"/>
              <a:t>の</a:t>
            </a:r>
            <a:r>
              <a:rPr lang="en-US" altLang="ja-JP" dirty="0"/>
              <a:t>Q</a:t>
            </a:r>
            <a:r>
              <a:rPr lang="ja-JP" altLang="en-US" dirty="0"/>
              <a:t>３～）</a:t>
            </a:r>
            <a:endParaRPr lang="en-US" altLang="ja-JP" dirty="0"/>
          </a:p>
          <a:p>
            <a:pPr>
              <a:spcBef>
                <a:spcPts val="2400"/>
              </a:spcBef>
            </a:pPr>
            <a:r>
              <a:rPr lang="ja-JP" altLang="en-US" dirty="0">
                <a:latin typeface="HGPｺﾞｼｯｸM" panose="020B0600000000000000" pitchFamily="50" charset="-128"/>
                <a:ea typeface="HGPｺﾞｼｯｸM" panose="020B0600000000000000" pitchFamily="50" charset="-128"/>
              </a:rPr>
              <a:t>　　</a:t>
            </a:r>
            <a:r>
              <a:rPr lang="ja-JP" altLang="en-US" u="sng" dirty="0">
                <a:latin typeface="HGPｺﾞｼｯｸM" panose="020B0600000000000000" pitchFamily="50" charset="-128"/>
                <a:ea typeface="HGPｺﾞｼｯｸM" panose="020B0600000000000000" pitchFamily="50" charset="-128"/>
              </a:rPr>
              <a:t>退職日までに引き続き１年と１日以上組合員でなければ，任意継続組合員にはなれません。</a:t>
            </a:r>
            <a:endParaRPr lang="en-US" altLang="ja-JP" u="sng" dirty="0">
              <a:latin typeface="HGPｺﾞｼｯｸM" panose="020B0600000000000000" pitchFamily="50" charset="-128"/>
              <a:ea typeface="HGPｺﾞｼｯｸM" panose="020B0600000000000000" pitchFamily="50" charset="-128"/>
            </a:endParaRPr>
          </a:p>
          <a:p>
            <a:r>
              <a:rPr lang="ja-JP" altLang="en-US" dirty="0">
                <a:latin typeface="HGPｺﾞｼｯｸM" panose="020B0600000000000000" pitchFamily="50" charset="-128"/>
                <a:ea typeface="HGPｺﾞｼｯｸM" panose="020B0600000000000000" pitchFamily="50" charset="-128"/>
              </a:rPr>
              <a:t>　　　注　令和４年</a:t>
            </a:r>
            <a:r>
              <a:rPr lang="en-US" altLang="ja-JP" dirty="0">
                <a:latin typeface="HGPｺﾞｼｯｸM" panose="020B0600000000000000" pitchFamily="50" charset="-128"/>
                <a:ea typeface="HGPｺﾞｼｯｸM" panose="020B0600000000000000" pitchFamily="50" charset="-128"/>
              </a:rPr>
              <a:t>10</a:t>
            </a:r>
            <a:r>
              <a:rPr lang="ja-JP" altLang="en-US" dirty="0">
                <a:latin typeface="HGPｺﾞｼｯｸM" panose="020B0600000000000000" pitchFamily="50" charset="-128"/>
                <a:ea typeface="HGPｺﾞｼｯｸM" panose="020B0600000000000000" pitchFamily="50" charset="-128"/>
              </a:rPr>
              <a:t>月制度改正に伴う経過措置あり</a:t>
            </a:r>
            <a:endParaRPr lang="en-US" altLang="ja-JP" dirty="0">
              <a:latin typeface="HGPｺﾞｼｯｸM" panose="020B0600000000000000" pitchFamily="50" charset="-128"/>
              <a:ea typeface="HGPｺﾞｼｯｸM" panose="020B0600000000000000" pitchFamily="50" charset="-128"/>
            </a:endParaRPr>
          </a:p>
          <a:p>
            <a:pPr>
              <a:lnSpc>
                <a:spcPct val="100000"/>
              </a:lnSpc>
              <a:spcBef>
                <a:spcPts val="2400"/>
              </a:spcBef>
            </a:pPr>
            <a:r>
              <a:rPr kumimoji="1" lang="ja-JP" altLang="en-US" dirty="0">
                <a:latin typeface="HGPｺﾞｼｯｸM" panose="020B0600000000000000" pitchFamily="50" charset="-128"/>
                <a:ea typeface="HGPｺﾞｼｯｸM" panose="020B0600000000000000" pitchFamily="50" charset="-128"/>
              </a:rPr>
              <a:t>　　</a:t>
            </a:r>
            <a:r>
              <a:rPr kumimoji="1" lang="ja-JP" altLang="en-US" u="sng" dirty="0">
                <a:latin typeface="HGPｺﾞｼｯｸM" panose="020B0600000000000000" pitchFamily="50" charset="-128"/>
                <a:ea typeface="HGPｺﾞｼｯｸM" panose="020B0600000000000000" pitchFamily="50" charset="-128"/>
              </a:rPr>
              <a:t>「任意継続組合員</a:t>
            </a:r>
            <a:r>
              <a:rPr lang="ja-JP" altLang="en-US" u="sng" dirty="0">
                <a:latin typeface="HGPｺﾞｼｯｸM" panose="020B0600000000000000" pitchFamily="50" charset="-128"/>
                <a:ea typeface="HGPｺﾞｼｯｸM" panose="020B0600000000000000" pitchFamily="50" charset="-128"/>
              </a:rPr>
              <a:t>申出書兼預金口座振替依頼書」を申出者本人が共済組合に提出してください。</a:t>
            </a:r>
            <a:endParaRPr lang="en-US" altLang="ja-JP" u="sng" dirty="0">
              <a:latin typeface="HGPｺﾞｼｯｸM" panose="020B0600000000000000" pitchFamily="50" charset="-128"/>
              <a:ea typeface="HGPｺﾞｼｯｸM" panose="020B0600000000000000" pitchFamily="50" charset="-128"/>
            </a:endParaRPr>
          </a:p>
          <a:p>
            <a:pPr>
              <a:lnSpc>
                <a:spcPct val="100000"/>
              </a:lnSpc>
            </a:pPr>
            <a:r>
              <a:rPr lang="ja-JP" altLang="en-US" dirty="0">
                <a:latin typeface="HGPｺﾞｼｯｸM" panose="020B0600000000000000" pitchFamily="50" charset="-128"/>
                <a:ea typeface="HGPｺﾞｼｯｸM" panose="020B0600000000000000" pitchFamily="50" charset="-128"/>
              </a:rPr>
              <a:t> 　　</a:t>
            </a:r>
            <a:r>
              <a:rPr lang="ja-JP" altLang="en-US" dirty="0">
                <a:solidFill>
                  <a:srgbClr val="0070C0"/>
                </a:solidFill>
                <a:latin typeface="HGPｺﾞｼｯｸM" panose="020B0600000000000000" pitchFamily="50" charset="-128"/>
                <a:ea typeface="HGPｺﾞｼｯｸM" panose="020B0600000000000000" pitchFamily="50" charset="-128"/>
              </a:rPr>
              <a:t>提出期限</a:t>
            </a:r>
            <a:r>
              <a:rPr lang="ja-JP" altLang="en-US" dirty="0">
                <a:latin typeface="HGPｺﾞｼｯｸM" panose="020B0600000000000000" pitchFamily="50" charset="-128"/>
                <a:ea typeface="HGPｺﾞｼｯｸM" panose="020B0600000000000000" pitchFamily="50" charset="-128"/>
              </a:rPr>
              <a:t>　退職日を含めて</a:t>
            </a:r>
            <a:r>
              <a:rPr lang="en-US" altLang="ja-JP" dirty="0">
                <a:latin typeface="HGPｺﾞｼｯｸM" panose="020B0600000000000000" pitchFamily="50" charset="-128"/>
                <a:ea typeface="HGPｺﾞｼｯｸM" panose="020B0600000000000000" pitchFamily="50" charset="-128"/>
              </a:rPr>
              <a:t>20</a:t>
            </a:r>
            <a:r>
              <a:rPr lang="ja-JP" altLang="en-US" dirty="0">
                <a:latin typeface="HGPｺﾞｼｯｸM" panose="020B0600000000000000" pitchFamily="50" charset="-128"/>
                <a:ea typeface="HGPｺﾞｼｯｸM" panose="020B0600000000000000" pitchFamily="50" charset="-128"/>
              </a:rPr>
              <a:t>日以内（共済組合必着。不備がある場合，受理不可）</a:t>
            </a:r>
            <a:endParaRPr lang="en-US" altLang="ja-JP" dirty="0">
              <a:latin typeface="HGPｺﾞｼｯｸM" panose="020B0600000000000000" pitchFamily="50" charset="-128"/>
              <a:ea typeface="HGPｺﾞｼｯｸM" panose="020B0600000000000000" pitchFamily="50" charset="-128"/>
            </a:endParaRPr>
          </a:p>
          <a:p>
            <a:pPr>
              <a:lnSpc>
                <a:spcPct val="100000"/>
              </a:lnSpc>
            </a:pPr>
            <a:r>
              <a:rPr lang="ja-JP" altLang="en-US" dirty="0">
                <a:latin typeface="HGPｺﾞｼｯｸM" panose="020B0600000000000000" pitchFamily="50" charset="-128"/>
                <a:ea typeface="HGPｺﾞｼｯｸM" panose="020B0600000000000000" pitchFamily="50" charset="-128"/>
              </a:rPr>
              <a:t> 　　</a:t>
            </a:r>
            <a:r>
              <a:rPr lang="ja-JP" altLang="en-US" dirty="0">
                <a:solidFill>
                  <a:srgbClr val="0070C0"/>
                </a:solidFill>
                <a:latin typeface="HGPｺﾞｼｯｸM" panose="020B0600000000000000" pitchFamily="50" charset="-128"/>
                <a:ea typeface="HGPｺﾞｼｯｸM" panose="020B0600000000000000" pitchFamily="50" charset="-128"/>
              </a:rPr>
              <a:t>留意事項　</a:t>
            </a:r>
            <a:r>
              <a:rPr lang="zh-CN" altLang="en-US" dirty="0">
                <a:latin typeface="HGPｺﾞｼｯｸM" panose="020B0600000000000000" pitchFamily="50" charset="-128"/>
                <a:ea typeface="HGPｺﾞｼｯｸM" panose="020B0600000000000000" pitchFamily="50" charset="-128"/>
              </a:rPr>
              <a:t>①所属</a:t>
            </a:r>
            <a:r>
              <a:rPr lang="ja-JP" altLang="en-US" dirty="0">
                <a:latin typeface="HGPｺﾞｼｯｸM" panose="020B0600000000000000" pitchFamily="50" charset="-128"/>
                <a:ea typeface="HGPｺﾞｼｯｸM" panose="020B0600000000000000" pitchFamily="50" charset="-128"/>
              </a:rPr>
              <a:t>所の受付印・</a:t>
            </a:r>
            <a:r>
              <a:rPr lang="zh-CN" altLang="en-US" dirty="0">
                <a:latin typeface="HGPｺﾞｼｯｸM" panose="020B0600000000000000" pitchFamily="50" charset="-128"/>
                <a:ea typeface="HGPｺﾞｼｯｸM" panose="020B0600000000000000" pitchFamily="50" charset="-128"/>
              </a:rPr>
              <a:t>証明</a:t>
            </a:r>
            <a:r>
              <a:rPr lang="ja-JP" altLang="en-US" dirty="0" err="1">
                <a:latin typeface="HGPｺﾞｼｯｸM" panose="020B0600000000000000" pitchFamily="50" charset="-128"/>
                <a:ea typeface="HGPｺﾞｼｯｸM" panose="020B0600000000000000" pitchFamily="50" charset="-128"/>
              </a:rPr>
              <a:t>，</a:t>
            </a:r>
            <a:r>
              <a:rPr lang="ja-JP" altLang="en-US" dirty="0">
                <a:latin typeface="HGPｺﾞｼｯｸM" panose="020B0600000000000000" pitchFamily="50" charset="-128"/>
                <a:ea typeface="HGPｺﾞｼｯｸM" panose="020B0600000000000000" pitchFamily="50" charset="-128"/>
              </a:rPr>
              <a:t>②口座振替の場合，広島銀行の確認（確認印）が必要</a:t>
            </a:r>
            <a:endParaRPr lang="en-US" altLang="ja-JP" dirty="0">
              <a:latin typeface="HGPｺﾞｼｯｸM" panose="020B0600000000000000" pitchFamily="50" charset="-128"/>
              <a:ea typeface="HGPｺﾞｼｯｸM" panose="020B0600000000000000" pitchFamily="50" charset="-128"/>
            </a:endParaRPr>
          </a:p>
          <a:p>
            <a:pPr marL="0" indent="0">
              <a:buNone/>
            </a:pPr>
            <a:endParaRPr lang="en-US" altLang="ja-JP" dirty="0">
              <a:latin typeface="HGPｺﾞｼｯｸM" panose="020B0600000000000000" pitchFamily="50" charset="-128"/>
              <a:ea typeface="HGPｺﾞｼｯｸM" panose="020B0600000000000000" pitchFamily="50" charset="-128"/>
            </a:endParaRPr>
          </a:p>
          <a:p>
            <a:pPr marL="0" indent="0">
              <a:buNone/>
            </a:pPr>
            <a:r>
              <a:rPr lang="ja-JP" altLang="en-US" dirty="0">
                <a:latin typeface="HGPｺﾞｼｯｸM" panose="020B0600000000000000" pitchFamily="50" charset="-128"/>
                <a:ea typeface="HGPｺﾞｼｯｸM" panose="020B0600000000000000" pitchFamily="50" charset="-128"/>
              </a:rPr>
              <a:t>　　</a:t>
            </a:r>
            <a:r>
              <a:rPr lang="en-US" altLang="ja-JP" sz="2100" dirty="0">
                <a:solidFill>
                  <a:srgbClr val="0070C0"/>
                </a:solidFill>
                <a:latin typeface="HGPｺﾞｼｯｸM" panose="020B0600000000000000" pitchFamily="50" charset="-128"/>
                <a:ea typeface="HGPｺﾞｼｯｸM" panose="020B0600000000000000" pitchFamily="50" charset="-128"/>
              </a:rPr>
              <a:t>【</a:t>
            </a:r>
            <a:r>
              <a:rPr lang="ja-JP" altLang="en-US" sz="2100" dirty="0">
                <a:solidFill>
                  <a:srgbClr val="0070C0"/>
                </a:solidFill>
                <a:latin typeface="HGPｺﾞｼｯｸM" panose="020B0600000000000000" pitchFamily="50" charset="-128"/>
                <a:ea typeface="HGPｺﾞｼｯｸM" panose="020B0600000000000000" pitchFamily="50" charset="-128"/>
              </a:rPr>
              <a:t>令和５年３月</a:t>
            </a:r>
            <a:r>
              <a:rPr lang="en-US" altLang="ja-JP" sz="2100" dirty="0">
                <a:solidFill>
                  <a:srgbClr val="0070C0"/>
                </a:solidFill>
                <a:latin typeface="HGPｺﾞｼｯｸM" panose="020B0600000000000000" pitchFamily="50" charset="-128"/>
                <a:ea typeface="HGPｺﾞｼｯｸM" panose="020B0600000000000000" pitchFamily="50" charset="-128"/>
              </a:rPr>
              <a:t>31</a:t>
            </a:r>
            <a:r>
              <a:rPr lang="ja-JP" altLang="en-US" sz="2100" dirty="0">
                <a:solidFill>
                  <a:srgbClr val="0070C0"/>
                </a:solidFill>
                <a:latin typeface="HGPｺﾞｼｯｸM" panose="020B0600000000000000" pitchFamily="50" charset="-128"/>
                <a:ea typeface="HGPｺﾞｼｯｸM" panose="020B0600000000000000" pitchFamily="50" charset="-128"/>
              </a:rPr>
              <a:t>日付け退職の場合</a:t>
            </a:r>
            <a:r>
              <a:rPr lang="en-US" altLang="ja-JP" sz="2100" dirty="0">
                <a:solidFill>
                  <a:srgbClr val="0070C0"/>
                </a:solidFill>
                <a:latin typeface="HGPｺﾞｼｯｸM" panose="020B0600000000000000" pitchFamily="50" charset="-128"/>
                <a:ea typeface="HGPｺﾞｼｯｸM" panose="020B0600000000000000" pitchFamily="50" charset="-128"/>
              </a:rPr>
              <a:t>】</a:t>
            </a:r>
            <a:r>
              <a:rPr lang="ja-JP" altLang="en-US" sz="2100" dirty="0">
                <a:latin typeface="HGPｺﾞｼｯｸM" panose="020B0600000000000000" pitchFamily="50" charset="-128"/>
                <a:ea typeface="HGPｺﾞｼｯｸM" panose="020B0600000000000000" pitchFamily="50" charset="-128"/>
              </a:rPr>
              <a:t>　</a:t>
            </a:r>
            <a:r>
              <a:rPr lang="ja-JP" altLang="en-US" dirty="0">
                <a:latin typeface="HGPｺﾞｼｯｸM" panose="020B0600000000000000" pitchFamily="50" charset="-128"/>
                <a:ea typeface="HGPｺﾞｼｯｸM" panose="020B0600000000000000" pitchFamily="50" charset="-128"/>
              </a:rPr>
              <a:t> </a:t>
            </a:r>
            <a:endParaRPr lang="en-US" altLang="ja-JP" dirty="0">
              <a:latin typeface="HGPｺﾞｼｯｸM" panose="020B0600000000000000" pitchFamily="50" charset="-128"/>
              <a:ea typeface="HGPｺﾞｼｯｸM" panose="020B0600000000000000" pitchFamily="50" charset="-128"/>
            </a:endParaRPr>
          </a:p>
          <a:p>
            <a:pPr marL="0" indent="0">
              <a:buNone/>
            </a:pPr>
            <a:r>
              <a:rPr lang="ja-JP" altLang="en-US" dirty="0">
                <a:latin typeface="HGPｺﾞｼｯｸM" panose="020B0600000000000000" pitchFamily="50" charset="-128"/>
                <a:ea typeface="HGPｺﾞｼｯｸM" panose="020B0600000000000000" pitchFamily="50" charset="-128"/>
              </a:rPr>
              <a:t>　　　</a:t>
            </a:r>
            <a:r>
              <a:rPr lang="ja-JP" altLang="en-US" sz="2100" dirty="0">
                <a:latin typeface="HGPｺﾞｼｯｸM" panose="020B0600000000000000" pitchFamily="50" charset="-128"/>
                <a:ea typeface="HGPｺﾞｼｯｸM" panose="020B0600000000000000" pitchFamily="50" charset="-128"/>
              </a:rPr>
              <a:t>一次締切　：　３月</a:t>
            </a:r>
            <a:r>
              <a:rPr lang="en-US" altLang="ja-JP" sz="2100" dirty="0">
                <a:latin typeface="HGPｺﾞｼｯｸM" panose="020B0600000000000000" pitchFamily="50" charset="-128"/>
                <a:ea typeface="HGPｺﾞｼｯｸM" panose="020B0600000000000000" pitchFamily="50" charset="-128"/>
              </a:rPr>
              <a:t>15</a:t>
            </a:r>
            <a:r>
              <a:rPr lang="ja-JP" altLang="en-US" sz="2100" dirty="0">
                <a:latin typeface="HGPｺﾞｼｯｸM" panose="020B0600000000000000" pitchFamily="50" charset="-128"/>
                <a:ea typeface="HGPｺﾞｼｯｸM" panose="020B0600000000000000" pitchFamily="50" charset="-128"/>
              </a:rPr>
              <a:t>日（水）　組合員証等３月末頃発送</a:t>
            </a:r>
            <a:r>
              <a:rPr lang="ja-JP" altLang="en-US" dirty="0"/>
              <a:t>　　 </a:t>
            </a:r>
            <a:endParaRPr lang="en-US" altLang="ja-JP" dirty="0">
              <a:latin typeface="HGPｺﾞｼｯｸM" panose="020B0600000000000000" pitchFamily="50" charset="-128"/>
              <a:ea typeface="HGPｺﾞｼｯｸM" panose="020B0600000000000000" pitchFamily="50" charset="-128"/>
            </a:endParaRPr>
          </a:p>
          <a:p>
            <a:pPr marL="0" indent="0">
              <a:buNone/>
            </a:pPr>
            <a:r>
              <a:rPr lang="ja-JP" altLang="en-US" dirty="0">
                <a:latin typeface="HGPｺﾞｼｯｸM" panose="020B0600000000000000" pitchFamily="50" charset="-128"/>
                <a:ea typeface="HGPｺﾞｼｯｸM" panose="020B0600000000000000" pitchFamily="50" charset="-128"/>
              </a:rPr>
              <a:t>　　　</a:t>
            </a:r>
            <a:r>
              <a:rPr lang="ja-JP" altLang="en-US" sz="2100" dirty="0">
                <a:latin typeface="HGPｺﾞｼｯｸM" panose="020B0600000000000000" pitchFamily="50" charset="-128"/>
                <a:ea typeface="HGPｺﾞｼｯｸM" panose="020B0600000000000000" pitchFamily="50" charset="-128"/>
              </a:rPr>
              <a:t>最終締切　：　４月</a:t>
            </a:r>
            <a:r>
              <a:rPr lang="en-US" altLang="ja-JP" sz="2100" dirty="0">
                <a:latin typeface="HGPｺﾞｼｯｸM" panose="020B0600000000000000" pitchFamily="50" charset="-128"/>
                <a:ea typeface="HGPｺﾞｼｯｸM" panose="020B0600000000000000" pitchFamily="50" charset="-128"/>
              </a:rPr>
              <a:t>19</a:t>
            </a:r>
            <a:r>
              <a:rPr lang="ja-JP" altLang="en-US" sz="2100" dirty="0">
                <a:latin typeface="HGPｺﾞｼｯｸM" panose="020B0600000000000000" pitchFamily="50" charset="-128"/>
                <a:ea typeface="HGPｺﾞｼｯｸM" panose="020B0600000000000000" pitchFamily="50" charset="-128"/>
              </a:rPr>
              <a:t>日（水）　共済組合必着</a:t>
            </a:r>
            <a:endParaRPr lang="en-US" altLang="ja-JP" sz="2100" dirty="0">
              <a:latin typeface="HGPｺﾞｼｯｸM" panose="020B0600000000000000" pitchFamily="50" charset="-128"/>
              <a:ea typeface="HGPｺﾞｼｯｸM" panose="020B0600000000000000" pitchFamily="50" charset="-128"/>
            </a:endParaRPr>
          </a:p>
        </p:txBody>
      </p:sp>
      <p:sp>
        <p:nvSpPr>
          <p:cNvPr id="3" name="タイトル 2"/>
          <p:cNvSpPr>
            <a:spLocks noGrp="1"/>
          </p:cNvSpPr>
          <p:nvPr>
            <p:ph type="title"/>
          </p:nvPr>
        </p:nvSpPr>
        <p:spPr>
          <a:xfrm>
            <a:off x="1097280" y="-128084"/>
            <a:ext cx="10058400" cy="1450757"/>
          </a:xfrm>
        </p:spPr>
        <p:txBody>
          <a:bodyPr>
            <a:normAutofit/>
          </a:bodyPr>
          <a:lstStyle/>
          <a:p>
            <a:r>
              <a:rPr lang="ja-JP" altLang="en-US" sz="4000" dirty="0">
                <a:solidFill>
                  <a:schemeClr val="accent1">
                    <a:lumMod val="50000"/>
                  </a:schemeClr>
                </a:solidFill>
                <a:latin typeface="+mn-ea"/>
              </a:rPr>
              <a:t>６</a:t>
            </a:r>
            <a:r>
              <a:rPr lang="ja-JP" altLang="en-US" sz="2800" dirty="0">
                <a:solidFill>
                  <a:schemeClr val="accent1">
                    <a:lumMod val="50000"/>
                  </a:schemeClr>
                </a:solidFill>
                <a:latin typeface="+mn-ea"/>
              </a:rPr>
              <a:t>②</a:t>
            </a:r>
            <a:r>
              <a:rPr lang="ja-JP" altLang="en-US" sz="4000" dirty="0">
                <a:solidFill>
                  <a:schemeClr val="accent1">
                    <a:lumMod val="50000"/>
                  </a:schemeClr>
                </a:solidFill>
                <a:latin typeface="+mn-ea"/>
              </a:rPr>
              <a:t>　医療保険制度ＦＡＱ</a:t>
            </a:r>
            <a:endParaRPr kumimoji="1" lang="ja-JP" altLang="en-US" sz="4000" dirty="0"/>
          </a:p>
        </p:txBody>
      </p:sp>
      <p:pic>
        <p:nvPicPr>
          <p:cNvPr id="4" name="オーディオ 3">
            <a:hlinkClick r:id="" action="ppaction://media"/>
            <a:extLst>
              <a:ext uri="{FF2B5EF4-FFF2-40B4-BE49-F238E27FC236}">
                <a16:creationId xmlns="" xmlns:a16="http://schemas.microsoft.com/office/drawing/2014/main" id="{88078147-67C5-4AE2-9526-C368876801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1856722"/>
      </p:ext>
    </p:extLst>
  </p:cSld>
  <p:clrMapOvr>
    <a:masterClrMapping/>
  </p:clrMapOvr>
  <mc:AlternateContent xmlns:mc="http://schemas.openxmlformats.org/markup-compatibility/2006" xmlns:p14="http://schemas.microsoft.com/office/powerpoint/2010/main">
    <mc:Choice Requires="p14">
      <p:transition spd="slow" p14:dur="2000" advTm="36621"/>
    </mc:Choice>
    <mc:Fallback xmlns="">
      <p:transition spd="slow" advTm="3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154083" y="1491916"/>
            <a:ext cx="10058400" cy="4472949"/>
          </a:xfrm>
        </p:spPr>
        <p:txBody>
          <a:bodyPr>
            <a:normAutofit/>
          </a:bodyPr>
          <a:lstStyle/>
          <a:p>
            <a:endParaRPr lang="en-US" altLang="ja-JP" dirty="0"/>
          </a:p>
          <a:p>
            <a:r>
              <a:rPr lang="ja-JP" altLang="en-US" dirty="0"/>
              <a:t>　</a:t>
            </a:r>
            <a:r>
              <a:rPr lang="ja-JP" altLang="en-US" dirty="0">
                <a:solidFill>
                  <a:srgbClr val="0070C0"/>
                </a:solidFill>
              </a:rPr>
              <a:t>○　４月以降，再任用等により，再度，共済組合の組合員になる場合</a:t>
            </a:r>
          </a:p>
          <a:p>
            <a:r>
              <a:rPr lang="ja-JP" altLang="en-US" dirty="0">
                <a:solidFill>
                  <a:srgbClr val="0070C0"/>
                </a:solidFill>
              </a:rPr>
              <a:t>　○　任継になる場合で，申出書の共済組合到着が令和５年３月１５日（水）を過ぎたとき</a:t>
            </a:r>
            <a:endParaRPr lang="en-US" altLang="ja-JP" dirty="0">
              <a:solidFill>
                <a:srgbClr val="0070C0"/>
              </a:solidFill>
            </a:endParaRPr>
          </a:p>
          <a:p>
            <a:pPr>
              <a:lnSpc>
                <a:spcPct val="100000"/>
              </a:lnSpc>
              <a:spcBef>
                <a:spcPts val="3000"/>
              </a:spcBef>
            </a:pPr>
            <a:r>
              <a:rPr lang="ja-JP" altLang="en-US" dirty="0"/>
              <a:t>　共済組合制度の適用範囲の拡大等による影響もあり，短期間に手続が集中するため，</a:t>
            </a:r>
            <a:r>
              <a:rPr lang="ja-JP" altLang="ja-JP" dirty="0"/>
              <a:t>組合員証</a:t>
            </a:r>
            <a:r>
              <a:rPr lang="ja-JP" altLang="en-US" dirty="0"/>
              <a:t>や任意継続組合員証の発行に時間を要することが想定されます。</a:t>
            </a:r>
            <a:endParaRPr lang="en-US" altLang="ja-JP" dirty="0"/>
          </a:p>
          <a:p>
            <a:pPr>
              <a:lnSpc>
                <a:spcPct val="100000"/>
              </a:lnSpc>
            </a:pPr>
            <a:r>
              <a:rPr lang="ja-JP" altLang="en-US" dirty="0"/>
              <a:t>　</a:t>
            </a:r>
            <a:r>
              <a:rPr lang="ja-JP" altLang="en-US" u="sng" dirty="0"/>
              <a:t>手元に組合員証等がない間に医療機関を受診する場合</a:t>
            </a:r>
            <a:r>
              <a:rPr lang="ja-JP" altLang="en-US" dirty="0"/>
              <a:t>は，共済組合が負担する医療費の原則７割部分について，</a:t>
            </a:r>
            <a:r>
              <a:rPr lang="ja-JP" altLang="en-US" u="sng" dirty="0">
                <a:solidFill>
                  <a:srgbClr val="FF0000"/>
                </a:solidFill>
              </a:rPr>
              <a:t>組合員証が提示できるまで支払いを待ってもらえないか医療機関に相談</a:t>
            </a:r>
            <a:r>
              <a:rPr lang="ja-JP" altLang="en-US" dirty="0"/>
              <a:t>してみてください。</a:t>
            </a:r>
            <a:endParaRPr lang="en-US" altLang="ja-JP" dirty="0"/>
          </a:p>
          <a:p>
            <a:pPr>
              <a:lnSpc>
                <a:spcPct val="100000"/>
              </a:lnSpc>
            </a:pPr>
            <a:r>
              <a:rPr lang="ja-JP" altLang="en-US" dirty="0"/>
              <a:t>  </a:t>
            </a:r>
            <a:r>
              <a:rPr lang="ja-JP" altLang="en-US" u="sng" dirty="0"/>
              <a:t>待ってもらえず医療機関の窓口で医療費の全額を支払った場合</a:t>
            </a:r>
            <a:r>
              <a:rPr lang="ja-JP" altLang="en-US" dirty="0"/>
              <a:t>は，７割部分を「療養費」として</a:t>
            </a:r>
            <a:r>
              <a:rPr lang="ja-JP" altLang="en-US" u="sng" dirty="0">
                <a:solidFill>
                  <a:srgbClr val="FF0000"/>
                </a:solidFill>
              </a:rPr>
              <a:t>共済組合に請求</a:t>
            </a:r>
            <a:r>
              <a:rPr lang="ja-JP" altLang="en-US" dirty="0">
                <a:solidFill>
                  <a:schemeClr val="tx1"/>
                </a:solidFill>
              </a:rPr>
              <a:t>することが</a:t>
            </a:r>
            <a:r>
              <a:rPr lang="ja-JP" altLang="en-US" dirty="0"/>
              <a:t>できます（福利厚生事務の手引</a:t>
            </a:r>
            <a:r>
              <a:rPr lang="en-US" altLang="ja-JP" dirty="0"/>
              <a:t>§</a:t>
            </a:r>
            <a:r>
              <a:rPr lang="ja-JP" altLang="en-US" dirty="0"/>
              <a:t>９</a:t>
            </a:r>
            <a:r>
              <a:rPr lang="en-US" altLang="ja-JP" dirty="0"/>
              <a:t>-016</a:t>
            </a:r>
            <a:r>
              <a:rPr lang="ja-JP" altLang="en-US" dirty="0"/>
              <a:t>～）。</a:t>
            </a:r>
          </a:p>
        </p:txBody>
      </p:sp>
      <p:sp>
        <p:nvSpPr>
          <p:cNvPr id="3" name="タイトル 2"/>
          <p:cNvSpPr>
            <a:spLocks noGrp="1"/>
          </p:cNvSpPr>
          <p:nvPr>
            <p:ph type="title"/>
          </p:nvPr>
        </p:nvSpPr>
        <p:spPr>
          <a:xfrm>
            <a:off x="1097280" y="-117441"/>
            <a:ext cx="10058400" cy="1450757"/>
          </a:xfrm>
        </p:spPr>
        <p:txBody>
          <a:bodyPr>
            <a:normAutofit/>
          </a:bodyPr>
          <a:lstStyle/>
          <a:p>
            <a:r>
              <a:rPr lang="ja-JP" altLang="en-US" sz="4000" dirty="0">
                <a:solidFill>
                  <a:schemeClr val="accent1">
                    <a:lumMod val="50000"/>
                  </a:schemeClr>
                </a:solidFill>
                <a:latin typeface="+mn-ea"/>
              </a:rPr>
              <a:t>６</a:t>
            </a:r>
            <a:r>
              <a:rPr lang="ja-JP" altLang="en-US" sz="2800" dirty="0">
                <a:solidFill>
                  <a:schemeClr val="accent1">
                    <a:lumMod val="50000"/>
                  </a:schemeClr>
                </a:solidFill>
                <a:latin typeface="+mn-ea"/>
              </a:rPr>
              <a:t>③</a:t>
            </a:r>
            <a:r>
              <a:rPr lang="ja-JP" altLang="en-US" sz="4000" dirty="0">
                <a:solidFill>
                  <a:schemeClr val="accent1">
                    <a:lumMod val="50000"/>
                  </a:schemeClr>
                </a:solidFill>
                <a:latin typeface="+mn-ea"/>
              </a:rPr>
              <a:t>　医療保険制度ＦＡＱ</a:t>
            </a:r>
            <a:endParaRPr kumimoji="1" lang="ja-JP" altLang="en-US" sz="4000" dirty="0"/>
          </a:p>
        </p:txBody>
      </p:sp>
      <p:pic>
        <p:nvPicPr>
          <p:cNvPr id="5" name="オーディオ 4">
            <a:hlinkClick r:id="" action="ppaction://media"/>
            <a:extLst>
              <a:ext uri="{FF2B5EF4-FFF2-40B4-BE49-F238E27FC236}">
                <a16:creationId xmlns="" xmlns:a16="http://schemas.microsoft.com/office/drawing/2014/main" id="{DDFF301A-4C1E-4473-BABE-CDF5DD9D81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7503335"/>
      </p:ext>
    </p:extLst>
  </p:cSld>
  <p:clrMapOvr>
    <a:masterClrMapping/>
  </p:clrMapOvr>
  <mc:AlternateContent xmlns:mc="http://schemas.openxmlformats.org/markup-compatibility/2006" xmlns:p14="http://schemas.microsoft.com/office/powerpoint/2010/main">
    <mc:Choice Requires="p14">
      <p:transition spd="slow" p14:dur="2000" advTm="59889"/>
    </mc:Choice>
    <mc:Fallback xmlns="">
      <p:transition spd="slow" advTm="5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81200" y="1988839"/>
            <a:ext cx="8229600" cy="4092783"/>
          </a:xfrm>
        </p:spPr>
        <p:txBody>
          <a:bodyPr>
            <a:normAutofit fontScale="92500" lnSpcReduction="10000"/>
          </a:bodyPr>
          <a:lstStyle/>
          <a:p>
            <a:pPr>
              <a:lnSpc>
                <a:spcPct val="120000"/>
              </a:lnSpc>
              <a:spcBef>
                <a:spcPts val="1800"/>
              </a:spcBef>
              <a:buNone/>
            </a:pPr>
            <a:r>
              <a:rPr lang="ja-JP" altLang="en-US" sz="2800" dirty="0">
                <a:solidFill>
                  <a:schemeClr val="accent1">
                    <a:lumMod val="50000"/>
                  </a:schemeClr>
                </a:solidFill>
                <a:latin typeface="+mn-ea"/>
              </a:rPr>
              <a:t>１　医療保険制度の体系</a:t>
            </a:r>
          </a:p>
          <a:p>
            <a:pPr>
              <a:lnSpc>
                <a:spcPct val="120000"/>
              </a:lnSpc>
              <a:spcBef>
                <a:spcPts val="1800"/>
              </a:spcBef>
              <a:buNone/>
            </a:pPr>
            <a:r>
              <a:rPr lang="ja-JP" altLang="en-US" sz="2800" dirty="0">
                <a:solidFill>
                  <a:schemeClr val="accent1">
                    <a:lumMod val="50000"/>
                  </a:schemeClr>
                </a:solidFill>
                <a:latin typeface="+mn-ea"/>
              </a:rPr>
              <a:t>２　退職後の医療保険制度の種類</a:t>
            </a:r>
          </a:p>
          <a:p>
            <a:pPr>
              <a:lnSpc>
                <a:spcPct val="120000"/>
              </a:lnSpc>
              <a:spcBef>
                <a:spcPts val="1800"/>
              </a:spcBef>
              <a:buNone/>
            </a:pPr>
            <a:r>
              <a:rPr lang="ja-JP" altLang="en-US" sz="2800" dirty="0">
                <a:solidFill>
                  <a:schemeClr val="accent1">
                    <a:lumMod val="50000"/>
                  </a:schemeClr>
                </a:solidFill>
                <a:latin typeface="+mn-ea"/>
              </a:rPr>
              <a:t>３　任意継続組合員制度・国民健康保険の比較</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４　保険証等の返納等</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５　組合員資格喪失後の短期給付</a:t>
            </a:r>
            <a:endParaRPr lang="en-US" altLang="ja-JP" sz="2800" dirty="0">
              <a:solidFill>
                <a:schemeClr val="accent1">
                  <a:lumMod val="50000"/>
                </a:schemeClr>
              </a:solidFill>
              <a:latin typeface="+mn-ea"/>
            </a:endParaRPr>
          </a:p>
          <a:p>
            <a:pPr>
              <a:lnSpc>
                <a:spcPct val="120000"/>
              </a:lnSpc>
              <a:spcBef>
                <a:spcPts val="1800"/>
              </a:spcBef>
              <a:buNone/>
            </a:pPr>
            <a:r>
              <a:rPr lang="ja-JP" altLang="en-US" sz="2800" dirty="0">
                <a:solidFill>
                  <a:schemeClr val="accent1">
                    <a:lumMod val="50000"/>
                  </a:schemeClr>
                </a:solidFill>
                <a:latin typeface="+mn-ea"/>
              </a:rPr>
              <a:t>６　医療保険制度ＦＡＱ</a:t>
            </a:r>
          </a:p>
          <a:p>
            <a:pPr>
              <a:lnSpc>
                <a:spcPct val="120000"/>
              </a:lnSpc>
              <a:spcBef>
                <a:spcPts val="1800"/>
              </a:spcBef>
              <a:buNone/>
            </a:pPr>
            <a:endParaRPr lang="ja-JP" altLang="en-US" sz="2800" dirty="0">
              <a:solidFill>
                <a:schemeClr val="accent1">
                  <a:lumMod val="50000"/>
                </a:schemeClr>
              </a:solidFill>
              <a:latin typeface="+mn-ea"/>
            </a:endParaRPr>
          </a:p>
        </p:txBody>
      </p:sp>
      <p:sp>
        <p:nvSpPr>
          <p:cNvPr id="5" name="タイトル 1"/>
          <p:cNvSpPr txBox="1">
            <a:spLocks/>
          </p:cNvSpPr>
          <p:nvPr/>
        </p:nvSpPr>
        <p:spPr>
          <a:xfrm>
            <a:off x="1472481" y="391784"/>
            <a:ext cx="8009334"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t>退職後の医療保険制度</a:t>
            </a:r>
          </a:p>
        </p:txBody>
      </p:sp>
      <p:pic>
        <p:nvPicPr>
          <p:cNvPr id="11" name="オーディオ 10">
            <a:hlinkClick r:id="" action="ppaction://media"/>
            <a:extLst>
              <a:ext uri="{FF2B5EF4-FFF2-40B4-BE49-F238E27FC236}">
                <a16:creationId xmlns="" xmlns:a16="http://schemas.microsoft.com/office/drawing/2014/main" id="{AF0547CC-6FB1-4721-82A2-2EA36919C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5757073"/>
      </p:ext>
    </p:extLst>
  </p:cSld>
  <p:clrMapOvr>
    <a:masterClrMapping/>
  </p:clrMapOvr>
  <mc:AlternateContent xmlns:mc="http://schemas.openxmlformats.org/markup-compatibility/2006" xmlns:p14="http://schemas.microsoft.com/office/powerpoint/2010/main">
    <mc:Choice Requires="p14">
      <p:transition spd="slow" p14:dur="2000" advTm="12622"/>
    </mc:Choice>
    <mc:Fallback xmlns="">
      <p:transition spd="slow" advTm="1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44072"/>
            <a:ext cx="10058400" cy="1080000"/>
          </a:xfrm>
        </p:spPr>
        <p:txBody>
          <a:bodyPr>
            <a:normAutofit/>
          </a:bodyPr>
          <a:lstStyle/>
          <a:p>
            <a:pPr>
              <a:lnSpc>
                <a:spcPct val="120000"/>
              </a:lnSpc>
              <a:spcBef>
                <a:spcPts val="1800"/>
              </a:spcBef>
            </a:pPr>
            <a:r>
              <a:rPr lang="ja-JP" altLang="en-US" sz="4000" dirty="0">
                <a:solidFill>
                  <a:schemeClr val="accent1">
                    <a:lumMod val="50000"/>
                  </a:schemeClr>
                </a:solidFill>
                <a:latin typeface="+mn-ea"/>
              </a:rPr>
              <a:t>１　医療保険制度の体系</a:t>
            </a:r>
          </a:p>
        </p:txBody>
      </p:sp>
      <p:sp>
        <p:nvSpPr>
          <p:cNvPr id="3" name="コンテンツ プレースホルダー 2"/>
          <p:cNvSpPr>
            <a:spLocks noGrp="1"/>
          </p:cNvSpPr>
          <p:nvPr>
            <p:ph idx="1"/>
          </p:nvPr>
        </p:nvSpPr>
        <p:spPr>
          <a:xfrm>
            <a:off x="1239941" y="1351615"/>
            <a:ext cx="9807809" cy="4795134"/>
          </a:xfrm>
        </p:spPr>
        <p:txBody>
          <a:bodyPr>
            <a:normAutofit/>
          </a:bodyPr>
          <a:lstStyle/>
          <a:p>
            <a:pPr>
              <a:lnSpc>
                <a:spcPct val="100000"/>
              </a:lnSpc>
            </a:pPr>
            <a:r>
              <a:rPr lang="ja-JP" altLang="en-US" sz="2800" dirty="0">
                <a:solidFill>
                  <a:schemeClr val="tx1"/>
                </a:solidFill>
                <a:latin typeface="+mn-ea"/>
              </a:rPr>
              <a:t>　</a:t>
            </a:r>
            <a:endParaRPr kumimoji="1" lang="en-US" altLang="ja-JP" dirty="0"/>
          </a:p>
          <a:p>
            <a:pPr marL="0" indent="0">
              <a:buNone/>
            </a:pPr>
            <a:endParaRPr kumimoji="1" lang="ja-JP" altLang="en-US" dirty="0"/>
          </a:p>
        </p:txBody>
      </p:sp>
      <p:pic>
        <p:nvPicPr>
          <p:cNvPr id="6" name="図 5"/>
          <p:cNvPicPr>
            <a:picLocks noChangeAspect="1"/>
          </p:cNvPicPr>
          <p:nvPr/>
        </p:nvPicPr>
        <p:blipFill>
          <a:blip r:embed="rId5"/>
          <a:stretch>
            <a:fillRect/>
          </a:stretch>
        </p:blipFill>
        <p:spPr>
          <a:xfrm>
            <a:off x="1381261" y="1407827"/>
            <a:ext cx="9490437" cy="4895440"/>
          </a:xfrm>
          <a:prstGeom prst="rect">
            <a:avLst/>
          </a:prstGeom>
        </p:spPr>
      </p:pic>
      <p:pic>
        <p:nvPicPr>
          <p:cNvPr id="7" name="オーディオ 6">
            <a:hlinkClick r:id="" action="ppaction://media"/>
            <a:extLst>
              <a:ext uri="{FF2B5EF4-FFF2-40B4-BE49-F238E27FC236}">
                <a16:creationId xmlns="" xmlns:a16="http://schemas.microsoft.com/office/drawing/2014/main" id="{5B67608E-46FC-4E26-9BBE-6DBA1D94FE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3091517"/>
      </p:ext>
    </p:extLst>
  </p:cSld>
  <p:clrMapOvr>
    <a:masterClrMapping/>
  </p:clrMapOvr>
  <mc:AlternateContent xmlns:mc="http://schemas.openxmlformats.org/markup-compatibility/2006" xmlns:p14="http://schemas.microsoft.com/office/powerpoint/2010/main">
    <mc:Choice Requires="p14">
      <p:transition spd="slow" p14:dur="2000" advTm="23478"/>
    </mc:Choice>
    <mc:Fallback xmlns="">
      <p:transition spd="slow" advTm="2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097280" y="392934"/>
            <a:ext cx="10058400" cy="927600"/>
          </a:xfrm>
        </p:spPr>
        <p:txBody>
          <a:bodyPr>
            <a:normAutofit/>
          </a:bodyPr>
          <a:lstStyle/>
          <a:p>
            <a:r>
              <a:rPr lang="ja-JP" altLang="en-US" sz="4000" dirty="0">
                <a:solidFill>
                  <a:schemeClr val="accent1">
                    <a:lumMod val="50000"/>
                  </a:schemeClr>
                </a:solidFill>
                <a:latin typeface="+mn-ea"/>
              </a:rPr>
              <a:t>２　退職後の医療保険制度の種類</a:t>
            </a:r>
            <a:endParaRPr kumimoji="1" lang="ja-JP" altLang="en-US" sz="4000" dirty="0"/>
          </a:p>
        </p:txBody>
      </p:sp>
      <p:pic>
        <p:nvPicPr>
          <p:cNvPr id="2" name="図 1"/>
          <p:cNvPicPr>
            <a:picLocks noChangeAspect="1"/>
          </p:cNvPicPr>
          <p:nvPr/>
        </p:nvPicPr>
        <p:blipFill>
          <a:blip r:embed="rId5"/>
          <a:stretch>
            <a:fillRect/>
          </a:stretch>
        </p:blipFill>
        <p:spPr>
          <a:xfrm>
            <a:off x="1097280" y="1596508"/>
            <a:ext cx="9906000" cy="4552950"/>
          </a:xfrm>
          <a:prstGeom prst="rect">
            <a:avLst/>
          </a:prstGeom>
        </p:spPr>
      </p:pic>
      <p:pic>
        <p:nvPicPr>
          <p:cNvPr id="7" name="オーディオ 6">
            <a:hlinkClick r:id="" action="ppaction://media"/>
            <a:extLst>
              <a:ext uri="{FF2B5EF4-FFF2-40B4-BE49-F238E27FC236}">
                <a16:creationId xmlns="" xmlns:a16="http://schemas.microsoft.com/office/drawing/2014/main" id="{20AA0FEB-2892-4452-9221-4467C882E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8348963"/>
      </p:ext>
    </p:extLst>
  </p:cSld>
  <p:clrMapOvr>
    <a:masterClrMapping/>
  </p:clrMapOvr>
  <mc:AlternateContent xmlns:mc="http://schemas.openxmlformats.org/markup-compatibility/2006" xmlns:p14="http://schemas.microsoft.com/office/powerpoint/2010/main">
    <mc:Choice Requires="p14">
      <p:transition spd="slow" p14:dur="2000" advTm="244086"/>
    </mc:Choice>
    <mc:Fallback xmlns="">
      <p:transition spd="slow" advTm="24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44072"/>
            <a:ext cx="10058400" cy="1080000"/>
          </a:xfrm>
        </p:spPr>
        <p:txBody>
          <a:bodyPr>
            <a:noAutofit/>
          </a:bodyPr>
          <a:lstStyle/>
          <a:p>
            <a:pPr>
              <a:lnSpc>
                <a:spcPct val="120000"/>
              </a:lnSpc>
              <a:spcBef>
                <a:spcPts val="1800"/>
              </a:spcBef>
            </a:pPr>
            <a:r>
              <a:rPr lang="ja-JP" altLang="en-US" sz="4000" spc="-150" dirty="0">
                <a:solidFill>
                  <a:schemeClr val="accent1">
                    <a:lumMod val="50000"/>
                  </a:schemeClr>
                </a:solidFill>
                <a:latin typeface="+mn-ea"/>
              </a:rPr>
              <a:t>３</a:t>
            </a:r>
            <a:r>
              <a:rPr lang="ja-JP" altLang="en-US" sz="2800" spc="-150" dirty="0">
                <a:solidFill>
                  <a:schemeClr val="accent1">
                    <a:lumMod val="50000"/>
                  </a:schemeClr>
                </a:solidFill>
                <a:latin typeface="+mn-ea"/>
              </a:rPr>
              <a:t>①</a:t>
            </a:r>
            <a:r>
              <a:rPr lang="ja-JP" altLang="en-US" sz="4000" spc="-150" dirty="0">
                <a:solidFill>
                  <a:schemeClr val="accent1">
                    <a:lumMod val="50000"/>
                  </a:schemeClr>
                </a:solidFill>
                <a:latin typeface="+mn-ea"/>
              </a:rPr>
              <a:t> 任意継続組合員制度・国民健康保険の比較</a:t>
            </a:r>
            <a:endParaRPr lang="en-US" altLang="ja-JP" sz="4000" spc="-150" dirty="0">
              <a:solidFill>
                <a:schemeClr val="accent1">
                  <a:lumMod val="50000"/>
                </a:schemeClr>
              </a:solidFill>
              <a:latin typeface="+mn-ea"/>
            </a:endParaRPr>
          </a:p>
        </p:txBody>
      </p:sp>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3625202834"/>
              </p:ext>
            </p:extLst>
          </p:nvPr>
        </p:nvGraphicFramePr>
        <p:xfrm>
          <a:off x="1154113" y="1573619"/>
          <a:ext cx="10058400" cy="4536000"/>
        </p:xfrm>
        <a:graphic>
          <a:graphicData uri="http://schemas.openxmlformats.org/drawingml/2006/table">
            <a:tbl>
              <a:tblPr firstRow="1" bandRow="1">
                <a:tableStyleId>{5C22544A-7EE6-4342-B048-85BDC9FD1C3A}</a:tableStyleId>
              </a:tblPr>
              <a:tblGrid>
                <a:gridCol w="983031">
                  <a:extLst>
                    <a:ext uri="{9D8B030D-6E8A-4147-A177-3AD203B41FA5}">
                      <a16:colId xmlns="" xmlns:a16="http://schemas.microsoft.com/office/drawing/2014/main" val="20000"/>
                    </a:ext>
                  </a:extLst>
                </a:gridCol>
                <a:gridCol w="4167963">
                  <a:extLst>
                    <a:ext uri="{9D8B030D-6E8A-4147-A177-3AD203B41FA5}">
                      <a16:colId xmlns="" xmlns:a16="http://schemas.microsoft.com/office/drawing/2014/main" val="20001"/>
                    </a:ext>
                  </a:extLst>
                </a:gridCol>
                <a:gridCol w="4907406">
                  <a:extLst>
                    <a:ext uri="{9D8B030D-6E8A-4147-A177-3AD203B41FA5}">
                      <a16:colId xmlns="" xmlns:a16="http://schemas.microsoft.com/office/drawing/2014/main" val="20002"/>
                    </a:ext>
                  </a:extLst>
                </a:gridCol>
              </a:tblGrid>
              <a:tr h="524772">
                <a:tc>
                  <a:txBody>
                    <a:bodyPr/>
                    <a:lstStyle/>
                    <a:p>
                      <a:endParaRPr kumimoji="1" lang="ja-JP" altLang="en-US" dirty="0"/>
                    </a:p>
                  </a:txBody>
                  <a:tcPr/>
                </a:tc>
                <a:tc>
                  <a:txBody>
                    <a:bodyPr/>
                    <a:lstStyle/>
                    <a:p>
                      <a:pPr algn="ctr"/>
                      <a:r>
                        <a:rPr kumimoji="1" lang="zh-TW" altLang="en-US" dirty="0"/>
                        <a:t>任意継続組合員</a:t>
                      </a:r>
                      <a:endParaRPr kumimoji="1" lang="ja-JP" altLang="en-US" dirty="0"/>
                    </a:p>
                  </a:txBody>
                  <a:tcPr anchor="ctr"/>
                </a:tc>
                <a:tc>
                  <a:txBody>
                    <a:bodyPr/>
                    <a:lstStyle/>
                    <a:p>
                      <a:pPr algn="ctr"/>
                      <a:r>
                        <a:rPr kumimoji="1" lang="zh-CN" altLang="en-US" dirty="0"/>
                        <a:t>国民健康保険</a:t>
                      </a:r>
                      <a:endParaRPr kumimoji="1" lang="ja-JP" altLang="en-US" dirty="0"/>
                    </a:p>
                  </a:txBody>
                  <a:tcPr anchor="ctr"/>
                </a:tc>
                <a:extLst>
                  <a:ext uri="{0D108BD9-81ED-4DB2-BD59-A6C34878D82A}">
                    <a16:rowId xmlns="" xmlns:a16="http://schemas.microsoft.com/office/drawing/2014/main" val="10000"/>
                  </a:ext>
                </a:extLst>
              </a:tr>
              <a:tr h="699081">
                <a:tc>
                  <a:txBody>
                    <a:bodyPr/>
                    <a:lstStyle/>
                    <a:p>
                      <a:pPr algn="ctr" fontAlgn="ctr"/>
                      <a:r>
                        <a:rPr lang="ja-JP" altLang="en-US" sz="1600" b="0" i="0" u="none" strike="noStrike" spc="-300" dirty="0">
                          <a:solidFill>
                            <a:srgbClr val="000000"/>
                          </a:solidFill>
                          <a:effectLst/>
                          <a:latin typeface="ＭＳ Ｐゴシック" panose="020B0600070205080204" pitchFamily="50" charset="-128"/>
                          <a:ea typeface="ＭＳ Ｐゴシック" panose="020B0600070205080204" pitchFamily="50" charset="-128"/>
                        </a:rPr>
                        <a:t>加入要件等</a:t>
                      </a: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退職の日の前日まで引き続き１年以上組合員であった人（制度改正による経過措置あり）</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社会保険等に加入できない人すべてに</a:t>
                      </a:r>
                      <a:r>
                        <a:rPr lang="ja-JP" altLang="en-US" sz="1600" b="0" i="0" u="none" strike="noStrike" dirty="0">
                          <a:solidFill>
                            <a:srgbClr val="FF0000"/>
                          </a:solidFill>
                          <a:effectLst/>
                          <a:latin typeface="ＭＳ Ｐゴシック" panose="020B0600070205080204" pitchFamily="50" charset="-128"/>
                          <a:ea typeface="ＭＳ Ｐゴシック" panose="020B0600070205080204" pitchFamily="50" charset="-128"/>
                        </a:rPr>
                        <a:t>加入義務</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 xmlns:a16="http://schemas.microsoft.com/office/drawing/2014/main" val="10001"/>
                  </a:ext>
                </a:extLst>
              </a:tr>
              <a:tr h="1044147">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加入期間</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600" b="0" i="0" u="none" strike="noStrike" dirty="0">
                          <a:solidFill>
                            <a:srgbClr val="FF0000"/>
                          </a:solidFill>
                          <a:effectLst/>
                          <a:latin typeface="ＭＳ Ｐゴシック" panose="020B0600070205080204" pitchFamily="50" charset="-128"/>
                          <a:ea typeface="ＭＳ Ｐゴシック" panose="020B0600070205080204" pitchFamily="50" charset="-128"/>
                        </a:rPr>
                        <a:t>退職後２年間</a:t>
                      </a: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・退職後，日を空けての加入不可</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・脱退可，再加入不可</a:t>
                      </a:r>
                    </a:p>
                  </a:txBody>
                  <a:tcPr marL="6350" marR="6350" marT="6350" marB="0" anchor="ctr"/>
                </a:tc>
                <a:tc>
                  <a:txBody>
                    <a:bodyPr/>
                    <a:lstStyle/>
                    <a:p>
                      <a:pPr algn="l" fontAlgn="ctr"/>
                      <a:r>
                        <a:rPr lang="ja-JP" altLang="en-US" sz="1600" b="0" i="0" u="none" strike="noStrike" dirty="0">
                          <a:solidFill>
                            <a:srgbClr val="000000"/>
                          </a:solidFill>
                          <a:effectLst/>
                          <a:latin typeface="Arial" panose="020B0604020202020204" pitchFamily="34" charset="0"/>
                          <a:ea typeface="ＭＳ Ｐゴシック" panose="020B0600070205080204" pitchFamily="50" charset="-128"/>
                        </a:rPr>
                        <a:t>　</a:t>
                      </a:r>
                    </a:p>
                  </a:txBody>
                  <a:tcPr marL="6350" marR="6350" marT="6350" marB="0" anchor="ctr"/>
                </a:tc>
                <a:extLst>
                  <a:ext uri="{0D108BD9-81ED-4DB2-BD59-A6C34878D82A}">
                    <a16:rowId xmlns="" xmlns:a16="http://schemas.microsoft.com/office/drawing/2014/main" val="10002"/>
                  </a:ext>
                </a:extLst>
              </a:tr>
              <a:tr h="524772">
                <a:tc>
                  <a:txBody>
                    <a:bodyPr/>
                    <a:lstStyle/>
                    <a:p>
                      <a:pPr algn="ctr" fontAlgn="ctr"/>
                      <a:r>
                        <a:rPr lang="ja-JP" altLang="en-US" sz="16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掛　金　等</a:t>
                      </a:r>
                      <a:endParaRPr lang="ja-JP" altLang="en-US" sz="1600" b="0" i="0" u="none" strike="noStrike" spc="-150"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退職時の標準報酬月額を基礎として算出</a:t>
                      </a:r>
                    </a:p>
                  </a:txBody>
                  <a:tcPr marL="6350" marR="6350" marT="6350" marB="0" anchor="ctr"/>
                </a:tc>
                <a:tc>
                  <a:txBody>
                    <a:bodyPr/>
                    <a:lstStyle/>
                    <a:p>
                      <a:pPr algn="l" fontAlgn="ctr"/>
                      <a:r>
                        <a:rPr kumimoji="1" lang="ja-JP" altLang="ja-JP" sz="1600" kern="1200" dirty="0">
                          <a:solidFill>
                            <a:schemeClr val="dk1"/>
                          </a:solidFill>
                          <a:effectLst/>
                          <a:latin typeface="+mn-lt"/>
                          <a:ea typeface="+mn-ea"/>
                          <a:cs typeface="+mn-cs"/>
                        </a:rPr>
                        <a:t>世帯単位で，前年の所得のほか，被保険者の数等に応じて，市区町村が決定</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 xmlns:a16="http://schemas.microsoft.com/office/drawing/2014/main" val="10003"/>
                  </a:ext>
                </a:extLst>
              </a:tr>
              <a:tr h="699081">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給付内容</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・医療給付のほか</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・出産費，埋葬料，災害給付　等</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・医療給付のほか</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・出産育児一時金，埋葬料　等</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extLst>
                  <a:ext uri="{0D108BD9-81ED-4DB2-BD59-A6C34878D82A}">
                    <a16:rowId xmlns="" xmlns:a16="http://schemas.microsoft.com/office/drawing/2014/main" val="10004"/>
                  </a:ext>
                </a:extLst>
              </a:tr>
              <a:tr h="1044147">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被扶養者</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6350" marR="6350" marT="6350" marB="0" anchor="ctr"/>
                </a:tc>
                <a:tc>
                  <a:txBody>
                    <a:bodyPr/>
                    <a:lstStyle/>
                    <a:p>
                      <a:pPr algn="l"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・在職</a:t>
                      </a: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時に被扶養者であった人は，引き続き認定</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・被扶養者の保険料不要</a:t>
                      </a:r>
                    </a:p>
                  </a:txBody>
                  <a:tcPr marL="6350" marR="6350" marT="6350" marB="0" anchor="ctr"/>
                </a:tc>
                <a:tc>
                  <a:txBody>
                    <a:bodyPr/>
                    <a:lstStyle/>
                    <a:p>
                      <a:pPr algn="l"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・個人単位で加入（被扶養者制度なし）</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・被扶養者だった人の保険料負担発生</a:t>
                      </a:r>
                      <a:b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世帯割制度等あり</a:t>
                      </a:r>
                    </a:p>
                  </a:txBody>
                  <a:tcPr marL="6350" marR="6350" marT="6350" marB="0" anchor="ctr"/>
                </a:tc>
                <a:extLst>
                  <a:ext uri="{0D108BD9-81ED-4DB2-BD59-A6C34878D82A}">
                    <a16:rowId xmlns="" xmlns:a16="http://schemas.microsoft.com/office/drawing/2014/main" val="10005"/>
                  </a:ext>
                </a:extLst>
              </a:tr>
            </a:tbl>
          </a:graphicData>
        </a:graphic>
      </p:graphicFrame>
      <p:pic>
        <p:nvPicPr>
          <p:cNvPr id="3" name="オーディオ 2">
            <a:hlinkClick r:id="" action="ppaction://media"/>
            <a:extLst>
              <a:ext uri="{FF2B5EF4-FFF2-40B4-BE49-F238E27FC236}">
                <a16:creationId xmlns="" xmlns:a16="http://schemas.microsoft.com/office/drawing/2014/main" id="{E26CBB17-F91F-4A6F-BB81-4240E238C6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3084916"/>
      </p:ext>
    </p:extLst>
  </p:cSld>
  <p:clrMapOvr>
    <a:masterClrMapping/>
  </p:clrMapOvr>
  <mc:AlternateContent xmlns:mc="http://schemas.openxmlformats.org/markup-compatibility/2006" xmlns:p14="http://schemas.microsoft.com/office/powerpoint/2010/main">
    <mc:Choice Requires="p14">
      <p:transition spd="slow" p14:dur="2000" advTm="79803"/>
    </mc:Choice>
    <mc:Fallback xmlns="">
      <p:transition spd="slow" advTm="79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44072"/>
            <a:ext cx="10058400" cy="1080000"/>
          </a:xfrm>
        </p:spPr>
        <p:txBody>
          <a:bodyPr>
            <a:normAutofit fontScale="90000"/>
          </a:bodyPr>
          <a:lstStyle/>
          <a:p>
            <a:r>
              <a:rPr lang="ja-JP" altLang="en-US" sz="4400" spc="-150" dirty="0">
                <a:solidFill>
                  <a:schemeClr val="accent1">
                    <a:lumMod val="50000"/>
                  </a:schemeClr>
                </a:solidFill>
                <a:latin typeface="+mn-ea"/>
              </a:rPr>
              <a:t>３</a:t>
            </a:r>
            <a:r>
              <a:rPr lang="ja-JP" altLang="en-US" sz="3100" spc="-150" dirty="0">
                <a:solidFill>
                  <a:schemeClr val="accent1">
                    <a:lumMod val="50000"/>
                  </a:schemeClr>
                </a:solidFill>
                <a:latin typeface="+mn-ea"/>
              </a:rPr>
              <a:t>②</a:t>
            </a:r>
            <a:r>
              <a:rPr lang="ja-JP" altLang="en-US" spc="-150" dirty="0">
                <a:solidFill>
                  <a:schemeClr val="accent1">
                    <a:lumMod val="50000"/>
                  </a:schemeClr>
                </a:solidFill>
                <a:latin typeface="+mn-ea"/>
              </a:rPr>
              <a:t> </a:t>
            </a:r>
            <a:r>
              <a:rPr lang="ja-JP" altLang="en-US" sz="4400" spc="-150" dirty="0">
                <a:solidFill>
                  <a:schemeClr val="accent1">
                    <a:lumMod val="50000"/>
                  </a:schemeClr>
                </a:solidFill>
                <a:latin typeface="+mn-ea"/>
              </a:rPr>
              <a:t>任意継続組合員制度・国民健康保険の比較</a:t>
            </a:r>
            <a:endParaRPr kumimoji="1" lang="ja-JP" altLang="en-US" sz="44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4276464646"/>
              </p:ext>
            </p:extLst>
          </p:nvPr>
        </p:nvGraphicFramePr>
        <p:xfrm>
          <a:off x="1075681" y="2887288"/>
          <a:ext cx="10079999" cy="2595880"/>
        </p:xfrm>
        <a:graphic>
          <a:graphicData uri="http://schemas.openxmlformats.org/drawingml/2006/table">
            <a:tbl>
              <a:tblPr firstRow="1" bandRow="1">
                <a:tableStyleId>{5C22544A-7EE6-4342-B048-85BDC9FD1C3A}</a:tableStyleId>
              </a:tblPr>
              <a:tblGrid>
                <a:gridCol w="1211162">
                  <a:extLst>
                    <a:ext uri="{9D8B030D-6E8A-4147-A177-3AD203B41FA5}">
                      <a16:colId xmlns="" xmlns:a16="http://schemas.microsoft.com/office/drawing/2014/main" val="20000"/>
                    </a:ext>
                  </a:extLst>
                </a:gridCol>
                <a:gridCol w="3609903">
                  <a:extLst>
                    <a:ext uri="{9D8B030D-6E8A-4147-A177-3AD203B41FA5}">
                      <a16:colId xmlns="" xmlns:a16="http://schemas.microsoft.com/office/drawing/2014/main" val="20001"/>
                    </a:ext>
                  </a:extLst>
                </a:gridCol>
                <a:gridCol w="1747882">
                  <a:extLst>
                    <a:ext uri="{9D8B030D-6E8A-4147-A177-3AD203B41FA5}">
                      <a16:colId xmlns="" xmlns:a16="http://schemas.microsoft.com/office/drawing/2014/main" val="20002"/>
                    </a:ext>
                  </a:extLst>
                </a:gridCol>
                <a:gridCol w="1869571">
                  <a:extLst>
                    <a:ext uri="{9D8B030D-6E8A-4147-A177-3AD203B41FA5}">
                      <a16:colId xmlns="" xmlns:a16="http://schemas.microsoft.com/office/drawing/2014/main" val="20003"/>
                    </a:ext>
                  </a:extLst>
                </a:gridCol>
                <a:gridCol w="1641481">
                  <a:extLst>
                    <a:ext uri="{9D8B030D-6E8A-4147-A177-3AD203B41FA5}">
                      <a16:colId xmlns="" xmlns:a16="http://schemas.microsoft.com/office/drawing/2014/main" val="20004"/>
                    </a:ext>
                  </a:extLst>
                </a:gridCol>
              </a:tblGrid>
              <a:tr h="370840">
                <a:tc>
                  <a:txBody>
                    <a:bodyPr/>
                    <a:lstStyle/>
                    <a:p>
                      <a:pPr algn="ctr"/>
                      <a:endParaRPr kumimoji="1" lang="ja-JP" altLang="en-US" dirty="0"/>
                    </a:p>
                  </a:txBody>
                  <a:tcPr/>
                </a:tc>
                <a:tc>
                  <a:txBody>
                    <a:bodyPr/>
                    <a:lstStyle/>
                    <a:p>
                      <a:pPr algn="ctr"/>
                      <a:r>
                        <a:rPr kumimoji="1" lang="ja-JP" altLang="en-US" dirty="0"/>
                        <a:t>医　療　給　付</a:t>
                      </a:r>
                    </a:p>
                  </a:txBody>
                  <a:tcPr/>
                </a:tc>
                <a:tc>
                  <a:txBody>
                    <a:bodyPr/>
                    <a:lstStyle/>
                    <a:p>
                      <a:pPr algn="ctr"/>
                      <a:r>
                        <a:rPr kumimoji="1" lang="ja-JP" altLang="en-US" dirty="0"/>
                        <a:t>現　　職　　時</a:t>
                      </a:r>
                    </a:p>
                  </a:txBody>
                  <a:tcPr/>
                </a:tc>
                <a:tc>
                  <a:txBody>
                    <a:bodyPr/>
                    <a:lstStyle/>
                    <a:p>
                      <a:pPr algn="ctr"/>
                      <a:r>
                        <a:rPr kumimoji="1" lang="ja-JP" altLang="en-US" dirty="0"/>
                        <a:t>任意継続組合員</a:t>
                      </a:r>
                    </a:p>
                  </a:txBody>
                  <a:tcPr/>
                </a:tc>
                <a:tc>
                  <a:txBody>
                    <a:bodyPr/>
                    <a:lstStyle/>
                    <a:p>
                      <a:pPr algn="ctr"/>
                      <a:r>
                        <a:rPr kumimoji="1" lang="ja-JP" altLang="en-US" dirty="0"/>
                        <a:t>国民健康保険</a:t>
                      </a:r>
                    </a:p>
                  </a:txBody>
                  <a:tcPr/>
                </a:tc>
                <a:extLst>
                  <a:ext uri="{0D108BD9-81ED-4DB2-BD59-A6C34878D82A}">
                    <a16:rowId xmlns="" xmlns:a16="http://schemas.microsoft.com/office/drawing/2014/main" val="10000"/>
                  </a:ext>
                </a:extLst>
              </a:tr>
              <a:tr h="370840">
                <a:tc>
                  <a:txBody>
                    <a:bodyPr/>
                    <a:lstStyle/>
                    <a:p>
                      <a:pPr algn="ctr"/>
                      <a:r>
                        <a:rPr kumimoji="1" lang="ja-JP" altLang="en-US" dirty="0"/>
                        <a:t>７割部分</a:t>
                      </a:r>
                    </a:p>
                  </a:txBody>
                  <a:tcPr/>
                </a:tc>
                <a:tc>
                  <a:txBody>
                    <a:bodyPr/>
                    <a:lstStyle/>
                    <a:p>
                      <a:r>
                        <a:rPr kumimoji="1" lang="ja-JP" altLang="en-US" dirty="0"/>
                        <a:t>法定給付</a:t>
                      </a:r>
                      <a:endParaRPr kumimoji="1" lang="en-US" altLang="ja-JP" dirty="0"/>
                    </a:p>
                  </a:txBody>
                  <a:tcP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210,000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210,000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210,000</a:t>
                      </a:r>
                    </a:p>
                  </a:txBody>
                  <a:tcPr marL="6350" marR="6350" marT="6350" marB="0" anchor="ctr"/>
                </a:tc>
                <a:extLst>
                  <a:ext uri="{0D108BD9-81ED-4DB2-BD59-A6C34878D82A}">
                    <a16:rowId xmlns="" xmlns:a16="http://schemas.microsoft.com/office/drawing/2014/main" val="10001"/>
                  </a:ext>
                </a:extLst>
              </a:tr>
              <a:tr h="370840">
                <a:tc rowSpan="4">
                  <a:txBody>
                    <a:bodyPr/>
                    <a:lstStyle/>
                    <a:p>
                      <a:pPr algn="ctr"/>
                      <a:r>
                        <a:rPr kumimoji="1" lang="ja-JP" altLang="en-US" dirty="0"/>
                        <a:t>３割部分</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法定給付（高額療養費）</a:t>
                      </a:r>
                    </a:p>
                  </a:txBody>
                  <a:tcP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9,570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9,570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9,570</a:t>
                      </a:r>
                    </a:p>
                  </a:txBody>
                  <a:tcPr marL="6350" marR="6350" marT="6350" marB="0" anchor="ctr"/>
                </a:tc>
                <a:extLst>
                  <a:ext uri="{0D108BD9-81ED-4DB2-BD59-A6C34878D82A}">
                    <a16:rowId xmlns="" xmlns:a16="http://schemas.microsoft.com/office/drawing/2014/main" val="10002"/>
                  </a:ext>
                </a:extLst>
              </a:tr>
              <a:tr h="370840">
                <a:tc v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一部負担金払戻金（共済組合）</a:t>
                      </a:r>
                      <a:endParaRPr kumimoji="1" lang="en-US" altLang="ja-JP" dirty="0"/>
                    </a:p>
                  </a:txBody>
                  <a:tcP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55,400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55,400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0</a:t>
                      </a:r>
                    </a:p>
                  </a:txBody>
                  <a:tcPr marL="6350" marR="6350" marT="6350" marB="0" anchor="ctr"/>
                </a:tc>
                <a:extLst>
                  <a:ext uri="{0D108BD9-81ED-4DB2-BD59-A6C34878D82A}">
                    <a16:rowId xmlns="" xmlns:a16="http://schemas.microsoft.com/office/drawing/2014/main" val="10003"/>
                  </a:ext>
                </a:extLst>
              </a:tr>
              <a:tr h="370840">
                <a:tc v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医療給付金（教育職員互助組合）</a:t>
                      </a:r>
                    </a:p>
                  </a:txBody>
                  <a:tcP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11,200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0</a:t>
                      </a:r>
                    </a:p>
                  </a:txBody>
                  <a:tcPr marL="6350" marR="6350" marT="6350" marB="0" anchor="ctr"/>
                </a:tc>
                <a:extLst>
                  <a:ext uri="{0D108BD9-81ED-4DB2-BD59-A6C34878D82A}">
                    <a16:rowId xmlns="" xmlns:a16="http://schemas.microsoft.com/office/drawing/2014/main" val="10004"/>
                  </a:ext>
                </a:extLst>
              </a:tr>
              <a:tr h="370840">
                <a:tc v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sng" dirty="0">
                          <a:solidFill>
                            <a:srgbClr val="FF0000"/>
                          </a:solidFill>
                        </a:rPr>
                        <a:t>最終自己負担額</a:t>
                      </a:r>
                    </a:p>
                  </a:txBody>
                  <a:tcPr/>
                </a:tc>
                <a:tc>
                  <a:txBody>
                    <a:bodyPr/>
                    <a:lstStyle/>
                    <a:p>
                      <a:pPr algn="r" fontAlgn="ctr"/>
                      <a:r>
                        <a:rPr lang="en-US" altLang="ja-JP" sz="2200" b="0" i="0" u="sng" strike="noStrike" dirty="0">
                          <a:solidFill>
                            <a:srgbClr val="FF0000"/>
                          </a:solidFill>
                          <a:effectLst/>
                          <a:latin typeface="Arial" panose="020B0604020202020204" pitchFamily="34" charset="0"/>
                          <a:ea typeface="ＭＳ Ｐゴシック" panose="020B0600070205080204" pitchFamily="50" charset="-128"/>
                        </a:rPr>
                        <a:t>13,830</a:t>
                      </a:r>
                    </a:p>
                  </a:txBody>
                  <a:tcPr marL="6350" marR="6350" marT="6350" marB="0" anchor="ctr"/>
                </a:tc>
                <a:tc>
                  <a:txBody>
                    <a:bodyPr/>
                    <a:lstStyle/>
                    <a:p>
                      <a:pPr algn="r" fontAlgn="ctr"/>
                      <a:r>
                        <a:rPr lang="en-US" altLang="ja-JP" sz="2200" b="0" i="0" u="sng" strike="noStrike" dirty="0">
                          <a:solidFill>
                            <a:srgbClr val="FF0000"/>
                          </a:solidFill>
                          <a:effectLst/>
                          <a:latin typeface="Arial" panose="020B0604020202020204" pitchFamily="34" charset="0"/>
                          <a:ea typeface="ＭＳ Ｐゴシック" panose="020B0600070205080204" pitchFamily="50" charset="-128"/>
                        </a:rPr>
                        <a:t>25,030</a:t>
                      </a:r>
                    </a:p>
                  </a:txBody>
                  <a:tcPr marL="6350" marR="6350" marT="6350" marB="0" anchor="ctr"/>
                </a:tc>
                <a:tc>
                  <a:txBody>
                    <a:bodyPr/>
                    <a:lstStyle/>
                    <a:p>
                      <a:pPr algn="r" fontAlgn="ctr"/>
                      <a:r>
                        <a:rPr lang="en-US" altLang="ja-JP" sz="2200" b="0" i="0" u="sng" strike="noStrike" dirty="0">
                          <a:solidFill>
                            <a:srgbClr val="FF0000"/>
                          </a:solidFill>
                          <a:effectLst/>
                          <a:latin typeface="Arial" panose="020B0604020202020204" pitchFamily="34" charset="0"/>
                          <a:ea typeface="ＭＳ Ｐゴシック" panose="020B0600070205080204" pitchFamily="50" charset="-128"/>
                        </a:rPr>
                        <a:t>80,430</a:t>
                      </a:r>
                    </a:p>
                  </a:txBody>
                  <a:tcPr marL="6350" marR="6350" marT="6350" marB="0" anchor="ctr"/>
                </a:tc>
                <a:extLst>
                  <a:ext uri="{0D108BD9-81ED-4DB2-BD59-A6C34878D82A}">
                    <a16:rowId xmlns="" xmlns:a16="http://schemas.microsoft.com/office/drawing/2014/main" val="10005"/>
                  </a:ext>
                </a:extLst>
              </a:tr>
              <a:tr h="370840">
                <a:tc gridSpan="2">
                  <a:txBody>
                    <a:bodyPr/>
                    <a:lstStyle/>
                    <a:p>
                      <a:pPr algn="ctr"/>
                      <a:r>
                        <a:rPr kumimoji="1" lang="ja-JP" altLang="en-US" dirty="0"/>
                        <a:t>医　　　療　　　費　　　総　　　額</a:t>
                      </a:r>
                    </a:p>
                  </a:txBody>
                  <a:tcPr anchor="ctr"/>
                </a:tc>
                <a:tc hMerge="1">
                  <a:txBody>
                    <a:bodyPr/>
                    <a:lstStyle/>
                    <a:p>
                      <a:endParaRPr kumimoji="1" lang="ja-JP" altLang="en-US" dirty="0"/>
                    </a:p>
                  </a:txBody>
                  <a:tcP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300,000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300,000</a:t>
                      </a:r>
                    </a:p>
                  </a:txBody>
                  <a:tcPr marL="6350" marR="6350" marT="6350" marB="0" anchor="ctr"/>
                </a:tc>
                <a:tc>
                  <a:txBody>
                    <a:bodyPr/>
                    <a:lstStyle/>
                    <a:p>
                      <a:pPr algn="r" fontAlgn="ctr"/>
                      <a:r>
                        <a:rPr lang="en-US" altLang="ja-JP" sz="2200" b="0" i="0" u="none" strike="noStrike" dirty="0">
                          <a:solidFill>
                            <a:srgbClr val="000000"/>
                          </a:solidFill>
                          <a:effectLst/>
                          <a:latin typeface="Arial" panose="020B0604020202020204" pitchFamily="34" charset="0"/>
                          <a:ea typeface="ＭＳ Ｐゴシック" panose="020B0600070205080204" pitchFamily="50" charset="-128"/>
                        </a:rPr>
                        <a:t>300,000</a:t>
                      </a:r>
                    </a:p>
                  </a:txBody>
                  <a:tcPr marL="6350" marR="6350" marT="6350" marB="0" anchor="ctr"/>
                </a:tc>
                <a:extLst>
                  <a:ext uri="{0D108BD9-81ED-4DB2-BD59-A6C34878D82A}">
                    <a16:rowId xmlns="" xmlns:a16="http://schemas.microsoft.com/office/drawing/2014/main" val="10006"/>
                  </a:ext>
                </a:extLst>
              </a:tr>
            </a:tbl>
          </a:graphicData>
        </a:graphic>
      </p:graphicFrame>
      <p:sp>
        <p:nvSpPr>
          <p:cNvPr id="7" name="コンテンツ プレースホルダー 2"/>
          <p:cNvSpPr txBox="1">
            <a:spLocks/>
          </p:cNvSpPr>
          <p:nvPr/>
        </p:nvSpPr>
        <p:spPr>
          <a:xfrm>
            <a:off x="1075681" y="1588426"/>
            <a:ext cx="10001597" cy="101655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2400" dirty="0">
                <a:solidFill>
                  <a:srgbClr val="0070C0"/>
                </a:solidFill>
                <a:latin typeface="+mn-ea"/>
              </a:rPr>
              <a:t>組合員の１か月の医療費総額が</a:t>
            </a:r>
            <a:r>
              <a:rPr lang="en-US" altLang="ja-JP" sz="2400" dirty="0">
                <a:solidFill>
                  <a:srgbClr val="0070C0"/>
                </a:solidFill>
                <a:latin typeface="+mn-ea"/>
              </a:rPr>
              <a:t>30</a:t>
            </a:r>
            <a:r>
              <a:rPr lang="ja-JP" altLang="en-US" sz="2400" dirty="0">
                <a:solidFill>
                  <a:srgbClr val="0070C0"/>
                </a:solidFill>
                <a:latin typeface="+mn-ea"/>
              </a:rPr>
              <a:t>万円であったときの医療給付の例</a:t>
            </a:r>
            <a:endParaRPr lang="en-US" altLang="ja-JP" sz="2400" dirty="0">
              <a:solidFill>
                <a:srgbClr val="0070C0"/>
              </a:solidFill>
              <a:latin typeface="+mn-ea"/>
            </a:endParaRPr>
          </a:p>
          <a:p>
            <a:pPr marL="0" indent="0">
              <a:buNone/>
            </a:pPr>
            <a:r>
              <a:rPr lang="ja-JP" altLang="en-US" dirty="0">
                <a:solidFill>
                  <a:srgbClr val="0070C0"/>
                </a:solidFill>
                <a:latin typeface="+mn-ea"/>
              </a:rPr>
              <a:t>（標準報酬月額</a:t>
            </a:r>
            <a:r>
              <a:rPr lang="en-US" altLang="ja-JP" dirty="0">
                <a:solidFill>
                  <a:srgbClr val="0070C0"/>
                </a:solidFill>
                <a:latin typeface="+mn-ea"/>
              </a:rPr>
              <a:t>28</a:t>
            </a:r>
            <a:r>
              <a:rPr lang="ja-JP" altLang="en-US" dirty="0">
                <a:solidFill>
                  <a:srgbClr val="0070C0"/>
                </a:solidFill>
                <a:latin typeface="+mn-ea"/>
              </a:rPr>
              <a:t>万円以上</a:t>
            </a:r>
            <a:r>
              <a:rPr lang="en-US" altLang="ja-JP" dirty="0">
                <a:solidFill>
                  <a:srgbClr val="0070C0"/>
                </a:solidFill>
                <a:latin typeface="+mn-ea"/>
              </a:rPr>
              <a:t>53</a:t>
            </a:r>
            <a:r>
              <a:rPr lang="ja-JP" altLang="en-US" dirty="0">
                <a:solidFill>
                  <a:srgbClr val="0070C0"/>
                </a:solidFill>
                <a:latin typeface="+mn-ea"/>
              </a:rPr>
              <a:t>万円未満の場合）</a:t>
            </a:r>
            <a:endParaRPr lang="en-US" altLang="ja-JP" dirty="0">
              <a:solidFill>
                <a:srgbClr val="0070C0"/>
              </a:solidFill>
              <a:latin typeface="+mn-ea"/>
            </a:endParaRPr>
          </a:p>
        </p:txBody>
      </p:sp>
      <p:pic>
        <p:nvPicPr>
          <p:cNvPr id="3" name="オーディオ 2">
            <a:hlinkClick r:id="" action="ppaction://media"/>
            <a:extLst>
              <a:ext uri="{FF2B5EF4-FFF2-40B4-BE49-F238E27FC236}">
                <a16:creationId xmlns="" xmlns:a16="http://schemas.microsoft.com/office/drawing/2014/main" id="{F4B0001E-4203-471F-A7CC-8590D84CDD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781092"/>
      </p:ext>
    </p:extLst>
  </p:cSld>
  <p:clrMapOvr>
    <a:masterClrMapping/>
  </p:clrMapOvr>
  <mc:AlternateContent xmlns:mc="http://schemas.openxmlformats.org/markup-compatibility/2006" xmlns:p14="http://schemas.microsoft.com/office/powerpoint/2010/main">
    <mc:Choice Requires="p14">
      <p:transition spd="slow" p14:dur="2000" advTm="43835"/>
    </mc:Choice>
    <mc:Fallback xmlns="">
      <p:transition spd="slow" advTm="4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154083" y="1743741"/>
            <a:ext cx="9893145" cy="4805916"/>
          </a:xfrm>
        </p:spPr>
        <p:txBody>
          <a:bodyPr>
            <a:normAutofit fontScale="92500" lnSpcReduction="10000"/>
          </a:bodyPr>
          <a:lstStyle/>
          <a:p>
            <a:r>
              <a:rPr lang="ja-JP" altLang="en-US" sz="3600" dirty="0">
                <a:solidFill>
                  <a:srgbClr val="0070C0"/>
                </a:solidFill>
              </a:rPr>
              <a:t>①</a:t>
            </a:r>
            <a:r>
              <a:rPr kumimoji="1" lang="ja-JP" altLang="en-US" sz="3600" dirty="0">
                <a:solidFill>
                  <a:srgbClr val="0070C0"/>
                </a:solidFill>
              </a:rPr>
              <a:t>　組合員証等の返納</a:t>
            </a:r>
            <a:endParaRPr kumimoji="1" lang="en-US" altLang="ja-JP" sz="3600" dirty="0">
              <a:solidFill>
                <a:srgbClr val="0070C0"/>
              </a:solidFill>
            </a:endParaRPr>
          </a:p>
          <a:p>
            <a:endParaRPr kumimoji="1" lang="en-US" altLang="ja-JP" sz="900" dirty="0">
              <a:solidFill>
                <a:srgbClr val="0070C0"/>
              </a:solidFill>
            </a:endParaRPr>
          </a:p>
          <a:p>
            <a:r>
              <a:rPr lang="ja-JP" altLang="en-US" dirty="0"/>
              <a:t>　</a:t>
            </a:r>
            <a:r>
              <a:rPr lang="ja-JP" altLang="en-US" sz="2600" dirty="0"/>
              <a:t>　</a:t>
            </a:r>
            <a:r>
              <a:rPr lang="ja-JP" altLang="en-US" sz="2600" dirty="0">
                <a:latin typeface="HGPｺﾞｼｯｸM" panose="020B0600000000000000" pitchFamily="50" charset="-128"/>
                <a:ea typeface="HGPｺﾞｼｯｸM" panose="020B0600000000000000" pitchFamily="50" charset="-128"/>
              </a:rPr>
              <a:t>・　 </a:t>
            </a:r>
            <a:r>
              <a:rPr lang="ja-JP" altLang="en-US" sz="2600" spc="-150" dirty="0">
                <a:latin typeface="HGPｺﾞｼｯｸM" panose="020B0600000000000000" pitchFamily="50" charset="-128"/>
                <a:ea typeface="HGPｺﾞｼｯｸM" panose="020B0600000000000000" pitchFamily="50" charset="-128"/>
              </a:rPr>
              <a:t>現在お持ちの組合員証や被扶養者証等（注）は，</a:t>
            </a:r>
            <a:r>
              <a:rPr lang="ja-JP" altLang="en-US" sz="2600" spc="-150" dirty="0">
                <a:solidFill>
                  <a:srgbClr val="FF0000"/>
                </a:solidFill>
                <a:latin typeface="HGPｺﾞｼｯｸM" panose="020B0600000000000000" pitchFamily="50" charset="-128"/>
                <a:ea typeface="HGPｺﾞｼｯｸM" panose="020B0600000000000000" pitchFamily="50" charset="-128"/>
              </a:rPr>
              <a:t> 退職した日の翌日から</a:t>
            </a:r>
            <a:endParaRPr lang="en-US" altLang="ja-JP" sz="2600" spc="-150" dirty="0">
              <a:solidFill>
                <a:srgbClr val="FF0000"/>
              </a:solidFill>
              <a:latin typeface="HGPｺﾞｼｯｸM" panose="020B0600000000000000" pitchFamily="50" charset="-128"/>
              <a:ea typeface="HGPｺﾞｼｯｸM" panose="020B0600000000000000" pitchFamily="50" charset="-128"/>
            </a:endParaRPr>
          </a:p>
          <a:p>
            <a:r>
              <a:rPr lang="ja-JP" altLang="en-US" sz="2600" spc="-150" dirty="0">
                <a:solidFill>
                  <a:srgbClr val="FF0000"/>
                </a:solidFill>
                <a:latin typeface="HGPｺﾞｼｯｸM" panose="020B0600000000000000" pitchFamily="50" charset="-128"/>
                <a:ea typeface="HGPｺﾞｼｯｸM" panose="020B0600000000000000" pitchFamily="50" charset="-128"/>
              </a:rPr>
              <a:t>　　　使用できなくなりますので，</a:t>
            </a:r>
            <a:r>
              <a:rPr lang="ja-JP" altLang="en-US" sz="2600" u="sng" spc="-150" dirty="0">
                <a:solidFill>
                  <a:srgbClr val="FF0000"/>
                </a:solidFill>
                <a:latin typeface="HGPｺﾞｼｯｸM" panose="020B0600000000000000" pitchFamily="50" charset="-128"/>
                <a:ea typeface="HGPｺﾞｼｯｸM" panose="020B0600000000000000" pitchFamily="50" charset="-128"/>
              </a:rPr>
              <a:t>退職時に所属所に返却してください</a:t>
            </a:r>
            <a:r>
              <a:rPr lang="ja-JP" altLang="en-US" sz="2600" spc="-150" dirty="0">
                <a:solidFill>
                  <a:srgbClr val="FF0000"/>
                </a:solidFill>
                <a:latin typeface="HGPｺﾞｼｯｸM" panose="020B0600000000000000" pitchFamily="50" charset="-128"/>
                <a:ea typeface="HGPｺﾞｼｯｸM" panose="020B0600000000000000" pitchFamily="50" charset="-128"/>
              </a:rPr>
              <a:t>。</a:t>
            </a:r>
            <a:endParaRPr lang="en-US" altLang="ja-JP" sz="2600" spc="-150" dirty="0">
              <a:solidFill>
                <a:srgbClr val="FF0000"/>
              </a:solidFill>
              <a:latin typeface="HGPｺﾞｼｯｸM" panose="020B0600000000000000" pitchFamily="50" charset="-128"/>
              <a:ea typeface="HGPｺﾞｼｯｸM" panose="020B0600000000000000" pitchFamily="50" charset="-128"/>
            </a:endParaRPr>
          </a:p>
          <a:p>
            <a:r>
              <a:rPr kumimoji="1" lang="ja-JP" altLang="en-US" sz="2400" dirty="0">
                <a:latin typeface="HGPｺﾞｼｯｸM" panose="020B0600000000000000" pitchFamily="50" charset="-128"/>
                <a:ea typeface="HGP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　　</a:t>
            </a:r>
            <a:r>
              <a:rPr lang="ja-JP" altLang="en-US" dirty="0">
                <a:latin typeface="HGPｺﾞｼｯｸM" panose="020B0600000000000000" pitchFamily="50" charset="-128"/>
                <a:ea typeface="HGPｺﾞｼｯｸM" panose="020B0600000000000000" pitchFamily="50" charset="-128"/>
              </a:rPr>
              <a:t> （注）　被扶養者証・特定疾病療養受療証・高齢受給者証・限度額適用認定証</a:t>
            </a:r>
            <a:endParaRPr lang="en-US" altLang="ja-JP" dirty="0">
              <a:latin typeface="HGPｺﾞｼｯｸM" panose="020B0600000000000000" pitchFamily="50" charset="-128"/>
              <a:ea typeface="HGPｺﾞｼｯｸM" panose="020B0600000000000000" pitchFamily="50" charset="-128"/>
            </a:endParaRPr>
          </a:p>
          <a:p>
            <a:endParaRPr lang="en-US" altLang="ja-JP" sz="1100" dirty="0">
              <a:latin typeface="HGPｺﾞｼｯｸM" panose="020B0600000000000000" pitchFamily="50" charset="-128"/>
              <a:ea typeface="HGPｺﾞｼｯｸM" panose="020B0600000000000000" pitchFamily="50" charset="-128"/>
            </a:endParaRPr>
          </a:p>
          <a:p>
            <a:r>
              <a:rPr lang="ja-JP" altLang="en-US" dirty="0">
                <a:latin typeface="HGPｺﾞｼｯｸM" panose="020B0600000000000000" pitchFamily="50" charset="-128"/>
                <a:ea typeface="HGPｺﾞｼｯｸM" panose="020B0600000000000000" pitchFamily="50" charset="-128"/>
              </a:rPr>
              <a:t>　</a:t>
            </a:r>
            <a:r>
              <a:rPr lang="ja-JP" altLang="en-US" sz="2600" dirty="0">
                <a:latin typeface="HGPｺﾞｼｯｸM" panose="020B0600000000000000" pitchFamily="50" charset="-128"/>
                <a:ea typeface="HGPｺﾞｼｯｸM" panose="020B0600000000000000" pitchFamily="50" charset="-128"/>
              </a:rPr>
              <a:t>　・　 退職した日の翌日以降に，組合員証や被扶養者証等を使用して</a:t>
            </a:r>
            <a:endParaRPr lang="en-US" altLang="ja-JP" sz="2600" dirty="0">
              <a:latin typeface="HGPｺﾞｼｯｸM" panose="020B0600000000000000" pitchFamily="50" charset="-128"/>
              <a:ea typeface="HGPｺﾞｼｯｸM" panose="020B0600000000000000" pitchFamily="50" charset="-128"/>
            </a:endParaRPr>
          </a:p>
          <a:p>
            <a:r>
              <a:rPr lang="ja-JP" altLang="en-US" sz="2600" dirty="0">
                <a:latin typeface="HGPｺﾞｼｯｸM" panose="020B0600000000000000" pitchFamily="50" charset="-128"/>
                <a:ea typeface="HGPｺﾞｼｯｸM" panose="020B0600000000000000" pitchFamily="50" charset="-128"/>
              </a:rPr>
              <a:t>　　　医療機関等を受診した場合，当共済組合が医療機関等に支払った</a:t>
            </a:r>
            <a:endParaRPr lang="en-US" altLang="ja-JP" sz="2600" dirty="0">
              <a:latin typeface="HGPｺﾞｼｯｸM" panose="020B0600000000000000" pitchFamily="50" charset="-128"/>
              <a:ea typeface="HGPｺﾞｼｯｸM" panose="020B0600000000000000" pitchFamily="50" charset="-128"/>
            </a:endParaRPr>
          </a:p>
          <a:p>
            <a:r>
              <a:rPr lang="ja-JP" altLang="en-US" sz="2600" dirty="0">
                <a:latin typeface="HGPｺﾞｼｯｸM" panose="020B0600000000000000" pitchFamily="50" charset="-128"/>
                <a:ea typeface="HGPｺﾞｼｯｸM" panose="020B0600000000000000" pitchFamily="50" charset="-128"/>
              </a:rPr>
              <a:t>　　　医療費</a:t>
            </a:r>
            <a:r>
              <a:rPr lang="ja-JP" altLang="en-US" sz="2600" spc="-150" dirty="0">
                <a:latin typeface="HGPｺﾞｼｯｸM" panose="020B0600000000000000" pitchFamily="50" charset="-128"/>
                <a:ea typeface="HGPｺﾞｼｯｸM" panose="020B0600000000000000" pitchFamily="50" charset="-128"/>
              </a:rPr>
              <a:t>等を</a:t>
            </a:r>
            <a:r>
              <a:rPr lang="ja-JP" altLang="en-US" sz="2600" u="sng" spc="-150" dirty="0">
                <a:latin typeface="HGPｺﾞｼｯｸM" panose="020B0600000000000000" pitchFamily="50" charset="-128"/>
                <a:ea typeface="HGPｺﾞｼｯｸM" panose="020B0600000000000000" pitchFamily="50" charset="-128"/>
              </a:rPr>
              <a:t>返還していただくことになります</a:t>
            </a:r>
            <a:r>
              <a:rPr lang="ja-JP" altLang="en-US" sz="2600" spc="-150" dirty="0">
                <a:latin typeface="HGPｺﾞｼｯｸM" panose="020B0600000000000000" pitchFamily="50" charset="-128"/>
                <a:ea typeface="HGPｺﾞｼｯｸM" panose="020B0600000000000000" pitchFamily="50" charset="-128"/>
              </a:rPr>
              <a:t>ので，注意してください。</a:t>
            </a:r>
            <a:endParaRPr lang="en-US" altLang="ja-JP" sz="2600" spc="-150" dirty="0">
              <a:latin typeface="HGPｺﾞｼｯｸM" panose="020B0600000000000000" pitchFamily="50" charset="-128"/>
              <a:ea typeface="HGPｺﾞｼｯｸM" panose="020B0600000000000000" pitchFamily="50" charset="-128"/>
            </a:endParaRPr>
          </a:p>
          <a:p>
            <a:endParaRPr lang="en-US" altLang="ja-JP" dirty="0"/>
          </a:p>
          <a:p>
            <a:r>
              <a:rPr kumimoji="1" lang="ja-JP" altLang="en-US" dirty="0"/>
              <a:t>　　</a:t>
            </a:r>
          </a:p>
        </p:txBody>
      </p:sp>
      <p:sp>
        <p:nvSpPr>
          <p:cNvPr id="3" name="タイトル 2"/>
          <p:cNvSpPr>
            <a:spLocks noGrp="1"/>
          </p:cNvSpPr>
          <p:nvPr>
            <p:ph type="title"/>
          </p:nvPr>
        </p:nvSpPr>
        <p:spPr>
          <a:xfrm>
            <a:off x="1154083" y="723014"/>
            <a:ext cx="10058400" cy="606056"/>
          </a:xfrm>
        </p:spPr>
        <p:txBody>
          <a:bodyPr>
            <a:normAutofit fontScale="90000"/>
          </a:bodyPr>
          <a:lstStyle/>
          <a:p>
            <a:r>
              <a:rPr lang="en-US" altLang="ja-JP" dirty="0">
                <a:solidFill>
                  <a:schemeClr val="accent1">
                    <a:lumMod val="50000"/>
                  </a:schemeClr>
                </a:solidFill>
                <a:latin typeface="+mn-ea"/>
              </a:rPr>
              <a:t/>
            </a:r>
            <a:br>
              <a:rPr lang="en-US" altLang="ja-JP" dirty="0">
                <a:solidFill>
                  <a:schemeClr val="accent1">
                    <a:lumMod val="50000"/>
                  </a:schemeClr>
                </a:solidFill>
                <a:latin typeface="+mn-ea"/>
              </a:rPr>
            </a:br>
            <a:r>
              <a:rPr lang="ja-JP" altLang="en-US" dirty="0">
                <a:solidFill>
                  <a:schemeClr val="accent1">
                    <a:lumMod val="50000"/>
                  </a:schemeClr>
                </a:solidFill>
                <a:latin typeface="+mn-ea"/>
              </a:rPr>
              <a:t>４</a:t>
            </a:r>
            <a:r>
              <a:rPr lang="ja-JP" altLang="en-US" sz="3100" dirty="0">
                <a:solidFill>
                  <a:schemeClr val="accent1">
                    <a:lumMod val="50000"/>
                  </a:schemeClr>
                </a:solidFill>
                <a:latin typeface="+mn-ea"/>
              </a:rPr>
              <a:t>①</a:t>
            </a:r>
            <a:r>
              <a:rPr lang="ja-JP" altLang="en-US" dirty="0">
                <a:solidFill>
                  <a:schemeClr val="accent1">
                    <a:lumMod val="50000"/>
                  </a:schemeClr>
                </a:solidFill>
                <a:latin typeface="+mn-ea"/>
              </a:rPr>
              <a:t>　保険証等の返納等</a:t>
            </a:r>
            <a:endParaRPr kumimoji="1" lang="ja-JP" altLang="en-US" dirty="0"/>
          </a:p>
        </p:txBody>
      </p:sp>
      <p:pic>
        <p:nvPicPr>
          <p:cNvPr id="5" name="オーディオ 4">
            <a:hlinkClick r:id="" action="ppaction://media"/>
            <a:extLst>
              <a:ext uri="{FF2B5EF4-FFF2-40B4-BE49-F238E27FC236}">
                <a16:creationId xmlns="" xmlns:a16="http://schemas.microsoft.com/office/drawing/2014/main" id="{156EDB62-EA87-497C-8470-D7729340A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2356257"/>
      </p:ext>
    </p:extLst>
  </p:cSld>
  <p:clrMapOvr>
    <a:masterClrMapping/>
  </p:clrMapOvr>
  <mc:AlternateContent xmlns:mc="http://schemas.openxmlformats.org/markup-compatibility/2006" xmlns:p14="http://schemas.microsoft.com/office/powerpoint/2010/main">
    <mc:Choice Requires="p14">
      <p:transition spd="slow" p14:dur="2000" advTm="42512"/>
    </mc:Choice>
    <mc:Fallback xmlns="">
      <p:transition spd="slow" advTm="4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154083" y="1935125"/>
            <a:ext cx="10058400" cy="4210493"/>
          </a:xfrm>
        </p:spPr>
        <p:txBody>
          <a:bodyPr/>
          <a:lstStyle/>
          <a:p>
            <a:r>
              <a:rPr lang="ja-JP" altLang="en-US" sz="3600" dirty="0">
                <a:solidFill>
                  <a:srgbClr val="0070C0"/>
                </a:solidFill>
              </a:rPr>
              <a:t>②　退職後の給付金の受取</a:t>
            </a:r>
            <a:endParaRPr lang="en-US" altLang="ja-JP" sz="3600" dirty="0">
              <a:solidFill>
                <a:srgbClr val="0070C0"/>
              </a:solidFill>
            </a:endParaRPr>
          </a:p>
          <a:p>
            <a:r>
              <a:rPr lang="ja-JP" altLang="en-US" sz="800" dirty="0"/>
              <a:t>　　 </a:t>
            </a:r>
            <a:endParaRPr lang="en-US" altLang="ja-JP" sz="800" dirty="0"/>
          </a:p>
          <a:p>
            <a:r>
              <a:rPr lang="ja-JP" altLang="en-US" sz="2400" spc="-150" dirty="0">
                <a:latin typeface="HGPｺﾞｼｯｸM" panose="020B0600000000000000" pitchFamily="50" charset="-128"/>
                <a:ea typeface="HGPｺﾞｼｯｸM" panose="020B0600000000000000" pitchFamily="50" charset="-128"/>
              </a:rPr>
              <a:t>　　　 給付金受取口座は，退職後，</a:t>
            </a:r>
            <a:r>
              <a:rPr lang="ja-JP" altLang="en-US" sz="2400" dirty="0">
                <a:latin typeface="HGPｺﾞｼｯｸM" panose="020B0600000000000000" pitchFamily="50" charset="-128"/>
                <a:ea typeface="HGPｺﾞｼｯｸM" panose="020B0600000000000000" pitchFamily="50" charset="-128"/>
              </a:rPr>
              <a:t>少なくとも</a:t>
            </a:r>
            <a:r>
              <a:rPr lang="ja-JP" altLang="en-US" sz="2400" u="sng" dirty="0">
                <a:solidFill>
                  <a:srgbClr val="FF0000"/>
                </a:solidFill>
                <a:latin typeface="HGPｺﾞｼｯｸM" panose="020B0600000000000000" pitchFamily="50" charset="-128"/>
                <a:ea typeface="HGPｺﾞｼｯｸM" panose="020B0600000000000000" pitchFamily="50" charset="-128"/>
              </a:rPr>
              <a:t>６か月間は解約しないで</a:t>
            </a:r>
            <a:r>
              <a:rPr lang="ja-JP" altLang="en-US" sz="2400" dirty="0">
                <a:latin typeface="HGPｺﾞｼｯｸM" panose="020B0600000000000000" pitchFamily="50" charset="-128"/>
                <a:ea typeface="HGPｺﾞｼｯｸM" panose="020B0600000000000000" pitchFamily="50" charset="-128"/>
              </a:rPr>
              <a:t>ください。</a:t>
            </a:r>
            <a:endParaRPr lang="en-US" altLang="ja-JP" sz="2400" dirty="0">
              <a:latin typeface="HGPｺﾞｼｯｸM" panose="020B0600000000000000" pitchFamily="50" charset="-128"/>
              <a:ea typeface="HGPｺﾞｼｯｸM" panose="020B0600000000000000" pitchFamily="50" charset="-128"/>
            </a:endParaRPr>
          </a:p>
          <a:p>
            <a:r>
              <a:rPr lang="ja-JP" altLang="en-US" sz="2400" dirty="0">
                <a:latin typeface="HGPｺﾞｼｯｸM" panose="020B0600000000000000" pitchFamily="50" charset="-128"/>
                <a:ea typeface="HGPｺﾞｼｯｸM" panose="020B0600000000000000" pitchFamily="50" charset="-128"/>
              </a:rPr>
              <a:t>　　</a:t>
            </a:r>
            <a:r>
              <a:rPr lang="ja-JP" altLang="en-US" sz="2400" u="sng" dirty="0">
                <a:solidFill>
                  <a:srgbClr val="FF0000"/>
                </a:solidFill>
                <a:latin typeface="HGPｺﾞｼｯｸM" panose="020B0600000000000000" pitchFamily="50" charset="-128"/>
                <a:ea typeface="HGPｺﾞｼｯｸM" panose="020B0600000000000000" pitchFamily="50" charset="-128"/>
              </a:rPr>
              <a:t>住所変更があった場合</a:t>
            </a:r>
            <a:r>
              <a:rPr lang="ja-JP" altLang="en-US" sz="2400" dirty="0">
                <a:latin typeface="HGPｺﾞｼｯｸM" panose="020B0600000000000000" pitchFamily="50" charset="-128"/>
                <a:ea typeface="HGPｺﾞｼｯｸM" panose="020B0600000000000000" pitchFamily="50" charset="-128"/>
              </a:rPr>
              <a:t>は，組合員</a:t>
            </a:r>
            <a:r>
              <a:rPr lang="ja-JP" altLang="en-US" sz="2400" spc="-150" dirty="0">
                <a:latin typeface="HGPｺﾞｼｯｸM" panose="020B0600000000000000" pitchFamily="50" charset="-128"/>
                <a:ea typeface="HGPｺﾞｼｯｸM" panose="020B0600000000000000" pitchFamily="50" charset="-128"/>
              </a:rPr>
              <a:t>等情報変更申告書を提出してください。</a:t>
            </a:r>
            <a:endParaRPr lang="en-US" altLang="ja-JP" sz="2400" spc="-150" dirty="0">
              <a:latin typeface="HGPｺﾞｼｯｸM" panose="020B0600000000000000" pitchFamily="50" charset="-128"/>
              <a:ea typeface="HGPｺﾞｼｯｸM" panose="020B0600000000000000" pitchFamily="50" charset="-128"/>
            </a:endParaRPr>
          </a:p>
          <a:p>
            <a:r>
              <a:rPr lang="ja-JP" altLang="en-US" dirty="0"/>
              <a:t>　　</a:t>
            </a:r>
            <a:endParaRPr lang="en-US" altLang="ja-JP" dirty="0"/>
          </a:p>
          <a:p>
            <a:r>
              <a:rPr lang="ja-JP" altLang="en-US" dirty="0"/>
              <a:t>　　 </a:t>
            </a:r>
            <a:r>
              <a:rPr lang="ja-JP" altLang="en-US" dirty="0">
                <a:latin typeface="HGPｺﾞｼｯｸM" panose="020B0600000000000000" pitchFamily="50" charset="-128"/>
                <a:ea typeface="HGPｺﾞｼｯｸM" panose="020B0600000000000000" pitchFamily="50" charset="-128"/>
              </a:rPr>
              <a:t>共済組合等による給付金等の給付は，医療機関での受診後，３か月後以降になります。</a:t>
            </a:r>
            <a:endParaRPr lang="en-US" altLang="ja-JP" dirty="0">
              <a:latin typeface="HGPｺﾞｼｯｸM" panose="020B0600000000000000" pitchFamily="50" charset="-128"/>
              <a:ea typeface="HGPｺﾞｼｯｸM" panose="020B0600000000000000" pitchFamily="50" charset="-128"/>
            </a:endParaRPr>
          </a:p>
          <a:p>
            <a:r>
              <a:rPr lang="ja-JP" altLang="en-US" dirty="0">
                <a:latin typeface="HGPｺﾞｼｯｸM" panose="020B0600000000000000" pitchFamily="50" charset="-128"/>
                <a:ea typeface="HGPｺﾞｼｯｸM" panose="020B0600000000000000" pitchFamily="50" charset="-128"/>
              </a:rPr>
              <a:t>　　 給付金は，本人の口座に振込の上，自宅に給付金明細書を送付します。</a:t>
            </a:r>
            <a:endParaRPr lang="en-US" altLang="ja-JP" dirty="0">
              <a:latin typeface="HGPｺﾞｼｯｸM" panose="020B0600000000000000" pitchFamily="50" charset="-128"/>
              <a:ea typeface="HGPｺﾞｼｯｸM" panose="020B0600000000000000" pitchFamily="50" charset="-128"/>
            </a:endParaRPr>
          </a:p>
          <a:p>
            <a:endParaRPr kumimoji="1" lang="ja-JP" altLang="en-US" dirty="0"/>
          </a:p>
        </p:txBody>
      </p:sp>
      <p:sp>
        <p:nvSpPr>
          <p:cNvPr id="3" name="タイトル 2"/>
          <p:cNvSpPr>
            <a:spLocks noGrp="1"/>
          </p:cNvSpPr>
          <p:nvPr>
            <p:ph type="title"/>
          </p:nvPr>
        </p:nvSpPr>
        <p:spPr>
          <a:xfrm>
            <a:off x="1097280" y="286603"/>
            <a:ext cx="10058400" cy="1021201"/>
          </a:xfrm>
        </p:spPr>
        <p:txBody>
          <a:bodyPr>
            <a:normAutofit fontScale="90000"/>
          </a:bodyPr>
          <a:lstStyle/>
          <a:p>
            <a:r>
              <a:rPr lang="en-US" altLang="ja-JP" dirty="0">
                <a:solidFill>
                  <a:schemeClr val="accent1">
                    <a:lumMod val="50000"/>
                  </a:schemeClr>
                </a:solidFill>
                <a:latin typeface="+mn-ea"/>
              </a:rPr>
              <a:t/>
            </a:r>
            <a:br>
              <a:rPr lang="en-US" altLang="ja-JP" dirty="0">
                <a:solidFill>
                  <a:schemeClr val="accent1">
                    <a:lumMod val="50000"/>
                  </a:schemeClr>
                </a:solidFill>
                <a:latin typeface="+mn-ea"/>
              </a:rPr>
            </a:br>
            <a:r>
              <a:rPr lang="ja-JP" altLang="en-US" dirty="0">
                <a:solidFill>
                  <a:schemeClr val="accent1">
                    <a:lumMod val="50000"/>
                  </a:schemeClr>
                </a:solidFill>
                <a:latin typeface="+mn-ea"/>
              </a:rPr>
              <a:t>４</a:t>
            </a:r>
            <a:r>
              <a:rPr lang="ja-JP" altLang="en-US" sz="3100" dirty="0">
                <a:solidFill>
                  <a:schemeClr val="accent1">
                    <a:lumMod val="50000"/>
                  </a:schemeClr>
                </a:solidFill>
                <a:latin typeface="+mn-ea"/>
              </a:rPr>
              <a:t>②</a:t>
            </a:r>
            <a:r>
              <a:rPr lang="ja-JP" altLang="en-US" dirty="0">
                <a:solidFill>
                  <a:schemeClr val="accent1">
                    <a:lumMod val="50000"/>
                  </a:schemeClr>
                </a:solidFill>
                <a:latin typeface="+mn-ea"/>
              </a:rPr>
              <a:t>　保険証等の返納等</a:t>
            </a:r>
            <a:endParaRPr kumimoji="1" lang="ja-JP" altLang="en-US" dirty="0"/>
          </a:p>
        </p:txBody>
      </p:sp>
      <p:pic>
        <p:nvPicPr>
          <p:cNvPr id="5" name="オーディオ 4">
            <a:hlinkClick r:id="" action="ppaction://media"/>
            <a:extLst>
              <a:ext uri="{FF2B5EF4-FFF2-40B4-BE49-F238E27FC236}">
                <a16:creationId xmlns="" xmlns:a16="http://schemas.microsoft.com/office/drawing/2014/main" id="{019B025A-4C08-4249-88BD-6F5432EF2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7513577"/>
      </p:ext>
    </p:extLst>
  </p:cSld>
  <p:clrMapOvr>
    <a:masterClrMapping/>
  </p:clrMapOvr>
  <mc:AlternateContent xmlns:mc="http://schemas.openxmlformats.org/markup-compatibility/2006" xmlns:p14="http://schemas.microsoft.com/office/powerpoint/2010/main">
    <mc:Choice Requires="p14">
      <p:transition spd="slow" p14:dur="2000" advTm="36163"/>
    </mc:Choice>
    <mc:Fallback xmlns="">
      <p:transition spd="slow" advTm="3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157051200"/>
              </p:ext>
            </p:extLst>
          </p:nvPr>
        </p:nvGraphicFramePr>
        <p:xfrm>
          <a:off x="1097279" y="1540717"/>
          <a:ext cx="9939315" cy="3860835"/>
        </p:xfrm>
        <a:graphic>
          <a:graphicData uri="http://schemas.openxmlformats.org/drawingml/2006/table">
            <a:tbl>
              <a:tblPr firstRow="1" bandRow="1">
                <a:tableStyleId>{5C22544A-7EE6-4342-B048-85BDC9FD1C3A}</a:tableStyleId>
              </a:tblPr>
              <a:tblGrid>
                <a:gridCol w="1422637">
                  <a:extLst>
                    <a:ext uri="{9D8B030D-6E8A-4147-A177-3AD203B41FA5}">
                      <a16:colId xmlns="" xmlns:a16="http://schemas.microsoft.com/office/drawing/2014/main" val="20000"/>
                    </a:ext>
                  </a:extLst>
                </a:gridCol>
                <a:gridCol w="8516678">
                  <a:extLst>
                    <a:ext uri="{9D8B030D-6E8A-4147-A177-3AD203B41FA5}">
                      <a16:colId xmlns="" xmlns:a16="http://schemas.microsoft.com/office/drawing/2014/main" val="20001"/>
                    </a:ext>
                  </a:extLst>
                </a:gridCol>
              </a:tblGrid>
              <a:tr h="420381">
                <a:tc>
                  <a:txBody>
                    <a:bodyPr/>
                    <a:lstStyle/>
                    <a:p>
                      <a:pPr algn="ctr"/>
                      <a:r>
                        <a:rPr kumimoji="1" lang="ja-JP" altLang="en-US" dirty="0"/>
                        <a:t>給　付　名</a:t>
                      </a:r>
                    </a:p>
                  </a:txBody>
                  <a:tcPr/>
                </a:tc>
                <a:tc>
                  <a:txBody>
                    <a:bodyPr/>
                    <a:lstStyle/>
                    <a:p>
                      <a:pPr algn="ctr"/>
                      <a:r>
                        <a:rPr kumimoji="1" lang="ja-JP" altLang="en-US" dirty="0"/>
                        <a:t>給　　　付　　　要　　　件</a:t>
                      </a:r>
                    </a:p>
                  </a:txBody>
                  <a:tcPr/>
                </a:tc>
                <a:extLst>
                  <a:ext uri="{0D108BD9-81ED-4DB2-BD59-A6C34878D82A}">
                    <a16:rowId xmlns="" xmlns:a16="http://schemas.microsoft.com/office/drawing/2014/main" val="10000"/>
                  </a:ext>
                </a:extLst>
              </a:tr>
              <a:tr h="697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出産費</a:t>
                      </a:r>
                    </a:p>
                  </a:txBody>
                  <a:tcPr/>
                </a:tc>
                <a:tc>
                  <a:txBody>
                    <a:bodyPr/>
                    <a:lstStyle/>
                    <a:p>
                      <a:r>
                        <a:rPr kumimoji="1" lang="ja-JP" altLang="en-US" dirty="0"/>
                        <a:t>１年以上組合員であった人が</a:t>
                      </a:r>
                      <a:r>
                        <a:rPr kumimoji="1" lang="ja-JP" altLang="en-US" u="sng" dirty="0">
                          <a:solidFill>
                            <a:srgbClr val="FF0000"/>
                          </a:solidFill>
                        </a:rPr>
                        <a:t>退職後６か月以内に出産</a:t>
                      </a:r>
                      <a:r>
                        <a:rPr kumimoji="1" lang="ja-JP" altLang="en-US" dirty="0"/>
                        <a:t>したとき。</a:t>
                      </a:r>
                      <a:endParaRPr kumimoji="1" lang="en-US" altLang="ja-JP" dirty="0"/>
                    </a:p>
                    <a:p>
                      <a:r>
                        <a:rPr kumimoji="1" lang="en-US" altLang="ja-JP" dirty="0"/>
                        <a:t>※</a:t>
                      </a:r>
                      <a:r>
                        <a:rPr kumimoji="1" lang="ja-JP" altLang="en-US" dirty="0"/>
                        <a:t>　被扶養者が出産したときは対象外</a:t>
                      </a:r>
                    </a:p>
                  </a:txBody>
                  <a:tcPr/>
                </a:tc>
                <a:extLst>
                  <a:ext uri="{0D108BD9-81ED-4DB2-BD59-A6C34878D82A}">
                    <a16:rowId xmlns="" xmlns:a16="http://schemas.microsoft.com/office/drawing/2014/main" val="10001"/>
                  </a:ext>
                </a:extLst>
              </a:tr>
              <a:tr h="531627">
                <a:tc>
                  <a:txBody>
                    <a:bodyPr/>
                    <a:lstStyle/>
                    <a:p>
                      <a:r>
                        <a:rPr kumimoji="1" lang="ja-JP" altLang="en-US" dirty="0"/>
                        <a:t>埋葬料</a:t>
                      </a:r>
                    </a:p>
                  </a:txBody>
                  <a:tcPr/>
                </a:tc>
                <a:tc>
                  <a:txBody>
                    <a:bodyPr/>
                    <a:lstStyle/>
                    <a:p>
                      <a:r>
                        <a:rPr kumimoji="1" lang="ja-JP" altLang="en-US" sz="1800" kern="1200" dirty="0">
                          <a:solidFill>
                            <a:schemeClr val="dk1"/>
                          </a:solidFill>
                          <a:effectLst/>
                          <a:latin typeface="+mn-lt"/>
                          <a:ea typeface="+mn-ea"/>
                          <a:cs typeface="+mn-cs"/>
                        </a:rPr>
                        <a:t>組合員が</a:t>
                      </a:r>
                      <a:r>
                        <a:rPr kumimoji="1" lang="ja-JP" altLang="ja-JP" sz="1800" u="sng" kern="1200" dirty="0">
                          <a:solidFill>
                            <a:srgbClr val="FF0000"/>
                          </a:solidFill>
                          <a:effectLst/>
                          <a:latin typeface="+mn-lt"/>
                          <a:ea typeface="+mn-ea"/>
                          <a:cs typeface="+mn-cs"/>
                        </a:rPr>
                        <a:t>退職後３か月以内に死亡</a:t>
                      </a:r>
                      <a:r>
                        <a:rPr kumimoji="1" lang="ja-JP" altLang="ja-JP" sz="1800" kern="1200" dirty="0">
                          <a:solidFill>
                            <a:schemeClr val="dk1"/>
                          </a:solidFill>
                          <a:effectLst/>
                          <a:latin typeface="+mn-lt"/>
                          <a:ea typeface="+mn-ea"/>
                          <a:cs typeface="+mn-cs"/>
                        </a:rPr>
                        <a:t>したとき</a:t>
                      </a:r>
                      <a:r>
                        <a:rPr kumimoji="1" lang="ja-JP" altLang="en-US" sz="1800" kern="1200" dirty="0">
                          <a:solidFill>
                            <a:schemeClr val="dk1"/>
                          </a:solidFill>
                          <a:effectLst/>
                          <a:latin typeface="+mn-lt"/>
                          <a:ea typeface="+mn-ea"/>
                          <a:cs typeface="+mn-cs"/>
                        </a:rPr>
                        <a:t>。</a:t>
                      </a:r>
                      <a:endParaRPr kumimoji="1" lang="ja-JP" altLang="en-US" dirty="0"/>
                    </a:p>
                  </a:txBody>
                  <a:tcPr/>
                </a:tc>
                <a:extLst>
                  <a:ext uri="{0D108BD9-81ED-4DB2-BD59-A6C34878D82A}">
                    <a16:rowId xmlns="" xmlns:a16="http://schemas.microsoft.com/office/drawing/2014/main" val="10002"/>
                  </a:ext>
                </a:extLst>
              </a:tr>
              <a:tr h="1717766">
                <a:tc>
                  <a:txBody>
                    <a:bodyPr/>
                    <a:lstStyle/>
                    <a:p>
                      <a:r>
                        <a:rPr kumimoji="1" lang="ja-JP" altLang="en-US" dirty="0"/>
                        <a:t>傷病手当金</a:t>
                      </a:r>
                    </a:p>
                  </a:txBody>
                  <a:tcPr/>
                </a:tc>
                <a:tc>
                  <a:txBody>
                    <a:bodyPr/>
                    <a:lstStyle/>
                    <a:p>
                      <a:r>
                        <a:rPr kumimoji="1" lang="ja-JP" altLang="ja-JP" sz="1800" kern="1200" dirty="0">
                          <a:solidFill>
                            <a:schemeClr val="dk1"/>
                          </a:solidFill>
                          <a:effectLst/>
                          <a:latin typeface="+mn-lt"/>
                          <a:ea typeface="+mn-ea"/>
                          <a:cs typeface="+mn-cs"/>
                        </a:rPr>
                        <a:t>１年以上組合員であった人が</a:t>
                      </a:r>
                      <a:r>
                        <a:rPr kumimoji="1" lang="ja-JP" altLang="ja-JP" sz="1800" u="sng" kern="1200" dirty="0">
                          <a:solidFill>
                            <a:srgbClr val="FF0000"/>
                          </a:solidFill>
                          <a:effectLst/>
                          <a:latin typeface="+mn-lt"/>
                          <a:ea typeface="+mn-ea"/>
                          <a:cs typeface="+mn-cs"/>
                        </a:rPr>
                        <a:t>在職中に</a:t>
                      </a:r>
                      <a:r>
                        <a:rPr kumimoji="1" lang="ja-JP" altLang="ja-JP" sz="1800" kern="1200" dirty="0">
                          <a:solidFill>
                            <a:srgbClr val="FF0000"/>
                          </a:solidFill>
                          <a:effectLst/>
                          <a:latin typeface="+mn-lt"/>
                          <a:ea typeface="+mn-ea"/>
                          <a:cs typeface="+mn-cs"/>
                        </a:rPr>
                        <a:t>公務によらない</a:t>
                      </a:r>
                      <a:r>
                        <a:rPr kumimoji="1" lang="ja-JP" altLang="ja-JP" sz="1800" u="sng" kern="1200" dirty="0">
                          <a:solidFill>
                            <a:srgbClr val="FF0000"/>
                          </a:solidFill>
                          <a:effectLst/>
                          <a:latin typeface="+mn-lt"/>
                          <a:ea typeface="+mn-ea"/>
                          <a:cs typeface="+mn-cs"/>
                        </a:rPr>
                        <a:t>病気又は負傷</a:t>
                      </a:r>
                      <a:r>
                        <a:rPr kumimoji="1" lang="ja-JP" altLang="en-US" sz="1800" kern="1200" dirty="0">
                          <a:solidFill>
                            <a:schemeClr val="dk1"/>
                          </a:solidFill>
                          <a:effectLst/>
                          <a:latin typeface="+mn-lt"/>
                          <a:ea typeface="+mn-ea"/>
                          <a:cs typeface="+mn-cs"/>
                        </a:rPr>
                        <a:t>をし，</a:t>
                      </a:r>
                      <a:r>
                        <a:rPr kumimoji="1" lang="ja-JP" altLang="ja-JP" sz="1800" kern="1200" dirty="0">
                          <a:solidFill>
                            <a:schemeClr val="dk1"/>
                          </a:solidFill>
                          <a:effectLst/>
                          <a:latin typeface="+mn-lt"/>
                          <a:ea typeface="+mn-ea"/>
                          <a:cs typeface="+mn-cs"/>
                        </a:rPr>
                        <a:t>療養のため</a:t>
                      </a:r>
                      <a:r>
                        <a:rPr kumimoji="1" lang="en-US" altLang="ja-JP" sz="1800" kern="1200" dirty="0">
                          <a:solidFill>
                            <a:schemeClr val="dk1"/>
                          </a:solidFill>
                          <a:effectLst/>
                          <a:latin typeface="+mn-lt"/>
                          <a:ea typeface="+mn-ea"/>
                          <a:cs typeface="+mn-cs"/>
                        </a:rPr>
                        <a:t> </a:t>
                      </a:r>
                      <a:r>
                        <a:rPr kumimoji="1" lang="ja-JP" altLang="ja-JP" sz="1800" kern="1200" dirty="0">
                          <a:solidFill>
                            <a:schemeClr val="dk1"/>
                          </a:solidFill>
                          <a:effectLst/>
                          <a:latin typeface="+mn-lt"/>
                          <a:ea typeface="+mn-ea"/>
                          <a:cs typeface="+mn-cs"/>
                        </a:rPr>
                        <a:t>引き続き勤務に服することができず</a:t>
                      </a:r>
                      <a:r>
                        <a:rPr kumimoji="1" lang="ja-JP" altLang="en-US" sz="1800" kern="1200" dirty="0">
                          <a:solidFill>
                            <a:schemeClr val="dk1"/>
                          </a:solidFill>
                          <a:effectLst/>
                          <a:latin typeface="+mn-lt"/>
                          <a:ea typeface="+mn-ea"/>
                          <a:cs typeface="+mn-cs"/>
                        </a:rPr>
                        <a:t>，</a:t>
                      </a:r>
                      <a:r>
                        <a:rPr kumimoji="1" lang="en-US" altLang="ja-JP" sz="1800" kern="1200" dirty="0">
                          <a:solidFill>
                            <a:schemeClr val="dk1"/>
                          </a:solidFill>
                          <a:effectLst/>
                          <a:latin typeface="+mn-lt"/>
                          <a:ea typeface="+mn-ea"/>
                          <a:cs typeface="+mn-cs"/>
                        </a:rPr>
                        <a:t> </a:t>
                      </a:r>
                      <a:r>
                        <a:rPr kumimoji="1" lang="ja-JP" altLang="ja-JP" sz="1800" kern="1200" dirty="0">
                          <a:solidFill>
                            <a:schemeClr val="dk1"/>
                          </a:solidFill>
                          <a:effectLst/>
                          <a:latin typeface="+mn-lt"/>
                          <a:ea typeface="+mn-ea"/>
                          <a:cs typeface="+mn-cs"/>
                        </a:rPr>
                        <a:t>次の</a:t>
                      </a:r>
                      <a:r>
                        <a:rPr kumimoji="1" lang="en-US" altLang="ja-JP" sz="1800" kern="1200" dirty="0">
                          <a:solidFill>
                            <a:schemeClr val="dk1"/>
                          </a:solidFill>
                          <a:effectLst/>
                          <a:latin typeface="+mn-lt"/>
                          <a:ea typeface="+mn-ea"/>
                          <a:cs typeface="+mn-cs"/>
                        </a:rPr>
                        <a:t>①</a:t>
                      </a:r>
                      <a:r>
                        <a:rPr kumimoji="1" lang="ja-JP" altLang="ja-JP" sz="1800" kern="1200" dirty="0">
                          <a:solidFill>
                            <a:schemeClr val="dk1"/>
                          </a:solidFill>
                          <a:effectLst/>
                          <a:latin typeface="+mn-lt"/>
                          <a:ea typeface="+mn-ea"/>
                          <a:cs typeface="+mn-cs"/>
                        </a:rPr>
                        <a:t>又は</a:t>
                      </a:r>
                      <a:r>
                        <a:rPr kumimoji="1" lang="en-US" altLang="ja-JP" sz="1800" kern="1200" dirty="0">
                          <a:solidFill>
                            <a:schemeClr val="dk1"/>
                          </a:solidFill>
                          <a:effectLst/>
                          <a:latin typeface="+mn-lt"/>
                          <a:ea typeface="+mn-ea"/>
                          <a:cs typeface="+mn-cs"/>
                        </a:rPr>
                        <a:t>②</a:t>
                      </a:r>
                      <a:r>
                        <a:rPr kumimoji="1" lang="ja-JP" altLang="ja-JP" sz="1800" kern="1200" dirty="0">
                          <a:solidFill>
                            <a:schemeClr val="dk1"/>
                          </a:solidFill>
                          <a:effectLst/>
                          <a:latin typeface="+mn-lt"/>
                          <a:ea typeface="+mn-ea"/>
                          <a:cs typeface="+mn-cs"/>
                        </a:rPr>
                        <a:t>に該当するとき</a:t>
                      </a:r>
                      <a:r>
                        <a:rPr kumimoji="1" lang="ja-JP" altLang="en-US" sz="1800" kern="1200" dirty="0">
                          <a:solidFill>
                            <a:schemeClr val="dk1"/>
                          </a:solidFill>
                          <a:effectLst/>
                          <a:latin typeface="+mn-lt"/>
                          <a:ea typeface="+mn-ea"/>
                          <a:cs typeface="+mn-cs"/>
                        </a:rPr>
                        <a:t>。</a:t>
                      </a:r>
                      <a:endParaRPr kumimoji="1" lang="ja-JP" altLang="ja-JP" sz="1800" kern="1200" dirty="0">
                        <a:solidFill>
                          <a:schemeClr val="dk1"/>
                        </a:solidFill>
                        <a:effectLst/>
                        <a:latin typeface="+mn-lt"/>
                        <a:ea typeface="+mn-ea"/>
                        <a:cs typeface="+mn-cs"/>
                      </a:endParaRPr>
                    </a:p>
                    <a:p>
                      <a:r>
                        <a:rPr kumimoji="1" lang="en-US" altLang="ja-JP" sz="1800" kern="1200" spc="-150" dirty="0">
                          <a:solidFill>
                            <a:schemeClr val="dk1"/>
                          </a:solidFill>
                          <a:effectLst/>
                          <a:latin typeface="+mn-lt"/>
                          <a:ea typeface="+mn-ea"/>
                          <a:cs typeface="+mn-cs"/>
                        </a:rPr>
                        <a:t>①</a:t>
                      </a:r>
                      <a:r>
                        <a:rPr kumimoji="1" lang="ja-JP" altLang="en-US" sz="1800" kern="1200" spc="-150" dirty="0">
                          <a:solidFill>
                            <a:schemeClr val="dk1"/>
                          </a:solidFill>
                          <a:effectLst/>
                          <a:latin typeface="+mn-lt"/>
                          <a:ea typeface="+mn-ea"/>
                          <a:cs typeface="+mn-cs"/>
                        </a:rPr>
                        <a:t>　</a:t>
                      </a:r>
                      <a:r>
                        <a:rPr kumimoji="1" lang="ja-JP" altLang="ja-JP" sz="1800" kern="1200" spc="-150" dirty="0">
                          <a:solidFill>
                            <a:schemeClr val="dk1"/>
                          </a:solidFill>
                          <a:effectLst/>
                          <a:latin typeface="+mn-lt"/>
                          <a:ea typeface="+mn-ea"/>
                          <a:cs typeface="+mn-cs"/>
                        </a:rPr>
                        <a:t>退職した</a:t>
                      </a:r>
                      <a:r>
                        <a:rPr kumimoji="1" lang="ja-JP" altLang="en-US" sz="1800" kern="1200" spc="-150" dirty="0">
                          <a:solidFill>
                            <a:schemeClr val="dk1"/>
                          </a:solidFill>
                          <a:effectLst/>
                          <a:latin typeface="+mn-lt"/>
                          <a:ea typeface="+mn-ea"/>
                          <a:cs typeface="+mn-cs"/>
                        </a:rPr>
                        <a:t>際</a:t>
                      </a:r>
                      <a:r>
                        <a:rPr kumimoji="1" lang="ja-JP" altLang="ja-JP" sz="1800" kern="1200" spc="-150" dirty="0">
                          <a:solidFill>
                            <a:schemeClr val="dk1"/>
                          </a:solidFill>
                          <a:effectLst/>
                          <a:latin typeface="+mn-lt"/>
                          <a:ea typeface="+mn-ea"/>
                          <a:cs typeface="+mn-cs"/>
                        </a:rPr>
                        <a:t>に傷病手当金を受けていたとき</a:t>
                      </a:r>
                      <a:r>
                        <a:rPr kumimoji="1" lang="ja-JP" altLang="en-US" sz="1800" kern="1200" spc="-150" dirty="0">
                          <a:solidFill>
                            <a:schemeClr val="dk1"/>
                          </a:solidFill>
                          <a:effectLst/>
                          <a:latin typeface="+mn-lt"/>
                          <a:ea typeface="+mn-ea"/>
                          <a:cs typeface="+mn-cs"/>
                        </a:rPr>
                        <a:t>。</a:t>
                      </a:r>
                      <a:endParaRPr kumimoji="1" lang="ja-JP" altLang="ja-JP" sz="1800" kern="1200" spc="-150" dirty="0">
                        <a:solidFill>
                          <a:schemeClr val="dk1"/>
                        </a:solidFill>
                        <a:effectLst/>
                        <a:latin typeface="+mn-lt"/>
                        <a:ea typeface="+mn-ea"/>
                        <a:cs typeface="+mn-cs"/>
                      </a:endParaRPr>
                    </a:p>
                    <a:p>
                      <a:r>
                        <a:rPr kumimoji="1" lang="en-US" altLang="ja-JP" sz="1800" kern="1200" spc="-150" dirty="0">
                          <a:solidFill>
                            <a:schemeClr val="dk1"/>
                          </a:solidFill>
                          <a:effectLst/>
                          <a:latin typeface="+mn-lt"/>
                          <a:ea typeface="+mn-ea"/>
                          <a:cs typeface="+mn-cs"/>
                        </a:rPr>
                        <a:t>②</a:t>
                      </a:r>
                      <a:r>
                        <a:rPr kumimoji="1" lang="ja-JP" altLang="en-US" sz="1800" kern="1200" spc="-150" dirty="0">
                          <a:solidFill>
                            <a:schemeClr val="dk1"/>
                          </a:solidFill>
                          <a:effectLst/>
                          <a:latin typeface="+mn-lt"/>
                          <a:ea typeface="+mn-ea"/>
                          <a:cs typeface="+mn-cs"/>
                        </a:rPr>
                        <a:t>　</a:t>
                      </a:r>
                      <a:r>
                        <a:rPr kumimoji="1" lang="ja-JP" altLang="ja-JP" sz="1800" kern="1200" spc="-150" dirty="0">
                          <a:solidFill>
                            <a:schemeClr val="dk1"/>
                          </a:solidFill>
                          <a:effectLst/>
                          <a:latin typeface="+mn-lt"/>
                          <a:ea typeface="+mn-ea"/>
                          <a:cs typeface="+mn-cs"/>
                        </a:rPr>
                        <a:t>退職した</a:t>
                      </a:r>
                      <a:r>
                        <a:rPr kumimoji="1" lang="ja-JP" altLang="en-US" sz="1800" kern="1200" spc="-150" dirty="0">
                          <a:solidFill>
                            <a:schemeClr val="dk1"/>
                          </a:solidFill>
                          <a:effectLst/>
                          <a:latin typeface="+mn-lt"/>
                          <a:ea typeface="+mn-ea"/>
                          <a:cs typeface="+mn-cs"/>
                        </a:rPr>
                        <a:t>日において，</a:t>
                      </a:r>
                      <a:r>
                        <a:rPr kumimoji="1" lang="ja-JP" altLang="ja-JP" sz="1800" kern="1200" spc="-150" dirty="0">
                          <a:solidFill>
                            <a:schemeClr val="dk1"/>
                          </a:solidFill>
                          <a:effectLst/>
                          <a:latin typeface="+mn-lt"/>
                          <a:ea typeface="+mn-ea"/>
                          <a:cs typeface="+mn-cs"/>
                        </a:rPr>
                        <a:t>既に勤務に服することができなかった日以後３日を経過しているが</a:t>
                      </a:r>
                      <a:r>
                        <a:rPr kumimoji="1" lang="ja-JP" altLang="en-US" sz="1800" kern="1200" spc="-150" dirty="0">
                          <a:solidFill>
                            <a:schemeClr val="dk1"/>
                          </a:solidFill>
                          <a:effectLst/>
                          <a:latin typeface="+mn-lt"/>
                          <a:ea typeface="+mn-ea"/>
                          <a:cs typeface="+mn-cs"/>
                        </a:rPr>
                        <a:t>，</a:t>
                      </a:r>
                      <a:endParaRPr kumimoji="1" lang="en-US" altLang="ja-JP" sz="1800" kern="1200" spc="-150" dirty="0">
                        <a:solidFill>
                          <a:schemeClr val="dk1"/>
                        </a:solidFill>
                        <a:effectLst/>
                        <a:latin typeface="+mn-lt"/>
                        <a:ea typeface="+mn-ea"/>
                        <a:cs typeface="+mn-cs"/>
                      </a:endParaRPr>
                    </a:p>
                    <a:p>
                      <a:r>
                        <a:rPr kumimoji="1" lang="ja-JP" altLang="en-US" sz="1800" kern="1200" spc="-150" dirty="0">
                          <a:solidFill>
                            <a:schemeClr val="dk1"/>
                          </a:solidFill>
                          <a:effectLst/>
                          <a:latin typeface="+mn-lt"/>
                          <a:ea typeface="+mn-ea"/>
                          <a:cs typeface="+mn-cs"/>
                        </a:rPr>
                        <a:t>　報酬日額が給付日額を上回っているため</a:t>
                      </a:r>
                      <a:r>
                        <a:rPr kumimoji="1" lang="ja-JP" altLang="ja-JP" sz="1800" kern="1200" spc="-150" dirty="0">
                          <a:solidFill>
                            <a:schemeClr val="dk1"/>
                          </a:solidFill>
                          <a:effectLst/>
                          <a:latin typeface="+mn-lt"/>
                          <a:ea typeface="+mn-ea"/>
                          <a:cs typeface="+mn-cs"/>
                        </a:rPr>
                        <a:t>傷病</a:t>
                      </a:r>
                      <a:r>
                        <a:rPr kumimoji="1" lang="ja-JP" altLang="ja-JP" sz="1800" kern="1200" dirty="0">
                          <a:solidFill>
                            <a:schemeClr val="dk1"/>
                          </a:solidFill>
                          <a:effectLst/>
                          <a:latin typeface="+mn-lt"/>
                          <a:ea typeface="+mn-ea"/>
                          <a:cs typeface="+mn-cs"/>
                        </a:rPr>
                        <a:t>手当金の支給を受けていないとき</a:t>
                      </a:r>
                      <a:r>
                        <a:rPr kumimoji="1" lang="ja-JP" altLang="en-US" sz="1800" kern="1200" dirty="0">
                          <a:solidFill>
                            <a:schemeClr val="dk1"/>
                          </a:solidFill>
                          <a:effectLst/>
                          <a:latin typeface="+mn-lt"/>
                          <a:ea typeface="+mn-ea"/>
                          <a:cs typeface="+mn-cs"/>
                        </a:rPr>
                        <a:t>。</a:t>
                      </a:r>
                      <a:endParaRPr kumimoji="1" lang="ja-JP" altLang="en-US" dirty="0"/>
                    </a:p>
                  </a:txBody>
                  <a:tcPr/>
                </a:tc>
                <a:extLst>
                  <a:ext uri="{0D108BD9-81ED-4DB2-BD59-A6C34878D82A}">
                    <a16:rowId xmlns="" xmlns:a16="http://schemas.microsoft.com/office/drawing/2014/main" val="10003"/>
                  </a:ext>
                </a:extLst>
              </a:tr>
              <a:tr h="494019">
                <a:tc>
                  <a:txBody>
                    <a:bodyPr/>
                    <a:lstStyle/>
                    <a:p>
                      <a:r>
                        <a:rPr kumimoji="1" lang="ja-JP" altLang="en-US" dirty="0"/>
                        <a:t>出産手当金</a:t>
                      </a:r>
                    </a:p>
                  </a:txBody>
                  <a:tcPr/>
                </a:tc>
                <a:tc>
                  <a:txBody>
                    <a:bodyPr/>
                    <a:lstStyle/>
                    <a:p>
                      <a:r>
                        <a:rPr kumimoji="1" lang="ja-JP" altLang="en-US" dirty="0"/>
                        <a:t>１年以上組合員であった人が，</a:t>
                      </a:r>
                      <a:r>
                        <a:rPr kumimoji="1" lang="ja-JP" altLang="en-US" u="sng" dirty="0">
                          <a:solidFill>
                            <a:srgbClr val="FF0000"/>
                          </a:solidFill>
                        </a:rPr>
                        <a:t>出産手当金を支給されたまま退職</a:t>
                      </a:r>
                      <a:r>
                        <a:rPr kumimoji="1" lang="ja-JP" altLang="en-US" dirty="0"/>
                        <a:t>したとき。</a:t>
                      </a:r>
                    </a:p>
                  </a:txBody>
                  <a:tcPr/>
                </a:tc>
                <a:extLst>
                  <a:ext uri="{0D108BD9-81ED-4DB2-BD59-A6C34878D82A}">
                    <a16:rowId xmlns="" xmlns:a16="http://schemas.microsoft.com/office/drawing/2014/main" val="10004"/>
                  </a:ext>
                </a:extLst>
              </a:tr>
            </a:tbl>
          </a:graphicData>
        </a:graphic>
      </p:graphicFrame>
      <p:sp>
        <p:nvSpPr>
          <p:cNvPr id="5" name="タイトル 4"/>
          <p:cNvSpPr>
            <a:spLocks noGrp="1"/>
          </p:cNvSpPr>
          <p:nvPr>
            <p:ph type="title"/>
          </p:nvPr>
        </p:nvSpPr>
        <p:spPr>
          <a:xfrm>
            <a:off x="1097280" y="-117443"/>
            <a:ext cx="10058400" cy="1450757"/>
          </a:xfrm>
        </p:spPr>
        <p:txBody>
          <a:bodyPr>
            <a:normAutofit/>
          </a:bodyPr>
          <a:lstStyle/>
          <a:p>
            <a:r>
              <a:rPr lang="ja-JP" altLang="en-US" sz="4000" dirty="0">
                <a:solidFill>
                  <a:schemeClr val="accent1">
                    <a:lumMod val="50000"/>
                  </a:schemeClr>
                </a:solidFill>
                <a:latin typeface="+mn-ea"/>
              </a:rPr>
              <a:t>５</a:t>
            </a:r>
            <a:r>
              <a:rPr lang="ja-JP" altLang="en-US" sz="2800" dirty="0">
                <a:solidFill>
                  <a:schemeClr val="accent1">
                    <a:lumMod val="50000"/>
                  </a:schemeClr>
                </a:solidFill>
                <a:latin typeface="+mn-ea"/>
              </a:rPr>
              <a:t>①</a:t>
            </a:r>
            <a:r>
              <a:rPr lang="ja-JP" altLang="en-US" sz="4000" dirty="0">
                <a:solidFill>
                  <a:schemeClr val="accent1">
                    <a:lumMod val="50000"/>
                  </a:schemeClr>
                </a:solidFill>
                <a:latin typeface="+mn-ea"/>
              </a:rPr>
              <a:t>　組合員資格喪失後の短期給付</a:t>
            </a:r>
            <a:endParaRPr kumimoji="1" lang="ja-JP" altLang="en-US" sz="4000" dirty="0"/>
          </a:p>
        </p:txBody>
      </p:sp>
      <p:sp>
        <p:nvSpPr>
          <p:cNvPr id="6" name="テキスト ボックス 5"/>
          <p:cNvSpPr txBox="1"/>
          <p:nvPr/>
        </p:nvSpPr>
        <p:spPr>
          <a:xfrm>
            <a:off x="1065380" y="5502630"/>
            <a:ext cx="9939315" cy="369332"/>
          </a:xfrm>
          <a:prstGeom prst="rect">
            <a:avLst/>
          </a:prstGeom>
          <a:noFill/>
        </p:spPr>
        <p:txBody>
          <a:bodyPr wrap="square" rtlCol="0">
            <a:spAutoFit/>
          </a:bodyPr>
          <a:lstStyle/>
          <a:p>
            <a:r>
              <a:rPr kumimoji="1" lang="ja-JP" altLang="en-US" spc="-150" dirty="0"/>
              <a:t>注　他の組合の組合員又は健康保険等の被保険者となったときは，（その後の期間については）給付 されません。</a:t>
            </a:r>
          </a:p>
        </p:txBody>
      </p:sp>
      <p:pic>
        <p:nvPicPr>
          <p:cNvPr id="7" name="オーディオ 6">
            <a:hlinkClick r:id="" action="ppaction://media"/>
            <a:extLst>
              <a:ext uri="{FF2B5EF4-FFF2-40B4-BE49-F238E27FC236}">
                <a16:creationId xmlns="" xmlns:a16="http://schemas.microsoft.com/office/drawing/2014/main" id="{45B70332-4F96-4252-8FB1-10C191AD7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484008"/>
      </p:ext>
    </p:extLst>
  </p:cSld>
  <p:clrMapOvr>
    <a:masterClrMapping/>
  </p:clrMapOvr>
  <mc:AlternateContent xmlns:mc="http://schemas.openxmlformats.org/markup-compatibility/2006" xmlns:p14="http://schemas.microsoft.com/office/powerpoint/2010/main">
    <mc:Choice Requires="p14">
      <p:transition spd="slow" p14:dur="2000" advTm="24685"/>
    </mc:Choice>
    <mc:Fallback xmlns="">
      <p:transition spd="slow" advTm="2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レトロスペクト">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TM02900769[[fn=レトロスペクト]]</Template>
  <TotalTime>0</TotalTime>
  <Words>588</Words>
  <Application>Microsoft Office PowerPoint</Application>
  <PresentationFormat>ワイド画面</PresentationFormat>
  <Paragraphs>253</Paragraphs>
  <Slides>13</Slides>
  <Notes>13</Notes>
  <HiddenSlides>0</HiddenSlides>
  <MMClips>13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13</vt:i4>
      </vt:variant>
    </vt:vector>
  </HeadingPairs>
  <TitlesOfParts>
    <vt:vector size="23" baseType="lpstr">
      <vt:lpstr>HGPｺﾞｼｯｸM</vt:lpstr>
      <vt:lpstr>HG丸ｺﾞｼｯｸM-PRO</vt:lpstr>
      <vt:lpstr>ＭＳ Ｐゴシック</vt:lpstr>
      <vt:lpstr>ＭＳ Ｐ明朝</vt:lpstr>
      <vt:lpstr>新細明體</vt:lpstr>
      <vt:lpstr>宋体</vt:lpstr>
      <vt:lpstr>Arial</vt:lpstr>
      <vt:lpstr>Calibri</vt:lpstr>
      <vt:lpstr>Calibri Light</vt:lpstr>
      <vt:lpstr>レトロスペクト</vt:lpstr>
      <vt:lpstr> 退職後の医療保険制度 </vt:lpstr>
      <vt:lpstr>PowerPoint プレゼンテーション</vt:lpstr>
      <vt:lpstr>１　医療保険制度の体系</vt:lpstr>
      <vt:lpstr>２　退職後の医療保険制度の種類</vt:lpstr>
      <vt:lpstr>３① 任意継続組合員制度・国民健康保険の比較</vt:lpstr>
      <vt:lpstr>３② 任意継続組合員制度・国民健康保険の比較</vt:lpstr>
      <vt:lpstr> ４①　保険証等の返納等</vt:lpstr>
      <vt:lpstr> ４②　保険証等の返納等</vt:lpstr>
      <vt:lpstr>５①　組合員資格喪失後の短期給付</vt:lpstr>
      <vt:lpstr>５②　組合員資格喪失後の短期給付</vt:lpstr>
      <vt:lpstr> ６①　医療保険制度ＦＡＱ</vt:lpstr>
      <vt:lpstr>６②　医療保険制度ＦＡＱ</vt:lpstr>
      <vt:lpstr>６③　医療保険制度ＦＡＱ</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2023-01-18T04:02:34Z</dcterms:created>
  <dcterms:modified xsi:type="dcterms:W3CDTF">2023-01-18T04:03:02Z</dcterms:modified>
</cp:coreProperties>
</file>