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m4a" ContentType="audio/mp4"/>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18"/>
  </p:notesMasterIdLst>
  <p:sldIdLst>
    <p:sldId id="272" r:id="rId2"/>
    <p:sldId id="275" r:id="rId3"/>
    <p:sldId id="276" r:id="rId4"/>
    <p:sldId id="259" r:id="rId5"/>
    <p:sldId id="262" r:id="rId6"/>
    <p:sldId id="263" r:id="rId7"/>
    <p:sldId id="261" r:id="rId8"/>
    <p:sldId id="281" r:id="rId9"/>
    <p:sldId id="270" r:id="rId10"/>
    <p:sldId id="258" r:id="rId11"/>
    <p:sldId id="264" r:id="rId12"/>
    <p:sldId id="278" r:id="rId13"/>
    <p:sldId id="266" r:id="rId14"/>
    <p:sldId id="267" r:id="rId15"/>
    <p:sldId id="271" r:id="rId16"/>
    <p:sldId id="282" r:id="rId17"/>
  </p:sldIdLst>
  <p:sldSz cx="7556500" cy="10693400"/>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9/rIzgV53TodXwFpKgpcNQ==" hashData="DYpKEt6jwj2fofUzBc7PjxK87+7IByK71lmXeKW+78ex0Szjl+BG8A70pU8McJIfloCZKTxNKwvEBkmiCVaUuw=="/>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221" autoAdjust="0"/>
  </p:normalViewPr>
  <p:slideViewPr>
    <p:cSldViewPr>
      <p:cViewPr varScale="1">
        <p:scale>
          <a:sx n="39" d="100"/>
          <a:sy n="39" d="100"/>
        </p:scale>
        <p:origin x="2478" y="6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88A15A6C-027C-4A25-8B8D-2A6296FAE435}" type="datetimeFigureOut">
              <a:rPr kumimoji="1" lang="ja-JP" altLang="en-US" smtClean="0"/>
              <a:t>2023/1/16</a:t>
            </a:fld>
            <a:endParaRPr kumimoji="1" lang="ja-JP" altLang="en-US"/>
          </a:p>
        </p:txBody>
      </p:sp>
      <p:sp>
        <p:nvSpPr>
          <p:cNvPr id="4" name="スライド イメージ プレースホルダー 3"/>
          <p:cNvSpPr>
            <a:spLocks noGrp="1" noRot="1" noChangeAspect="1"/>
          </p:cNvSpPr>
          <p:nvPr>
            <p:ph type="sldImg" idx="2"/>
          </p:nvPr>
        </p:nvSpPr>
        <p:spPr>
          <a:xfrm>
            <a:off x="2214563" y="1241425"/>
            <a:ext cx="2368550"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2CE4851A-F1D7-4CB8-967C-37FCEF4A27AF}" type="slidenum">
              <a:rPr kumimoji="1" lang="ja-JP" altLang="en-US" smtClean="0"/>
              <a:t>‹#›</a:t>
            </a:fld>
            <a:endParaRPr kumimoji="1" lang="ja-JP" altLang="en-US"/>
          </a:p>
        </p:txBody>
      </p:sp>
    </p:spTree>
    <p:extLst>
      <p:ext uri="{BB962C8B-B14F-4D97-AF65-F5344CB8AC3E}">
        <p14:creationId xmlns:p14="http://schemas.microsoft.com/office/powerpoint/2010/main" val="182872106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ここでは，退職手当の概要について説明いたします。</a:t>
            </a:r>
            <a:endParaRPr kumimoji="1" lang="ja-JP" altLang="en-US" dirty="0"/>
          </a:p>
        </p:txBody>
      </p:sp>
      <p:sp>
        <p:nvSpPr>
          <p:cNvPr id="4" name="スライド番号プレースホルダー 3"/>
          <p:cNvSpPr>
            <a:spLocks noGrp="1"/>
          </p:cNvSpPr>
          <p:nvPr>
            <p:ph type="sldNum" sz="quarter" idx="10"/>
          </p:nvPr>
        </p:nvSpPr>
        <p:spPr/>
        <p:txBody>
          <a:bodyPr/>
          <a:lstStyle/>
          <a:p>
            <a:fld id="{2CE4851A-F1D7-4CB8-967C-37FCEF4A27AF}" type="slidenum">
              <a:rPr kumimoji="1" lang="ja-JP" altLang="en-US" smtClean="0"/>
              <a:t>1</a:t>
            </a:fld>
            <a:endParaRPr kumimoji="1" lang="ja-JP" altLang="en-US"/>
          </a:p>
        </p:txBody>
      </p:sp>
    </p:spTree>
    <p:extLst>
      <p:ext uri="{BB962C8B-B14F-4D97-AF65-F5344CB8AC3E}">
        <p14:creationId xmlns:p14="http://schemas.microsoft.com/office/powerpoint/2010/main" val="3898909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130810" algn="just">
              <a:spcAft>
                <a:spcPts val="0"/>
              </a:spcAft>
            </a:pPr>
            <a:r>
              <a:rPr lang="ja-JP" altLang="ja-JP" sz="1200" kern="100" dirty="0" smtClean="0">
                <a:solidFill>
                  <a:srgbClr val="000000"/>
                </a:solidFill>
                <a:effectLst/>
                <a:latin typeface="ＭＳ 明朝" panose="02020609040205080304" pitchFamily="17" charset="-128"/>
                <a:ea typeface="+mn-ea"/>
                <a:cs typeface="Times New Roman" panose="02020603050405020304" pitchFamily="18" charset="0"/>
              </a:rPr>
              <a:t>次に退職日の給料ですが３ページを御覧ください。</a:t>
            </a:r>
            <a:endParaRPr lang="ja-JP" altLang="ja-JP" sz="105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p>
            <a:pPr indent="130810" algn="just">
              <a:spcAft>
                <a:spcPts val="0"/>
              </a:spcAft>
            </a:pPr>
            <a:r>
              <a:rPr lang="ja-JP" altLang="ja-JP" sz="1200" kern="100" dirty="0" smtClean="0">
                <a:solidFill>
                  <a:srgbClr val="000000"/>
                </a:solidFill>
                <a:effectLst/>
                <a:latin typeface="ＭＳ 明朝" panose="02020609040205080304" pitchFamily="17" charset="-128"/>
                <a:ea typeface="+mn-ea"/>
                <a:cs typeface="Times New Roman" panose="02020603050405020304" pitchFamily="18" charset="0"/>
              </a:rPr>
              <a:t>退職事由が定年退職に該当する方は，先ほど申し上げた計算式にあてはめた，計算例１のとおりです。</a:t>
            </a:r>
            <a:endParaRPr lang="ja-JP" altLang="ja-JP" sz="105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p>
            <a:pPr indent="130810" algn="just">
              <a:spcAft>
                <a:spcPts val="0"/>
              </a:spcAft>
            </a:pPr>
            <a:r>
              <a:rPr lang="ja-JP" altLang="ja-JP" sz="1200" kern="100" dirty="0" smtClean="0">
                <a:solidFill>
                  <a:srgbClr val="000000"/>
                </a:solidFill>
                <a:effectLst/>
                <a:latin typeface="ＭＳ 明朝" panose="02020609040205080304" pitchFamily="17" charset="-128"/>
                <a:ea typeface="+mn-ea"/>
                <a:cs typeface="Times New Roman" panose="02020603050405020304" pitchFamily="18" charset="0"/>
              </a:rPr>
              <a:t>応募認定退職など定年前早期退職の場合は，本来の退職日の給料月額に定年までの残年数１年につき，０．０３を乗じて得た額が加算されます。</a:t>
            </a:r>
            <a:endParaRPr lang="ja-JP" altLang="ja-JP" sz="105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p>
            <a:pPr indent="130810" algn="just">
              <a:spcAft>
                <a:spcPts val="0"/>
              </a:spcAft>
            </a:pPr>
            <a:r>
              <a:rPr lang="ja-JP" altLang="ja-JP" sz="1200" kern="100" dirty="0" smtClean="0">
                <a:solidFill>
                  <a:srgbClr val="000000"/>
                </a:solidFill>
                <a:effectLst/>
                <a:latin typeface="ＭＳ 明朝" panose="02020609040205080304" pitchFamily="17" charset="-128"/>
                <a:ea typeface="+mn-ea"/>
                <a:cs typeface="Times New Roman" panose="02020603050405020304" pitchFamily="18" charset="0"/>
              </a:rPr>
              <a:t>例えば退職日の年齢が５８歳の場合，定年までの残年数が２年ですので，０．０３×２となり，退職日の給料月額に０．０６を乗じて得た額が加算されます。</a:t>
            </a:r>
            <a:endParaRPr lang="ja-JP" altLang="ja-JP" sz="105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p>
            <a:pPr indent="104775" algn="just">
              <a:spcAft>
                <a:spcPts val="0"/>
              </a:spcAft>
            </a:pPr>
            <a:r>
              <a:rPr lang="ja-JP" altLang="ja-JP" sz="1200" kern="100" dirty="0" smtClean="0">
                <a:solidFill>
                  <a:srgbClr val="000000"/>
                </a:solidFill>
                <a:effectLst/>
                <a:latin typeface="ＭＳ 明朝" panose="02020609040205080304" pitchFamily="17" charset="-128"/>
                <a:ea typeface="+mn-ea"/>
                <a:cs typeface="Times New Roman" panose="02020603050405020304" pitchFamily="18" charset="0"/>
              </a:rPr>
              <a:t>なお，５９歳つまり定年まで残年数が１年の場合は，０．０３ではなく０．０２を乗じて得た額となります。</a:t>
            </a:r>
            <a:endParaRPr lang="ja-JP" altLang="ja-JP" sz="105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p>
            <a:pPr indent="104775" algn="just">
              <a:spcAft>
                <a:spcPts val="0"/>
              </a:spcAft>
            </a:pPr>
            <a:r>
              <a:rPr lang="ja-JP" altLang="ja-JP" sz="1200" kern="100" dirty="0" smtClean="0">
                <a:solidFill>
                  <a:srgbClr val="000000"/>
                </a:solidFill>
                <a:effectLst/>
                <a:latin typeface="ＭＳ 明朝" panose="02020609040205080304" pitchFamily="17" charset="-128"/>
                <a:ea typeface="+mn-ea"/>
                <a:cs typeface="Times New Roman" panose="02020603050405020304" pitchFamily="18" charset="0"/>
              </a:rPr>
              <a:t>計算例２に，定年まで残年数が１年の場合を掲載しております。</a:t>
            </a:r>
            <a:endParaRPr lang="ja-JP" altLang="ja-JP" sz="105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p>
            <a:pPr indent="130810" algn="just">
              <a:spcAft>
                <a:spcPts val="0"/>
              </a:spcAft>
            </a:pPr>
            <a:r>
              <a:rPr lang="ja-JP" altLang="ja-JP" sz="1200" kern="100" dirty="0" smtClean="0">
                <a:solidFill>
                  <a:srgbClr val="000000"/>
                </a:solidFill>
                <a:effectLst/>
                <a:latin typeface="ＭＳ 明朝" panose="02020609040205080304" pitchFamily="17" charset="-128"/>
                <a:ea typeface="+mn-ea"/>
                <a:cs typeface="Times New Roman" panose="02020603050405020304" pitchFamily="18" charset="0"/>
              </a:rPr>
              <a:t>この事例の職員の場合，本来の退職日の給料月額は４３万１，０８７円ですが，定年までの残年数が１年ありますので，これに１．０２を乗じた４３万９，７０８．７４円が給料月額となります。</a:t>
            </a:r>
            <a:endParaRPr lang="ja-JP" altLang="ja-JP" sz="105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p>
            <a:pPr indent="152400" algn="just">
              <a:spcAft>
                <a:spcPts val="0"/>
              </a:spcAft>
            </a:pPr>
            <a:r>
              <a:rPr lang="ja-JP" altLang="ja-JP" sz="1200" kern="100" dirty="0" smtClean="0">
                <a:solidFill>
                  <a:srgbClr val="000000"/>
                </a:solidFill>
                <a:effectLst/>
                <a:latin typeface="ＭＳ 明朝" panose="02020609040205080304" pitchFamily="17" charset="-128"/>
                <a:ea typeface="+mn-ea"/>
                <a:cs typeface="Times New Roman" panose="02020603050405020304" pitchFamily="18" charset="0"/>
              </a:rPr>
              <a:t>なお，ここでは１円未満の端数処理は行いません。</a:t>
            </a:r>
            <a:endParaRPr lang="ja-JP" altLang="ja-JP" sz="105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p>
            <a:pPr indent="130810" algn="just">
              <a:spcAft>
                <a:spcPts val="0"/>
              </a:spcAft>
            </a:pPr>
            <a:r>
              <a:rPr lang="ja-JP" altLang="ja-JP" sz="1200" kern="100" dirty="0" smtClean="0">
                <a:solidFill>
                  <a:srgbClr val="000000"/>
                </a:solidFill>
                <a:effectLst/>
                <a:latin typeface="ＭＳ 明朝" panose="02020609040205080304" pitchFamily="17" charset="-128"/>
                <a:ea typeface="+mn-ea"/>
                <a:cs typeface="Times New Roman" panose="02020603050405020304" pitchFamily="18" charset="0"/>
              </a:rPr>
              <a:t>よって，退職手当基本額は，４３万９，７０８．７４円×４７．７０９で，２，０９７万８，０６４．２７円となります。</a:t>
            </a:r>
            <a:endParaRPr lang="ja-JP" altLang="ja-JP" sz="105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p>
            <a:pPr indent="130810" algn="just">
              <a:spcAft>
                <a:spcPts val="0"/>
              </a:spcAft>
            </a:pPr>
            <a:r>
              <a:rPr lang="ja-JP" altLang="ja-JP" sz="1200" kern="100" dirty="0" smtClean="0">
                <a:solidFill>
                  <a:srgbClr val="000000"/>
                </a:solidFill>
                <a:effectLst/>
                <a:latin typeface="ＭＳ 明朝" panose="02020609040205080304" pitchFamily="17" charset="-128"/>
                <a:ea typeface="+mn-ea"/>
                <a:cs typeface="Times New Roman" panose="02020603050405020304" pitchFamily="18" charset="0"/>
              </a:rPr>
              <a:t>調整額は，第６号区分が６０月分で，第６号区分の月額３２，５００円の６０月分で１９５万円となります。</a:t>
            </a:r>
            <a:endParaRPr lang="ja-JP" altLang="ja-JP" sz="105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p>
            <a:pPr indent="130810" algn="just">
              <a:spcAft>
                <a:spcPts val="0"/>
              </a:spcAft>
            </a:pPr>
            <a:r>
              <a:rPr lang="ja-JP" altLang="ja-JP" sz="1200" kern="100" dirty="0" smtClean="0">
                <a:solidFill>
                  <a:srgbClr val="000000"/>
                </a:solidFill>
                <a:effectLst/>
                <a:latin typeface="ＭＳ 明朝" panose="02020609040205080304" pitchFamily="17" charset="-128"/>
                <a:ea typeface="+mn-ea"/>
                <a:cs typeface="Times New Roman" panose="02020603050405020304" pitchFamily="18" charset="0"/>
              </a:rPr>
              <a:t>こうして求めた退職手当基本額２，０９７万８，０６４．２７円に調整額１９５万円を加えた，２，２９２万８，０６４．２７円が新条例等退職手当額となります。</a:t>
            </a:r>
            <a:endParaRPr lang="ja-JP" altLang="ja-JP" sz="105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2CE4851A-F1D7-4CB8-967C-37FCEF4A27AF}" type="slidenum">
              <a:rPr kumimoji="1" lang="ja-JP" altLang="en-US" smtClean="0"/>
              <a:t>10</a:t>
            </a:fld>
            <a:endParaRPr kumimoji="1" lang="ja-JP" altLang="en-US"/>
          </a:p>
        </p:txBody>
      </p:sp>
    </p:spTree>
    <p:extLst>
      <p:ext uri="{BB962C8B-B14F-4D97-AF65-F5344CB8AC3E}">
        <p14:creationId xmlns:p14="http://schemas.microsoft.com/office/powerpoint/2010/main" val="4158673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132715" algn="just">
              <a:spcAft>
                <a:spcPts val="0"/>
              </a:spcAft>
            </a:pPr>
            <a:r>
              <a:rPr lang="ja-JP" altLang="ja-JP" sz="1200" kern="100" dirty="0" smtClean="0">
                <a:solidFill>
                  <a:srgbClr val="000000"/>
                </a:solidFill>
                <a:effectLst/>
                <a:latin typeface="ＭＳ 明朝" panose="02020609040205080304" pitchFamily="17" charset="-128"/>
                <a:ea typeface="+mn-ea"/>
                <a:cs typeface="Times New Roman" panose="02020603050405020304" pitchFamily="18" charset="0"/>
              </a:rPr>
              <a:t>次に，退職手当から控除される金額について説明します。</a:t>
            </a:r>
            <a:endParaRPr lang="ja-JP" altLang="ja-JP" sz="105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p>
            <a:pPr indent="132715" algn="just">
              <a:spcAft>
                <a:spcPts val="0"/>
              </a:spcAft>
            </a:pPr>
            <a:r>
              <a:rPr lang="ja-JP" altLang="ja-JP" sz="1200" kern="100" dirty="0" smtClean="0">
                <a:solidFill>
                  <a:srgbClr val="000000"/>
                </a:solidFill>
                <a:effectLst/>
                <a:latin typeface="ＭＳ 明朝" panose="02020609040205080304" pitchFamily="17" charset="-128"/>
                <a:ea typeface="+mn-ea"/>
                <a:cs typeface="Times New Roman" panose="02020603050405020304" pitchFamily="18" charset="0"/>
              </a:rPr>
              <a:t>９ページを御覧ください。</a:t>
            </a:r>
            <a:endParaRPr lang="ja-JP" altLang="ja-JP" sz="105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en-US" altLang="ja-JP" sz="1050" kern="100" spc="10" dirty="0" smtClean="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 </a:t>
            </a:r>
            <a:endParaRPr lang="ja-JP" altLang="ja-JP" sz="105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p>
            <a:pPr indent="132715" algn="just">
              <a:spcAft>
                <a:spcPts val="0"/>
              </a:spcAft>
            </a:pPr>
            <a:r>
              <a:rPr lang="ja-JP" altLang="ja-JP" sz="1200" kern="100" dirty="0" smtClean="0">
                <a:solidFill>
                  <a:srgbClr val="000000"/>
                </a:solidFill>
                <a:effectLst/>
                <a:latin typeface="ＭＳ 明朝" panose="02020609040205080304" pitchFamily="17" charset="-128"/>
                <a:ea typeface="+mn-ea"/>
                <a:cs typeface="Times New Roman" panose="02020603050405020304" pitchFamily="18" charset="0"/>
              </a:rPr>
              <a:t>退職手当から控除されるものは，３つあります。</a:t>
            </a:r>
            <a:endParaRPr lang="ja-JP" altLang="ja-JP" sz="105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p>
            <a:pPr indent="132715" algn="just">
              <a:spcAft>
                <a:spcPts val="0"/>
              </a:spcAft>
            </a:pPr>
            <a:r>
              <a:rPr lang="ja-JP" altLang="ja-JP" sz="1200" kern="100" dirty="0" smtClean="0">
                <a:solidFill>
                  <a:srgbClr val="000000"/>
                </a:solidFill>
                <a:effectLst/>
                <a:latin typeface="ＭＳ 明朝" panose="02020609040205080304" pitchFamily="17" charset="-128"/>
                <a:ea typeface="+mn-ea"/>
                <a:cs typeface="Times New Roman" panose="02020603050405020304" pitchFamily="18" charset="0"/>
              </a:rPr>
              <a:t>まず，退職手当に対する税金として，所得税，市町村民税及び県民税が控除されます。</a:t>
            </a:r>
            <a:endParaRPr lang="ja-JP" altLang="ja-JP" sz="105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p>
            <a:pPr indent="152400" algn="just">
              <a:spcAft>
                <a:spcPts val="0"/>
              </a:spcAft>
            </a:pPr>
            <a:r>
              <a:rPr lang="ja-JP" altLang="ja-JP" sz="1200" kern="100" dirty="0" smtClean="0">
                <a:solidFill>
                  <a:srgbClr val="000000"/>
                </a:solidFill>
                <a:effectLst/>
                <a:latin typeface="ＭＳ 明朝" panose="02020609040205080304" pitchFamily="17" charset="-128"/>
                <a:ea typeface="+mn-ea"/>
                <a:cs typeface="Times New Roman" panose="02020603050405020304" pitchFamily="18" charset="0"/>
              </a:rPr>
              <a:t>税額の計算方法については後ほど説明します。</a:t>
            </a:r>
            <a:endParaRPr lang="ja-JP" altLang="ja-JP" sz="105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p>
            <a:pPr indent="152400" algn="just">
              <a:spcAft>
                <a:spcPts val="0"/>
              </a:spcAft>
            </a:pPr>
            <a:r>
              <a:rPr lang="en-US" altLang="ja-JP" sz="1200" kern="100" dirty="0" smtClean="0">
                <a:solidFill>
                  <a:srgbClr val="000000"/>
                </a:solidFill>
                <a:effectLst/>
                <a:latin typeface="ＭＳ 明朝" panose="02020609040205080304" pitchFamily="17" charset="-128"/>
                <a:ea typeface="+mn-ea"/>
                <a:cs typeface="Times New Roman" panose="02020603050405020304" pitchFamily="18" charset="0"/>
              </a:rPr>
              <a:t> </a:t>
            </a:r>
            <a:endParaRPr lang="ja-JP" altLang="ja-JP" sz="105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p>
            <a:pPr indent="132715" algn="just">
              <a:spcAft>
                <a:spcPts val="0"/>
              </a:spcAft>
            </a:pPr>
            <a:r>
              <a:rPr lang="ja-JP" altLang="en-US" sz="1200" kern="100" dirty="0" smtClean="0">
                <a:solidFill>
                  <a:srgbClr val="000000"/>
                </a:solidFill>
                <a:effectLst/>
                <a:latin typeface="ＭＳ 明朝" panose="02020609040205080304" pitchFamily="17" charset="-128"/>
                <a:ea typeface="+mn-ea"/>
                <a:cs typeface="Times New Roman" panose="02020603050405020304" pitchFamily="18" charset="0"/>
              </a:rPr>
              <a:t>２</a:t>
            </a:r>
            <a:r>
              <a:rPr lang="ja-JP" altLang="ja-JP" sz="1200" kern="100" dirty="0" smtClean="0">
                <a:solidFill>
                  <a:srgbClr val="000000"/>
                </a:solidFill>
                <a:effectLst/>
                <a:latin typeface="ＭＳ 明朝" panose="02020609040205080304" pitchFamily="17" charset="-128"/>
                <a:ea typeface="+mn-ea"/>
                <a:cs typeface="Times New Roman" panose="02020603050405020304" pitchFamily="18" charset="0"/>
              </a:rPr>
              <a:t>つ目は，毎月の給与から控除されている住民税です。</a:t>
            </a:r>
            <a:endParaRPr lang="ja-JP" altLang="ja-JP" sz="105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p>
            <a:pPr indent="132715" algn="just">
              <a:spcAft>
                <a:spcPts val="0"/>
              </a:spcAft>
            </a:pPr>
            <a:r>
              <a:rPr lang="ja-JP" altLang="ja-JP" sz="1200" kern="100" dirty="0" smtClean="0">
                <a:solidFill>
                  <a:srgbClr val="000000"/>
                </a:solidFill>
                <a:effectLst/>
                <a:latin typeface="ＭＳ 明朝" panose="02020609040205080304" pitchFamily="17" charset="-128"/>
                <a:ea typeface="+mn-ea"/>
                <a:cs typeface="Times New Roman" panose="02020603050405020304" pitchFamily="18" charset="0"/>
              </a:rPr>
              <a:t>住民税の年度の控除につきましては，６月からはじまり，翌年の５月で終了します。</a:t>
            </a:r>
            <a:endParaRPr lang="ja-JP" altLang="ja-JP" sz="105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p>
            <a:pPr indent="132715" algn="just">
              <a:spcAft>
                <a:spcPts val="0"/>
              </a:spcAft>
            </a:pPr>
            <a:r>
              <a:rPr lang="ja-JP" altLang="ja-JP" sz="1200" kern="100" dirty="0" smtClean="0">
                <a:solidFill>
                  <a:srgbClr val="000000"/>
                </a:solidFill>
                <a:effectLst/>
                <a:latin typeface="ＭＳ 明朝" panose="02020609040205080304" pitchFamily="17" charset="-128"/>
                <a:ea typeface="+mn-ea"/>
                <a:cs typeface="Times New Roman" panose="02020603050405020304" pitchFamily="18" charset="0"/>
              </a:rPr>
              <a:t>このため，３月末に退職することになりますと，４・５月分の住民税が給与から控除できませんので，この２カ月分を一括して退職手当から控除します。この金額は，毎月の給与明細の住民税の額の２倍とお考えください。</a:t>
            </a:r>
            <a:endParaRPr lang="ja-JP" altLang="ja-JP" sz="105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en-US" altLang="ja-JP" sz="1200" kern="100" dirty="0" smtClean="0">
                <a:solidFill>
                  <a:srgbClr val="000000"/>
                </a:solidFill>
                <a:effectLst/>
                <a:latin typeface="ＭＳ 明朝" panose="02020609040205080304" pitchFamily="17" charset="-128"/>
                <a:ea typeface="+mn-ea"/>
                <a:cs typeface="Times New Roman" panose="02020603050405020304" pitchFamily="18" charset="0"/>
              </a:rPr>
              <a:t> </a:t>
            </a:r>
            <a:endParaRPr lang="ja-JP" altLang="ja-JP" sz="105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p>
            <a:pPr indent="132715" algn="just">
              <a:spcAft>
                <a:spcPts val="0"/>
              </a:spcAft>
            </a:pPr>
            <a:r>
              <a:rPr lang="ja-JP" altLang="en-US" sz="1200" kern="100" dirty="0" smtClean="0">
                <a:solidFill>
                  <a:srgbClr val="000000"/>
                </a:solidFill>
                <a:effectLst/>
                <a:latin typeface="ＭＳ 明朝" panose="02020609040205080304" pitchFamily="17" charset="-128"/>
                <a:ea typeface="+mn-ea"/>
                <a:cs typeface="Times New Roman" panose="02020603050405020304" pitchFamily="18" charset="0"/>
              </a:rPr>
              <a:t>３</a:t>
            </a:r>
            <a:r>
              <a:rPr lang="ja-JP" altLang="ja-JP" sz="1200" kern="100" dirty="0" smtClean="0">
                <a:solidFill>
                  <a:srgbClr val="000000"/>
                </a:solidFill>
                <a:effectLst/>
                <a:latin typeface="ＭＳ 明朝" panose="02020609040205080304" pitchFamily="17" charset="-128"/>
                <a:ea typeface="+mn-ea"/>
                <a:cs typeface="Times New Roman" panose="02020603050405020304" pitchFamily="18" charset="0"/>
              </a:rPr>
              <a:t>つ目は，該当の方のみとなりますが，共済組合，互助組合の貸付金の未償還金です。</a:t>
            </a:r>
            <a:endParaRPr lang="ja-JP" altLang="ja-JP" sz="105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2CE4851A-F1D7-4CB8-967C-37FCEF4A27AF}" type="slidenum">
              <a:rPr kumimoji="1" lang="ja-JP" altLang="en-US" smtClean="0"/>
              <a:t>11</a:t>
            </a:fld>
            <a:endParaRPr kumimoji="1" lang="ja-JP" altLang="en-US"/>
          </a:p>
        </p:txBody>
      </p:sp>
    </p:spTree>
    <p:extLst>
      <p:ext uri="{BB962C8B-B14F-4D97-AF65-F5344CB8AC3E}">
        <p14:creationId xmlns:p14="http://schemas.microsoft.com/office/powerpoint/2010/main" val="21973172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132715" algn="just">
              <a:spcAft>
                <a:spcPts val="0"/>
              </a:spcAft>
            </a:pPr>
            <a:r>
              <a:rPr lang="ja-JP" altLang="ja-JP" sz="1200" kern="100" dirty="0" smtClean="0">
                <a:solidFill>
                  <a:srgbClr val="000000"/>
                </a:solidFill>
                <a:effectLst/>
                <a:latin typeface="ＭＳ 明朝" panose="02020609040205080304" pitchFamily="17" charset="-128"/>
                <a:ea typeface="+mn-ea"/>
                <a:cs typeface="Times New Roman" panose="02020603050405020304" pitchFamily="18" charset="0"/>
              </a:rPr>
              <a:t>では，退職手当から控除される税金の計算方法について説明いたします。</a:t>
            </a:r>
            <a:r>
              <a:rPr lang="en-US" altLang="ja-JP" sz="1200" kern="100" dirty="0" smtClean="0">
                <a:solidFill>
                  <a:srgbClr val="000000"/>
                </a:solidFill>
                <a:effectLst/>
                <a:latin typeface="ＭＳ 明朝" panose="02020609040205080304" pitchFamily="17" charset="-128"/>
                <a:ea typeface="+mn-ea"/>
                <a:cs typeface="Times New Roman" panose="02020603050405020304" pitchFamily="18" charset="0"/>
              </a:rPr>
              <a:t>10</a:t>
            </a:r>
            <a:r>
              <a:rPr lang="ja-JP" altLang="ja-JP" sz="1200" kern="100" dirty="0" smtClean="0">
                <a:solidFill>
                  <a:srgbClr val="000000"/>
                </a:solidFill>
                <a:effectLst/>
                <a:latin typeface="ＭＳ 明朝" panose="02020609040205080304" pitchFamily="17" charset="-128"/>
                <a:ea typeface="+mn-ea"/>
                <a:cs typeface="Times New Roman" panose="02020603050405020304" pitchFamily="18" charset="0"/>
              </a:rPr>
              <a:t>ページを御覧ください。</a:t>
            </a:r>
            <a:endParaRPr lang="ja-JP" altLang="ja-JP" sz="105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p>
            <a:pPr indent="132715" algn="just">
              <a:spcAft>
                <a:spcPts val="0"/>
              </a:spcAft>
            </a:pPr>
            <a:r>
              <a:rPr lang="ja-JP" altLang="ja-JP" sz="1200" kern="100" dirty="0" smtClean="0">
                <a:solidFill>
                  <a:srgbClr val="000000"/>
                </a:solidFill>
                <a:effectLst/>
                <a:latin typeface="ＭＳ 明朝" panose="02020609040205080304" pitchFamily="17" charset="-128"/>
                <a:ea typeface="+mn-ea"/>
                <a:cs typeface="Times New Roman" panose="02020603050405020304" pitchFamily="18" charset="0"/>
              </a:rPr>
              <a:t>退職手当に係る税金は，退職手当額から勤続年数に応じて控除される退職所得控除額を差し引いた額を算定して計算します。</a:t>
            </a:r>
            <a:endParaRPr lang="ja-JP" altLang="ja-JP" sz="105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p>
            <a:pPr indent="132715" algn="just">
              <a:spcAft>
                <a:spcPts val="0"/>
              </a:spcAft>
            </a:pPr>
            <a:r>
              <a:rPr lang="ja-JP" altLang="ja-JP" sz="1200" kern="100" dirty="0" smtClean="0">
                <a:solidFill>
                  <a:srgbClr val="000000"/>
                </a:solidFill>
                <a:effectLst/>
                <a:latin typeface="ＭＳ 明朝" panose="02020609040205080304" pitchFamily="17" charset="-128"/>
                <a:ea typeface="+mn-ea"/>
                <a:cs typeface="Times New Roman" panose="02020603050405020304" pitchFamily="18" charset="0"/>
              </a:rPr>
              <a:t>退職所得控除額を算出する場合の勤続年数は，職員になった日の属する月から，退職する日の属する月までの年数です。また，前歴や，断続的な臨時的任用の期間を加えます。１年未満の端数は，切り上げて年数を求めます。</a:t>
            </a:r>
            <a:endParaRPr lang="ja-JP" altLang="ja-JP" sz="105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2CE4851A-F1D7-4CB8-967C-37FCEF4A27AF}" type="slidenum">
              <a:rPr kumimoji="1" lang="ja-JP" altLang="en-US" smtClean="0"/>
              <a:t>12</a:t>
            </a:fld>
            <a:endParaRPr kumimoji="1" lang="ja-JP" altLang="en-US"/>
          </a:p>
        </p:txBody>
      </p:sp>
    </p:spTree>
    <p:extLst>
      <p:ext uri="{BB962C8B-B14F-4D97-AF65-F5344CB8AC3E}">
        <p14:creationId xmlns:p14="http://schemas.microsoft.com/office/powerpoint/2010/main" val="31720153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132715" algn="just">
              <a:spcAft>
                <a:spcPts val="0"/>
              </a:spcAft>
            </a:pPr>
            <a:r>
              <a:rPr lang="ja-JP" altLang="ja-JP" sz="1200" kern="100" dirty="0" smtClean="0">
                <a:solidFill>
                  <a:srgbClr val="000000"/>
                </a:solidFill>
                <a:effectLst/>
                <a:latin typeface="ＭＳ 明朝" panose="02020609040205080304" pitchFamily="17" charset="-128"/>
                <a:ea typeface="+mn-ea"/>
                <a:cs typeface="Times New Roman" panose="02020603050405020304" pitchFamily="18" charset="0"/>
              </a:rPr>
              <a:t>続いて，</a:t>
            </a:r>
            <a:r>
              <a:rPr lang="en-US" altLang="ja-JP" sz="1200" kern="100" dirty="0" smtClean="0">
                <a:solidFill>
                  <a:srgbClr val="000000"/>
                </a:solidFill>
                <a:effectLst/>
                <a:latin typeface="ＭＳ 明朝" panose="02020609040205080304" pitchFamily="17" charset="-128"/>
                <a:ea typeface="+mn-ea"/>
                <a:cs typeface="Times New Roman" panose="02020603050405020304" pitchFamily="18" charset="0"/>
              </a:rPr>
              <a:t>11</a:t>
            </a:r>
            <a:r>
              <a:rPr lang="ja-JP" altLang="ja-JP" sz="1200" kern="100" dirty="0" smtClean="0">
                <a:solidFill>
                  <a:srgbClr val="000000"/>
                </a:solidFill>
                <a:effectLst/>
                <a:latin typeface="ＭＳ 明朝" panose="02020609040205080304" pitchFamily="17" charset="-128"/>
                <a:ea typeface="+mn-ea"/>
                <a:cs typeface="Times New Roman" panose="02020603050405020304" pitchFamily="18" charset="0"/>
              </a:rPr>
              <a:t>ページを御覧ください。この退職所得控除額は，退職所得控除額早見表を</a:t>
            </a:r>
            <a:r>
              <a:rPr lang="ja-JP" altLang="en-US" sz="1200" kern="100" dirty="0" smtClean="0">
                <a:solidFill>
                  <a:srgbClr val="000000"/>
                </a:solidFill>
                <a:effectLst/>
                <a:latin typeface="ＭＳ 明朝" panose="02020609040205080304" pitchFamily="17" charset="-128"/>
                <a:ea typeface="+mn-ea"/>
                <a:cs typeface="Times New Roman" panose="02020603050405020304" pitchFamily="18" charset="0"/>
              </a:rPr>
              <a:t>御</a:t>
            </a:r>
            <a:r>
              <a:rPr lang="ja-JP" altLang="ja-JP" sz="1200" kern="100" dirty="0" smtClean="0">
                <a:solidFill>
                  <a:srgbClr val="000000"/>
                </a:solidFill>
                <a:effectLst/>
                <a:latin typeface="ＭＳ 明朝" panose="02020609040205080304" pitchFamily="17" charset="-128"/>
                <a:ea typeface="+mn-ea"/>
                <a:cs typeface="Times New Roman" panose="02020603050405020304" pitchFamily="18" charset="0"/>
              </a:rPr>
              <a:t>参照ください。　</a:t>
            </a:r>
            <a:endParaRPr lang="ja-JP" altLang="ja-JP" sz="105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en-US" altLang="ja-JP" sz="1050" kern="100" spc="10" dirty="0" smtClean="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 </a:t>
            </a:r>
            <a:endParaRPr lang="ja-JP" altLang="ja-JP" sz="105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p>
            <a:pPr marL="635" indent="132715" algn="just">
              <a:spcAft>
                <a:spcPts val="0"/>
              </a:spcAft>
            </a:pPr>
            <a:r>
              <a:rPr lang="ja-JP" altLang="ja-JP" sz="1200" kern="100" dirty="0" smtClean="0">
                <a:solidFill>
                  <a:srgbClr val="000000"/>
                </a:solidFill>
                <a:effectLst/>
                <a:latin typeface="ＭＳ 明朝" panose="02020609040205080304" pitchFamily="17" charset="-128"/>
                <a:ea typeface="+mn-ea"/>
                <a:cs typeface="Times New Roman" panose="02020603050405020304" pitchFamily="18" charset="0"/>
              </a:rPr>
              <a:t>実際の控除される税金の計算についてですが，先ほど御覧いただきました，</a:t>
            </a:r>
            <a:r>
              <a:rPr lang="en-US" altLang="ja-JP" sz="1200" kern="100" dirty="0" smtClean="0">
                <a:solidFill>
                  <a:srgbClr val="000000"/>
                </a:solidFill>
                <a:effectLst/>
                <a:latin typeface="ＭＳ 明朝" panose="02020609040205080304" pitchFamily="17" charset="-128"/>
                <a:ea typeface="+mn-ea"/>
                <a:cs typeface="Times New Roman" panose="02020603050405020304" pitchFamily="18" charset="0"/>
              </a:rPr>
              <a:t>13</a:t>
            </a:r>
            <a:r>
              <a:rPr lang="ja-JP" altLang="ja-JP" sz="1200" kern="100" dirty="0" smtClean="0">
                <a:solidFill>
                  <a:srgbClr val="000000"/>
                </a:solidFill>
                <a:effectLst/>
                <a:latin typeface="ＭＳ 明朝" panose="02020609040205080304" pitchFamily="17" charset="-128"/>
                <a:ea typeface="+mn-ea"/>
                <a:cs typeface="Times New Roman" panose="02020603050405020304" pitchFamily="18" charset="0"/>
              </a:rPr>
              <a:t>ページの退職手当計算書の事例の場合，</a:t>
            </a:r>
            <a:r>
              <a:rPr lang="en-US" altLang="ja-JP" sz="1200" kern="100" dirty="0" smtClean="0">
                <a:solidFill>
                  <a:srgbClr val="000000"/>
                </a:solidFill>
                <a:effectLst/>
                <a:latin typeface="ＭＳ 明朝" panose="02020609040205080304" pitchFamily="17" charset="-128"/>
                <a:ea typeface="+mn-ea"/>
                <a:cs typeface="Times New Roman" panose="02020603050405020304" pitchFamily="18" charset="0"/>
              </a:rPr>
              <a:t>10</a:t>
            </a:r>
            <a:r>
              <a:rPr lang="ja-JP" altLang="ja-JP" sz="1200" kern="100" dirty="0" smtClean="0">
                <a:solidFill>
                  <a:srgbClr val="000000"/>
                </a:solidFill>
                <a:effectLst/>
                <a:latin typeface="ＭＳ 明朝" panose="02020609040205080304" pitchFamily="17" charset="-128"/>
                <a:ea typeface="+mn-ea"/>
                <a:cs typeface="Times New Roman" panose="02020603050405020304" pitchFamily="18" charset="0"/>
              </a:rPr>
              <a:t>・</a:t>
            </a:r>
            <a:r>
              <a:rPr lang="en-US" altLang="ja-JP" sz="1200" kern="100" dirty="0" smtClean="0">
                <a:solidFill>
                  <a:srgbClr val="000000"/>
                </a:solidFill>
                <a:effectLst/>
                <a:latin typeface="ＭＳ 明朝" panose="02020609040205080304" pitchFamily="17" charset="-128"/>
                <a:ea typeface="+mn-ea"/>
                <a:cs typeface="Times New Roman" panose="02020603050405020304" pitchFamily="18" charset="0"/>
              </a:rPr>
              <a:t>11</a:t>
            </a:r>
            <a:r>
              <a:rPr lang="ja-JP" altLang="ja-JP" sz="1200" kern="100" dirty="0" smtClean="0">
                <a:solidFill>
                  <a:srgbClr val="000000"/>
                </a:solidFill>
                <a:effectLst/>
                <a:latin typeface="ＭＳ 明朝" panose="02020609040205080304" pitchFamily="17" charset="-128"/>
                <a:ea typeface="+mn-ea"/>
                <a:cs typeface="Times New Roman" panose="02020603050405020304" pitchFamily="18" charset="0"/>
              </a:rPr>
              <a:t>ページの計算式に基づき，所得税，市町村民税及び県民税を計算すると，</a:t>
            </a:r>
            <a:r>
              <a:rPr lang="en-US" altLang="ja-JP" sz="1200" kern="100" dirty="0" smtClean="0">
                <a:solidFill>
                  <a:srgbClr val="000000"/>
                </a:solidFill>
                <a:effectLst/>
                <a:latin typeface="ＭＳ 明朝" panose="02020609040205080304" pitchFamily="17" charset="-128"/>
                <a:ea typeface="+mn-ea"/>
                <a:cs typeface="Times New Roman" panose="02020603050405020304" pitchFamily="18" charset="0"/>
              </a:rPr>
              <a:t>11</a:t>
            </a:r>
            <a:r>
              <a:rPr lang="ja-JP" altLang="ja-JP" sz="1200" kern="100" dirty="0" smtClean="0">
                <a:solidFill>
                  <a:srgbClr val="000000"/>
                </a:solidFill>
                <a:effectLst/>
                <a:latin typeface="ＭＳ 明朝" panose="02020609040205080304" pitchFamily="17" charset="-128"/>
                <a:ea typeface="+mn-ea"/>
                <a:cs typeface="Times New Roman" panose="02020603050405020304" pitchFamily="18" charset="0"/>
              </a:rPr>
              <a:t>ページ中ほどにある計算例となり，所得税が４万８，９０５円，市町村民税が５万７，４８０円，県民税が３万８，３２０円になります。これが退職所得にかかる税金として，退職手当から控除されると考えていただければと思います。</a:t>
            </a:r>
            <a:endParaRPr lang="ja-JP" altLang="ja-JP" sz="105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p>
            <a:pPr indent="132715" algn="just">
              <a:spcAft>
                <a:spcPts val="0"/>
              </a:spcAft>
            </a:pPr>
            <a:r>
              <a:rPr lang="ja-JP" altLang="ja-JP" sz="1200" kern="100" dirty="0" smtClean="0">
                <a:solidFill>
                  <a:srgbClr val="000000"/>
                </a:solidFill>
                <a:effectLst/>
                <a:latin typeface="ＭＳ 明朝" panose="02020609040205080304" pitchFamily="17" charset="-128"/>
                <a:ea typeface="+mn-ea"/>
                <a:cs typeface="Times New Roman" panose="02020603050405020304" pitchFamily="18" charset="0"/>
              </a:rPr>
              <a:t>なお，退職手当に係る税金については，分離課税となっておりますので所得税，市町村民税及び県民税についての確定申告は不要です。</a:t>
            </a:r>
            <a:endParaRPr lang="ja-JP" altLang="ja-JP" sz="105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2CE4851A-F1D7-4CB8-967C-37FCEF4A27AF}" type="slidenum">
              <a:rPr kumimoji="1" lang="ja-JP" altLang="en-US" smtClean="0"/>
              <a:t>13</a:t>
            </a:fld>
            <a:endParaRPr kumimoji="1" lang="ja-JP" altLang="en-US"/>
          </a:p>
        </p:txBody>
      </p:sp>
    </p:spTree>
    <p:extLst>
      <p:ext uri="{BB962C8B-B14F-4D97-AF65-F5344CB8AC3E}">
        <p14:creationId xmlns:p14="http://schemas.microsoft.com/office/powerpoint/2010/main" val="13761263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132715" algn="just">
              <a:spcAft>
                <a:spcPts val="0"/>
              </a:spcAft>
            </a:pPr>
            <a:r>
              <a:rPr lang="ja-JP" altLang="ja-JP" sz="1200" kern="100" dirty="0" smtClean="0">
                <a:solidFill>
                  <a:srgbClr val="000000"/>
                </a:solidFill>
                <a:effectLst/>
                <a:latin typeface="ＭＳ 明朝" panose="02020609040205080304" pitchFamily="17" charset="-128"/>
                <a:ea typeface="+mn-ea"/>
                <a:cs typeface="Times New Roman" panose="02020603050405020304" pitchFamily="18" charset="0"/>
              </a:rPr>
              <a:t>ここまで，退職手当からの控除金について説明して参りました。最後に，「提出書類などの事務手続き」について簡単に説明いたします。</a:t>
            </a:r>
            <a:r>
              <a:rPr lang="en-US" altLang="ja-JP" sz="1200" kern="100" dirty="0" smtClean="0">
                <a:solidFill>
                  <a:srgbClr val="000000"/>
                </a:solidFill>
                <a:effectLst/>
                <a:latin typeface="ＭＳ 明朝" panose="02020609040205080304" pitchFamily="17" charset="-128"/>
                <a:ea typeface="+mn-ea"/>
                <a:cs typeface="Times New Roman" panose="02020603050405020304" pitchFamily="18" charset="0"/>
              </a:rPr>
              <a:t>12</a:t>
            </a:r>
            <a:r>
              <a:rPr lang="ja-JP" altLang="ja-JP" sz="1200" kern="100" dirty="0" smtClean="0">
                <a:solidFill>
                  <a:srgbClr val="000000"/>
                </a:solidFill>
                <a:effectLst/>
                <a:latin typeface="ＭＳ 明朝" panose="02020609040205080304" pitchFamily="17" charset="-128"/>
                <a:ea typeface="+mn-ea"/>
                <a:cs typeface="Times New Roman" panose="02020603050405020304" pitchFamily="18" charset="0"/>
              </a:rPr>
              <a:t>ページを御覧ください。</a:t>
            </a:r>
            <a:endParaRPr lang="ja-JP" altLang="ja-JP" sz="105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en-US" altLang="ja-JP" sz="1050" kern="100" spc="10" dirty="0" smtClean="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 </a:t>
            </a:r>
            <a:endParaRPr lang="ja-JP" altLang="ja-JP" sz="105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p>
            <a:pPr indent="132715" algn="just">
              <a:spcAft>
                <a:spcPts val="0"/>
              </a:spcAft>
            </a:pPr>
            <a:r>
              <a:rPr lang="ja-JP" altLang="ja-JP" sz="1200" kern="100" dirty="0" smtClean="0">
                <a:solidFill>
                  <a:srgbClr val="000000"/>
                </a:solidFill>
                <a:effectLst/>
                <a:latin typeface="ＭＳ 明朝" panose="02020609040205080304" pitchFamily="17" charset="-128"/>
                <a:ea typeface="+mn-ea"/>
                <a:cs typeface="Times New Roman" panose="02020603050405020304" pitchFamily="18" charset="0"/>
              </a:rPr>
              <a:t>「提出書類」にありますように，</a:t>
            </a:r>
            <a:endParaRPr lang="ja-JP" altLang="ja-JP" sz="105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p>
            <a:pPr indent="132715" algn="just">
              <a:spcAft>
                <a:spcPts val="0"/>
              </a:spcAft>
            </a:pPr>
            <a:r>
              <a:rPr lang="ja-JP" altLang="ja-JP" sz="1200" kern="100" dirty="0" smtClean="0">
                <a:solidFill>
                  <a:srgbClr val="000000"/>
                </a:solidFill>
                <a:effectLst/>
                <a:latin typeface="ＭＳ 明朝" panose="02020609040205080304" pitchFamily="17" charset="-128"/>
                <a:ea typeface="+mn-ea"/>
                <a:cs typeface="Times New Roman" panose="02020603050405020304" pitchFamily="18" charset="0"/>
              </a:rPr>
              <a:t>１　「退職所得の受給に関する申告書・退職所得申告書」兼「退職手当受給調書」</a:t>
            </a:r>
            <a:endParaRPr lang="ja-JP" altLang="ja-JP" sz="105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p>
            <a:pPr indent="132715" algn="just">
              <a:spcAft>
                <a:spcPts val="0"/>
              </a:spcAft>
            </a:pPr>
            <a:r>
              <a:rPr lang="ja-JP" altLang="ja-JP" sz="1200" kern="100" dirty="0" smtClean="0">
                <a:solidFill>
                  <a:srgbClr val="000000"/>
                </a:solidFill>
                <a:effectLst/>
                <a:latin typeface="ＭＳ 明朝" panose="02020609040205080304" pitchFamily="17" charset="-128"/>
                <a:ea typeface="+mn-ea"/>
                <a:cs typeface="Times New Roman" panose="02020603050405020304" pitchFamily="18" charset="0"/>
              </a:rPr>
              <a:t>２　退職手当の振込を希望する口座の預金通帳の写し</a:t>
            </a:r>
            <a:endParaRPr lang="ja-JP" altLang="ja-JP" sz="105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p>
            <a:pPr indent="132715" algn="just">
              <a:spcAft>
                <a:spcPts val="0"/>
              </a:spcAft>
            </a:pPr>
            <a:r>
              <a:rPr lang="ja-JP" altLang="ja-JP" sz="1200" kern="100" dirty="0" smtClean="0">
                <a:solidFill>
                  <a:srgbClr val="000000"/>
                </a:solidFill>
                <a:effectLst/>
                <a:latin typeface="ＭＳ 明朝" panose="02020609040205080304" pitchFamily="17" charset="-128"/>
                <a:ea typeface="+mn-ea"/>
                <a:cs typeface="Times New Roman" panose="02020603050405020304" pitchFamily="18" charset="0"/>
              </a:rPr>
              <a:t>については，皆様全員に提出していただくこととなります。</a:t>
            </a:r>
            <a:endParaRPr lang="ja-JP" altLang="ja-JP" sz="105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p>
            <a:pPr indent="130810" algn="just">
              <a:spcAft>
                <a:spcPts val="0"/>
              </a:spcAft>
            </a:pPr>
            <a:r>
              <a:rPr lang="ja-JP" altLang="ja-JP" sz="1200" kern="100" dirty="0" smtClean="0">
                <a:solidFill>
                  <a:srgbClr val="000000"/>
                </a:solidFill>
                <a:effectLst/>
                <a:latin typeface="ＭＳ 明朝" panose="02020609040205080304" pitchFamily="17" charset="-128"/>
                <a:ea typeface="+mn-ea"/>
                <a:cs typeface="Times New Roman" panose="02020603050405020304" pitchFamily="18" charset="0"/>
              </a:rPr>
              <a:t>３についてですが，本県以外の履歴，たとえば，他県の前歴等がある場合には，その履歴証明書及び退職手当の支給の有無に関する証明書が必要となります。ただ，本県採用時等に既に提出されている場合もありますので，前歴のある方は，「退職手当の書類に関する照会先」へ，前歴の内容の確認をしてください。履歴証明書等が提出されていない場合は，改めて職員給与室から他県等に証明書の依頼をいたします。</a:t>
            </a:r>
            <a:endParaRPr lang="ja-JP" altLang="ja-JP" sz="105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p>
            <a:pPr indent="130810" algn="just">
              <a:spcAft>
                <a:spcPts val="0"/>
              </a:spcAft>
            </a:pPr>
            <a:r>
              <a:rPr lang="ja-JP" altLang="ja-JP" sz="1200" kern="100" dirty="0" smtClean="0">
                <a:solidFill>
                  <a:srgbClr val="000000"/>
                </a:solidFill>
                <a:effectLst/>
                <a:latin typeface="ＭＳ 明朝" panose="02020609040205080304" pitchFamily="17" charset="-128"/>
                <a:ea typeface="+mn-ea"/>
                <a:cs typeface="Times New Roman" panose="02020603050405020304" pitchFamily="18" charset="0"/>
              </a:rPr>
              <a:t>なお，</a:t>
            </a:r>
            <a:r>
              <a:rPr lang="en-US" altLang="ja-JP" sz="1200" kern="100" dirty="0" smtClean="0">
                <a:solidFill>
                  <a:srgbClr val="000000"/>
                </a:solidFill>
                <a:effectLst/>
                <a:latin typeface="ＭＳ 明朝" panose="02020609040205080304" pitchFamily="17" charset="-128"/>
                <a:ea typeface="+mn-ea"/>
                <a:cs typeface="Times New Roman" panose="02020603050405020304" pitchFamily="18" charset="0"/>
              </a:rPr>
              <a:t>13</a:t>
            </a:r>
            <a:r>
              <a:rPr lang="ja-JP" altLang="ja-JP" sz="1200" kern="100" dirty="0" smtClean="0">
                <a:solidFill>
                  <a:srgbClr val="000000"/>
                </a:solidFill>
                <a:effectLst/>
                <a:latin typeface="ＭＳ 明朝" panose="02020609040205080304" pitchFamily="17" charset="-128"/>
                <a:ea typeface="+mn-ea"/>
                <a:cs typeface="Times New Roman" panose="02020603050405020304" pitchFamily="18" charset="0"/>
              </a:rPr>
              <a:t>ページの退職手当計算書は，職員給与室で作成しますので，退職予定者本人に記入していただく必要はありません。</a:t>
            </a:r>
            <a:endParaRPr lang="ja-JP" altLang="ja-JP" sz="105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2CE4851A-F1D7-4CB8-967C-37FCEF4A27AF}" type="slidenum">
              <a:rPr kumimoji="1" lang="ja-JP" altLang="en-US" smtClean="0"/>
              <a:t>14</a:t>
            </a:fld>
            <a:endParaRPr kumimoji="1" lang="ja-JP" altLang="en-US"/>
          </a:p>
        </p:txBody>
      </p:sp>
    </p:spTree>
    <p:extLst>
      <p:ext uri="{BB962C8B-B14F-4D97-AF65-F5344CB8AC3E}">
        <p14:creationId xmlns:p14="http://schemas.microsoft.com/office/powerpoint/2010/main" val="7417806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130810" algn="just">
              <a:spcAft>
                <a:spcPts val="0"/>
              </a:spcAft>
            </a:pPr>
            <a:r>
              <a:rPr lang="ja-JP" altLang="ja-JP" sz="1200" kern="100" dirty="0" smtClean="0">
                <a:solidFill>
                  <a:srgbClr val="000000"/>
                </a:solidFill>
                <a:effectLst/>
                <a:latin typeface="ＭＳ 明朝" panose="02020609040205080304" pitchFamily="17" charset="-128"/>
                <a:ea typeface="+mn-ea"/>
                <a:cs typeface="Times New Roman" panose="02020603050405020304" pitchFamily="18" charset="0"/>
              </a:rPr>
              <a:t>書類の提出に当たっては，</a:t>
            </a:r>
            <a:r>
              <a:rPr lang="en-US" altLang="ja-JP" sz="1200" kern="100" dirty="0" smtClean="0">
                <a:solidFill>
                  <a:srgbClr val="000000"/>
                </a:solidFill>
                <a:effectLst/>
                <a:latin typeface="ＭＳ 明朝" panose="02020609040205080304" pitchFamily="17" charset="-128"/>
                <a:ea typeface="+mn-ea"/>
                <a:cs typeface="Times New Roman" panose="02020603050405020304" pitchFamily="18" charset="0"/>
              </a:rPr>
              <a:t>14</a:t>
            </a:r>
            <a:r>
              <a:rPr lang="ja-JP" altLang="ja-JP" sz="1200" kern="100" dirty="0" smtClean="0">
                <a:solidFill>
                  <a:srgbClr val="000000"/>
                </a:solidFill>
                <a:effectLst/>
                <a:latin typeface="ＭＳ 明朝" panose="02020609040205080304" pitchFamily="17" charset="-128"/>
                <a:ea typeface="+mn-ea"/>
                <a:cs typeface="Times New Roman" panose="02020603050405020304" pitchFamily="18" charset="0"/>
              </a:rPr>
              <a:t>ページの記入例を参考に記入していただき，退職手当の振込を希望する口座の預金通帳の写しとともに提出してください。</a:t>
            </a:r>
            <a:endParaRPr lang="ja-JP" altLang="ja-JP" sz="105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p>
            <a:pPr indent="130810" algn="just">
              <a:spcAft>
                <a:spcPts val="0"/>
              </a:spcAft>
            </a:pPr>
            <a:r>
              <a:rPr lang="ja-JP" altLang="ja-JP" sz="1200" kern="100" dirty="0" smtClean="0">
                <a:solidFill>
                  <a:srgbClr val="000000"/>
                </a:solidFill>
                <a:effectLst/>
                <a:latin typeface="ＭＳ 明朝" panose="02020609040205080304" pitchFamily="17" charset="-128"/>
                <a:ea typeface="+mn-ea"/>
                <a:cs typeface="Times New Roman" panose="02020603050405020304" pitchFamily="18" charset="0"/>
              </a:rPr>
              <a:t>また，注意していただきたいのは，退職手当受給調書の受取場所（金融機関，店舗名，口座番号）を記入する欄です。振込口座は必ず本人名義のものを指定していただくとともに，通帳の写しについては，金融機関名，支店名，口座番号及び口座名義のフリガナが確認できる箇所の写しを提出してください。</a:t>
            </a:r>
            <a:endParaRPr lang="ja-JP" altLang="ja-JP" sz="105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2CE4851A-F1D7-4CB8-967C-37FCEF4A27AF}" type="slidenum">
              <a:rPr kumimoji="1" lang="ja-JP" altLang="en-US" smtClean="0"/>
              <a:t>15</a:t>
            </a:fld>
            <a:endParaRPr kumimoji="1" lang="ja-JP" altLang="en-US"/>
          </a:p>
        </p:txBody>
      </p:sp>
    </p:spTree>
    <p:extLst>
      <p:ext uri="{BB962C8B-B14F-4D97-AF65-F5344CB8AC3E}">
        <p14:creationId xmlns:p14="http://schemas.microsoft.com/office/powerpoint/2010/main" val="1729959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132715" algn="just">
              <a:spcAft>
                <a:spcPts val="0"/>
              </a:spcAft>
            </a:pPr>
            <a:r>
              <a:rPr lang="ja-JP" altLang="ja-JP" sz="1200" kern="100" dirty="0" smtClean="0">
                <a:solidFill>
                  <a:srgbClr val="000000"/>
                </a:solidFill>
                <a:effectLst/>
                <a:latin typeface="ＭＳ 明朝" panose="02020609040205080304" pitchFamily="17" charset="-128"/>
                <a:ea typeface="+mn-ea"/>
                <a:cs typeface="Times New Roman" panose="02020603050405020304" pitchFamily="18" charset="0"/>
              </a:rPr>
              <a:t>最後に，退職手当の受取について</a:t>
            </a:r>
            <a:r>
              <a:rPr lang="ja-JP" altLang="en-US" sz="1200" kern="100" dirty="0" smtClean="0">
                <a:solidFill>
                  <a:srgbClr val="000000"/>
                </a:solidFill>
                <a:effectLst/>
                <a:latin typeface="ＭＳ 明朝" panose="02020609040205080304" pitchFamily="17" charset="-128"/>
                <a:ea typeface="+mn-ea"/>
                <a:cs typeface="Times New Roman" panose="02020603050405020304" pitchFamily="18" charset="0"/>
              </a:rPr>
              <a:t>御</a:t>
            </a:r>
            <a:r>
              <a:rPr lang="ja-JP" altLang="ja-JP" sz="1200" kern="100" dirty="0" smtClean="0">
                <a:solidFill>
                  <a:srgbClr val="000000"/>
                </a:solidFill>
                <a:effectLst/>
                <a:latin typeface="ＭＳ 明朝" panose="02020609040205080304" pitchFamily="17" charset="-128"/>
                <a:ea typeface="+mn-ea"/>
                <a:cs typeface="Times New Roman" panose="02020603050405020304" pitchFamily="18" charset="0"/>
              </a:rPr>
              <a:t>説明します。</a:t>
            </a:r>
            <a:endParaRPr lang="en-US" altLang="ja-JP" sz="1200" kern="100" dirty="0" smtClean="0">
              <a:solidFill>
                <a:srgbClr val="000000"/>
              </a:solidFill>
              <a:effectLst/>
              <a:latin typeface="ＭＳ 明朝" panose="02020609040205080304" pitchFamily="17" charset="-128"/>
              <a:ea typeface="+mn-ea"/>
              <a:cs typeface="Times New Roman" panose="02020603050405020304" pitchFamily="18" charset="0"/>
            </a:endParaRPr>
          </a:p>
          <a:p>
            <a:pPr indent="133985" algn="just">
              <a:spcAft>
                <a:spcPts val="0"/>
              </a:spcAft>
            </a:pPr>
            <a:r>
              <a:rPr lang="ja-JP" altLang="ja-JP" sz="1050" kern="100" dirty="0" smtClean="0">
                <a:solidFill>
                  <a:srgbClr val="000000"/>
                </a:solidFill>
                <a:effectLst/>
                <a:latin typeface="ＭＳ 明朝" panose="02020609040205080304" pitchFamily="17" charset="-128"/>
                <a:ea typeface="+mn-ea"/>
                <a:cs typeface="Times New Roman" panose="02020603050405020304" pitchFamily="18" charset="0"/>
              </a:rPr>
              <a:t>退職手当の支払方法は，口座振替払と隔地払の２つの方法がありますが，隔地払は金融機関の窓口で現金を受取ることになりますので，安全に，指定日に確実に受け取ることができる，口座振替払を選択していただくようお願いします。</a:t>
            </a:r>
            <a:endParaRPr lang="ja-JP" altLang="ja-JP" sz="90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p>
            <a:pPr indent="133985" algn="just">
              <a:spcAft>
                <a:spcPts val="0"/>
              </a:spcAft>
            </a:pPr>
            <a:r>
              <a:rPr lang="ja-JP" altLang="ja-JP" sz="1050" kern="100" dirty="0" smtClean="0">
                <a:solidFill>
                  <a:srgbClr val="000000"/>
                </a:solidFill>
                <a:effectLst/>
                <a:latin typeface="ＭＳ 明朝" panose="02020609040205080304" pitchFamily="17" charset="-128"/>
                <a:ea typeface="+mn-ea"/>
                <a:cs typeface="Times New Roman" panose="02020603050405020304" pitchFamily="18" charset="0"/>
              </a:rPr>
              <a:t>口座は本人名義のもの以外使用できません。退職手当が振り込まれるまでは，通帳の名義変更，解約は絶対に行わないでください。また，長期にわたって取引のない，いわゆる「休眠口座」も使用しないでください。</a:t>
            </a:r>
            <a:endParaRPr lang="ja-JP" altLang="ja-JP" sz="90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p>
            <a:pPr indent="133985" algn="just">
              <a:spcAft>
                <a:spcPts val="0"/>
              </a:spcAft>
            </a:pPr>
            <a:r>
              <a:rPr lang="ja-JP" altLang="ja-JP" sz="1050" kern="100" dirty="0" smtClean="0">
                <a:solidFill>
                  <a:srgbClr val="000000"/>
                </a:solidFill>
                <a:effectLst/>
                <a:latin typeface="ＭＳ 明朝" panose="02020609040205080304" pitchFamily="17" charset="-128"/>
                <a:ea typeface="+mn-ea"/>
                <a:cs typeface="Times New Roman" panose="02020603050405020304" pitchFamily="18" charset="0"/>
              </a:rPr>
              <a:t>万が一，書類を提出した後に，氏名が変更になった場合や口座の解約等を行った場合には，必ず職員給与室へ速やかに連絡をしてください。</a:t>
            </a:r>
            <a:endParaRPr lang="ja-JP" altLang="ja-JP" sz="90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p>
            <a:pPr indent="133985" algn="just">
              <a:spcAft>
                <a:spcPts val="0"/>
              </a:spcAft>
            </a:pPr>
            <a:r>
              <a:rPr lang="ja-JP" altLang="ja-JP" sz="1050" kern="100" dirty="0" smtClean="0">
                <a:solidFill>
                  <a:srgbClr val="000000"/>
                </a:solidFill>
                <a:effectLst/>
                <a:latin typeface="ＭＳ 明朝" panose="02020609040205080304" pitchFamily="17" charset="-128"/>
                <a:ea typeface="+mn-ea"/>
                <a:cs typeface="Times New Roman" panose="02020603050405020304" pitchFamily="18" charset="0"/>
              </a:rPr>
              <a:t>退職手当の支給日は，４月１９日（</a:t>
            </a:r>
            <a:r>
              <a:rPr lang="ja-JP" altLang="ja-JP" sz="1050" u="none" kern="100" dirty="0" smtClean="0">
                <a:solidFill>
                  <a:srgbClr val="FF0000"/>
                </a:solidFill>
                <a:effectLst/>
                <a:latin typeface="ＭＳ 明朝" panose="02020609040205080304" pitchFamily="17" charset="-128"/>
                <a:ea typeface="+mn-ea"/>
                <a:cs typeface="Times New Roman" panose="02020603050405020304" pitchFamily="18" charset="0"/>
              </a:rPr>
              <a:t>水</a:t>
            </a:r>
            <a:r>
              <a:rPr lang="ja-JP" altLang="ja-JP" sz="1050" kern="100" dirty="0" smtClean="0">
                <a:solidFill>
                  <a:srgbClr val="000000"/>
                </a:solidFill>
                <a:effectLst/>
                <a:latin typeface="ＭＳ 明朝" panose="02020609040205080304" pitchFamily="17" charset="-128"/>
                <a:ea typeface="+mn-ea"/>
                <a:cs typeface="Times New Roman" panose="02020603050405020304" pitchFamily="18" charset="0"/>
              </a:rPr>
              <a:t>）を予定しております。ただし，提出書類が間に合わなかった場合等は，４月末となります。</a:t>
            </a:r>
            <a:r>
              <a:rPr lang="ja-JP" altLang="ja-JP" sz="1050" kern="100" dirty="0" smtClean="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 </a:t>
            </a:r>
            <a:endParaRPr lang="ja-JP" altLang="ja-JP" sz="90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en-US" altLang="ja-JP" sz="1050" kern="100" dirty="0" smtClean="0">
                <a:solidFill>
                  <a:srgbClr val="000000"/>
                </a:solidFill>
                <a:effectLst/>
                <a:latin typeface="ＭＳ 明朝" panose="02020609040205080304" pitchFamily="17" charset="-128"/>
                <a:ea typeface="+mn-ea"/>
                <a:cs typeface="Times New Roman" panose="02020603050405020304" pitchFamily="18" charset="0"/>
              </a:rPr>
              <a:t> </a:t>
            </a:r>
            <a:endParaRPr lang="ja-JP" altLang="ja-JP" sz="90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p>
            <a:pPr indent="133985" algn="just">
              <a:spcAft>
                <a:spcPts val="0"/>
              </a:spcAft>
            </a:pPr>
            <a:r>
              <a:rPr lang="ja-JP" altLang="ja-JP" sz="1050" kern="100" dirty="0" smtClean="0">
                <a:solidFill>
                  <a:srgbClr val="000000"/>
                </a:solidFill>
                <a:effectLst/>
                <a:latin typeface="ＭＳ 明朝" panose="02020609040205080304" pitchFamily="17" charset="-128"/>
                <a:ea typeface="+mn-ea"/>
                <a:cs typeface="Times New Roman" panose="02020603050405020304" pitchFamily="18" charset="0"/>
              </a:rPr>
              <a:t>振り込まれる時間帯ですが，１件当たりの金額が大きいということもあり，例月の給料のように朝１番では振り込まれませんが，支給日中には</a:t>
            </a:r>
            <a:r>
              <a:rPr lang="ja-JP" altLang="ja-JP" sz="1050" kern="100" smtClean="0">
                <a:solidFill>
                  <a:srgbClr val="000000"/>
                </a:solidFill>
                <a:effectLst/>
                <a:latin typeface="ＭＳ 明朝" panose="02020609040205080304" pitchFamily="17" charset="-128"/>
                <a:ea typeface="+mn-ea"/>
                <a:cs typeface="Times New Roman" panose="02020603050405020304" pitchFamily="18" charset="0"/>
              </a:rPr>
              <a:t>振り込まれます。ただし</a:t>
            </a:r>
            <a:r>
              <a:rPr lang="ja-JP" altLang="ja-JP" sz="1050" kern="100" dirty="0" smtClean="0">
                <a:solidFill>
                  <a:srgbClr val="000000"/>
                </a:solidFill>
                <a:effectLst/>
                <a:latin typeface="ＭＳ 明朝" panose="02020609040205080304" pitchFamily="17" charset="-128"/>
                <a:ea typeface="+mn-ea"/>
                <a:cs typeface="Times New Roman" panose="02020603050405020304" pitchFamily="18" charset="0"/>
              </a:rPr>
              <a:t>口座の解約等が行われていた場合には，支給日中には振り込めない場合もあります。</a:t>
            </a:r>
            <a:endParaRPr lang="ja-JP" altLang="ja-JP" sz="90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en-US" altLang="ja-JP" sz="1050" kern="100" dirty="0" smtClean="0">
                <a:solidFill>
                  <a:srgbClr val="000000"/>
                </a:solidFill>
                <a:effectLst/>
                <a:latin typeface="ＭＳ 明朝" panose="02020609040205080304" pitchFamily="17" charset="-128"/>
                <a:ea typeface="+mn-ea"/>
                <a:cs typeface="Times New Roman" panose="02020603050405020304" pitchFamily="18" charset="0"/>
              </a:rPr>
              <a:t> </a:t>
            </a:r>
            <a:r>
              <a:rPr lang="ja-JP" altLang="en-US" sz="900" kern="100" dirty="0" smtClean="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　</a:t>
            </a:r>
            <a:r>
              <a:rPr lang="ja-JP" altLang="ja-JP" sz="1050" kern="100" dirty="0" smtClean="0">
                <a:solidFill>
                  <a:srgbClr val="000000"/>
                </a:solidFill>
                <a:effectLst/>
                <a:latin typeface="ＭＳ 明朝" panose="02020609040205080304" pitchFamily="17" charset="-128"/>
                <a:ea typeface="+mn-ea"/>
                <a:cs typeface="Times New Roman" panose="02020603050405020304" pitchFamily="18" charset="0"/>
              </a:rPr>
              <a:t>なお，振込に際しましては，あらかじめ退職手当計算（明細）書及び退職所得の源泉徴収票を簡易書留郵便により通知いたします。</a:t>
            </a:r>
            <a:endParaRPr lang="ja-JP" altLang="ja-JP" sz="90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en-US" altLang="ja-JP" sz="900" kern="100" spc="10" dirty="0" smtClean="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 </a:t>
            </a:r>
            <a:endParaRPr lang="ja-JP" altLang="ja-JP" sz="90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en-US" altLang="ja-JP" sz="900" kern="100" spc="10" dirty="0" smtClean="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 </a:t>
            </a:r>
            <a:endParaRPr lang="ja-JP" altLang="ja-JP" sz="90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p>
            <a:pPr indent="133985" algn="just">
              <a:spcAft>
                <a:spcPts val="0"/>
              </a:spcAft>
            </a:pPr>
            <a:r>
              <a:rPr lang="ja-JP" altLang="ja-JP" sz="1050" kern="100" dirty="0" smtClean="0">
                <a:solidFill>
                  <a:srgbClr val="000000"/>
                </a:solidFill>
                <a:effectLst/>
                <a:latin typeface="ＭＳ 明朝" panose="02020609040205080304" pitchFamily="17" charset="-128"/>
                <a:ea typeface="+mn-ea"/>
                <a:cs typeface="Times New Roman" panose="02020603050405020304" pitchFamily="18" charset="0"/>
              </a:rPr>
              <a:t>今回は特に重要と思われる箇所についての説明とさせていただきましたが，本日の説明について御不明な点などがございましたら，</a:t>
            </a:r>
            <a:r>
              <a:rPr lang="en-US" altLang="ja-JP" sz="1050" kern="100" dirty="0" smtClean="0">
                <a:solidFill>
                  <a:srgbClr val="000000"/>
                </a:solidFill>
                <a:effectLst/>
                <a:latin typeface="ＭＳ 明朝" panose="02020609040205080304" pitchFamily="17" charset="-128"/>
                <a:ea typeface="+mn-ea"/>
                <a:cs typeface="Times New Roman" panose="02020603050405020304" pitchFamily="18" charset="0"/>
              </a:rPr>
              <a:t>12</a:t>
            </a:r>
            <a:r>
              <a:rPr lang="ja-JP" altLang="ja-JP" sz="1050" kern="100" dirty="0" smtClean="0">
                <a:solidFill>
                  <a:srgbClr val="000000"/>
                </a:solidFill>
                <a:effectLst/>
                <a:latin typeface="ＭＳ 明朝" panose="02020609040205080304" pitchFamily="17" charset="-128"/>
                <a:ea typeface="+mn-ea"/>
                <a:cs typeface="Times New Roman" panose="02020603050405020304" pitchFamily="18" charset="0"/>
              </a:rPr>
              <a:t>ページに記載しております，各照会先にお問い合わせいただければと思います。ただし，個別に退職手当の試算については行っておりませんので御了承ください。</a:t>
            </a:r>
            <a:endParaRPr lang="ja-JP" altLang="ja-JP" sz="90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p>
            <a:pPr algn="l">
              <a:lnSpc>
                <a:spcPts val="1200"/>
              </a:lnSpc>
              <a:spcAft>
                <a:spcPts val="0"/>
              </a:spcAft>
            </a:pPr>
            <a:r>
              <a:rPr lang="en-US" altLang="ja-JP" sz="1050" kern="0" dirty="0" smtClean="0">
                <a:solidFill>
                  <a:srgbClr val="000000"/>
                </a:solidFill>
                <a:effectLst/>
                <a:latin typeface="ＭＳ Ｐゴシック" panose="020B0600070205080204" pitchFamily="50" charset="-128"/>
                <a:ea typeface="ＭＳ 明朝" panose="02020609040205080304" pitchFamily="17" charset="-128"/>
                <a:cs typeface="ＭＳ 明朝" panose="02020609040205080304" pitchFamily="17" charset="-128"/>
              </a:rPr>
              <a:t> </a:t>
            </a:r>
            <a:endParaRPr lang="ja-JP" altLang="ja-JP" sz="90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p>
            <a:pPr indent="133985" algn="just">
              <a:spcAft>
                <a:spcPts val="0"/>
              </a:spcAft>
            </a:pPr>
            <a:r>
              <a:rPr lang="ja-JP" altLang="ja-JP" sz="1050" kern="100" dirty="0" smtClean="0">
                <a:solidFill>
                  <a:srgbClr val="000000"/>
                </a:solidFill>
                <a:effectLst/>
                <a:latin typeface="ＭＳ 明朝" panose="02020609040205080304" pitchFamily="17" charset="-128"/>
                <a:ea typeface="+mn-ea"/>
                <a:cs typeface="Times New Roman" panose="02020603050405020304" pitchFamily="18" charset="0"/>
              </a:rPr>
              <a:t>以上で説明を終わります。</a:t>
            </a:r>
            <a:endParaRPr lang="ja-JP" altLang="ja-JP" sz="90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p>
            <a:pPr indent="132715" algn="just">
              <a:spcAft>
                <a:spcPts val="0"/>
              </a:spcAft>
            </a:pPr>
            <a:endParaRPr lang="ja-JP" altLang="ja-JP" sz="105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2CE4851A-F1D7-4CB8-967C-37FCEF4A27AF}" type="slidenum">
              <a:rPr kumimoji="1" lang="ja-JP" altLang="en-US" smtClean="0"/>
              <a:t>16</a:t>
            </a:fld>
            <a:endParaRPr kumimoji="1" lang="ja-JP" altLang="en-US"/>
          </a:p>
        </p:txBody>
      </p:sp>
    </p:spTree>
    <p:extLst>
      <p:ext uri="{BB962C8B-B14F-4D97-AF65-F5344CB8AC3E}">
        <p14:creationId xmlns:p14="http://schemas.microsoft.com/office/powerpoint/2010/main" val="3468469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まず，最初に，「退職手当の支給要件」について御説明いたします。</a:t>
            </a:r>
          </a:p>
          <a:p>
            <a:r>
              <a:rPr kumimoji="1" lang="ja-JP" altLang="en-US" dirty="0" smtClean="0"/>
              <a:t>　１ページを御覧ください。</a:t>
            </a:r>
          </a:p>
          <a:p>
            <a:r>
              <a:rPr kumimoji="1" lang="ja-JP" altLang="en-US" dirty="0" smtClean="0"/>
              <a:t>　「１　支給対象者」にありますように，退職手当の支給対象となる方は，６ヶ月以上広島県の常勤の職員として在職された方です。</a:t>
            </a:r>
          </a:p>
          <a:p>
            <a:r>
              <a:rPr kumimoji="1" lang="ja-JP" altLang="en-US" dirty="0" smtClean="0"/>
              <a:t>　また，「２　支給制限」に該当する場合は，退職手当の全部又は一部が支給されません。</a:t>
            </a:r>
          </a:p>
        </p:txBody>
      </p:sp>
      <p:sp>
        <p:nvSpPr>
          <p:cNvPr id="4" name="スライド番号プレースホルダー 3"/>
          <p:cNvSpPr>
            <a:spLocks noGrp="1"/>
          </p:cNvSpPr>
          <p:nvPr>
            <p:ph type="sldNum" sz="quarter" idx="10"/>
          </p:nvPr>
        </p:nvSpPr>
        <p:spPr/>
        <p:txBody>
          <a:bodyPr/>
          <a:lstStyle/>
          <a:p>
            <a:fld id="{2CE4851A-F1D7-4CB8-967C-37FCEF4A27AF}" type="slidenum">
              <a:rPr kumimoji="1" lang="ja-JP" altLang="en-US" smtClean="0"/>
              <a:t>2</a:t>
            </a:fld>
            <a:endParaRPr kumimoji="1" lang="ja-JP" altLang="en-US"/>
          </a:p>
        </p:txBody>
      </p:sp>
    </p:spTree>
    <p:extLst>
      <p:ext uri="{BB962C8B-B14F-4D97-AF65-F5344CB8AC3E}">
        <p14:creationId xmlns:p14="http://schemas.microsoft.com/office/powerpoint/2010/main" val="1099935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132715" algn="just">
              <a:spcAft>
                <a:spcPts val="0"/>
              </a:spcAft>
            </a:pPr>
            <a:r>
              <a:rPr lang="ja-JP" altLang="ja-JP" sz="1200" kern="100" dirty="0" smtClean="0">
                <a:solidFill>
                  <a:srgbClr val="000000"/>
                </a:solidFill>
                <a:effectLst/>
                <a:latin typeface="ＭＳ 明朝" panose="02020609040205080304" pitchFamily="17" charset="-128"/>
                <a:ea typeface="+mn-ea"/>
                <a:cs typeface="Times New Roman" panose="02020603050405020304" pitchFamily="18" charset="0"/>
              </a:rPr>
              <a:t>次に，２ページを御覧ください。</a:t>
            </a:r>
            <a:endParaRPr lang="ja-JP" altLang="ja-JP" sz="105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p>
            <a:pPr indent="132715" algn="just">
              <a:spcAft>
                <a:spcPts val="0"/>
              </a:spcAft>
            </a:pPr>
            <a:r>
              <a:rPr lang="ja-JP" altLang="ja-JP" sz="1200" kern="100" dirty="0" smtClean="0">
                <a:solidFill>
                  <a:srgbClr val="000000"/>
                </a:solidFill>
                <a:effectLst/>
                <a:latin typeface="ＭＳ 明朝" panose="02020609040205080304" pitchFamily="17" charset="-128"/>
                <a:ea typeface="+mn-ea"/>
                <a:cs typeface="Times New Roman" panose="02020603050405020304" pitchFamily="18" charset="0"/>
              </a:rPr>
              <a:t>「退職手当額の計算方法」について御説明いたします。</a:t>
            </a:r>
            <a:endParaRPr lang="ja-JP" altLang="ja-JP" sz="105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p>
            <a:pPr indent="132715" algn="just">
              <a:spcAft>
                <a:spcPts val="0"/>
              </a:spcAft>
            </a:pPr>
            <a:r>
              <a:rPr lang="ja-JP" altLang="ja-JP" sz="1200" kern="100" dirty="0" smtClean="0">
                <a:solidFill>
                  <a:srgbClr val="000000"/>
                </a:solidFill>
                <a:effectLst/>
                <a:latin typeface="ＭＳ 明朝" panose="02020609040205080304" pitchFamily="17" charset="-128"/>
                <a:ea typeface="+mn-ea"/>
                <a:cs typeface="Times New Roman" panose="02020603050405020304" pitchFamily="18" charset="0"/>
              </a:rPr>
              <a:t>上から６行目の計算式を御覧ください。</a:t>
            </a:r>
            <a:endParaRPr lang="ja-JP" altLang="ja-JP" sz="105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p>
            <a:pPr indent="132715" algn="just">
              <a:spcAft>
                <a:spcPts val="0"/>
              </a:spcAft>
            </a:pPr>
            <a:r>
              <a:rPr lang="ja-JP" altLang="ja-JP" sz="1200" kern="100" dirty="0" smtClean="0">
                <a:solidFill>
                  <a:srgbClr val="000000"/>
                </a:solidFill>
                <a:effectLst/>
                <a:latin typeface="ＭＳ 明朝" panose="02020609040205080304" pitchFamily="17" charset="-128"/>
                <a:ea typeface="+mn-ea"/>
                <a:cs typeface="Times New Roman" panose="02020603050405020304" pitchFamily="18" charset="0"/>
              </a:rPr>
              <a:t>退職日の給料に支給割合を乗じて得た「基本額」に，「調整額」を加えたものが退職手当の金額となります。</a:t>
            </a:r>
            <a:endParaRPr lang="ja-JP" altLang="ja-JP" sz="105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p>
            <a:pPr indent="132715" algn="just">
              <a:spcAft>
                <a:spcPts val="0"/>
              </a:spcAft>
            </a:pPr>
            <a:r>
              <a:rPr lang="ja-JP" altLang="ja-JP" sz="1200" kern="100" dirty="0" smtClean="0">
                <a:solidFill>
                  <a:srgbClr val="000000"/>
                </a:solidFill>
                <a:effectLst/>
                <a:latin typeface="ＭＳ 明朝" panose="02020609040205080304" pitchFamily="17" charset="-128"/>
                <a:ea typeface="+mn-ea"/>
                <a:cs typeface="Times New Roman" panose="02020603050405020304" pitchFamily="18" charset="0"/>
              </a:rPr>
              <a:t>では，この「退職日の給料」と「支給割合」及び「調整額」について説明いたします。計算式の下の表も併せて御覧ください。</a:t>
            </a:r>
            <a:endParaRPr lang="ja-JP" altLang="ja-JP" sz="105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en-US" altLang="ja-JP" sz="1050" kern="100" spc="10" dirty="0" smtClean="0">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 </a:t>
            </a:r>
            <a:endParaRPr lang="ja-JP" altLang="ja-JP" sz="105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p>
            <a:pPr indent="152400" algn="just">
              <a:spcAft>
                <a:spcPts val="0"/>
              </a:spcAft>
            </a:pPr>
            <a:r>
              <a:rPr lang="ja-JP" altLang="ja-JP" sz="1200" kern="100" dirty="0" smtClean="0">
                <a:solidFill>
                  <a:srgbClr val="000000"/>
                </a:solidFill>
                <a:effectLst/>
                <a:latin typeface="Century" panose="02040604050505020304" pitchFamily="18" charset="0"/>
                <a:ea typeface="+mn-ea"/>
                <a:cs typeface="Times New Roman" panose="02020603050405020304" pitchFamily="18" charset="0"/>
              </a:rPr>
              <a:t>退職日の給料は，「職員の給与に関する条例」の給料表で確認いただけます。</a:t>
            </a:r>
            <a:endParaRPr lang="ja-JP" altLang="ja-JP" sz="105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p>
            <a:pPr indent="152400" algn="just">
              <a:spcAft>
                <a:spcPts val="0"/>
              </a:spcAft>
            </a:pPr>
            <a:r>
              <a:rPr lang="ja-JP" altLang="ja-JP" sz="1200" kern="100" dirty="0" smtClean="0">
                <a:solidFill>
                  <a:srgbClr val="000000"/>
                </a:solidFill>
                <a:effectLst/>
                <a:latin typeface="ＭＳ 明朝" panose="02020609040205080304" pitchFamily="17" charset="-128"/>
                <a:ea typeface="+mn-ea"/>
                <a:cs typeface="Times New Roman" panose="02020603050405020304" pitchFamily="18" charset="0"/>
              </a:rPr>
              <a:t>また，教育職員については，この表にありますように教職調整額等を給料月額に加えたものが「退職日の給料」になります。</a:t>
            </a:r>
            <a:endParaRPr lang="ja-JP" altLang="ja-JP" sz="105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2CE4851A-F1D7-4CB8-967C-37FCEF4A27AF}" type="slidenum">
              <a:rPr kumimoji="1" lang="ja-JP" altLang="en-US" smtClean="0"/>
              <a:t>3</a:t>
            </a:fld>
            <a:endParaRPr kumimoji="1" lang="ja-JP" altLang="en-US"/>
          </a:p>
        </p:txBody>
      </p:sp>
    </p:spTree>
    <p:extLst>
      <p:ext uri="{BB962C8B-B14F-4D97-AF65-F5344CB8AC3E}">
        <p14:creationId xmlns:p14="http://schemas.microsoft.com/office/powerpoint/2010/main" val="2648416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132715" algn="just">
              <a:spcAft>
                <a:spcPts val="0"/>
              </a:spcAft>
            </a:pPr>
            <a:r>
              <a:rPr lang="ja-JP" altLang="ja-JP" sz="1200" kern="100" dirty="0" smtClean="0">
                <a:solidFill>
                  <a:srgbClr val="000000"/>
                </a:solidFill>
                <a:effectLst/>
                <a:latin typeface="ＭＳ 明朝" panose="02020609040205080304" pitchFamily="17" charset="-128"/>
                <a:ea typeface="+mn-ea"/>
                <a:cs typeface="Times New Roman" panose="02020603050405020304" pitchFamily="18" charset="0"/>
              </a:rPr>
              <a:t>次に基本額算出の基礎となる支給割合について御説明いたします。</a:t>
            </a:r>
            <a:endParaRPr lang="ja-JP" altLang="ja-JP" sz="105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p>
            <a:pPr indent="132715" algn="just">
              <a:spcAft>
                <a:spcPts val="0"/>
              </a:spcAft>
            </a:pPr>
            <a:r>
              <a:rPr lang="ja-JP" altLang="ja-JP" sz="1200" kern="100" dirty="0" smtClean="0">
                <a:solidFill>
                  <a:srgbClr val="000000"/>
                </a:solidFill>
                <a:effectLst/>
                <a:latin typeface="ＭＳ 明朝" panose="02020609040205080304" pitchFamily="17" charset="-128"/>
                <a:ea typeface="+mn-ea"/>
                <a:cs typeface="Times New Roman" panose="02020603050405020304" pitchFamily="18" charset="0"/>
              </a:rPr>
              <a:t>支給割合は，「退職事由」及び「勤続期間」により決まります。</a:t>
            </a:r>
            <a:endParaRPr lang="ja-JP" altLang="ja-JP" sz="105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p>
            <a:pPr indent="132715" algn="just">
              <a:spcAft>
                <a:spcPts val="0"/>
              </a:spcAft>
            </a:pPr>
            <a:r>
              <a:rPr lang="ja-JP" altLang="ja-JP" sz="1200" kern="100" dirty="0" smtClean="0">
                <a:solidFill>
                  <a:srgbClr val="000000"/>
                </a:solidFill>
                <a:effectLst/>
                <a:latin typeface="ＭＳ 明朝" panose="02020609040205080304" pitchFamily="17" charset="-128"/>
                <a:ea typeface="+mn-ea"/>
                <a:cs typeface="Times New Roman" panose="02020603050405020304" pitchFamily="18" charset="0"/>
              </a:rPr>
              <a:t>皆さんの支給割合は４ページの別表１の表によって求めます。</a:t>
            </a:r>
            <a:endParaRPr lang="ja-JP" altLang="ja-JP" sz="105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p>
            <a:pPr indent="132715" algn="just">
              <a:spcAft>
                <a:spcPts val="0"/>
              </a:spcAft>
            </a:pPr>
            <a:r>
              <a:rPr lang="ja-JP" altLang="ja-JP" sz="1200" kern="100" dirty="0" smtClean="0">
                <a:solidFill>
                  <a:srgbClr val="000000"/>
                </a:solidFill>
                <a:effectLst/>
                <a:latin typeface="ＭＳ 明朝" panose="02020609040205080304" pitchFamily="17" charset="-128"/>
                <a:ea typeface="+mn-ea"/>
                <a:cs typeface="Times New Roman" panose="02020603050405020304" pitchFamily="18" charset="0"/>
              </a:rPr>
              <a:t>なお，５ページに別表２の表がありますが，これは平成１８年４月１日より退職手当制度が改正されたことに伴う経過措置の計算で使用します。ほとんどの方は，別表１によって支給割合を求めますので，別表１に沿って説明します。</a:t>
            </a:r>
            <a:endParaRPr lang="ja-JP" altLang="ja-JP" sz="105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p>
            <a:pPr indent="132715" algn="just">
              <a:spcAft>
                <a:spcPts val="0"/>
              </a:spcAft>
            </a:pPr>
            <a:r>
              <a:rPr lang="ja-JP" altLang="ja-JP" sz="1200" kern="100" dirty="0" smtClean="0">
                <a:solidFill>
                  <a:srgbClr val="000000"/>
                </a:solidFill>
                <a:effectLst/>
                <a:latin typeface="ＭＳ 明朝" panose="02020609040205080304" pitchFamily="17" charset="-128"/>
                <a:ea typeface="+mn-ea"/>
                <a:cs typeface="Times New Roman" panose="02020603050405020304" pitchFamily="18" charset="0"/>
              </a:rPr>
              <a:t>４ページの表の横軸になりますが，応募認定退職する方で，勤続１１年未満の方の場合は第３条の左から３列目の欄，１１年以上２５年未満の方の場合は第４条の欄，２５年以上の方の場合は第５条の右側欄を御覧ください。</a:t>
            </a:r>
            <a:endParaRPr lang="ja-JP" altLang="ja-JP" sz="105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ja-JP" sz="1200" kern="100" dirty="0" smtClean="0">
                <a:solidFill>
                  <a:srgbClr val="000000"/>
                </a:solidFill>
                <a:effectLst/>
                <a:latin typeface="ＭＳ 明朝" panose="02020609040205080304" pitchFamily="17" charset="-128"/>
                <a:ea typeface="+mn-ea"/>
                <a:cs typeface="Times New Roman" panose="02020603050405020304" pitchFamily="18" charset="0"/>
              </a:rPr>
              <a:t>　</a:t>
            </a:r>
            <a:r>
              <a:rPr lang="ja-JP" altLang="en-US" sz="1200" kern="100" baseline="0" dirty="0" smtClean="0">
                <a:solidFill>
                  <a:srgbClr val="000000"/>
                </a:solidFill>
                <a:effectLst/>
                <a:latin typeface="ＭＳ 明朝" panose="02020609040205080304" pitchFamily="17" charset="-128"/>
                <a:ea typeface="+mn-ea"/>
                <a:cs typeface="Times New Roman" panose="02020603050405020304" pitchFamily="18" charset="0"/>
              </a:rPr>
              <a:t> </a:t>
            </a:r>
            <a:r>
              <a:rPr lang="ja-JP" altLang="ja-JP" sz="1200" kern="100" dirty="0" smtClean="0">
                <a:solidFill>
                  <a:srgbClr val="000000"/>
                </a:solidFill>
                <a:effectLst/>
                <a:latin typeface="ＭＳ 明朝" panose="02020609040205080304" pitchFamily="17" charset="-128"/>
                <a:ea typeface="+mn-ea"/>
                <a:cs typeface="Times New Roman" panose="02020603050405020304" pitchFamily="18" charset="0"/>
              </a:rPr>
              <a:t>この支給割合を見ていただく際に必要となるのが，表の縦軸の勤続年数です。</a:t>
            </a:r>
            <a:endParaRPr lang="ja-JP" altLang="ja-JP" sz="105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2CE4851A-F1D7-4CB8-967C-37FCEF4A27AF}" type="slidenum">
              <a:rPr kumimoji="1" lang="ja-JP" altLang="en-US" smtClean="0"/>
              <a:t>4</a:t>
            </a:fld>
            <a:endParaRPr kumimoji="1" lang="ja-JP" altLang="en-US"/>
          </a:p>
        </p:txBody>
      </p:sp>
    </p:spTree>
    <p:extLst>
      <p:ext uri="{BB962C8B-B14F-4D97-AF65-F5344CB8AC3E}">
        <p14:creationId xmlns:p14="http://schemas.microsoft.com/office/powerpoint/2010/main" val="3565959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132715" algn="just">
              <a:spcAft>
                <a:spcPts val="0"/>
              </a:spcAft>
            </a:pPr>
            <a:r>
              <a:rPr lang="ja-JP" altLang="ja-JP" sz="1200" kern="100" dirty="0" smtClean="0">
                <a:solidFill>
                  <a:srgbClr val="000000"/>
                </a:solidFill>
                <a:effectLst/>
                <a:latin typeface="ＭＳ 明朝" panose="02020609040205080304" pitchFamily="17" charset="-128"/>
                <a:ea typeface="+mn-ea"/>
                <a:cs typeface="Times New Roman" panose="02020603050405020304" pitchFamily="18" charset="0"/>
              </a:rPr>
              <a:t>７ページを御覧ください。</a:t>
            </a:r>
            <a:endParaRPr lang="ja-JP" altLang="ja-JP" sz="105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p>
            <a:pPr indent="152400" algn="just">
              <a:spcAft>
                <a:spcPts val="0"/>
              </a:spcAft>
            </a:pPr>
            <a:r>
              <a:rPr lang="ja-JP" altLang="ja-JP" sz="1200" kern="100" dirty="0" smtClean="0">
                <a:solidFill>
                  <a:srgbClr val="000000"/>
                </a:solidFill>
                <a:effectLst/>
                <a:latin typeface="ＭＳ 明朝" panose="02020609040205080304" pitchFamily="17" charset="-128"/>
                <a:ea typeface="+mn-ea"/>
                <a:cs typeface="Times New Roman" panose="02020603050405020304" pitchFamily="18" charset="0"/>
              </a:rPr>
              <a:t>「勤続期間の計算」は原則として「職員となった日の属する月」から「退職する日の属する月」までの月数によります。</a:t>
            </a:r>
            <a:endParaRPr lang="ja-JP" altLang="ja-JP" sz="105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p>
            <a:pPr indent="132715" algn="just">
              <a:spcAft>
                <a:spcPts val="0"/>
              </a:spcAft>
            </a:pPr>
            <a:r>
              <a:rPr lang="ja-JP" altLang="ja-JP" sz="1200" kern="100" dirty="0" smtClean="0">
                <a:solidFill>
                  <a:srgbClr val="000000"/>
                </a:solidFill>
                <a:effectLst/>
                <a:latin typeface="ＭＳ 明朝" panose="02020609040205080304" pitchFamily="17" charset="-128"/>
                <a:ea typeface="+mn-ea"/>
                <a:cs typeface="Times New Roman" panose="02020603050405020304" pitchFamily="18" charset="0"/>
              </a:rPr>
              <a:t>ただし，７ページの「１（１）休職等の期間がある場合」のように，休職等がある場合，その休職等の種類に応じて休職等の期間の１／２，１／３又は全期間を除算して計算します。</a:t>
            </a:r>
            <a:endParaRPr lang="ja-JP" altLang="ja-JP" sz="105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2CE4851A-F1D7-4CB8-967C-37FCEF4A27AF}" type="slidenum">
              <a:rPr kumimoji="1" lang="ja-JP" altLang="en-US" smtClean="0"/>
              <a:t>5</a:t>
            </a:fld>
            <a:endParaRPr kumimoji="1" lang="ja-JP" altLang="en-US"/>
          </a:p>
        </p:txBody>
      </p:sp>
    </p:spTree>
    <p:extLst>
      <p:ext uri="{BB962C8B-B14F-4D97-AF65-F5344CB8AC3E}">
        <p14:creationId xmlns:p14="http://schemas.microsoft.com/office/powerpoint/2010/main" val="1416601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132715" algn="just">
              <a:spcAft>
                <a:spcPts val="0"/>
              </a:spcAft>
            </a:pPr>
            <a:r>
              <a:rPr lang="ja-JP" altLang="ja-JP" sz="1200" kern="100" dirty="0" smtClean="0">
                <a:solidFill>
                  <a:srgbClr val="000000"/>
                </a:solidFill>
                <a:effectLst/>
                <a:latin typeface="ＭＳ 明朝" panose="02020609040205080304" pitchFamily="17" charset="-128"/>
                <a:ea typeface="+mn-ea"/>
                <a:cs typeface="Times New Roman" panose="02020603050405020304" pitchFamily="18" charset="0"/>
              </a:rPr>
              <a:t>なお，休職のうち，公務災害，通勤災害によるものは除算しません。</a:t>
            </a:r>
            <a:endParaRPr lang="ja-JP" altLang="ja-JP" sz="105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p>
            <a:pPr indent="132715" algn="just">
              <a:spcAft>
                <a:spcPts val="0"/>
              </a:spcAft>
            </a:pPr>
            <a:r>
              <a:rPr lang="ja-JP" altLang="ja-JP" sz="1200" kern="100" dirty="0" smtClean="0">
                <a:solidFill>
                  <a:srgbClr val="000000"/>
                </a:solidFill>
                <a:effectLst/>
                <a:latin typeface="ＭＳ 明朝" panose="02020609040205080304" pitchFamily="17" charset="-128"/>
                <a:ea typeface="+mn-ea"/>
                <a:cs typeface="Times New Roman" panose="02020603050405020304" pitchFamily="18" charset="0"/>
              </a:rPr>
              <a:t>このようにして求めた勤続期間に１年未満の端数があるときには，その端数は切り捨てます。例えば，８ページの「（２）勤続期間の端数処理」のように５年８月なら，８月を切り捨てて，勤続期間は５年ということになります。</a:t>
            </a:r>
            <a:endParaRPr lang="ja-JP" altLang="ja-JP" sz="105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p>
            <a:pPr indent="132715" algn="just">
              <a:spcAft>
                <a:spcPts val="0"/>
              </a:spcAft>
            </a:pPr>
            <a:r>
              <a:rPr lang="ja-JP" altLang="ja-JP" sz="1200" kern="100" dirty="0" smtClean="0">
                <a:solidFill>
                  <a:srgbClr val="000000"/>
                </a:solidFill>
                <a:effectLst/>
                <a:latin typeface="ＭＳ 明朝" panose="02020609040205080304" pitchFamily="17" charset="-128"/>
                <a:ea typeface="+mn-ea"/>
                <a:cs typeface="Times New Roman" panose="02020603050405020304" pitchFamily="18" charset="0"/>
              </a:rPr>
              <a:t>次に，「２　勤続期間に通算する期間」を御覧ください。</a:t>
            </a:r>
            <a:endParaRPr lang="ja-JP" altLang="ja-JP" sz="105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p>
            <a:pPr indent="132715" algn="just">
              <a:spcAft>
                <a:spcPts val="0"/>
              </a:spcAft>
            </a:pPr>
            <a:r>
              <a:rPr lang="ja-JP" altLang="ja-JP" sz="1200" kern="100" dirty="0" smtClean="0">
                <a:solidFill>
                  <a:srgbClr val="000000"/>
                </a:solidFill>
                <a:effectLst/>
                <a:latin typeface="ＭＳ 明朝" panose="02020609040205080304" pitchFamily="17" charset="-128"/>
                <a:ea typeface="+mn-ea"/>
                <a:cs typeface="Times New Roman" panose="02020603050405020304" pitchFamily="18" charset="0"/>
              </a:rPr>
              <a:t>（１）と（２）にありますように，他の地方公共団体の職員や国家公務員から退職手当の支給を受けることなく，引き続き職員となった場合，あるいは広島県の臨時的任用職員から１日も空けずに引き続き職員となった場合は，その前歴期間を通算したものを勤続期間とします。</a:t>
            </a:r>
            <a:endParaRPr lang="ja-JP" altLang="ja-JP" sz="105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p>
            <a:pPr indent="132715" algn="just">
              <a:spcAft>
                <a:spcPts val="0"/>
              </a:spcAft>
            </a:pPr>
            <a:r>
              <a:rPr lang="ja-JP" altLang="ja-JP" sz="1200" kern="100" dirty="0" smtClean="0">
                <a:solidFill>
                  <a:srgbClr val="000000"/>
                </a:solidFill>
                <a:effectLst/>
                <a:latin typeface="ＭＳ 明朝" panose="02020609040205080304" pitchFamily="17" charset="-128"/>
                <a:ea typeface="+mn-ea"/>
                <a:cs typeface="Times New Roman" panose="02020603050405020304" pitchFamily="18" charset="0"/>
              </a:rPr>
              <a:t>このように「勤続期間」を算定しまして，４ページの表にあてはめて，支給割合を求めます。</a:t>
            </a:r>
            <a:endParaRPr lang="ja-JP" altLang="ja-JP" sz="105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2CE4851A-F1D7-4CB8-967C-37FCEF4A27AF}" type="slidenum">
              <a:rPr kumimoji="1" lang="ja-JP" altLang="en-US" smtClean="0"/>
              <a:t>6</a:t>
            </a:fld>
            <a:endParaRPr kumimoji="1" lang="ja-JP" altLang="en-US"/>
          </a:p>
        </p:txBody>
      </p:sp>
    </p:spTree>
    <p:extLst>
      <p:ext uri="{BB962C8B-B14F-4D97-AF65-F5344CB8AC3E}">
        <p14:creationId xmlns:p14="http://schemas.microsoft.com/office/powerpoint/2010/main" val="1459122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132715" algn="just">
              <a:spcAft>
                <a:spcPts val="0"/>
              </a:spcAft>
            </a:pPr>
            <a:r>
              <a:rPr lang="ja-JP" altLang="ja-JP" sz="1200" kern="100" dirty="0" smtClean="0">
                <a:solidFill>
                  <a:srgbClr val="000000"/>
                </a:solidFill>
                <a:effectLst/>
                <a:latin typeface="ＭＳ 明朝" panose="02020609040205080304" pitchFamily="17" charset="-128"/>
                <a:ea typeface="+mn-ea"/>
                <a:cs typeface="Times New Roman" panose="02020603050405020304" pitchFamily="18" charset="0"/>
              </a:rPr>
              <a:t>次に「調整額」について御説明いたします。</a:t>
            </a:r>
            <a:endParaRPr lang="ja-JP" altLang="ja-JP" sz="105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p>
            <a:pPr indent="132715" algn="just">
              <a:spcAft>
                <a:spcPts val="0"/>
              </a:spcAft>
            </a:pPr>
            <a:r>
              <a:rPr lang="ja-JP" altLang="ja-JP" sz="1200" kern="100" dirty="0" smtClean="0">
                <a:solidFill>
                  <a:srgbClr val="000000"/>
                </a:solidFill>
                <a:effectLst/>
                <a:latin typeface="ＭＳ 明朝" panose="02020609040205080304" pitchFamily="17" charset="-128"/>
                <a:ea typeface="+mn-ea"/>
                <a:cs typeface="Times New Roman" panose="02020603050405020304" pitchFamily="18" charset="0"/>
              </a:rPr>
              <a:t>２ページ</a:t>
            </a:r>
            <a:r>
              <a:rPr lang="ja-JP" altLang="en-US" sz="1200" kern="100" dirty="0" smtClean="0">
                <a:solidFill>
                  <a:srgbClr val="000000"/>
                </a:solidFill>
                <a:effectLst/>
                <a:latin typeface="ＭＳ 明朝" panose="02020609040205080304" pitchFamily="17" charset="-128"/>
                <a:ea typeface="+mn-ea"/>
                <a:cs typeface="Times New Roman" panose="02020603050405020304" pitchFamily="18" charset="0"/>
              </a:rPr>
              <a:t>の</a:t>
            </a:r>
            <a:r>
              <a:rPr lang="ja-JP" altLang="ja-JP" sz="1200" kern="100" dirty="0" smtClean="0">
                <a:solidFill>
                  <a:srgbClr val="000000"/>
                </a:solidFill>
                <a:effectLst/>
                <a:latin typeface="ＭＳ 明朝" panose="02020609040205080304" pitchFamily="17" charset="-128"/>
                <a:ea typeface="+mn-ea"/>
                <a:cs typeface="Times New Roman" panose="02020603050405020304" pitchFamily="18" charset="0"/>
              </a:rPr>
              <a:t>表の「調整額」にありますとおり，在職中の職務の級，管理職手当支給割合，期末手当加算割合等に応じて定められている第１号～第９号区分とそれに応じた額のうち，各月ごとに額が多いものから順位を付け，その第１順位から第６０順位までの調整月額を合計した額が調整額です。</a:t>
            </a:r>
            <a:endParaRPr lang="ja-JP" altLang="ja-JP" sz="105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en-US" altLang="ja-JP" sz="1200" kern="100" dirty="0" smtClean="0">
                <a:solidFill>
                  <a:srgbClr val="000000"/>
                </a:solidFill>
                <a:effectLst/>
                <a:latin typeface="ＭＳ 明朝" panose="02020609040205080304" pitchFamily="17" charset="-128"/>
                <a:ea typeface="+mn-ea"/>
                <a:cs typeface="Times New Roman" panose="02020603050405020304" pitchFamily="18" charset="0"/>
              </a:rPr>
              <a:t> </a:t>
            </a:r>
            <a:endParaRPr lang="ja-JP" altLang="ja-JP" sz="105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p>
            <a:pPr indent="132715" algn="just">
              <a:spcAft>
                <a:spcPts val="0"/>
              </a:spcAft>
            </a:pPr>
            <a:r>
              <a:rPr lang="ja-JP" altLang="ja-JP" sz="1200" kern="100" dirty="0" smtClean="0">
                <a:solidFill>
                  <a:srgbClr val="000000"/>
                </a:solidFill>
                <a:effectLst/>
                <a:latin typeface="ＭＳ 明朝" panose="02020609040205080304" pitchFamily="17" charset="-128"/>
                <a:ea typeface="+mn-ea"/>
                <a:cs typeface="Times New Roman" panose="02020603050405020304" pitchFamily="18" charset="0"/>
              </a:rPr>
              <a:t>６ページの別表３を御覧ください。</a:t>
            </a:r>
            <a:endParaRPr lang="ja-JP" altLang="ja-JP" sz="105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p>
            <a:pPr indent="132715" algn="just">
              <a:spcAft>
                <a:spcPts val="0"/>
              </a:spcAft>
            </a:pPr>
            <a:r>
              <a:rPr lang="ja-JP" altLang="ja-JP" sz="1200" kern="100" dirty="0" smtClean="0">
                <a:solidFill>
                  <a:srgbClr val="000000"/>
                </a:solidFill>
                <a:effectLst/>
                <a:latin typeface="ＭＳ 明朝" panose="02020609040205080304" pitchFamily="17" charset="-128"/>
                <a:ea typeface="+mn-ea"/>
                <a:cs typeface="Times New Roman" panose="02020603050405020304" pitchFamily="18" charset="0"/>
              </a:rPr>
              <a:t>区分に応じた調整額の月額と，それぞれの給料表でどの区分が適用されるかを一覧にしたものです。</a:t>
            </a:r>
            <a:endParaRPr lang="ja-JP" altLang="ja-JP" sz="105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p>
            <a:pPr indent="153670" algn="just">
              <a:spcAft>
                <a:spcPts val="0"/>
              </a:spcAft>
            </a:pPr>
            <a:r>
              <a:rPr lang="ja-JP" altLang="ja-JP" sz="1200" kern="100" dirty="0" smtClean="0">
                <a:solidFill>
                  <a:srgbClr val="000000"/>
                </a:solidFill>
                <a:effectLst/>
                <a:latin typeface="ＭＳ 明朝" panose="02020609040205080304" pitchFamily="17" charset="-128"/>
                <a:ea typeface="+mn-ea"/>
                <a:cs typeface="Times New Roman" panose="02020603050405020304" pitchFamily="18" charset="0"/>
              </a:rPr>
              <a:t>例えば教育職の給料表（二），（三），（イ），（ロ）の場合は，４級は第４，５号区分，３級は第５，６号区分のいずれかが管理職手当の区分に応じて適用されます。特２級は第６，７，８号区分，２級は第６～９号区分のいずれかが経験年数に応じて適用されます。</a:t>
            </a:r>
            <a:endParaRPr lang="ja-JP" altLang="ja-JP" sz="105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p>
            <a:pPr indent="153670" algn="just">
              <a:spcAft>
                <a:spcPts val="0"/>
              </a:spcAft>
            </a:pPr>
            <a:r>
              <a:rPr lang="ja-JP" altLang="ja-JP" sz="1200" kern="100" dirty="0" smtClean="0">
                <a:solidFill>
                  <a:srgbClr val="000000"/>
                </a:solidFill>
                <a:effectLst/>
                <a:latin typeface="ＭＳ 明朝" panose="02020609040205080304" pitchFamily="17" charset="-128"/>
                <a:ea typeface="+mn-ea"/>
                <a:cs typeface="Times New Roman" panose="02020603050405020304" pitchFamily="18" charset="0"/>
              </a:rPr>
              <a:t>また調整額の計算においても，休職等の期間がある場合は，勤続期間の計算と同様に休職の種類に応じて休職等の期間の１／２，１／３又は全期間を算定の対象から除きます。</a:t>
            </a:r>
            <a:endParaRPr lang="ja-JP" altLang="ja-JP" sz="105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2CE4851A-F1D7-4CB8-967C-37FCEF4A27AF}" type="slidenum">
              <a:rPr kumimoji="1" lang="ja-JP" altLang="en-US" smtClean="0"/>
              <a:t>7</a:t>
            </a:fld>
            <a:endParaRPr kumimoji="1" lang="ja-JP" altLang="en-US"/>
          </a:p>
        </p:txBody>
      </p:sp>
    </p:spTree>
    <p:extLst>
      <p:ext uri="{BB962C8B-B14F-4D97-AF65-F5344CB8AC3E}">
        <p14:creationId xmlns:p14="http://schemas.microsoft.com/office/powerpoint/2010/main" val="1836563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152400" algn="just">
              <a:spcAft>
                <a:spcPts val="0"/>
              </a:spcAft>
            </a:pPr>
            <a:r>
              <a:rPr lang="ja-JP" altLang="ja-JP" sz="1200" kern="100" dirty="0" smtClean="0">
                <a:solidFill>
                  <a:srgbClr val="000000"/>
                </a:solidFill>
                <a:effectLst/>
                <a:latin typeface="ＭＳ 明朝" panose="02020609040205080304" pitchFamily="17" charset="-128"/>
                <a:ea typeface="+mn-ea"/>
                <a:cs typeface="Times New Roman" panose="02020603050405020304" pitchFamily="18" charset="0"/>
              </a:rPr>
              <a:t>次に退職手当の経過措置について御説明いたします。</a:t>
            </a:r>
            <a:endParaRPr lang="ja-JP" altLang="ja-JP" sz="105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p>
            <a:pPr indent="152400" algn="just">
              <a:spcAft>
                <a:spcPts val="0"/>
              </a:spcAft>
            </a:pPr>
            <a:r>
              <a:rPr lang="ja-JP" altLang="ja-JP" sz="1200" kern="100" dirty="0" smtClean="0">
                <a:solidFill>
                  <a:srgbClr val="000000"/>
                </a:solidFill>
                <a:effectLst/>
                <a:latin typeface="ＭＳ 明朝" panose="02020609040205080304" pitchFamily="17" charset="-128"/>
                <a:ea typeface="+mn-ea"/>
                <a:cs typeface="Times New Roman" panose="02020603050405020304" pitchFamily="18" charset="0"/>
              </a:rPr>
              <a:t>２ページの注意書を御覧ください。</a:t>
            </a:r>
            <a:endParaRPr lang="ja-JP" altLang="ja-JP" sz="105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p>
            <a:pPr indent="132715" algn="just">
              <a:spcAft>
                <a:spcPts val="0"/>
              </a:spcAft>
            </a:pPr>
            <a:r>
              <a:rPr lang="ja-JP" altLang="ja-JP" sz="1200" kern="100" dirty="0" smtClean="0">
                <a:solidFill>
                  <a:srgbClr val="000000"/>
                </a:solidFill>
                <a:effectLst/>
                <a:latin typeface="ＭＳ 明朝" panose="02020609040205080304" pitchFamily="17" charset="-128"/>
                <a:ea typeface="+mn-ea"/>
                <a:cs typeface="Times New Roman" panose="02020603050405020304" pitchFamily="18" charset="0"/>
              </a:rPr>
              <a:t>経過措置には，平成１８年４月１日より退職手当制度が改正されたことに伴う経過措置と平成２８年４月１日より給与制度が改正されたことに伴う経過措置がございます。</a:t>
            </a:r>
            <a:endParaRPr lang="ja-JP" altLang="ja-JP" sz="105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p>
            <a:pPr indent="132715" algn="just">
              <a:spcAft>
                <a:spcPts val="0"/>
              </a:spcAft>
            </a:pPr>
            <a:r>
              <a:rPr lang="ja-JP" altLang="ja-JP" sz="1200" kern="100" dirty="0" smtClean="0">
                <a:solidFill>
                  <a:srgbClr val="000000"/>
                </a:solidFill>
                <a:effectLst/>
                <a:latin typeface="ＭＳ 明朝" panose="02020609040205080304" pitchFamily="17" charset="-128"/>
                <a:ea typeface="+mn-ea"/>
                <a:cs typeface="Times New Roman" panose="02020603050405020304" pitchFamily="18" charset="0"/>
              </a:rPr>
              <a:t>平成１８年４月１日より退職手当制度が改正されたことに伴う経過措置については　２ページの（注２）に掲載しています。しかし，ほとんどの方が該当しませんので，詳しい計算方法の説明は割愛させていただきます。</a:t>
            </a:r>
            <a:endParaRPr lang="ja-JP" altLang="ja-JP" sz="105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p>
            <a:pPr indent="132715" algn="just">
              <a:spcAft>
                <a:spcPts val="0"/>
              </a:spcAft>
            </a:pPr>
            <a:r>
              <a:rPr lang="ja-JP" altLang="ja-JP" sz="1200" kern="100" dirty="0" smtClean="0">
                <a:solidFill>
                  <a:srgbClr val="000000"/>
                </a:solidFill>
                <a:effectLst/>
                <a:latin typeface="ＭＳ 明朝" panose="02020609040205080304" pitchFamily="17" charset="-128"/>
                <a:ea typeface="+mn-ea"/>
                <a:cs typeface="Times New Roman" panose="02020603050405020304" pitchFamily="18" charset="0"/>
              </a:rPr>
              <a:t>また，行政職給料表，医療職給料表の適用を受ける方で，平成２８年３月３１日現在の給料月額が退職日現在の給料月額より高い場合は，平成２８年３月３１日現在の給料月額により算定します。</a:t>
            </a:r>
            <a:endParaRPr lang="ja-JP" altLang="ja-JP" sz="105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p>
            <a:pPr indent="152400" algn="just">
              <a:spcAft>
                <a:spcPts val="0"/>
              </a:spcAft>
            </a:pPr>
            <a:r>
              <a:rPr lang="ja-JP" altLang="ja-JP" sz="1200" kern="100" dirty="0" smtClean="0">
                <a:solidFill>
                  <a:srgbClr val="000000"/>
                </a:solidFill>
                <a:effectLst/>
                <a:latin typeface="ＭＳ 明朝" panose="02020609040205080304" pitchFamily="17" charset="-128"/>
                <a:ea typeface="+mn-ea"/>
                <a:cs typeface="Times New Roman" panose="02020603050405020304" pitchFamily="18" charset="0"/>
              </a:rPr>
              <a:t>以上で，２ページの退職手当額の計算式にあります項目についての説明を終わります</a:t>
            </a:r>
            <a:endParaRPr lang="ja-JP" altLang="ja-JP" sz="105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2CE4851A-F1D7-4CB8-967C-37FCEF4A27AF}" type="slidenum">
              <a:rPr kumimoji="1" lang="ja-JP" altLang="en-US" smtClean="0"/>
              <a:t>8</a:t>
            </a:fld>
            <a:endParaRPr kumimoji="1" lang="ja-JP" altLang="en-US"/>
          </a:p>
        </p:txBody>
      </p:sp>
    </p:spTree>
    <p:extLst>
      <p:ext uri="{BB962C8B-B14F-4D97-AF65-F5344CB8AC3E}">
        <p14:creationId xmlns:p14="http://schemas.microsoft.com/office/powerpoint/2010/main" val="3837379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132715" algn="just">
              <a:spcAft>
                <a:spcPts val="0"/>
              </a:spcAft>
            </a:pPr>
            <a:r>
              <a:rPr lang="ja-JP" altLang="ja-JP" sz="1200" kern="100" dirty="0" smtClean="0">
                <a:solidFill>
                  <a:srgbClr val="000000"/>
                </a:solidFill>
                <a:effectLst/>
                <a:latin typeface="ＭＳ 明朝" panose="02020609040205080304" pitchFamily="17" charset="-128"/>
                <a:ea typeface="+mn-ea"/>
                <a:cs typeface="Times New Roman" panose="02020603050405020304" pitchFamily="18" charset="0"/>
              </a:rPr>
              <a:t>それでは実際の計算例を</a:t>
            </a:r>
            <a:r>
              <a:rPr lang="en-US" altLang="ja-JP" sz="1200" kern="100" dirty="0" smtClean="0">
                <a:solidFill>
                  <a:srgbClr val="000000"/>
                </a:solidFill>
                <a:effectLst/>
                <a:latin typeface="ＭＳ 明朝" panose="02020609040205080304" pitchFamily="17" charset="-128"/>
                <a:ea typeface="+mn-ea"/>
                <a:cs typeface="Times New Roman" panose="02020603050405020304" pitchFamily="18" charset="0"/>
              </a:rPr>
              <a:t>13</a:t>
            </a:r>
            <a:r>
              <a:rPr lang="ja-JP" altLang="ja-JP" sz="1200" kern="100" dirty="0" smtClean="0">
                <a:solidFill>
                  <a:srgbClr val="000000"/>
                </a:solidFill>
                <a:effectLst/>
                <a:latin typeface="ＭＳ 明朝" panose="02020609040205080304" pitchFamily="17" charset="-128"/>
                <a:ea typeface="+mn-ea"/>
                <a:cs typeface="Times New Roman" panose="02020603050405020304" pitchFamily="18" charset="0"/>
              </a:rPr>
              <a:t>ページの別紙１によって説明します。</a:t>
            </a:r>
            <a:endParaRPr lang="ja-JP" altLang="ja-JP" sz="105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p>
            <a:pPr indent="132715" algn="just">
              <a:spcAft>
                <a:spcPts val="0"/>
              </a:spcAft>
            </a:pPr>
            <a:r>
              <a:rPr lang="en-US" altLang="ja-JP" sz="1200" kern="100" dirty="0" smtClean="0">
                <a:solidFill>
                  <a:srgbClr val="000000"/>
                </a:solidFill>
                <a:effectLst/>
                <a:latin typeface="ＭＳ 明朝" panose="02020609040205080304" pitchFamily="17" charset="-128"/>
                <a:ea typeface="+mn-ea"/>
                <a:cs typeface="Times New Roman" panose="02020603050405020304" pitchFamily="18" charset="0"/>
              </a:rPr>
              <a:t>13</a:t>
            </a:r>
            <a:r>
              <a:rPr lang="ja-JP" altLang="ja-JP" sz="1200" kern="100" dirty="0" smtClean="0">
                <a:solidFill>
                  <a:srgbClr val="000000"/>
                </a:solidFill>
                <a:effectLst/>
                <a:latin typeface="ＭＳ 明朝" panose="02020609040205080304" pitchFamily="17" charset="-128"/>
                <a:ea typeface="+mn-ea"/>
                <a:cs typeface="Times New Roman" panose="02020603050405020304" pitchFamily="18" charset="0"/>
              </a:rPr>
              <a:t>ページの退職手当計算書を御覧ください。</a:t>
            </a:r>
            <a:endParaRPr lang="ja-JP" altLang="ja-JP" sz="105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p>
            <a:pPr indent="132715" algn="just">
              <a:spcAft>
                <a:spcPts val="0"/>
              </a:spcAft>
            </a:pPr>
            <a:r>
              <a:rPr lang="ja-JP" altLang="ja-JP" sz="1200" kern="100" dirty="0" smtClean="0">
                <a:solidFill>
                  <a:srgbClr val="000000"/>
                </a:solidFill>
                <a:effectLst/>
                <a:latin typeface="ＭＳ 明朝" panose="02020609040205080304" pitchFamily="17" charset="-128"/>
                <a:ea typeface="+mn-ea"/>
                <a:cs typeface="Times New Roman" panose="02020603050405020304" pitchFamily="18" charset="0"/>
              </a:rPr>
              <a:t>これは，県立学校の教諭として３８年間在職し，定年退職した場合の例です。</a:t>
            </a:r>
            <a:endParaRPr lang="ja-JP" altLang="ja-JP" sz="105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p>
            <a:pPr indent="104775" algn="just">
              <a:spcAft>
                <a:spcPts val="0"/>
              </a:spcAft>
            </a:pPr>
            <a:r>
              <a:rPr lang="en-US" altLang="ja-JP" sz="1200" kern="100" dirty="0" smtClean="0">
                <a:solidFill>
                  <a:srgbClr val="000000"/>
                </a:solidFill>
                <a:effectLst/>
                <a:latin typeface="ＭＳ 明朝" panose="02020609040205080304" pitchFamily="17" charset="-128"/>
                <a:ea typeface="+mn-ea"/>
                <a:cs typeface="Times New Roman" panose="02020603050405020304" pitchFamily="18" charset="0"/>
              </a:rPr>
              <a:t> </a:t>
            </a:r>
            <a:endParaRPr lang="ja-JP" altLang="ja-JP" sz="105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p>
            <a:pPr indent="132715" algn="just">
              <a:spcAft>
                <a:spcPts val="0"/>
              </a:spcAft>
            </a:pPr>
            <a:r>
              <a:rPr lang="ja-JP" altLang="ja-JP" sz="1200" kern="100" dirty="0" smtClean="0">
                <a:solidFill>
                  <a:srgbClr val="000000"/>
                </a:solidFill>
                <a:effectLst/>
                <a:latin typeface="ＭＳ 明朝" panose="02020609040205080304" pitchFamily="17" charset="-128"/>
                <a:ea typeface="+mn-ea"/>
                <a:cs typeface="Times New Roman" panose="02020603050405020304" pitchFamily="18" charset="0"/>
              </a:rPr>
              <a:t>表の中ほど右側「新条例等退職手当額②」について説明いたします。</a:t>
            </a:r>
            <a:endParaRPr lang="ja-JP" altLang="ja-JP" sz="105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p>
            <a:pPr indent="132715" algn="just">
              <a:spcAft>
                <a:spcPts val="0"/>
              </a:spcAft>
            </a:pPr>
            <a:r>
              <a:rPr lang="ja-JP" altLang="ja-JP" sz="1200" kern="100" dirty="0" smtClean="0">
                <a:solidFill>
                  <a:srgbClr val="000000"/>
                </a:solidFill>
                <a:effectLst/>
                <a:latin typeface="ＭＳ 明朝" panose="02020609040205080304" pitchFamily="17" charset="-128"/>
                <a:ea typeface="+mn-ea"/>
                <a:cs typeface="Times New Roman" panose="02020603050405020304" pitchFamily="18" charset="0"/>
              </a:rPr>
              <a:t>表中の経歴欄の図もあわせて御覧ください。</a:t>
            </a:r>
            <a:endParaRPr lang="ja-JP" altLang="ja-JP" sz="105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p>
            <a:pPr indent="132715" algn="just">
              <a:spcAft>
                <a:spcPts val="0"/>
              </a:spcAft>
            </a:pPr>
            <a:r>
              <a:rPr lang="ja-JP" altLang="ja-JP" sz="1200" kern="100" dirty="0" smtClean="0">
                <a:solidFill>
                  <a:srgbClr val="000000"/>
                </a:solidFill>
                <a:effectLst/>
                <a:latin typeface="ＭＳ 明朝" panose="02020609040205080304" pitchFamily="17" charset="-128"/>
                <a:ea typeface="+mn-ea"/>
                <a:cs typeface="Times New Roman" panose="02020603050405020304" pitchFamily="18" charset="0"/>
              </a:rPr>
              <a:t>在職年数は３８年ですが，１年１０ヶ月の休職期間がありますので，この１／２の期間（１１ヶ月）を除算して３７年１ヶ月が勤続年数となります。この場合の支給割合は，４ページの別表１にあてはめますと，勤続年数は１年未満の端数を切り捨てて３７年となりますので，横軸５条の右側の定年退職（１号）（２５年以上）の欄で，縦軸の勤続年数３７年とクロスするところ，すなわち４７．７０９が支給割合となります。</a:t>
            </a:r>
            <a:endParaRPr lang="ja-JP" altLang="ja-JP" sz="105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2CE4851A-F1D7-4CB8-967C-37FCEF4A27AF}" type="slidenum">
              <a:rPr kumimoji="1" lang="ja-JP" altLang="en-US" smtClean="0"/>
              <a:t>9</a:t>
            </a:fld>
            <a:endParaRPr kumimoji="1" lang="ja-JP" altLang="en-US"/>
          </a:p>
        </p:txBody>
      </p:sp>
    </p:spTree>
    <p:extLst>
      <p:ext uri="{BB962C8B-B14F-4D97-AF65-F5344CB8AC3E}">
        <p14:creationId xmlns:p14="http://schemas.microsoft.com/office/powerpoint/2010/main" val="2228164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34427" y="5988304"/>
            <a:ext cx="5293995"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1/16/2023</a:t>
            </a:fld>
            <a:endParaRPr lang="en-US"/>
          </a:p>
        </p:txBody>
      </p:sp>
      <p:sp>
        <p:nvSpPr>
          <p:cNvPr id="6" name="Holder 6"/>
          <p:cNvSpPr>
            <a:spLocks noGrp="1"/>
          </p:cNvSpPr>
          <p:nvPr>
            <p:ph type="sldNum" sz="quarter" idx="7"/>
          </p:nvPr>
        </p:nvSpPr>
        <p:spPr/>
        <p:txBody>
          <a:bodyPr lIns="0" tIns="0" rIns="0" bIns="0"/>
          <a:lstStyle>
            <a:lvl1pPr>
              <a:defRPr sz="1002" b="0" i="0">
                <a:solidFill>
                  <a:srgbClr val="231F20"/>
                </a:solidFill>
                <a:latin typeface="PMingLiU"/>
                <a:cs typeface="PMingLiU"/>
              </a:defRPr>
            </a:lvl1pPr>
          </a:lstStyle>
          <a:p>
            <a:pPr marL="12702">
              <a:lnSpc>
                <a:spcPts val="1159"/>
              </a:lnSpc>
            </a:pPr>
            <a:r>
              <a:rPr lang="en-US" altLang="ja-JP" smtClean="0"/>
              <a:t>―</a:t>
            </a:r>
            <a:r>
              <a:rPr lang="en-US" altLang="ja-JP" spc="-57" smtClean="0"/>
              <a:t> </a:t>
            </a:r>
            <a:fld id="{81D60167-4931-47E6-BA6A-407CBD079E47}" type="slidenum">
              <a:rPr spc="30" smtClean="0"/>
              <a:pPr marL="12702">
                <a:lnSpc>
                  <a:spcPts val="1159"/>
                </a:lnSpc>
              </a:pPr>
              <a:t>‹#›</a:t>
            </a:fld>
            <a:r>
              <a:rPr spc="-50" smtClean="0"/>
              <a:t> </a:t>
            </a:r>
            <a:r>
              <a:rPr smtClean="0"/>
              <a:t>―</a:t>
            </a:r>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1/16/2023</a:t>
            </a:fld>
            <a:endParaRPr lang="en-US"/>
          </a:p>
        </p:txBody>
      </p:sp>
      <p:sp>
        <p:nvSpPr>
          <p:cNvPr id="6" name="Holder 6"/>
          <p:cNvSpPr>
            <a:spLocks noGrp="1"/>
          </p:cNvSpPr>
          <p:nvPr>
            <p:ph type="sldNum" sz="quarter" idx="7"/>
          </p:nvPr>
        </p:nvSpPr>
        <p:spPr/>
        <p:txBody>
          <a:bodyPr lIns="0" tIns="0" rIns="0" bIns="0"/>
          <a:lstStyle>
            <a:lvl1pPr>
              <a:defRPr sz="1002" b="0" i="0">
                <a:solidFill>
                  <a:srgbClr val="231F20"/>
                </a:solidFill>
                <a:latin typeface="PMingLiU"/>
                <a:cs typeface="PMingLiU"/>
              </a:defRPr>
            </a:lvl1pPr>
          </a:lstStyle>
          <a:p>
            <a:pPr marL="12702">
              <a:lnSpc>
                <a:spcPts val="1159"/>
              </a:lnSpc>
            </a:pPr>
            <a:r>
              <a:rPr lang="en-US" altLang="ja-JP" smtClean="0"/>
              <a:t>―</a:t>
            </a:r>
            <a:r>
              <a:rPr lang="en-US" altLang="ja-JP" spc="-57" smtClean="0"/>
              <a:t> </a:t>
            </a:r>
            <a:fld id="{81D60167-4931-47E6-BA6A-407CBD079E47}" type="slidenum">
              <a:rPr spc="30" smtClean="0"/>
              <a:pPr marL="12702">
                <a:lnSpc>
                  <a:spcPts val="1159"/>
                </a:lnSpc>
              </a:pPr>
              <a:t>‹#›</a:t>
            </a:fld>
            <a:r>
              <a:rPr spc="-50" smtClean="0"/>
              <a:t> </a:t>
            </a:r>
            <a:r>
              <a:rPr smtClean="0"/>
              <a:t>―</a:t>
            </a:r>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378144" y="2459482"/>
            <a:ext cx="3289839"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9" y="2459482"/>
            <a:ext cx="3289839"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1/16/2023</a:t>
            </a:fld>
            <a:endParaRPr lang="en-US"/>
          </a:p>
        </p:txBody>
      </p:sp>
      <p:sp>
        <p:nvSpPr>
          <p:cNvPr id="7" name="Holder 7"/>
          <p:cNvSpPr>
            <a:spLocks noGrp="1"/>
          </p:cNvSpPr>
          <p:nvPr>
            <p:ph type="sldNum" sz="quarter" idx="7"/>
          </p:nvPr>
        </p:nvSpPr>
        <p:spPr/>
        <p:txBody>
          <a:bodyPr lIns="0" tIns="0" rIns="0" bIns="0"/>
          <a:lstStyle>
            <a:lvl1pPr>
              <a:defRPr sz="1002" b="0" i="0">
                <a:solidFill>
                  <a:srgbClr val="231F20"/>
                </a:solidFill>
                <a:latin typeface="PMingLiU"/>
                <a:cs typeface="PMingLiU"/>
              </a:defRPr>
            </a:lvl1pPr>
          </a:lstStyle>
          <a:p>
            <a:pPr marL="12702">
              <a:lnSpc>
                <a:spcPts val="1159"/>
              </a:lnSpc>
            </a:pPr>
            <a:r>
              <a:rPr lang="en-US" altLang="ja-JP" smtClean="0"/>
              <a:t>―</a:t>
            </a:r>
            <a:r>
              <a:rPr lang="en-US" altLang="ja-JP" spc="-57" smtClean="0"/>
              <a:t> </a:t>
            </a:r>
            <a:fld id="{81D60167-4931-47E6-BA6A-407CBD079E47}" type="slidenum">
              <a:rPr spc="30" smtClean="0"/>
              <a:pPr marL="12702">
                <a:lnSpc>
                  <a:spcPts val="1159"/>
                </a:lnSpc>
              </a:pPr>
              <a:t>‹#›</a:t>
            </a:fld>
            <a:r>
              <a:rPr spc="-50" smtClean="0"/>
              <a:t> </a:t>
            </a:r>
            <a:r>
              <a:rPr smtClean="0"/>
              <a:t>―</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1/16/2023</a:t>
            </a:fld>
            <a:endParaRPr lang="en-US"/>
          </a:p>
        </p:txBody>
      </p:sp>
      <p:sp>
        <p:nvSpPr>
          <p:cNvPr id="5" name="Holder 5"/>
          <p:cNvSpPr>
            <a:spLocks noGrp="1"/>
          </p:cNvSpPr>
          <p:nvPr>
            <p:ph type="sldNum" sz="quarter" idx="7"/>
          </p:nvPr>
        </p:nvSpPr>
        <p:spPr/>
        <p:txBody>
          <a:bodyPr lIns="0" tIns="0" rIns="0" bIns="0"/>
          <a:lstStyle>
            <a:lvl1pPr>
              <a:defRPr sz="1002" b="0" i="0">
                <a:solidFill>
                  <a:srgbClr val="231F20"/>
                </a:solidFill>
                <a:latin typeface="PMingLiU"/>
                <a:cs typeface="PMingLiU"/>
              </a:defRPr>
            </a:lvl1pPr>
          </a:lstStyle>
          <a:p>
            <a:pPr marL="12702">
              <a:lnSpc>
                <a:spcPts val="1159"/>
              </a:lnSpc>
            </a:pPr>
            <a:r>
              <a:rPr lang="en-US" altLang="ja-JP" smtClean="0"/>
              <a:t>―</a:t>
            </a:r>
            <a:r>
              <a:rPr lang="en-US" altLang="ja-JP" spc="-57" smtClean="0"/>
              <a:t> </a:t>
            </a:r>
            <a:fld id="{81D60167-4931-47E6-BA6A-407CBD079E47}" type="slidenum">
              <a:rPr spc="30" smtClean="0"/>
              <a:pPr marL="12702">
                <a:lnSpc>
                  <a:spcPts val="1159"/>
                </a:lnSpc>
              </a:pPr>
              <a:t>‹#›</a:t>
            </a:fld>
            <a:r>
              <a:rPr spc="-50" smtClean="0"/>
              <a:t> </a:t>
            </a:r>
            <a:r>
              <a:rPr smtClean="0"/>
              <a:t>―</a:t>
            </a:r>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1/16/2023</a:t>
            </a:fld>
            <a:endParaRPr lang="en-US"/>
          </a:p>
        </p:txBody>
      </p:sp>
      <p:sp>
        <p:nvSpPr>
          <p:cNvPr id="4" name="Holder 4"/>
          <p:cNvSpPr>
            <a:spLocks noGrp="1"/>
          </p:cNvSpPr>
          <p:nvPr>
            <p:ph type="sldNum" sz="quarter" idx="7"/>
          </p:nvPr>
        </p:nvSpPr>
        <p:spPr/>
        <p:txBody>
          <a:bodyPr lIns="0" tIns="0" rIns="0" bIns="0"/>
          <a:lstStyle>
            <a:lvl1pPr>
              <a:defRPr sz="1002" b="0" i="0">
                <a:solidFill>
                  <a:srgbClr val="231F20"/>
                </a:solidFill>
                <a:latin typeface="PMingLiU"/>
                <a:cs typeface="PMingLiU"/>
              </a:defRPr>
            </a:lvl1pPr>
          </a:lstStyle>
          <a:p>
            <a:pPr marL="12702">
              <a:lnSpc>
                <a:spcPts val="1159"/>
              </a:lnSpc>
            </a:pPr>
            <a:r>
              <a:rPr lang="en-US" altLang="ja-JP" smtClean="0"/>
              <a:t>―</a:t>
            </a:r>
            <a:r>
              <a:rPr lang="en-US" altLang="ja-JP" spc="-57" smtClean="0"/>
              <a:t> </a:t>
            </a:r>
            <a:fld id="{81D60167-4931-47E6-BA6A-407CBD079E47}" type="slidenum">
              <a:rPr spc="30" smtClean="0"/>
              <a:pPr marL="12702">
                <a:lnSpc>
                  <a:spcPts val="1159"/>
                </a:lnSpc>
              </a:pPr>
              <a:t>‹#›</a:t>
            </a:fld>
            <a:r>
              <a:rPr spc="-50" smtClean="0"/>
              <a:t> </a:t>
            </a:r>
            <a:r>
              <a:rPr smtClean="0"/>
              <a:t>―</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8144" y="427736"/>
            <a:ext cx="6806565"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78144" y="2459482"/>
            <a:ext cx="6806565"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71369" y="9944862"/>
            <a:ext cx="2420112"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8142" y="9944862"/>
            <a:ext cx="1739455"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1/16/2023</a:t>
            </a:fld>
            <a:endParaRPr lang="en-US"/>
          </a:p>
        </p:txBody>
      </p:sp>
      <p:sp>
        <p:nvSpPr>
          <p:cNvPr id="6" name="Holder 6"/>
          <p:cNvSpPr>
            <a:spLocks noGrp="1"/>
          </p:cNvSpPr>
          <p:nvPr>
            <p:ph type="sldNum" sz="quarter" idx="7"/>
          </p:nvPr>
        </p:nvSpPr>
        <p:spPr>
          <a:xfrm>
            <a:off x="3512946" y="9985517"/>
            <a:ext cx="533400" cy="153888"/>
          </a:xfrm>
          <a:prstGeom prst="rect">
            <a:avLst/>
          </a:prstGeom>
        </p:spPr>
        <p:txBody>
          <a:bodyPr wrap="square" lIns="0" tIns="0" rIns="0" bIns="0">
            <a:spAutoFit/>
          </a:bodyPr>
          <a:lstStyle>
            <a:lvl1pPr>
              <a:defRPr sz="1002" b="0" i="0">
                <a:solidFill>
                  <a:srgbClr val="231F20"/>
                </a:solidFill>
                <a:latin typeface="PMingLiU"/>
                <a:cs typeface="PMingLiU"/>
              </a:defRPr>
            </a:lvl1pPr>
          </a:lstStyle>
          <a:p>
            <a:pPr marL="12702">
              <a:lnSpc>
                <a:spcPts val="1159"/>
              </a:lnSpc>
            </a:pPr>
            <a:r>
              <a:rPr lang="en-US" altLang="ja-JP" smtClean="0"/>
              <a:t>―</a:t>
            </a:r>
            <a:r>
              <a:rPr lang="en-US" altLang="ja-JP" spc="-57" smtClean="0"/>
              <a:t> </a:t>
            </a:r>
            <a:fld id="{81D60167-4931-47E6-BA6A-407CBD079E47}" type="slidenum">
              <a:rPr spc="30" smtClean="0"/>
              <a:pPr marL="12702">
                <a:lnSpc>
                  <a:spcPts val="1159"/>
                </a:lnSpc>
              </a:pPr>
              <a:t>‹#›</a:t>
            </a:fld>
            <a:r>
              <a:rPr spc="-50" smtClean="0"/>
              <a:t> </a:t>
            </a:r>
            <a:r>
              <a:rPr smtClean="0"/>
              <a:t>―</a:t>
            </a:r>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47">
        <a:defRPr>
          <a:latin typeface="+mn-lt"/>
          <a:ea typeface="+mn-ea"/>
          <a:cs typeface="+mn-cs"/>
        </a:defRPr>
      </a:lvl2pPr>
      <a:lvl3pPr marL="914493">
        <a:defRPr>
          <a:latin typeface="+mn-lt"/>
          <a:ea typeface="+mn-ea"/>
          <a:cs typeface="+mn-cs"/>
        </a:defRPr>
      </a:lvl3pPr>
      <a:lvl4pPr marL="1371740">
        <a:defRPr>
          <a:latin typeface="+mn-lt"/>
          <a:ea typeface="+mn-ea"/>
          <a:cs typeface="+mn-cs"/>
        </a:defRPr>
      </a:lvl4pPr>
      <a:lvl5pPr marL="1828987">
        <a:defRPr>
          <a:latin typeface="+mn-lt"/>
          <a:ea typeface="+mn-ea"/>
          <a:cs typeface="+mn-cs"/>
        </a:defRPr>
      </a:lvl5pPr>
      <a:lvl6pPr marL="2286233">
        <a:defRPr>
          <a:latin typeface="+mn-lt"/>
          <a:ea typeface="+mn-ea"/>
          <a:cs typeface="+mn-cs"/>
        </a:defRPr>
      </a:lvl6pPr>
      <a:lvl7pPr marL="2743480">
        <a:defRPr>
          <a:latin typeface="+mn-lt"/>
          <a:ea typeface="+mn-ea"/>
          <a:cs typeface="+mn-cs"/>
        </a:defRPr>
      </a:lvl7pPr>
      <a:lvl8pPr marL="3200728">
        <a:defRPr>
          <a:latin typeface="+mn-lt"/>
          <a:ea typeface="+mn-ea"/>
          <a:cs typeface="+mn-cs"/>
        </a:defRPr>
      </a:lvl8pPr>
      <a:lvl9pPr marL="3657975">
        <a:defRPr>
          <a:latin typeface="+mn-lt"/>
          <a:ea typeface="+mn-ea"/>
          <a:cs typeface="+mn-cs"/>
        </a:defRPr>
      </a:lvl9pPr>
    </p:bodyStyle>
    <p:otherStyle>
      <a:lvl1pPr marL="0">
        <a:defRPr>
          <a:latin typeface="+mn-lt"/>
          <a:ea typeface="+mn-ea"/>
          <a:cs typeface="+mn-cs"/>
        </a:defRPr>
      </a:lvl1pPr>
      <a:lvl2pPr marL="457247">
        <a:defRPr>
          <a:latin typeface="+mn-lt"/>
          <a:ea typeface="+mn-ea"/>
          <a:cs typeface="+mn-cs"/>
        </a:defRPr>
      </a:lvl2pPr>
      <a:lvl3pPr marL="914493">
        <a:defRPr>
          <a:latin typeface="+mn-lt"/>
          <a:ea typeface="+mn-ea"/>
          <a:cs typeface="+mn-cs"/>
        </a:defRPr>
      </a:lvl3pPr>
      <a:lvl4pPr marL="1371740">
        <a:defRPr>
          <a:latin typeface="+mn-lt"/>
          <a:ea typeface="+mn-ea"/>
          <a:cs typeface="+mn-cs"/>
        </a:defRPr>
      </a:lvl4pPr>
      <a:lvl5pPr marL="1828987">
        <a:defRPr>
          <a:latin typeface="+mn-lt"/>
          <a:ea typeface="+mn-ea"/>
          <a:cs typeface="+mn-cs"/>
        </a:defRPr>
      </a:lvl5pPr>
      <a:lvl6pPr marL="2286233">
        <a:defRPr>
          <a:latin typeface="+mn-lt"/>
          <a:ea typeface="+mn-ea"/>
          <a:cs typeface="+mn-cs"/>
        </a:defRPr>
      </a:lvl6pPr>
      <a:lvl7pPr marL="2743480">
        <a:defRPr>
          <a:latin typeface="+mn-lt"/>
          <a:ea typeface="+mn-ea"/>
          <a:cs typeface="+mn-cs"/>
        </a:defRPr>
      </a:lvl7pPr>
      <a:lvl8pPr marL="3200728">
        <a:defRPr>
          <a:latin typeface="+mn-lt"/>
          <a:ea typeface="+mn-ea"/>
          <a:cs typeface="+mn-cs"/>
        </a:defRPr>
      </a:lvl8pPr>
      <a:lvl9pPr marL="3657975">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package" Target="../embeddings/Microsoft_Word___1.docx"/><Relationship Id="rId3" Type="http://schemas.openxmlformats.org/officeDocument/2006/relationships/audio" Target="../media/media1.m4a"/><Relationship Id="rId7" Type="http://schemas.openxmlformats.org/officeDocument/2006/relationships/oleObject" Target="../embeddings/oleObject1.bin"/><Relationship Id="rId2" Type="http://schemas.microsoft.com/office/2007/relationships/media" Target="../media/media1.m4a"/><Relationship Id="rId1" Type="http://schemas.openxmlformats.org/officeDocument/2006/relationships/vmlDrawing" Target="../drawings/vmlDrawing1.vml"/><Relationship Id="rId6" Type="http://schemas.openxmlformats.org/officeDocument/2006/relationships/image" Target="../media/image1.png"/><Relationship Id="rId5" Type="http://schemas.openxmlformats.org/officeDocument/2006/relationships/notesSlide" Target="../notesSlides/notesSlide13.xml"/><Relationship Id="rId10" Type="http://schemas.openxmlformats.org/officeDocument/2006/relationships/image" Target="../media/image65.png"/><Relationship Id="rId4" Type="http://schemas.openxmlformats.org/officeDocument/2006/relationships/slideLayout" Target="../slideLayouts/slideLayout5.xml"/><Relationship Id="rId9" Type="http://schemas.openxmlformats.org/officeDocument/2006/relationships/image" Target="../media/image64.emf"/></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26.png"/><Relationship Id="rId39" Type="http://schemas.openxmlformats.org/officeDocument/2006/relationships/image" Target="../media/image39.png"/><Relationship Id="rId21" Type="http://schemas.openxmlformats.org/officeDocument/2006/relationships/image" Target="../media/image21.png"/><Relationship Id="rId34" Type="http://schemas.openxmlformats.org/officeDocument/2006/relationships/image" Target="../media/image34.png"/><Relationship Id="rId42" Type="http://schemas.openxmlformats.org/officeDocument/2006/relationships/image" Target="../media/image42.png"/><Relationship Id="rId47" Type="http://schemas.openxmlformats.org/officeDocument/2006/relationships/image" Target="../media/image47.png"/><Relationship Id="rId50" Type="http://schemas.openxmlformats.org/officeDocument/2006/relationships/image" Target="../media/image50.png"/><Relationship Id="rId55" Type="http://schemas.openxmlformats.org/officeDocument/2006/relationships/image" Target="../media/image55.png"/><Relationship Id="rId7" Type="http://schemas.openxmlformats.org/officeDocument/2006/relationships/image" Target="../media/image7.png"/><Relationship Id="rId2" Type="http://schemas.openxmlformats.org/officeDocument/2006/relationships/notesSlide" Target="../notesSlides/notesSlide4.xml"/><Relationship Id="rId16" Type="http://schemas.openxmlformats.org/officeDocument/2006/relationships/image" Target="../media/image16.png"/><Relationship Id="rId20" Type="http://schemas.openxmlformats.org/officeDocument/2006/relationships/image" Target="../media/image20.png"/><Relationship Id="rId29" Type="http://schemas.openxmlformats.org/officeDocument/2006/relationships/image" Target="../media/image29.png"/><Relationship Id="rId41" Type="http://schemas.openxmlformats.org/officeDocument/2006/relationships/image" Target="../media/image41.png"/><Relationship Id="rId54" Type="http://schemas.openxmlformats.org/officeDocument/2006/relationships/image" Target="../media/image54.png"/><Relationship Id="rId62" Type="http://schemas.openxmlformats.org/officeDocument/2006/relationships/image" Target="../media/image2.png"/><Relationship Id="rId1" Type="http://schemas.openxmlformats.org/officeDocument/2006/relationships/slideLayout" Target="../slideLayouts/slideLayout5.x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image" Target="../media/image24.png"/><Relationship Id="rId32" Type="http://schemas.openxmlformats.org/officeDocument/2006/relationships/image" Target="../media/image32.png"/><Relationship Id="rId37" Type="http://schemas.openxmlformats.org/officeDocument/2006/relationships/image" Target="../media/image37.png"/><Relationship Id="rId40" Type="http://schemas.openxmlformats.org/officeDocument/2006/relationships/image" Target="../media/image40.png"/><Relationship Id="rId45" Type="http://schemas.openxmlformats.org/officeDocument/2006/relationships/image" Target="../media/image45.png"/><Relationship Id="rId53" Type="http://schemas.openxmlformats.org/officeDocument/2006/relationships/image" Target="../media/image53.png"/><Relationship Id="rId58" Type="http://schemas.openxmlformats.org/officeDocument/2006/relationships/image" Target="../media/image58.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28" Type="http://schemas.openxmlformats.org/officeDocument/2006/relationships/image" Target="../media/image28.png"/><Relationship Id="rId36" Type="http://schemas.openxmlformats.org/officeDocument/2006/relationships/image" Target="../media/image36.png"/><Relationship Id="rId49" Type="http://schemas.openxmlformats.org/officeDocument/2006/relationships/image" Target="../media/image49.png"/><Relationship Id="rId57" Type="http://schemas.openxmlformats.org/officeDocument/2006/relationships/image" Target="../media/image57.png"/><Relationship Id="rId61" Type="http://schemas.openxmlformats.org/officeDocument/2006/relationships/image" Target="../media/image61.png"/><Relationship Id="rId10" Type="http://schemas.openxmlformats.org/officeDocument/2006/relationships/image" Target="../media/image10.png"/><Relationship Id="rId19" Type="http://schemas.openxmlformats.org/officeDocument/2006/relationships/image" Target="../media/image19.png"/><Relationship Id="rId31" Type="http://schemas.openxmlformats.org/officeDocument/2006/relationships/image" Target="../media/image31.png"/><Relationship Id="rId44" Type="http://schemas.openxmlformats.org/officeDocument/2006/relationships/image" Target="../media/image44.png"/><Relationship Id="rId52" Type="http://schemas.openxmlformats.org/officeDocument/2006/relationships/image" Target="../media/image52.png"/><Relationship Id="rId60" Type="http://schemas.openxmlformats.org/officeDocument/2006/relationships/image" Target="../media/image6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27.png"/><Relationship Id="rId30" Type="http://schemas.openxmlformats.org/officeDocument/2006/relationships/image" Target="../media/image30.png"/><Relationship Id="rId35" Type="http://schemas.openxmlformats.org/officeDocument/2006/relationships/image" Target="../media/image35.png"/><Relationship Id="rId43" Type="http://schemas.openxmlformats.org/officeDocument/2006/relationships/image" Target="../media/image43.png"/><Relationship Id="rId48" Type="http://schemas.openxmlformats.org/officeDocument/2006/relationships/image" Target="../media/image48.png"/><Relationship Id="rId56" Type="http://schemas.openxmlformats.org/officeDocument/2006/relationships/image" Target="../media/image56.png"/><Relationship Id="rId8" Type="http://schemas.openxmlformats.org/officeDocument/2006/relationships/image" Target="../media/image8.png"/><Relationship Id="rId51" Type="http://schemas.openxmlformats.org/officeDocument/2006/relationships/image" Target="../media/image51.png"/><Relationship Id="rId3" Type="http://schemas.openxmlformats.org/officeDocument/2006/relationships/image" Target="../media/image3.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png"/><Relationship Id="rId33" Type="http://schemas.openxmlformats.org/officeDocument/2006/relationships/image" Target="../media/image33.png"/><Relationship Id="rId38" Type="http://schemas.openxmlformats.org/officeDocument/2006/relationships/image" Target="../media/image38.png"/><Relationship Id="rId46" Type="http://schemas.openxmlformats.org/officeDocument/2006/relationships/image" Target="../media/image46.png"/><Relationship Id="rId59" Type="http://schemas.openxmlformats.org/officeDocument/2006/relationships/image" Target="../media/image59.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16050" y="3670300"/>
            <a:ext cx="4953000" cy="1015663"/>
          </a:xfrm>
          <a:prstGeom prst="rect">
            <a:avLst/>
          </a:prstGeom>
          <a:noFill/>
        </p:spPr>
        <p:txBody>
          <a:bodyPr wrap="square" rtlCol="0">
            <a:spAutoFit/>
          </a:bodyPr>
          <a:lstStyle/>
          <a:p>
            <a:pPr algn="ctr"/>
            <a:r>
              <a:rPr kumimoji="1" lang="ja-JP" altLang="en-US" sz="2400" dirty="0" smtClean="0"/>
              <a:t>第３編　広島県教育委員会関係</a:t>
            </a:r>
            <a:endParaRPr kumimoji="1" lang="en-US" altLang="ja-JP" sz="2400" dirty="0" smtClean="0"/>
          </a:p>
          <a:p>
            <a:endParaRPr lang="en-US" altLang="ja-JP" dirty="0"/>
          </a:p>
          <a:p>
            <a:endParaRPr kumimoji="1" lang="ja-JP" altLang="en-US" dirty="0"/>
          </a:p>
        </p:txBody>
      </p:sp>
    </p:spTree>
    <p:extLst>
      <p:ext uri="{BB962C8B-B14F-4D97-AF65-F5344CB8AC3E}">
        <p14:creationId xmlns:p14="http://schemas.microsoft.com/office/powerpoint/2010/main" val="1451843954"/>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60093" y="1107885"/>
            <a:ext cx="965557" cy="228266"/>
          </a:xfrm>
          <a:prstGeom prst="rect">
            <a:avLst/>
          </a:prstGeom>
        </p:spPr>
        <p:txBody>
          <a:bodyPr vert="horz" wrap="square" lIns="0" tIns="12698" rIns="0" bIns="0" rtlCol="0">
            <a:spAutoFit/>
          </a:bodyPr>
          <a:lstStyle/>
          <a:p>
            <a:pPr marL="12702">
              <a:spcBef>
                <a:spcPts val="100"/>
              </a:spcBef>
              <a:tabLst>
                <a:tab pos="621728" algn="l"/>
              </a:tabLst>
            </a:pPr>
            <a:r>
              <a:rPr sz="1400" spc="100" dirty="0">
                <a:solidFill>
                  <a:srgbClr val="231F20"/>
                </a:solidFill>
                <a:latin typeface="ＭＳ Ｐ明朝" panose="02020600040205080304" pitchFamily="18" charset="-128"/>
                <a:ea typeface="ＭＳ Ｐ明朝" panose="02020600040205080304" pitchFamily="18" charset="-128"/>
                <a:cs typeface="PMingLiU"/>
              </a:rPr>
              <a:t>計算</a:t>
            </a:r>
            <a:r>
              <a:rPr sz="1400" dirty="0">
                <a:solidFill>
                  <a:srgbClr val="231F20"/>
                </a:solidFill>
                <a:latin typeface="ＭＳ Ｐ明朝" panose="02020600040205080304" pitchFamily="18" charset="-128"/>
                <a:ea typeface="ＭＳ Ｐ明朝" panose="02020600040205080304" pitchFamily="18" charset="-128"/>
                <a:cs typeface="PMingLiU"/>
              </a:rPr>
              <a:t>例	１</a:t>
            </a:r>
            <a:endParaRPr sz="1400" dirty="0">
              <a:latin typeface="ＭＳ Ｐ明朝" panose="02020600040205080304" pitchFamily="18" charset="-128"/>
              <a:ea typeface="ＭＳ Ｐ明朝" panose="02020600040205080304" pitchFamily="18" charset="-128"/>
              <a:cs typeface="PMingLiU"/>
            </a:endParaRPr>
          </a:p>
        </p:txBody>
      </p:sp>
      <p:sp>
        <p:nvSpPr>
          <p:cNvPr id="3" name="object 3"/>
          <p:cNvSpPr txBox="1"/>
          <p:nvPr/>
        </p:nvSpPr>
        <p:spPr>
          <a:xfrm>
            <a:off x="1161342" y="3493412"/>
            <a:ext cx="5902324" cy="1005405"/>
          </a:xfrm>
          <a:prstGeom prst="rect">
            <a:avLst/>
          </a:prstGeom>
        </p:spPr>
        <p:txBody>
          <a:bodyPr vert="horz" wrap="square" lIns="0" tIns="241302" rIns="0" bIns="0" rtlCol="0">
            <a:spAutoFit/>
          </a:bodyPr>
          <a:lstStyle/>
          <a:p>
            <a:pPr marL="76209">
              <a:spcBef>
                <a:spcPts val="1900"/>
              </a:spcBef>
            </a:pPr>
            <a:r>
              <a:rPr sz="1200" spc="-95" dirty="0">
                <a:solidFill>
                  <a:srgbClr val="231F20"/>
                </a:solidFill>
                <a:latin typeface="ＭＳ Ｐ明朝" panose="02020600040205080304" pitchFamily="18" charset="-128"/>
                <a:ea typeface="ＭＳ Ｐ明朝" panose="02020600040205080304" pitchFamily="18" charset="-128"/>
                <a:cs typeface="PMingLiU"/>
              </a:rPr>
              <a:t>退職日の給料月額</a:t>
            </a:r>
            <a:r>
              <a:rPr sz="1200" spc="-57" dirty="0">
                <a:solidFill>
                  <a:srgbClr val="231F20"/>
                </a:solidFill>
                <a:latin typeface="ＭＳ Ｐ明朝" panose="02020600040205080304" pitchFamily="18" charset="-128"/>
                <a:ea typeface="ＭＳ Ｐ明朝" panose="02020600040205080304" pitchFamily="18" charset="-128"/>
                <a:cs typeface="PMingLiU"/>
              </a:rPr>
              <a:t>×{１＋(0.03×</a:t>
            </a:r>
            <a:r>
              <a:rPr sz="1200" spc="-95" dirty="0">
                <a:solidFill>
                  <a:srgbClr val="231F20"/>
                </a:solidFill>
                <a:latin typeface="ＭＳ Ｐ明朝" panose="02020600040205080304" pitchFamily="18" charset="-128"/>
                <a:ea typeface="ＭＳ Ｐ明朝" panose="02020600040205080304" pitchFamily="18" charset="-128"/>
                <a:cs typeface="PMingLiU"/>
              </a:rPr>
              <a:t>定年までの残年数</a:t>
            </a:r>
            <a:r>
              <a:rPr sz="1200" spc="-40" dirty="0">
                <a:solidFill>
                  <a:srgbClr val="231F20"/>
                </a:solidFill>
                <a:latin typeface="ＭＳ Ｐ明朝" panose="02020600040205080304" pitchFamily="18" charset="-128"/>
                <a:ea typeface="ＭＳ Ｐ明朝" panose="02020600040205080304" pitchFamily="18" charset="-128"/>
                <a:cs typeface="PMingLiU"/>
              </a:rPr>
              <a:t>)}×</a:t>
            </a:r>
            <a:r>
              <a:rPr sz="1200" spc="-95" dirty="0">
                <a:solidFill>
                  <a:srgbClr val="231F20"/>
                </a:solidFill>
                <a:latin typeface="ＭＳ Ｐ明朝" panose="02020600040205080304" pitchFamily="18" charset="-128"/>
                <a:ea typeface="ＭＳ Ｐ明朝" panose="02020600040205080304" pitchFamily="18" charset="-128"/>
                <a:cs typeface="PMingLiU"/>
              </a:rPr>
              <a:t>勤続期間に対応する支給割合＝基本</a:t>
            </a:r>
            <a:r>
              <a:rPr sz="1200" spc="-1105" dirty="0">
                <a:solidFill>
                  <a:srgbClr val="231F20"/>
                </a:solidFill>
                <a:latin typeface="ＭＳ Ｐ明朝" panose="02020600040205080304" pitchFamily="18" charset="-128"/>
                <a:ea typeface="ＭＳ Ｐ明朝" panose="02020600040205080304" pitchFamily="18" charset="-128"/>
                <a:cs typeface="PMingLiU"/>
              </a:rPr>
              <a:t>額</a:t>
            </a:r>
            <a:r>
              <a:rPr sz="1200" spc="-1027" baseline="-89506" dirty="0">
                <a:solidFill>
                  <a:srgbClr val="231F20"/>
                </a:solidFill>
                <a:latin typeface="ＭＳ Ｐ明朝" panose="02020600040205080304" pitchFamily="18" charset="-128"/>
                <a:ea typeface="ＭＳ Ｐ明朝" panose="02020600040205080304" pitchFamily="18" charset="-128"/>
                <a:cs typeface="Times New Roman"/>
              </a:rPr>
              <a:t> </a:t>
            </a:r>
            <a:endParaRPr sz="1200" baseline="-89506" dirty="0">
              <a:latin typeface="ＭＳ Ｐ明朝" panose="02020600040205080304" pitchFamily="18" charset="-128"/>
              <a:ea typeface="ＭＳ Ｐ明朝" panose="02020600040205080304" pitchFamily="18" charset="-128"/>
              <a:cs typeface="Times New Roman"/>
            </a:endParaRPr>
          </a:p>
          <a:p>
            <a:pPr marL="50806">
              <a:lnSpc>
                <a:spcPts val="4476"/>
              </a:lnSpc>
            </a:pPr>
            <a:r>
              <a:rPr sz="1002" spc="-1206" dirty="0">
                <a:solidFill>
                  <a:srgbClr val="231F20"/>
                </a:solidFill>
                <a:latin typeface="Times New Roman"/>
                <a:cs typeface="Times New Roman"/>
              </a:rPr>
              <a:t> </a:t>
            </a:r>
            <a:endParaRPr sz="1002" dirty="0">
              <a:latin typeface="Times New Roman"/>
              <a:cs typeface="Times New Roman"/>
            </a:endParaRPr>
          </a:p>
        </p:txBody>
      </p:sp>
      <p:sp>
        <p:nvSpPr>
          <p:cNvPr id="5" name="object 5"/>
          <p:cNvSpPr txBox="1"/>
          <p:nvPr/>
        </p:nvSpPr>
        <p:spPr>
          <a:xfrm>
            <a:off x="1185956" y="4057588"/>
            <a:ext cx="5684389" cy="1412567"/>
          </a:xfrm>
          <a:prstGeom prst="rect">
            <a:avLst/>
          </a:prstGeom>
        </p:spPr>
        <p:txBody>
          <a:bodyPr vert="horz" wrap="square" lIns="0" tIns="88901" rIns="0" bIns="0" rtlCol="0">
            <a:spAutoFit/>
          </a:bodyPr>
          <a:lstStyle/>
          <a:p>
            <a:pPr marL="254026">
              <a:spcBef>
                <a:spcPts val="700"/>
              </a:spcBef>
            </a:pPr>
            <a:r>
              <a:rPr lang="ja-JP" altLang="en-US" sz="1002" dirty="0" smtClean="0">
                <a:solidFill>
                  <a:srgbClr val="231F20"/>
                </a:solidFill>
                <a:latin typeface="ＭＳ Ｐ明朝" panose="02020600040205080304" pitchFamily="18" charset="-128"/>
                <a:ea typeface="ＭＳ Ｐ明朝" panose="02020600040205080304" pitchFamily="18" charset="-128"/>
                <a:cs typeface="PMingLiU"/>
              </a:rPr>
              <a:t>（注）　定年</a:t>
            </a:r>
            <a:r>
              <a:rPr lang="ja-JP" altLang="en-US" sz="1002" dirty="0">
                <a:solidFill>
                  <a:srgbClr val="231F20"/>
                </a:solidFill>
                <a:latin typeface="ＭＳ Ｐ明朝" panose="02020600040205080304" pitchFamily="18" charset="-128"/>
                <a:ea typeface="ＭＳ Ｐ明朝" panose="02020600040205080304" pitchFamily="18" charset="-128"/>
                <a:cs typeface="PMingLiU"/>
              </a:rPr>
              <a:t>までの残年数が１年の者は</a:t>
            </a:r>
            <a:r>
              <a:rPr lang="ja-JP" altLang="en-US" sz="1002" spc="-10" dirty="0">
                <a:solidFill>
                  <a:srgbClr val="231F20"/>
                </a:solidFill>
                <a:latin typeface="ＭＳ Ｐ明朝" panose="02020600040205080304" pitchFamily="18" charset="-128"/>
                <a:ea typeface="ＭＳ Ｐ明朝" panose="02020600040205080304" pitchFamily="18" charset="-128"/>
                <a:cs typeface="PMingLiU"/>
              </a:rPr>
              <a:t> </a:t>
            </a:r>
            <a:r>
              <a:rPr lang="en-US" altLang="ja-JP" sz="1002" spc="20" dirty="0" smtClean="0">
                <a:solidFill>
                  <a:srgbClr val="231F20"/>
                </a:solidFill>
                <a:latin typeface="ＭＳ Ｐ明朝" panose="02020600040205080304" pitchFamily="18" charset="-128"/>
                <a:ea typeface="ＭＳ Ｐ明朝" panose="02020600040205080304" pitchFamily="18" charset="-128"/>
                <a:cs typeface="PMingLiU"/>
              </a:rPr>
              <a:t>0.02</a:t>
            </a:r>
            <a:r>
              <a:rPr lang="ja-JP" altLang="en-US" sz="1002" spc="20" dirty="0" err="1">
                <a:solidFill>
                  <a:srgbClr val="231F20"/>
                </a:solidFill>
                <a:latin typeface="ＭＳ Ｐ明朝" panose="02020600040205080304" pitchFamily="18" charset="-128"/>
                <a:ea typeface="ＭＳ Ｐ明朝" panose="02020600040205080304" pitchFamily="18" charset="-128"/>
                <a:cs typeface="PMingLiU"/>
              </a:rPr>
              <a:t>。</a:t>
            </a:r>
            <a:endParaRPr lang="en-US" sz="1002" dirty="0" smtClean="0">
              <a:solidFill>
                <a:srgbClr val="231F20"/>
              </a:solidFill>
              <a:latin typeface="ＭＳ Ｐ明朝" panose="02020600040205080304" pitchFamily="18" charset="-128"/>
              <a:ea typeface="ＭＳ Ｐ明朝" panose="02020600040205080304" pitchFamily="18" charset="-128"/>
              <a:cs typeface="PMingLiU"/>
            </a:endParaRPr>
          </a:p>
          <a:p>
            <a:pPr marL="254026">
              <a:spcBef>
                <a:spcPts val="700"/>
              </a:spcBef>
            </a:pPr>
            <a:r>
              <a:rPr lang="ja-JP" altLang="en-US" sz="1002" dirty="0" smtClean="0">
                <a:solidFill>
                  <a:srgbClr val="231F20"/>
                </a:solidFill>
                <a:latin typeface="ＭＳ Ｐ明朝" panose="02020600040205080304" pitchFamily="18" charset="-128"/>
                <a:ea typeface="ＭＳ Ｐ明朝" panose="02020600040205080304" pitchFamily="18" charset="-128"/>
                <a:cs typeface="PMingLiU"/>
              </a:rPr>
              <a:t>　　　　</a:t>
            </a:r>
            <a:r>
              <a:rPr sz="1002" dirty="0" smtClean="0">
                <a:solidFill>
                  <a:srgbClr val="231F20"/>
                </a:solidFill>
                <a:latin typeface="ＭＳ Ｐ明朝" panose="02020600040205080304" pitchFamily="18" charset="-128"/>
                <a:ea typeface="ＭＳ Ｐ明朝" panose="02020600040205080304" pitchFamily="18" charset="-128"/>
                <a:cs typeface="PMingLiU"/>
              </a:rPr>
              <a:t>｢</a:t>
            </a:r>
            <a:r>
              <a:rPr sz="1002" dirty="0">
                <a:solidFill>
                  <a:srgbClr val="231F20"/>
                </a:solidFill>
                <a:latin typeface="ＭＳ Ｐ明朝" panose="02020600040205080304" pitchFamily="18" charset="-128"/>
                <a:ea typeface="ＭＳ Ｐ明朝" panose="02020600040205080304" pitchFamily="18" charset="-128"/>
                <a:cs typeface="PMingLiU"/>
              </a:rPr>
              <a:t>定年までの残年数｣</a:t>
            </a:r>
            <a:r>
              <a:rPr sz="1002" spc="224" dirty="0">
                <a:solidFill>
                  <a:srgbClr val="231F20"/>
                </a:solidFill>
                <a:latin typeface="ＭＳ Ｐ明朝" panose="02020600040205080304" pitchFamily="18" charset="-128"/>
                <a:ea typeface="ＭＳ Ｐ明朝" panose="02020600040205080304" pitchFamily="18" charset="-128"/>
                <a:cs typeface="PMingLiU"/>
              </a:rPr>
              <a:t> </a:t>
            </a:r>
            <a:r>
              <a:rPr sz="1002" spc="115" dirty="0">
                <a:solidFill>
                  <a:srgbClr val="231F20"/>
                </a:solidFill>
                <a:latin typeface="ＭＳ Ｐ明朝" panose="02020600040205080304" pitchFamily="18" charset="-128"/>
                <a:ea typeface="ＭＳ Ｐ明朝" panose="02020600040205080304" pitchFamily="18" charset="-128"/>
                <a:cs typeface="PMingLiU"/>
              </a:rPr>
              <a:t>とは</a:t>
            </a:r>
            <a:r>
              <a:rPr sz="1002" spc="25" dirty="0">
                <a:solidFill>
                  <a:srgbClr val="231F20"/>
                </a:solidFill>
                <a:latin typeface="ＭＳ Ｐ明朝" panose="02020600040205080304" pitchFamily="18" charset="-128"/>
                <a:ea typeface="ＭＳ Ｐ明朝" panose="02020600040205080304" pitchFamily="18" charset="-128"/>
                <a:cs typeface="PMingLiU"/>
              </a:rPr>
              <a:t>,</a:t>
            </a:r>
            <a:r>
              <a:rPr sz="1002" spc="228" dirty="0">
                <a:solidFill>
                  <a:srgbClr val="231F20"/>
                </a:solidFill>
                <a:latin typeface="ＭＳ Ｐ明朝" panose="02020600040205080304" pitchFamily="18" charset="-128"/>
                <a:ea typeface="ＭＳ Ｐ明朝" panose="02020600040205080304" pitchFamily="18" charset="-128"/>
                <a:cs typeface="PMingLiU"/>
              </a:rPr>
              <a:t> </a:t>
            </a:r>
            <a:r>
              <a:rPr sz="1002" dirty="0">
                <a:solidFill>
                  <a:srgbClr val="231F20"/>
                </a:solidFill>
                <a:latin typeface="ＭＳ Ｐ明朝" panose="02020600040205080304" pitchFamily="18" charset="-128"/>
                <a:ea typeface="ＭＳ Ｐ明朝" panose="02020600040205080304" pitchFamily="18" charset="-128"/>
                <a:cs typeface="PMingLiU"/>
              </a:rPr>
              <a:t>退職の日の属する年度の３月31日現在の年齢により計算する｡</a:t>
            </a:r>
            <a:endParaRPr sz="1002" dirty="0">
              <a:latin typeface="ＭＳ Ｐ明朝" panose="02020600040205080304" pitchFamily="18" charset="-128"/>
              <a:ea typeface="ＭＳ Ｐ明朝" panose="02020600040205080304" pitchFamily="18" charset="-128"/>
              <a:cs typeface="PMingLiU"/>
            </a:endParaRPr>
          </a:p>
          <a:p>
            <a:pPr marL="12702">
              <a:spcBef>
                <a:spcPts val="601"/>
              </a:spcBef>
            </a:pPr>
            <a:r>
              <a:rPr lang="ja-JP" altLang="en-US" sz="1002" dirty="0" smtClean="0">
                <a:solidFill>
                  <a:srgbClr val="231F20"/>
                </a:solidFill>
                <a:latin typeface="ＭＳ Ｐ明朝" panose="02020600040205080304" pitchFamily="18" charset="-128"/>
                <a:ea typeface="ＭＳ Ｐ明朝" panose="02020600040205080304" pitchFamily="18" charset="-128"/>
                <a:cs typeface="PMingLiU"/>
              </a:rPr>
              <a:t>　　　　　　</a:t>
            </a:r>
            <a:r>
              <a:rPr sz="1002" dirty="0" smtClean="0">
                <a:solidFill>
                  <a:srgbClr val="231F20"/>
                </a:solidFill>
                <a:latin typeface="ＭＳ Ｐ明朝" panose="02020600040205080304" pitchFamily="18" charset="-128"/>
                <a:ea typeface="ＭＳ Ｐ明朝" panose="02020600040205080304" pitchFamily="18" charset="-128"/>
                <a:cs typeface="PMingLiU"/>
              </a:rPr>
              <a:t>※</a:t>
            </a:r>
            <a:r>
              <a:rPr lang="ja-JP" altLang="en-US" sz="1002" dirty="0" smtClean="0">
                <a:solidFill>
                  <a:srgbClr val="231F20"/>
                </a:solidFill>
                <a:latin typeface="ＭＳ Ｐ明朝" panose="02020600040205080304" pitchFamily="18" charset="-128"/>
                <a:ea typeface="ＭＳ Ｐ明朝" panose="02020600040205080304" pitchFamily="18" charset="-128"/>
                <a:cs typeface="PMingLiU"/>
              </a:rPr>
              <a:t>　</a:t>
            </a:r>
            <a:r>
              <a:rPr sz="1002" spc="20" dirty="0" err="1" smtClean="0">
                <a:solidFill>
                  <a:srgbClr val="231F20"/>
                </a:solidFill>
                <a:latin typeface="ＭＳ Ｐ明朝" panose="02020600040205080304" pitchFamily="18" charset="-128"/>
                <a:ea typeface="ＭＳ Ｐ明朝" panose="02020600040205080304" pitchFamily="18" charset="-128"/>
                <a:cs typeface="PMingLiU"/>
              </a:rPr>
              <a:t>特例を適用する退職者は</a:t>
            </a:r>
            <a:r>
              <a:rPr sz="1002" spc="6" dirty="0">
                <a:solidFill>
                  <a:srgbClr val="231F20"/>
                </a:solidFill>
                <a:latin typeface="ＭＳ Ｐ明朝" panose="02020600040205080304" pitchFamily="18" charset="-128"/>
                <a:ea typeface="ＭＳ Ｐ明朝" panose="02020600040205080304" pitchFamily="18" charset="-128"/>
                <a:cs typeface="PMingLiU"/>
              </a:rPr>
              <a:t>,</a:t>
            </a:r>
            <a:r>
              <a:rPr sz="1002" spc="224" dirty="0">
                <a:solidFill>
                  <a:srgbClr val="231F20"/>
                </a:solidFill>
                <a:latin typeface="ＭＳ Ｐ明朝" panose="02020600040205080304" pitchFamily="18" charset="-128"/>
                <a:ea typeface="ＭＳ Ｐ明朝" panose="02020600040205080304" pitchFamily="18" charset="-128"/>
                <a:cs typeface="PMingLiU"/>
              </a:rPr>
              <a:t> </a:t>
            </a:r>
            <a:r>
              <a:rPr sz="1002" dirty="0">
                <a:solidFill>
                  <a:srgbClr val="231F20"/>
                </a:solidFill>
                <a:latin typeface="ＭＳ Ｐ明朝" panose="02020600040205080304" pitchFamily="18" charset="-128"/>
                <a:ea typeface="ＭＳ Ｐ明朝" panose="02020600040205080304" pitchFamily="18" charset="-128"/>
                <a:cs typeface="PMingLiU"/>
              </a:rPr>
              <a:t>次のいずれにも該当する退職者であること｡</a:t>
            </a:r>
            <a:endParaRPr sz="1002" dirty="0">
              <a:latin typeface="ＭＳ Ｐ明朝" panose="02020600040205080304" pitchFamily="18" charset="-128"/>
              <a:ea typeface="ＭＳ Ｐ明朝" panose="02020600040205080304" pitchFamily="18" charset="-128"/>
              <a:cs typeface="PMingLiU"/>
            </a:endParaRPr>
          </a:p>
          <a:p>
            <a:pPr marL="12702">
              <a:spcBef>
                <a:spcPts val="601"/>
              </a:spcBef>
            </a:pPr>
            <a:r>
              <a:rPr lang="ja-JP" altLang="en-US" sz="1002" dirty="0" smtClean="0">
                <a:solidFill>
                  <a:srgbClr val="231F20"/>
                </a:solidFill>
                <a:latin typeface="ＭＳ Ｐ明朝" panose="02020600040205080304" pitchFamily="18" charset="-128"/>
                <a:ea typeface="ＭＳ Ｐ明朝" panose="02020600040205080304" pitchFamily="18" charset="-128"/>
                <a:cs typeface="PMingLiU"/>
              </a:rPr>
              <a:t>　　　</a:t>
            </a:r>
            <a:r>
              <a:rPr sz="1002" dirty="0" smtClean="0">
                <a:solidFill>
                  <a:srgbClr val="231F20"/>
                </a:solidFill>
                <a:latin typeface="ＭＳ Ｐ明朝" panose="02020600040205080304" pitchFamily="18" charset="-128"/>
                <a:ea typeface="ＭＳ Ｐ明朝" panose="02020600040205080304" pitchFamily="18" charset="-128"/>
                <a:cs typeface="PMingLiU"/>
              </a:rPr>
              <a:t>○</a:t>
            </a:r>
            <a:r>
              <a:rPr sz="1002" dirty="0">
                <a:solidFill>
                  <a:srgbClr val="231F20"/>
                </a:solidFill>
                <a:latin typeface="ＭＳ Ｐ明朝" panose="02020600040205080304" pitchFamily="18" charset="-128"/>
                <a:ea typeface="ＭＳ Ｐ明朝" panose="02020600040205080304" pitchFamily="18" charset="-128"/>
                <a:cs typeface="PMingLiU"/>
              </a:rPr>
              <a:t>退職事由  </a:t>
            </a:r>
            <a:r>
              <a:rPr sz="1002" spc="187" dirty="0">
                <a:solidFill>
                  <a:srgbClr val="231F20"/>
                </a:solidFill>
                <a:latin typeface="ＭＳ Ｐ明朝" panose="02020600040205080304" pitchFamily="18" charset="-128"/>
                <a:ea typeface="ＭＳ Ｐ明朝" panose="02020600040205080304" pitchFamily="18" charset="-128"/>
                <a:cs typeface="PMingLiU"/>
              </a:rPr>
              <a:t> </a:t>
            </a:r>
            <a:r>
              <a:rPr sz="1002" spc="40" dirty="0">
                <a:solidFill>
                  <a:srgbClr val="231F20"/>
                </a:solidFill>
                <a:latin typeface="ＭＳ Ｐ明朝" panose="02020600040205080304" pitchFamily="18" charset="-128"/>
                <a:ea typeface="ＭＳ Ｐ明朝" panose="02020600040205080304" pitchFamily="18" charset="-128"/>
                <a:cs typeface="PMingLiU"/>
              </a:rPr>
              <a:t>応募認定退職</a:t>
            </a:r>
            <a:r>
              <a:rPr sz="1002" spc="10" dirty="0">
                <a:solidFill>
                  <a:srgbClr val="231F20"/>
                </a:solidFill>
                <a:latin typeface="ＭＳ Ｐ明朝" panose="02020600040205080304" pitchFamily="18" charset="-128"/>
                <a:ea typeface="ＭＳ Ｐ明朝" panose="02020600040205080304" pitchFamily="18" charset="-128"/>
                <a:cs typeface="PMingLiU"/>
              </a:rPr>
              <a:t>,</a:t>
            </a:r>
            <a:r>
              <a:rPr sz="1002" spc="224" dirty="0">
                <a:solidFill>
                  <a:srgbClr val="231F20"/>
                </a:solidFill>
                <a:latin typeface="ＭＳ Ｐ明朝" panose="02020600040205080304" pitchFamily="18" charset="-128"/>
                <a:ea typeface="ＭＳ Ｐ明朝" panose="02020600040205080304" pitchFamily="18" charset="-128"/>
                <a:cs typeface="PMingLiU"/>
              </a:rPr>
              <a:t> </a:t>
            </a:r>
            <a:r>
              <a:rPr sz="1002" spc="40" dirty="0">
                <a:solidFill>
                  <a:srgbClr val="231F20"/>
                </a:solidFill>
                <a:latin typeface="ＭＳ Ｐ明朝" panose="02020600040205080304" pitchFamily="18" charset="-128"/>
                <a:ea typeface="ＭＳ Ｐ明朝" panose="02020600040205080304" pitchFamily="18" charset="-128"/>
                <a:cs typeface="PMingLiU"/>
              </a:rPr>
              <a:t>公務上の傷病</a:t>
            </a:r>
            <a:r>
              <a:rPr sz="1002" spc="10" dirty="0">
                <a:solidFill>
                  <a:srgbClr val="231F20"/>
                </a:solidFill>
                <a:latin typeface="ＭＳ Ｐ明朝" panose="02020600040205080304" pitchFamily="18" charset="-128"/>
                <a:ea typeface="ＭＳ Ｐ明朝" panose="02020600040205080304" pitchFamily="18" charset="-128"/>
                <a:cs typeface="PMingLiU"/>
              </a:rPr>
              <a:t>,</a:t>
            </a:r>
            <a:r>
              <a:rPr sz="1002" spc="224" dirty="0">
                <a:solidFill>
                  <a:srgbClr val="231F20"/>
                </a:solidFill>
                <a:latin typeface="ＭＳ Ｐ明朝" panose="02020600040205080304" pitchFamily="18" charset="-128"/>
                <a:ea typeface="ＭＳ Ｐ明朝" panose="02020600040205080304" pitchFamily="18" charset="-128"/>
                <a:cs typeface="PMingLiU"/>
              </a:rPr>
              <a:t> </a:t>
            </a:r>
            <a:r>
              <a:rPr sz="1002" dirty="0">
                <a:solidFill>
                  <a:srgbClr val="231F20"/>
                </a:solidFill>
                <a:latin typeface="ＭＳ Ｐ明朝" panose="02020600040205080304" pitchFamily="18" charset="-128"/>
                <a:ea typeface="ＭＳ Ｐ明朝" panose="02020600040205080304" pitchFamily="18" charset="-128"/>
                <a:cs typeface="PMingLiU"/>
              </a:rPr>
              <a:t>同死亡による退職又は整理退職であること｡</a:t>
            </a:r>
            <a:endParaRPr sz="1002" dirty="0">
              <a:latin typeface="ＭＳ Ｐ明朝" panose="02020600040205080304" pitchFamily="18" charset="-128"/>
              <a:ea typeface="ＭＳ Ｐ明朝" panose="02020600040205080304" pitchFamily="18" charset="-128"/>
              <a:cs typeface="PMingLiU"/>
            </a:endParaRPr>
          </a:p>
          <a:p>
            <a:pPr marL="12702">
              <a:spcBef>
                <a:spcPts val="601"/>
              </a:spcBef>
            </a:pPr>
            <a:r>
              <a:rPr lang="ja-JP" altLang="en-US" sz="1002" dirty="0" smtClean="0">
                <a:solidFill>
                  <a:srgbClr val="231F20"/>
                </a:solidFill>
                <a:latin typeface="ＭＳ Ｐ明朝" panose="02020600040205080304" pitchFamily="18" charset="-128"/>
                <a:ea typeface="ＭＳ Ｐ明朝" panose="02020600040205080304" pitchFamily="18" charset="-128"/>
                <a:cs typeface="PMingLiU"/>
              </a:rPr>
              <a:t>　　　</a:t>
            </a:r>
            <a:r>
              <a:rPr sz="1002" dirty="0" smtClean="0">
                <a:solidFill>
                  <a:srgbClr val="231F20"/>
                </a:solidFill>
                <a:latin typeface="ＭＳ Ｐ明朝" panose="02020600040205080304" pitchFamily="18" charset="-128"/>
                <a:ea typeface="ＭＳ Ｐ明朝" panose="02020600040205080304" pitchFamily="18" charset="-128"/>
                <a:cs typeface="PMingLiU"/>
              </a:rPr>
              <a:t>○</a:t>
            </a:r>
            <a:r>
              <a:rPr sz="1002" dirty="0">
                <a:solidFill>
                  <a:srgbClr val="231F20"/>
                </a:solidFill>
                <a:latin typeface="ＭＳ Ｐ明朝" panose="02020600040205080304" pitchFamily="18" charset="-128"/>
                <a:ea typeface="ＭＳ Ｐ明朝" panose="02020600040205080304" pitchFamily="18" charset="-128"/>
                <a:cs typeface="PMingLiU"/>
              </a:rPr>
              <a:t>勤続期間  </a:t>
            </a:r>
            <a:r>
              <a:rPr sz="1002" spc="150" dirty="0">
                <a:solidFill>
                  <a:srgbClr val="231F20"/>
                </a:solidFill>
                <a:latin typeface="ＭＳ Ｐ明朝" panose="02020600040205080304" pitchFamily="18" charset="-128"/>
                <a:ea typeface="ＭＳ Ｐ明朝" panose="02020600040205080304" pitchFamily="18" charset="-128"/>
                <a:cs typeface="PMingLiU"/>
              </a:rPr>
              <a:t> </a:t>
            </a:r>
            <a:r>
              <a:rPr sz="1002" spc="6" dirty="0">
                <a:solidFill>
                  <a:srgbClr val="231F20"/>
                </a:solidFill>
                <a:latin typeface="ＭＳ Ｐ明朝" panose="02020600040205080304" pitchFamily="18" charset="-128"/>
                <a:ea typeface="ＭＳ Ｐ明朝" panose="02020600040205080304" pitchFamily="18" charset="-128"/>
                <a:cs typeface="PMingLiU"/>
              </a:rPr>
              <a:t>20</a:t>
            </a:r>
            <a:r>
              <a:rPr sz="1002" spc="10" dirty="0">
                <a:solidFill>
                  <a:srgbClr val="231F20"/>
                </a:solidFill>
                <a:latin typeface="ＭＳ Ｐ明朝" panose="02020600040205080304" pitchFamily="18" charset="-128"/>
                <a:ea typeface="ＭＳ Ｐ明朝" panose="02020600040205080304" pitchFamily="18" charset="-128"/>
                <a:cs typeface="PMingLiU"/>
              </a:rPr>
              <a:t>年以上で</a:t>
            </a:r>
            <a:r>
              <a:rPr sz="1002" dirty="0">
                <a:solidFill>
                  <a:srgbClr val="231F20"/>
                </a:solidFill>
                <a:latin typeface="ＭＳ Ｐ明朝" panose="02020600040205080304" pitchFamily="18" charset="-128"/>
                <a:ea typeface="ＭＳ Ｐ明朝" panose="02020600040205080304" pitchFamily="18" charset="-128"/>
                <a:cs typeface="PMingLiU"/>
              </a:rPr>
              <a:t>あること｡</a:t>
            </a:r>
            <a:endParaRPr sz="1002" dirty="0">
              <a:latin typeface="ＭＳ Ｐ明朝" panose="02020600040205080304" pitchFamily="18" charset="-128"/>
              <a:ea typeface="ＭＳ Ｐ明朝" panose="02020600040205080304" pitchFamily="18" charset="-128"/>
              <a:cs typeface="PMingLiU"/>
            </a:endParaRPr>
          </a:p>
          <a:p>
            <a:pPr marL="12702">
              <a:spcBef>
                <a:spcPts val="601"/>
              </a:spcBef>
              <a:tabLst>
                <a:tab pos="520117" algn="l"/>
              </a:tabLst>
            </a:pPr>
            <a:r>
              <a:rPr lang="ja-JP" altLang="en-US" sz="1002" dirty="0" smtClean="0">
                <a:solidFill>
                  <a:srgbClr val="231F20"/>
                </a:solidFill>
                <a:latin typeface="ＭＳ Ｐ明朝" panose="02020600040205080304" pitchFamily="18" charset="-128"/>
                <a:ea typeface="ＭＳ Ｐ明朝" panose="02020600040205080304" pitchFamily="18" charset="-128"/>
                <a:cs typeface="PMingLiU"/>
              </a:rPr>
              <a:t>　　　</a:t>
            </a:r>
            <a:r>
              <a:rPr sz="1002" dirty="0" smtClean="0">
                <a:solidFill>
                  <a:srgbClr val="231F20"/>
                </a:solidFill>
                <a:latin typeface="ＭＳ Ｐ明朝" panose="02020600040205080304" pitchFamily="18" charset="-128"/>
                <a:ea typeface="ＭＳ Ｐ明朝" panose="02020600040205080304" pitchFamily="18" charset="-128"/>
                <a:cs typeface="PMingLiU"/>
              </a:rPr>
              <a:t>○年</a:t>
            </a:r>
            <a:r>
              <a:rPr lang="ja-JP" altLang="en-US" sz="1002" dirty="0" smtClean="0">
                <a:solidFill>
                  <a:srgbClr val="231F20"/>
                </a:solidFill>
                <a:latin typeface="ＭＳ Ｐ明朝" panose="02020600040205080304" pitchFamily="18" charset="-128"/>
                <a:ea typeface="ＭＳ Ｐ明朝" panose="02020600040205080304" pitchFamily="18" charset="-128"/>
                <a:cs typeface="PMingLiU"/>
              </a:rPr>
              <a:t>　　　</a:t>
            </a:r>
            <a:r>
              <a:rPr sz="1002" dirty="0" smtClean="0">
                <a:solidFill>
                  <a:srgbClr val="231F20"/>
                </a:solidFill>
                <a:latin typeface="ＭＳ Ｐ明朝" panose="02020600040205080304" pitchFamily="18" charset="-128"/>
                <a:ea typeface="ＭＳ Ｐ明朝" panose="02020600040205080304" pitchFamily="18" charset="-128"/>
                <a:cs typeface="PMingLiU"/>
              </a:rPr>
              <a:t>齢  </a:t>
            </a:r>
            <a:r>
              <a:rPr sz="1002" spc="235" dirty="0" smtClean="0">
                <a:solidFill>
                  <a:srgbClr val="231F20"/>
                </a:solidFill>
                <a:latin typeface="ＭＳ Ｐ明朝" panose="02020600040205080304" pitchFamily="18" charset="-128"/>
                <a:ea typeface="ＭＳ Ｐ明朝" panose="02020600040205080304" pitchFamily="18" charset="-128"/>
                <a:cs typeface="PMingLiU"/>
              </a:rPr>
              <a:t> </a:t>
            </a:r>
            <a:r>
              <a:rPr sz="1002" dirty="0">
                <a:solidFill>
                  <a:srgbClr val="231F20"/>
                </a:solidFill>
                <a:latin typeface="ＭＳ Ｐ明朝" panose="02020600040205080304" pitchFamily="18" charset="-128"/>
                <a:ea typeface="ＭＳ Ｐ明朝" panose="02020600040205080304" pitchFamily="18" charset="-128"/>
                <a:cs typeface="PMingLiU"/>
              </a:rPr>
              <a:t>年齢45歳に達する年度の初日から59歳に達する年度の末日までの退職であること｡</a:t>
            </a:r>
            <a:endParaRPr sz="1002" dirty="0">
              <a:latin typeface="ＭＳ Ｐ明朝" panose="02020600040205080304" pitchFamily="18" charset="-128"/>
              <a:ea typeface="ＭＳ Ｐ明朝" panose="02020600040205080304" pitchFamily="18" charset="-128"/>
              <a:cs typeface="PMingLiU"/>
            </a:endParaRPr>
          </a:p>
        </p:txBody>
      </p:sp>
      <p:sp>
        <p:nvSpPr>
          <p:cNvPr id="6" name="object 6"/>
          <p:cNvSpPr txBox="1"/>
          <p:nvPr/>
        </p:nvSpPr>
        <p:spPr>
          <a:xfrm>
            <a:off x="1060093" y="5788339"/>
            <a:ext cx="774699" cy="228266"/>
          </a:xfrm>
          <a:prstGeom prst="rect">
            <a:avLst/>
          </a:prstGeom>
        </p:spPr>
        <p:txBody>
          <a:bodyPr vert="horz" wrap="square" lIns="0" tIns="12698" rIns="0" bIns="0" rtlCol="0">
            <a:spAutoFit/>
          </a:bodyPr>
          <a:lstStyle/>
          <a:p>
            <a:pPr marL="12702">
              <a:spcBef>
                <a:spcPts val="100"/>
              </a:spcBef>
              <a:tabLst>
                <a:tab pos="621728" algn="l"/>
              </a:tabLst>
            </a:pPr>
            <a:r>
              <a:rPr sz="1400" spc="100" dirty="0">
                <a:solidFill>
                  <a:srgbClr val="231F20"/>
                </a:solidFill>
                <a:latin typeface="ＭＳ Ｐ明朝" panose="02020600040205080304" pitchFamily="18" charset="-128"/>
                <a:ea typeface="ＭＳ Ｐ明朝" panose="02020600040205080304" pitchFamily="18" charset="-128"/>
                <a:cs typeface="PMingLiU"/>
              </a:rPr>
              <a:t>計算</a:t>
            </a:r>
            <a:r>
              <a:rPr sz="1400" dirty="0">
                <a:solidFill>
                  <a:srgbClr val="231F20"/>
                </a:solidFill>
                <a:latin typeface="ＭＳ Ｐ明朝" panose="02020600040205080304" pitchFamily="18" charset="-128"/>
                <a:ea typeface="ＭＳ Ｐ明朝" panose="02020600040205080304" pitchFamily="18" charset="-128"/>
                <a:cs typeface="PMingLiU"/>
              </a:rPr>
              <a:t>例	２</a:t>
            </a:r>
            <a:endParaRPr sz="1400" dirty="0">
              <a:latin typeface="ＭＳ Ｐ明朝" panose="02020600040205080304" pitchFamily="18" charset="-128"/>
              <a:ea typeface="ＭＳ Ｐ明朝" panose="02020600040205080304" pitchFamily="18" charset="-128"/>
              <a:cs typeface="PMingLiU"/>
            </a:endParaRPr>
          </a:p>
        </p:txBody>
      </p:sp>
      <p:sp>
        <p:nvSpPr>
          <p:cNvPr id="7" name="object 7"/>
          <p:cNvSpPr/>
          <p:nvPr/>
        </p:nvSpPr>
        <p:spPr>
          <a:xfrm>
            <a:off x="1205102" y="3707184"/>
            <a:ext cx="5665243" cy="257032"/>
          </a:xfrm>
          <a:custGeom>
            <a:avLst/>
            <a:gdLst/>
            <a:ahLst/>
            <a:cxnLst/>
            <a:rect l="l" t="t" r="r" b="b"/>
            <a:pathLst>
              <a:path w="5121910" h="187325">
                <a:moveTo>
                  <a:pt x="0" y="0"/>
                </a:moveTo>
                <a:lnTo>
                  <a:pt x="5121503" y="0"/>
                </a:lnTo>
                <a:lnTo>
                  <a:pt x="5121503" y="186944"/>
                </a:lnTo>
                <a:lnTo>
                  <a:pt x="0" y="186944"/>
                </a:lnTo>
                <a:lnTo>
                  <a:pt x="0" y="0"/>
                </a:lnTo>
                <a:close/>
              </a:path>
            </a:pathLst>
          </a:custGeom>
          <a:ln w="3556">
            <a:solidFill>
              <a:srgbClr val="231F20"/>
            </a:solidFill>
          </a:ln>
        </p:spPr>
        <p:txBody>
          <a:bodyPr wrap="square" lIns="0" tIns="0" rIns="0" bIns="0" rtlCol="0"/>
          <a:lstStyle/>
          <a:p>
            <a:endParaRPr/>
          </a:p>
        </p:txBody>
      </p:sp>
      <p:sp>
        <p:nvSpPr>
          <p:cNvPr id="8" name="object 8"/>
          <p:cNvSpPr txBox="1"/>
          <p:nvPr/>
        </p:nvSpPr>
        <p:spPr>
          <a:xfrm>
            <a:off x="4692650" y="1421605"/>
            <a:ext cx="1358900" cy="913261"/>
          </a:xfrm>
          <a:prstGeom prst="rect">
            <a:avLst/>
          </a:prstGeom>
        </p:spPr>
        <p:txBody>
          <a:bodyPr vert="horz" wrap="square" lIns="0" tIns="12698" rIns="0" bIns="0" rtlCol="0">
            <a:spAutoFit/>
          </a:bodyPr>
          <a:lstStyle/>
          <a:p>
            <a:pPr marL="12702" marR="450262">
              <a:lnSpc>
                <a:spcPct val="116700"/>
              </a:lnSpc>
              <a:spcBef>
                <a:spcPts val="100"/>
              </a:spcBef>
            </a:pPr>
            <a:r>
              <a:rPr sz="1002" spc="40" dirty="0">
                <a:solidFill>
                  <a:srgbClr val="231F20"/>
                </a:solidFill>
                <a:latin typeface="ＭＳ Ｐ明朝" panose="02020600040205080304" pitchFamily="18" charset="-128"/>
                <a:ea typeface="ＭＳ Ｐ明朝" panose="02020600040205080304" pitchFamily="18" charset="-128"/>
                <a:cs typeface="PMingLiU"/>
              </a:rPr>
              <a:t>教育職(二)２級  </a:t>
            </a:r>
            <a:r>
              <a:rPr sz="1002" spc="20" dirty="0">
                <a:solidFill>
                  <a:srgbClr val="231F20"/>
                </a:solidFill>
                <a:latin typeface="ＭＳ Ｐ明朝" panose="02020600040205080304" pitchFamily="18" charset="-128"/>
                <a:ea typeface="ＭＳ Ｐ明朝" panose="02020600040205080304" pitchFamily="18" charset="-128"/>
                <a:cs typeface="PMingLiU"/>
              </a:rPr>
              <a:t>431,087</a:t>
            </a:r>
            <a:r>
              <a:rPr sz="1002" spc="47" dirty="0">
                <a:solidFill>
                  <a:srgbClr val="231F20"/>
                </a:solidFill>
                <a:latin typeface="ＭＳ Ｐ明朝" panose="02020600040205080304" pitchFamily="18" charset="-128"/>
                <a:ea typeface="ＭＳ Ｐ明朝" panose="02020600040205080304" pitchFamily="18" charset="-128"/>
                <a:cs typeface="PMingLiU"/>
              </a:rPr>
              <a:t>円</a:t>
            </a:r>
            <a:endParaRPr sz="1002" dirty="0">
              <a:latin typeface="ＭＳ Ｐ明朝" panose="02020600040205080304" pitchFamily="18" charset="-128"/>
              <a:ea typeface="ＭＳ Ｐ明朝" panose="02020600040205080304" pitchFamily="18" charset="-128"/>
              <a:cs typeface="PMingLiU"/>
            </a:endParaRPr>
          </a:p>
          <a:p>
            <a:pPr marL="12702">
              <a:spcBef>
                <a:spcPts val="201"/>
              </a:spcBef>
            </a:pPr>
            <a:r>
              <a:rPr sz="1002" spc="6" dirty="0">
                <a:solidFill>
                  <a:srgbClr val="231F20"/>
                </a:solidFill>
                <a:latin typeface="ＭＳ Ｐ明朝" panose="02020600040205080304" pitchFamily="18" charset="-128"/>
                <a:ea typeface="ＭＳ Ｐ明朝" panose="02020600040205080304" pitchFamily="18" charset="-128"/>
                <a:cs typeface="PMingLiU"/>
              </a:rPr>
              <a:t>37</a:t>
            </a:r>
            <a:r>
              <a:rPr sz="1002" spc="16" dirty="0">
                <a:solidFill>
                  <a:srgbClr val="231F20"/>
                </a:solidFill>
                <a:latin typeface="ＭＳ Ｐ明朝" panose="02020600040205080304" pitchFamily="18" charset="-128"/>
                <a:ea typeface="ＭＳ Ｐ明朝" panose="02020600040205080304" pitchFamily="18" charset="-128"/>
                <a:cs typeface="PMingLiU"/>
              </a:rPr>
              <a:t>年１月</a:t>
            </a:r>
            <a:endParaRPr sz="1002" dirty="0">
              <a:latin typeface="ＭＳ Ｐ明朝" panose="02020600040205080304" pitchFamily="18" charset="-128"/>
              <a:ea typeface="ＭＳ Ｐ明朝" panose="02020600040205080304" pitchFamily="18" charset="-128"/>
              <a:cs typeface="PMingLiU"/>
            </a:endParaRPr>
          </a:p>
          <a:p>
            <a:pPr marL="12702">
              <a:spcBef>
                <a:spcPts val="201"/>
              </a:spcBef>
            </a:pPr>
            <a:r>
              <a:rPr sz="1002" dirty="0">
                <a:solidFill>
                  <a:srgbClr val="231F20"/>
                </a:solidFill>
                <a:latin typeface="ＭＳ Ｐ明朝" panose="02020600040205080304" pitchFamily="18" charset="-128"/>
                <a:ea typeface="ＭＳ Ｐ明朝" panose="02020600040205080304" pitchFamily="18" charset="-128"/>
                <a:cs typeface="PMingLiU"/>
              </a:rPr>
              <a:t>定年</a:t>
            </a:r>
            <a:r>
              <a:rPr sz="1002" spc="166" dirty="0">
                <a:solidFill>
                  <a:srgbClr val="231F20"/>
                </a:solidFill>
                <a:latin typeface="ＭＳ Ｐ明朝" panose="02020600040205080304" pitchFamily="18" charset="-128"/>
                <a:ea typeface="ＭＳ Ｐ明朝" panose="02020600040205080304" pitchFamily="18" charset="-128"/>
                <a:cs typeface="PMingLiU"/>
              </a:rPr>
              <a:t> </a:t>
            </a:r>
            <a:r>
              <a:rPr sz="1002" spc="16" dirty="0">
                <a:solidFill>
                  <a:srgbClr val="231F20"/>
                </a:solidFill>
                <a:latin typeface="ＭＳ Ｐ明朝" panose="02020600040205080304" pitchFamily="18" charset="-128"/>
                <a:ea typeface="ＭＳ Ｐ明朝" panose="02020600040205080304" pitchFamily="18" charset="-128"/>
                <a:cs typeface="PMingLiU"/>
              </a:rPr>
              <a:t>(</a:t>
            </a:r>
            <a:r>
              <a:rPr sz="1002" spc="47" dirty="0">
                <a:solidFill>
                  <a:srgbClr val="231F20"/>
                </a:solidFill>
                <a:latin typeface="ＭＳ Ｐ明朝" panose="02020600040205080304" pitchFamily="18" charset="-128"/>
                <a:ea typeface="ＭＳ Ｐ明朝" panose="02020600040205080304" pitchFamily="18" charset="-128"/>
                <a:cs typeface="PMingLiU"/>
              </a:rPr>
              <a:t>条例第５条適用</a:t>
            </a:r>
            <a:r>
              <a:rPr sz="1002" spc="16" dirty="0" smtClean="0">
                <a:solidFill>
                  <a:srgbClr val="231F20"/>
                </a:solidFill>
                <a:latin typeface="ＭＳ Ｐ明朝" panose="02020600040205080304" pitchFamily="18" charset="-128"/>
                <a:ea typeface="ＭＳ Ｐ明朝" panose="02020600040205080304" pitchFamily="18" charset="-128"/>
                <a:cs typeface="PMingLiU"/>
              </a:rPr>
              <a:t>)</a:t>
            </a:r>
            <a:endParaRPr lang="en-US" sz="1002" spc="16" dirty="0" smtClean="0">
              <a:solidFill>
                <a:srgbClr val="231F20"/>
              </a:solidFill>
              <a:latin typeface="ＭＳ Ｐ明朝" panose="02020600040205080304" pitchFamily="18" charset="-128"/>
              <a:ea typeface="ＭＳ Ｐ明朝" panose="02020600040205080304" pitchFamily="18" charset="-128"/>
              <a:cs typeface="PMingLiU"/>
            </a:endParaRPr>
          </a:p>
          <a:p>
            <a:pPr marL="12702">
              <a:spcBef>
                <a:spcPts val="201"/>
              </a:spcBef>
            </a:pPr>
            <a:r>
              <a:rPr lang="ja-JP" altLang="en-US" sz="1002" spc="16" dirty="0" smtClean="0">
                <a:solidFill>
                  <a:srgbClr val="231F20"/>
                </a:solidFill>
                <a:latin typeface="ＭＳ Ｐ明朝" panose="02020600040205080304" pitchFamily="18" charset="-128"/>
                <a:ea typeface="ＭＳ Ｐ明朝" panose="02020600040205080304" pitchFamily="18" charset="-128"/>
                <a:cs typeface="PMingLiU"/>
              </a:rPr>
              <a:t>第６号区分　</a:t>
            </a:r>
            <a:r>
              <a:rPr lang="en-US" altLang="ja-JP" sz="1002" spc="16" dirty="0" smtClean="0">
                <a:solidFill>
                  <a:srgbClr val="231F20"/>
                </a:solidFill>
                <a:latin typeface="ＭＳ Ｐ明朝" panose="02020600040205080304" pitchFamily="18" charset="-128"/>
                <a:ea typeface="ＭＳ Ｐ明朝" panose="02020600040205080304" pitchFamily="18" charset="-128"/>
                <a:cs typeface="PMingLiU"/>
              </a:rPr>
              <a:t>60</a:t>
            </a:r>
            <a:r>
              <a:rPr lang="ja-JP" altLang="en-US" sz="1002" spc="16" dirty="0" smtClean="0">
                <a:solidFill>
                  <a:srgbClr val="231F20"/>
                </a:solidFill>
                <a:latin typeface="ＭＳ Ｐ明朝" panose="02020600040205080304" pitchFamily="18" charset="-128"/>
                <a:ea typeface="ＭＳ Ｐ明朝" panose="02020600040205080304" pitchFamily="18" charset="-128"/>
                <a:cs typeface="PMingLiU"/>
              </a:rPr>
              <a:t>月</a:t>
            </a:r>
            <a:endParaRPr sz="1002" dirty="0">
              <a:latin typeface="ＭＳ Ｐ明朝" panose="02020600040205080304" pitchFamily="18" charset="-128"/>
              <a:ea typeface="ＭＳ Ｐ明朝" panose="02020600040205080304" pitchFamily="18" charset="-128"/>
              <a:cs typeface="PMingLiU"/>
            </a:endParaRPr>
          </a:p>
        </p:txBody>
      </p:sp>
      <p:sp>
        <p:nvSpPr>
          <p:cNvPr id="9" name="object 9"/>
          <p:cNvSpPr txBox="1"/>
          <p:nvPr/>
        </p:nvSpPr>
        <p:spPr>
          <a:xfrm>
            <a:off x="1491898" y="1426909"/>
            <a:ext cx="2015489" cy="1093119"/>
          </a:xfrm>
          <a:prstGeom prst="rect">
            <a:avLst/>
          </a:prstGeom>
        </p:spPr>
        <p:txBody>
          <a:bodyPr vert="horz" wrap="square" lIns="0" tIns="38099" rIns="0" bIns="0" rtlCol="0">
            <a:spAutoFit/>
          </a:bodyPr>
          <a:lstStyle/>
          <a:p>
            <a:pPr marL="12702">
              <a:spcBef>
                <a:spcPts val="300"/>
              </a:spcBef>
            </a:pPr>
            <a:r>
              <a:rPr sz="1002" dirty="0">
                <a:solidFill>
                  <a:srgbClr val="231F20"/>
                </a:solidFill>
                <a:latin typeface="ＭＳ Ｐ明朝" panose="02020600040205080304" pitchFamily="18" charset="-128"/>
                <a:ea typeface="ＭＳ Ｐ明朝" panose="02020600040205080304" pitchFamily="18" charset="-128"/>
                <a:cs typeface="PMingLiU"/>
              </a:rPr>
              <a:t>適用給料表及び級</a:t>
            </a:r>
            <a:endParaRPr sz="1002" dirty="0">
              <a:latin typeface="ＭＳ Ｐ明朝" panose="02020600040205080304" pitchFamily="18" charset="-128"/>
              <a:ea typeface="ＭＳ Ｐ明朝" panose="02020600040205080304" pitchFamily="18" charset="-128"/>
              <a:cs typeface="PMingLiU"/>
            </a:endParaRPr>
          </a:p>
          <a:p>
            <a:pPr marL="12702" marR="470582">
              <a:lnSpc>
                <a:spcPct val="116700"/>
              </a:lnSpc>
            </a:pPr>
            <a:r>
              <a:rPr sz="1002" dirty="0">
                <a:solidFill>
                  <a:srgbClr val="231F20"/>
                </a:solidFill>
                <a:latin typeface="ＭＳ Ｐ明朝" panose="02020600040205080304" pitchFamily="18" charset="-128"/>
                <a:ea typeface="ＭＳ Ｐ明朝" panose="02020600040205080304" pitchFamily="18" charset="-128"/>
                <a:cs typeface="PMingLiU"/>
              </a:rPr>
              <a:t>退職の日における給料月額 勤続期間</a:t>
            </a:r>
            <a:endParaRPr sz="1002" dirty="0">
              <a:latin typeface="ＭＳ Ｐ明朝" panose="02020600040205080304" pitchFamily="18" charset="-128"/>
              <a:ea typeface="ＭＳ Ｐ明朝" panose="02020600040205080304" pitchFamily="18" charset="-128"/>
              <a:cs typeface="PMingLiU"/>
            </a:endParaRPr>
          </a:p>
          <a:p>
            <a:pPr marL="12702">
              <a:spcBef>
                <a:spcPts val="201"/>
              </a:spcBef>
            </a:pPr>
            <a:r>
              <a:rPr sz="1002" dirty="0">
                <a:solidFill>
                  <a:srgbClr val="231F20"/>
                </a:solidFill>
                <a:latin typeface="ＭＳ Ｐ明朝" panose="02020600040205080304" pitchFamily="18" charset="-128"/>
                <a:ea typeface="ＭＳ Ｐ明朝" panose="02020600040205080304" pitchFamily="18" charset="-128"/>
                <a:cs typeface="PMingLiU"/>
              </a:rPr>
              <a:t>退職事由</a:t>
            </a:r>
            <a:endParaRPr sz="1002" dirty="0">
              <a:latin typeface="ＭＳ Ｐ明朝" panose="02020600040205080304" pitchFamily="18" charset="-128"/>
              <a:ea typeface="ＭＳ Ｐ明朝" panose="02020600040205080304" pitchFamily="18" charset="-128"/>
              <a:cs typeface="PMingLiU"/>
            </a:endParaRPr>
          </a:p>
          <a:p>
            <a:pPr marL="12702">
              <a:spcBef>
                <a:spcPts val="201"/>
              </a:spcBef>
            </a:pPr>
            <a:r>
              <a:rPr sz="1002" dirty="0">
                <a:solidFill>
                  <a:srgbClr val="231F20"/>
                </a:solidFill>
                <a:latin typeface="ＭＳ Ｐ明朝" panose="02020600040205080304" pitchFamily="18" charset="-128"/>
                <a:ea typeface="ＭＳ Ｐ明朝" panose="02020600040205080304" pitchFamily="18" charset="-128"/>
                <a:cs typeface="PMingLiU"/>
              </a:rPr>
              <a:t>調整額</a:t>
            </a:r>
            <a:r>
              <a:rPr sz="1002" spc="144" dirty="0">
                <a:solidFill>
                  <a:srgbClr val="231F20"/>
                </a:solidFill>
                <a:latin typeface="ＭＳ Ｐ明朝" panose="02020600040205080304" pitchFamily="18" charset="-128"/>
                <a:ea typeface="ＭＳ Ｐ明朝" panose="02020600040205080304" pitchFamily="18" charset="-128"/>
                <a:cs typeface="PMingLiU"/>
              </a:rPr>
              <a:t> </a:t>
            </a:r>
            <a:r>
              <a:rPr sz="1002" spc="20" dirty="0">
                <a:solidFill>
                  <a:srgbClr val="231F20"/>
                </a:solidFill>
                <a:latin typeface="ＭＳ Ｐ明朝" panose="02020600040205080304" pitchFamily="18" charset="-128"/>
                <a:ea typeface="ＭＳ Ｐ明朝" panose="02020600040205080304" pitchFamily="18" charset="-128"/>
                <a:cs typeface="PMingLiU"/>
              </a:rPr>
              <a:t>(</a:t>
            </a:r>
            <a:r>
              <a:rPr sz="1002" spc="67" dirty="0">
                <a:solidFill>
                  <a:srgbClr val="231F20"/>
                </a:solidFill>
                <a:latin typeface="ＭＳ Ｐ明朝" panose="02020600040205080304" pitchFamily="18" charset="-128"/>
                <a:ea typeface="ＭＳ Ｐ明朝" panose="02020600040205080304" pitchFamily="18" charset="-128"/>
                <a:cs typeface="PMingLiU"/>
              </a:rPr>
              <a:t>経験年数</a:t>
            </a:r>
            <a:r>
              <a:rPr sz="1002" spc="30" dirty="0">
                <a:solidFill>
                  <a:srgbClr val="231F20"/>
                </a:solidFill>
                <a:latin typeface="ＭＳ Ｐ明朝" panose="02020600040205080304" pitchFamily="18" charset="-128"/>
                <a:ea typeface="ＭＳ Ｐ明朝" panose="02020600040205080304" pitchFamily="18" charset="-128"/>
                <a:cs typeface="PMingLiU"/>
              </a:rPr>
              <a:t>38</a:t>
            </a:r>
            <a:r>
              <a:rPr sz="1002" spc="67" dirty="0">
                <a:solidFill>
                  <a:srgbClr val="231F20"/>
                </a:solidFill>
                <a:latin typeface="ＭＳ Ｐ明朝" panose="02020600040205080304" pitchFamily="18" charset="-128"/>
                <a:ea typeface="ＭＳ Ｐ明朝" panose="02020600040205080304" pitchFamily="18" charset="-128"/>
                <a:cs typeface="PMingLiU"/>
              </a:rPr>
              <a:t>年</a:t>
            </a:r>
            <a:r>
              <a:rPr sz="1002" spc="20" dirty="0">
                <a:solidFill>
                  <a:srgbClr val="231F20"/>
                </a:solidFill>
                <a:latin typeface="ＭＳ Ｐ明朝" panose="02020600040205080304" pitchFamily="18" charset="-128"/>
                <a:ea typeface="ＭＳ Ｐ明朝" panose="02020600040205080304" pitchFamily="18" charset="-128"/>
                <a:cs typeface="PMingLiU"/>
              </a:rPr>
              <a:t>)</a:t>
            </a:r>
            <a:endParaRPr sz="1002" dirty="0">
              <a:latin typeface="ＭＳ Ｐ明朝" panose="02020600040205080304" pitchFamily="18" charset="-128"/>
              <a:ea typeface="ＭＳ Ｐ明朝" panose="02020600040205080304" pitchFamily="18" charset="-128"/>
              <a:cs typeface="PMingLiU"/>
            </a:endParaRPr>
          </a:p>
          <a:p>
            <a:pPr marL="1367295">
              <a:spcBef>
                <a:spcPts val="201"/>
              </a:spcBef>
            </a:pPr>
            <a:r>
              <a:rPr sz="1002" spc="59" dirty="0">
                <a:solidFill>
                  <a:srgbClr val="231F20"/>
                </a:solidFill>
                <a:latin typeface="ＭＳ Ｐ明朝" panose="02020600040205080304" pitchFamily="18" charset="-128"/>
                <a:ea typeface="ＭＳ Ｐ明朝" panose="02020600040205080304" pitchFamily="18" charset="-128"/>
                <a:cs typeface="PMingLiU"/>
              </a:rPr>
              <a:t>(給料月額)</a:t>
            </a:r>
            <a:endParaRPr sz="1002" dirty="0">
              <a:latin typeface="ＭＳ Ｐ明朝" panose="02020600040205080304" pitchFamily="18" charset="-128"/>
              <a:ea typeface="ＭＳ Ｐ明朝" panose="02020600040205080304" pitchFamily="18" charset="-128"/>
              <a:cs typeface="PMingLiU"/>
            </a:endParaRPr>
          </a:p>
        </p:txBody>
      </p:sp>
      <p:sp>
        <p:nvSpPr>
          <p:cNvPr id="10" name="object 10"/>
          <p:cNvSpPr txBox="1"/>
          <p:nvPr/>
        </p:nvSpPr>
        <p:spPr>
          <a:xfrm>
            <a:off x="3897408" y="2297027"/>
            <a:ext cx="1401445" cy="193256"/>
          </a:xfrm>
          <a:prstGeom prst="rect">
            <a:avLst/>
          </a:prstGeom>
        </p:spPr>
        <p:txBody>
          <a:bodyPr vert="horz" wrap="square" lIns="0" tIns="12698" rIns="0" bIns="0" rtlCol="0">
            <a:spAutoFit/>
          </a:bodyPr>
          <a:lstStyle/>
          <a:p>
            <a:pPr marL="12702" marR="5080" indent="359447">
              <a:lnSpc>
                <a:spcPct val="116700"/>
              </a:lnSpc>
              <a:spcBef>
                <a:spcPts val="100"/>
              </a:spcBef>
            </a:pPr>
            <a:r>
              <a:rPr sz="1002" spc="25" dirty="0" smtClean="0">
                <a:solidFill>
                  <a:srgbClr val="231F20"/>
                </a:solidFill>
                <a:latin typeface="ＭＳ Ｐ明朝" panose="02020600040205080304" pitchFamily="18" charset="-128"/>
                <a:ea typeface="ＭＳ Ｐ明朝" panose="02020600040205080304" pitchFamily="18" charset="-128"/>
                <a:cs typeface="PMingLiU"/>
              </a:rPr>
              <a:t>(</a:t>
            </a:r>
            <a:r>
              <a:rPr sz="1002" spc="81" dirty="0">
                <a:solidFill>
                  <a:srgbClr val="231F20"/>
                </a:solidFill>
                <a:latin typeface="ＭＳ Ｐ明朝" panose="02020600040205080304" pitchFamily="18" charset="-128"/>
                <a:ea typeface="ＭＳ Ｐ明朝" panose="02020600040205080304" pitchFamily="18" charset="-128"/>
                <a:cs typeface="PMingLiU"/>
              </a:rPr>
              <a:t>支給割合</a:t>
            </a:r>
            <a:r>
              <a:rPr sz="1002" spc="25" dirty="0">
                <a:solidFill>
                  <a:srgbClr val="231F20"/>
                </a:solidFill>
                <a:latin typeface="ＭＳ Ｐ明朝" panose="02020600040205080304" pitchFamily="18" charset="-128"/>
                <a:ea typeface="ＭＳ Ｐ明朝" panose="02020600040205080304" pitchFamily="18" charset="-128"/>
                <a:cs typeface="PMingLiU"/>
              </a:rPr>
              <a:t>)</a:t>
            </a:r>
            <a:endParaRPr sz="1002" dirty="0">
              <a:latin typeface="ＭＳ Ｐ明朝" panose="02020600040205080304" pitchFamily="18" charset="-128"/>
              <a:ea typeface="ＭＳ Ｐ明朝" panose="02020600040205080304" pitchFamily="18" charset="-128"/>
              <a:cs typeface="PMingLiU"/>
            </a:endParaRPr>
          </a:p>
        </p:txBody>
      </p:sp>
      <p:sp>
        <p:nvSpPr>
          <p:cNvPr id="11" name="object 11"/>
          <p:cNvSpPr txBox="1"/>
          <p:nvPr/>
        </p:nvSpPr>
        <p:spPr>
          <a:xfrm>
            <a:off x="1745894" y="2519110"/>
            <a:ext cx="660400" cy="167031"/>
          </a:xfrm>
          <a:prstGeom prst="rect">
            <a:avLst/>
          </a:prstGeom>
        </p:spPr>
        <p:txBody>
          <a:bodyPr vert="horz" wrap="square" lIns="0" tIns="12698" rIns="0" bIns="0" rtlCol="0">
            <a:spAutoFit/>
          </a:bodyPr>
          <a:lstStyle/>
          <a:p>
            <a:pPr marL="12702">
              <a:spcBef>
                <a:spcPts val="100"/>
              </a:spcBef>
            </a:pPr>
            <a:r>
              <a:rPr sz="1002" dirty="0">
                <a:solidFill>
                  <a:srgbClr val="231F20"/>
                </a:solidFill>
                <a:latin typeface="ＭＳ Ｐ明朝" panose="02020600040205080304" pitchFamily="18" charset="-128"/>
                <a:ea typeface="ＭＳ Ｐ明朝" panose="02020600040205080304" pitchFamily="18" charset="-128"/>
                <a:cs typeface="PMingLiU"/>
              </a:rPr>
              <a:t>【基本額】</a:t>
            </a:r>
            <a:endParaRPr sz="1002" dirty="0">
              <a:latin typeface="ＭＳ Ｐ明朝" panose="02020600040205080304" pitchFamily="18" charset="-128"/>
              <a:ea typeface="ＭＳ Ｐ明朝" panose="02020600040205080304" pitchFamily="18" charset="-128"/>
              <a:cs typeface="PMingLiU"/>
            </a:endParaRPr>
          </a:p>
        </p:txBody>
      </p:sp>
      <p:sp>
        <p:nvSpPr>
          <p:cNvPr id="12" name="object 12"/>
          <p:cNvSpPr txBox="1"/>
          <p:nvPr/>
        </p:nvSpPr>
        <p:spPr>
          <a:xfrm>
            <a:off x="5482460" y="2290311"/>
            <a:ext cx="1248186" cy="373690"/>
          </a:xfrm>
          <a:prstGeom prst="rect">
            <a:avLst/>
          </a:prstGeom>
        </p:spPr>
        <p:txBody>
          <a:bodyPr vert="horz" wrap="square" lIns="0" tIns="12698" rIns="0" bIns="0" rtlCol="0">
            <a:spAutoFit/>
          </a:bodyPr>
          <a:lstStyle/>
          <a:p>
            <a:pPr marL="38104" marR="30483" indent="84464">
              <a:lnSpc>
                <a:spcPct val="116700"/>
              </a:lnSpc>
              <a:spcBef>
                <a:spcPts val="100"/>
              </a:spcBef>
            </a:pPr>
            <a:r>
              <a:rPr sz="1002" spc="30" dirty="0">
                <a:solidFill>
                  <a:srgbClr val="231F20"/>
                </a:solidFill>
                <a:latin typeface="ＭＳ Ｐ明朝" panose="02020600040205080304" pitchFamily="18" charset="-128"/>
                <a:ea typeface="ＭＳ Ｐ明朝" panose="02020600040205080304" pitchFamily="18" charset="-128"/>
                <a:cs typeface="PMingLiU"/>
              </a:rPr>
              <a:t>(</a:t>
            </a:r>
            <a:r>
              <a:rPr sz="1002" spc="100" dirty="0">
                <a:solidFill>
                  <a:srgbClr val="231F20"/>
                </a:solidFill>
                <a:latin typeface="ＭＳ Ｐ明朝" panose="02020600040205080304" pitchFamily="18" charset="-128"/>
                <a:ea typeface="ＭＳ Ｐ明朝" panose="02020600040205080304" pitchFamily="18" charset="-128"/>
                <a:cs typeface="PMingLiU"/>
              </a:rPr>
              <a:t>基本額</a:t>
            </a:r>
            <a:r>
              <a:rPr sz="1002" spc="30" dirty="0">
                <a:solidFill>
                  <a:srgbClr val="231F20"/>
                </a:solidFill>
                <a:latin typeface="ＭＳ Ｐ明朝" panose="02020600040205080304" pitchFamily="18" charset="-128"/>
                <a:ea typeface="ＭＳ Ｐ明朝" panose="02020600040205080304" pitchFamily="18" charset="-128"/>
                <a:cs typeface="PMingLiU"/>
              </a:rPr>
              <a:t>) </a:t>
            </a:r>
            <a:r>
              <a:rPr sz="1002" spc="35" dirty="0">
                <a:solidFill>
                  <a:srgbClr val="231F20"/>
                </a:solidFill>
                <a:latin typeface="ＭＳ Ｐ明朝" panose="02020600040205080304" pitchFamily="18" charset="-128"/>
                <a:ea typeface="ＭＳ Ｐ明朝" panose="02020600040205080304" pitchFamily="18" charset="-128"/>
                <a:cs typeface="PMingLiU"/>
              </a:rPr>
              <a:t> </a:t>
            </a:r>
            <a:r>
              <a:rPr sz="1002" spc="25" dirty="0">
                <a:solidFill>
                  <a:srgbClr val="231F20"/>
                </a:solidFill>
                <a:latin typeface="ＭＳ Ｐ明朝" panose="02020600040205080304" pitchFamily="18" charset="-128"/>
                <a:ea typeface="ＭＳ Ｐ明朝" panose="02020600040205080304" pitchFamily="18" charset="-128"/>
                <a:cs typeface="PMingLiU"/>
              </a:rPr>
              <a:t>20,566,729.</a:t>
            </a:r>
            <a:r>
              <a:rPr sz="1050" u="sng" spc="30" baseline="47619" dirty="0">
                <a:solidFill>
                  <a:srgbClr val="231F20"/>
                </a:solidFill>
                <a:uFill>
                  <a:solidFill>
                    <a:srgbClr val="231F20"/>
                  </a:solidFill>
                </a:uFill>
                <a:latin typeface="ＭＳ Ｐ明朝" panose="02020600040205080304" pitchFamily="18" charset="-128"/>
                <a:ea typeface="ＭＳ Ｐ明朝" panose="02020600040205080304" pitchFamily="18" charset="-128"/>
                <a:cs typeface="PMingLiU"/>
              </a:rPr>
              <a:t>68</a:t>
            </a:r>
            <a:r>
              <a:rPr sz="1050" spc="98" baseline="47619" dirty="0">
                <a:solidFill>
                  <a:srgbClr val="231F20"/>
                </a:solidFill>
                <a:latin typeface="ＭＳ Ｐ明朝" panose="02020600040205080304" pitchFamily="18" charset="-128"/>
                <a:ea typeface="ＭＳ Ｐ明朝" panose="02020600040205080304" pitchFamily="18" charset="-128"/>
                <a:cs typeface="PMingLiU"/>
              </a:rPr>
              <a:t> </a:t>
            </a:r>
            <a:r>
              <a:rPr sz="1002" dirty="0">
                <a:solidFill>
                  <a:srgbClr val="231F20"/>
                </a:solidFill>
                <a:latin typeface="ＭＳ Ｐ明朝" panose="02020600040205080304" pitchFamily="18" charset="-128"/>
                <a:ea typeface="ＭＳ Ｐ明朝" panose="02020600040205080304" pitchFamily="18" charset="-128"/>
                <a:cs typeface="PMingLiU"/>
              </a:rPr>
              <a:t>円</a:t>
            </a:r>
            <a:endParaRPr sz="1002" dirty="0">
              <a:latin typeface="ＭＳ Ｐ明朝" panose="02020600040205080304" pitchFamily="18" charset="-128"/>
              <a:ea typeface="ＭＳ Ｐ明朝" panose="02020600040205080304" pitchFamily="18" charset="-128"/>
              <a:cs typeface="PMingLiU"/>
            </a:endParaRPr>
          </a:p>
        </p:txBody>
      </p:sp>
      <p:sp>
        <p:nvSpPr>
          <p:cNvPr id="13" name="object 13"/>
          <p:cNvSpPr txBox="1"/>
          <p:nvPr/>
        </p:nvSpPr>
        <p:spPr>
          <a:xfrm>
            <a:off x="1745894" y="2696909"/>
            <a:ext cx="660400" cy="167031"/>
          </a:xfrm>
          <a:prstGeom prst="rect">
            <a:avLst/>
          </a:prstGeom>
        </p:spPr>
        <p:txBody>
          <a:bodyPr vert="horz" wrap="square" lIns="0" tIns="12698" rIns="0" bIns="0" rtlCol="0">
            <a:spAutoFit/>
          </a:bodyPr>
          <a:lstStyle/>
          <a:p>
            <a:pPr marL="12702">
              <a:spcBef>
                <a:spcPts val="100"/>
              </a:spcBef>
            </a:pPr>
            <a:r>
              <a:rPr sz="1002" dirty="0">
                <a:solidFill>
                  <a:srgbClr val="231F20"/>
                </a:solidFill>
                <a:latin typeface="ＭＳ Ｐ明朝" panose="02020600040205080304" pitchFamily="18" charset="-128"/>
                <a:ea typeface="ＭＳ Ｐ明朝" panose="02020600040205080304" pitchFamily="18" charset="-128"/>
                <a:cs typeface="PMingLiU"/>
              </a:rPr>
              <a:t>【調整額】</a:t>
            </a:r>
            <a:endParaRPr sz="1002" dirty="0">
              <a:latin typeface="ＭＳ Ｐ明朝" panose="02020600040205080304" pitchFamily="18" charset="-128"/>
              <a:ea typeface="ＭＳ Ｐ明朝" panose="02020600040205080304" pitchFamily="18" charset="-128"/>
              <a:cs typeface="PMingLiU"/>
            </a:endParaRPr>
          </a:p>
        </p:txBody>
      </p:sp>
      <p:sp>
        <p:nvSpPr>
          <p:cNvPr id="14" name="object 14"/>
          <p:cNvSpPr txBox="1"/>
          <p:nvPr/>
        </p:nvSpPr>
        <p:spPr>
          <a:xfrm>
            <a:off x="3830816" y="2493710"/>
            <a:ext cx="152401" cy="372537"/>
          </a:xfrm>
          <a:prstGeom prst="rect">
            <a:avLst/>
          </a:prstGeom>
        </p:spPr>
        <p:txBody>
          <a:bodyPr vert="horz" wrap="square" lIns="0" tIns="38099" rIns="0" bIns="0" rtlCol="0">
            <a:spAutoFit/>
          </a:bodyPr>
          <a:lstStyle/>
          <a:p>
            <a:pPr marL="12702">
              <a:spcBef>
                <a:spcPts val="300"/>
              </a:spcBef>
            </a:pPr>
            <a:r>
              <a:rPr sz="1002" spc="498" dirty="0">
                <a:solidFill>
                  <a:srgbClr val="231F20"/>
                </a:solidFill>
                <a:latin typeface="PMingLiU"/>
                <a:cs typeface="PMingLiU"/>
              </a:rPr>
              <a:t>×</a:t>
            </a:r>
            <a:endParaRPr sz="1002" dirty="0">
              <a:latin typeface="PMingLiU"/>
              <a:cs typeface="PMingLiU"/>
            </a:endParaRPr>
          </a:p>
          <a:p>
            <a:pPr marL="12702">
              <a:spcBef>
                <a:spcPts val="201"/>
              </a:spcBef>
            </a:pPr>
            <a:r>
              <a:rPr sz="1002" spc="498" dirty="0">
                <a:solidFill>
                  <a:srgbClr val="231F20"/>
                </a:solidFill>
                <a:latin typeface="PMingLiU"/>
                <a:cs typeface="PMingLiU"/>
              </a:rPr>
              <a:t>×</a:t>
            </a:r>
            <a:endParaRPr sz="1002" dirty="0">
              <a:latin typeface="PMingLiU"/>
              <a:cs typeface="PMingLiU"/>
            </a:endParaRPr>
          </a:p>
        </p:txBody>
      </p:sp>
      <p:sp>
        <p:nvSpPr>
          <p:cNvPr id="15" name="object 15"/>
          <p:cNvSpPr txBox="1"/>
          <p:nvPr/>
        </p:nvSpPr>
        <p:spPr>
          <a:xfrm>
            <a:off x="5026721" y="2493710"/>
            <a:ext cx="152401" cy="372537"/>
          </a:xfrm>
          <a:prstGeom prst="rect">
            <a:avLst/>
          </a:prstGeom>
        </p:spPr>
        <p:txBody>
          <a:bodyPr vert="horz" wrap="square" lIns="0" tIns="38099" rIns="0" bIns="0" rtlCol="0">
            <a:spAutoFit/>
          </a:bodyPr>
          <a:lstStyle/>
          <a:p>
            <a:pPr marL="12702">
              <a:spcBef>
                <a:spcPts val="300"/>
              </a:spcBef>
            </a:pPr>
            <a:r>
              <a:rPr sz="1002" dirty="0">
                <a:solidFill>
                  <a:srgbClr val="231F20"/>
                </a:solidFill>
                <a:latin typeface="PMingLiU"/>
                <a:cs typeface="PMingLiU"/>
              </a:rPr>
              <a:t>＝</a:t>
            </a:r>
            <a:endParaRPr sz="1002">
              <a:latin typeface="PMingLiU"/>
              <a:cs typeface="PMingLiU"/>
            </a:endParaRPr>
          </a:p>
          <a:p>
            <a:pPr marL="12702">
              <a:spcBef>
                <a:spcPts val="201"/>
              </a:spcBef>
            </a:pPr>
            <a:r>
              <a:rPr sz="1002" dirty="0">
                <a:solidFill>
                  <a:srgbClr val="231F20"/>
                </a:solidFill>
                <a:latin typeface="PMingLiU"/>
                <a:cs typeface="PMingLiU"/>
              </a:rPr>
              <a:t>＝</a:t>
            </a:r>
            <a:endParaRPr sz="1002">
              <a:latin typeface="PMingLiU"/>
              <a:cs typeface="PMingLiU"/>
            </a:endParaRPr>
          </a:p>
        </p:txBody>
      </p:sp>
      <p:sp>
        <p:nvSpPr>
          <p:cNvPr id="16" name="object 16"/>
          <p:cNvSpPr txBox="1"/>
          <p:nvPr/>
        </p:nvSpPr>
        <p:spPr>
          <a:xfrm>
            <a:off x="1745895" y="3052509"/>
            <a:ext cx="914401" cy="167031"/>
          </a:xfrm>
          <a:prstGeom prst="rect">
            <a:avLst/>
          </a:prstGeom>
        </p:spPr>
        <p:txBody>
          <a:bodyPr vert="horz" wrap="square" lIns="0" tIns="12698" rIns="0" bIns="0" rtlCol="0">
            <a:spAutoFit/>
          </a:bodyPr>
          <a:lstStyle/>
          <a:p>
            <a:pPr marL="12702">
              <a:spcBef>
                <a:spcPts val="100"/>
              </a:spcBef>
            </a:pPr>
            <a:r>
              <a:rPr sz="1002" dirty="0">
                <a:solidFill>
                  <a:srgbClr val="231F20"/>
                </a:solidFill>
                <a:latin typeface="ＭＳ Ｐ明朝" panose="02020600040205080304" pitchFamily="18" charset="-128"/>
                <a:ea typeface="ＭＳ Ｐ明朝" panose="02020600040205080304" pitchFamily="18" charset="-128"/>
                <a:cs typeface="PMingLiU"/>
              </a:rPr>
              <a:t>【退職手当額】</a:t>
            </a:r>
            <a:endParaRPr sz="1002" dirty="0">
              <a:latin typeface="ＭＳ Ｐ明朝" panose="02020600040205080304" pitchFamily="18" charset="-128"/>
              <a:ea typeface="ＭＳ Ｐ明朝" panose="02020600040205080304" pitchFamily="18" charset="-128"/>
              <a:cs typeface="PMingLiU"/>
            </a:endParaRPr>
          </a:p>
        </p:txBody>
      </p:sp>
      <p:sp>
        <p:nvSpPr>
          <p:cNvPr id="17" name="object 17"/>
          <p:cNvSpPr txBox="1"/>
          <p:nvPr/>
        </p:nvSpPr>
        <p:spPr>
          <a:xfrm>
            <a:off x="2711450" y="2493710"/>
            <a:ext cx="1326286" cy="733405"/>
          </a:xfrm>
          <a:prstGeom prst="rect">
            <a:avLst/>
          </a:prstGeom>
        </p:spPr>
        <p:txBody>
          <a:bodyPr vert="horz" wrap="square" lIns="0" tIns="38099" rIns="0" bIns="0" rtlCol="0">
            <a:spAutoFit/>
          </a:bodyPr>
          <a:lstStyle/>
          <a:p>
            <a:pPr marL="113675">
              <a:spcBef>
                <a:spcPts val="300"/>
              </a:spcBef>
            </a:pPr>
            <a:r>
              <a:rPr sz="1002" spc="20" dirty="0">
                <a:solidFill>
                  <a:srgbClr val="231F20"/>
                </a:solidFill>
                <a:latin typeface="ＭＳ Ｐ明朝" panose="02020600040205080304" pitchFamily="18" charset="-128"/>
                <a:ea typeface="ＭＳ Ｐ明朝" panose="02020600040205080304" pitchFamily="18" charset="-128"/>
                <a:cs typeface="PMingLiU"/>
              </a:rPr>
              <a:t>431,087円</a:t>
            </a:r>
            <a:endParaRPr sz="1002" dirty="0">
              <a:latin typeface="ＭＳ Ｐ明朝" panose="02020600040205080304" pitchFamily="18" charset="-128"/>
              <a:ea typeface="ＭＳ Ｐ明朝" panose="02020600040205080304" pitchFamily="18" charset="-128"/>
              <a:cs typeface="PMingLiU"/>
            </a:endParaRPr>
          </a:p>
          <a:p>
            <a:pPr marL="177183">
              <a:spcBef>
                <a:spcPts val="201"/>
              </a:spcBef>
            </a:pPr>
            <a:r>
              <a:rPr sz="1002" spc="20" dirty="0">
                <a:solidFill>
                  <a:srgbClr val="231F20"/>
                </a:solidFill>
                <a:latin typeface="ＭＳ Ｐ明朝" panose="02020600040205080304" pitchFamily="18" charset="-128"/>
                <a:ea typeface="ＭＳ Ｐ明朝" panose="02020600040205080304" pitchFamily="18" charset="-128"/>
                <a:cs typeface="PMingLiU"/>
              </a:rPr>
              <a:t>32,500円</a:t>
            </a:r>
            <a:endParaRPr sz="1002" dirty="0">
              <a:latin typeface="ＭＳ Ｐ明朝" panose="02020600040205080304" pitchFamily="18" charset="-128"/>
              <a:ea typeface="ＭＳ Ｐ明朝" panose="02020600040205080304" pitchFamily="18" charset="-128"/>
              <a:cs typeface="PMingLiU"/>
            </a:endParaRPr>
          </a:p>
          <a:p>
            <a:pPr marL="50806" marR="30483" indent="84464">
              <a:lnSpc>
                <a:spcPct val="116700"/>
              </a:lnSpc>
              <a:tabLst>
                <a:tab pos="1044045" algn="l"/>
              </a:tabLst>
            </a:pPr>
            <a:r>
              <a:rPr sz="1002" spc="30" dirty="0">
                <a:solidFill>
                  <a:srgbClr val="231F20"/>
                </a:solidFill>
                <a:latin typeface="ＭＳ Ｐ明朝" panose="02020600040205080304" pitchFamily="18" charset="-128"/>
                <a:ea typeface="ＭＳ Ｐ明朝" panose="02020600040205080304" pitchFamily="18" charset="-128"/>
                <a:cs typeface="PMingLiU"/>
              </a:rPr>
              <a:t>(</a:t>
            </a:r>
            <a:r>
              <a:rPr sz="1002" spc="100" dirty="0">
                <a:solidFill>
                  <a:srgbClr val="231F20"/>
                </a:solidFill>
                <a:latin typeface="ＭＳ Ｐ明朝" panose="02020600040205080304" pitchFamily="18" charset="-128"/>
                <a:ea typeface="ＭＳ Ｐ明朝" panose="02020600040205080304" pitchFamily="18" charset="-128"/>
                <a:cs typeface="PMingLiU"/>
              </a:rPr>
              <a:t>基本額</a:t>
            </a:r>
            <a:r>
              <a:rPr sz="1002" spc="30" dirty="0">
                <a:solidFill>
                  <a:srgbClr val="231F20"/>
                </a:solidFill>
                <a:latin typeface="ＭＳ Ｐ明朝" panose="02020600040205080304" pitchFamily="18" charset="-128"/>
                <a:ea typeface="ＭＳ Ｐ明朝" panose="02020600040205080304" pitchFamily="18" charset="-128"/>
                <a:cs typeface="PMingLiU"/>
              </a:rPr>
              <a:t>) </a:t>
            </a:r>
            <a:r>
              <a:rPr sz="1002" spc="35" dirty="0">
                <a:solidFill>
                  <a:srgbClr val="231F20"/>
                </a:solidFill>
                <a:latin typeface="ＭＳ Ｐ明朝" panose="02020600040205080304" pitchFamily="18" charset="-128"/>
                <a:ea typeface="ＭＳ Ｐ明朝" panose="02020600040205080304" pitchFamily="18" charset="-128"/>
                <a:cs typeface="PMingLiU"/>
              </a:rPr>
              <a:t> </a:t>
            </a:r>
            <a:r>
              <a:rPr sz="1002" spc="25" dirty="0">
                <a:solidFill>
                  <a:srgbClr val="231F20"/>
                </a:solidFill>
                <a:latin typeface="ＭＳ Ｐ明朝" panose="02020600040205080304" pitchFamily="18" charset="-128"/>
                <a:ea typeface="ＭＳ Ｐ明朝" panose="02020600040205080304" pitchFamily="18" charset="-128"/>
                <a:cs typeface="PMingLiU"/>
              </a:rPr>
              <a:t>20,566,729.</a:t>
            </a:r>
            <a:r>
              <a:rPr sz="1050" spc="30" baseline="47619" dirty="0">
                <a:solidFill>
                  <a:srgbClr val="231F20"/>
                </a:solidFill>
                <a:latin typeface="ＭＳ Ｐ明朝" panose="02020600040205080304" pitchFamily="18" charset="-128"/>
                <a:ea typeface="ＭＳ Ｐ明朝" panose="02020600040205080304" pitchFamily="18" charset="-128"/>
                <a:cs typeface="PMingLiU"/>
              </a:rPr>
              <a:t>68</a:t>
            </a:r>
            <a:r>
              <a:rPr sz="1050" spc="98" baseline="47619" dirty="0">
                <a:solidFill>
                  <a:srgbClr val="231F20"/>
                </a:solidFill>
                <a:latin typeface="ＭＳ Ｐ明朝" panose="02020600040205080304" pitchFamily="18" charset="-128"/>
                <a:ea typeface="ＭＳ Ｐ明朝" panose="02020600040205080304" pitchFamily="18" charset="-128"/>
                <a:cs typeface="PMingLiU"/>
              </a:rPr>
              <a:t> </a:t>
            </a:r>
            <a:r>
              <a:rPr sz="1002" dirty="0">
                <a:solidFill>
                  <a:srgbClr val="231F20"/>
                </a:solidFill>
                <a:latin typeface="ＭＳ Ｐ明朝" panose="02020600040205080304" pitchFamily="18" charset="-128"/>
                <a:ea typeface="ＭＳ Ｐ明朝" panose="02020600040205080304" pitchFamily="18" charset="-128"/>
                <a:cs typeface="PMingLiU"/>
              </a:rPr>
              <a:t>円	</a:t>
            </a:r>
            <a:r>
              <a:rPr lang="ja-JP" altLang="en-US" sz="1002" dirty="0" smtClean="0">
                <a:solidFill>
                  <a:srgbClr val="231F20"/>
                </a:solidFill>
                <a:latin typeface="ＭＳ Ｐ明朝" panose="02020600040205080304" pitchFamily="18" charset="-128"/>
                <a:ea typeface="ＭＳ Ｐ明朝" panose="02020600040205080304" pitchFamily="18" charset="-128"/>
                <a:cs typeface="PMingLiU"/>
              </a:rPr>
              <a:t>　</a:t>
            </a:r>
            <a:r>
              <a:rPr sz="1002" dirty="0" smtClean="0">
                <a:solidFill>
                  <a:srgbClr val="231F20"/>
                </a:solidFill>
                <a:latin typeface="ＭＳ Ｐ明朝" panose="02020600040205080304" pitchFamily="18" charset="-128"/>
                <a:ea typeface="ＭＳ Ｐ明朝" panose="02020600040205080304" pitchFamily="18" charset="-128"/>
                <a:cs typeface="PMingLiU"/>
              </a:rPr>
              <a:t>＋</a:t>
            </a:r>
            <a:endParaRPr sz="1002" dirty="0">
              <a:latin typeface="ＭＳ Ｐ明朝" panose="02020600040205080304" pitchFamily="18" charset="-128"/>
              <a:ea typeface="ＭＳ Ｐ明朝" panose="02020600040205080304" pitchFamily="18" charset="-128"/>
              <a:cs typeface="PMingLiU"/>
            </a:endParaRPr>
          </a:p>
        </p:txBody>
      </p:sp>
      <p:sp>
        <p:nvSpPr>
          <p:cNvPr id="18" name="object 18"/>
          <p:cNvSpPr txBox="1"/>
          <p:nvPr/>
        </p:nvSpPr>
        <p:spPr>
          <a:xfrm>
            <a:off x="4221343" y="2493708"/>
            <a:ext cx="956944" cy="733405"/>
          </a:xfrm>
          <a:prstGeom prst="rect">
            <a:avLst/>
          </a:prstGeom>
        </p:spPr>
        <p:txBody>
          <a:bodyPr vert="horz" wrap="square" lIns="0" tIns="38099" rIns="0" bIns="0" rtlCol="0">
            <a:spAutoFit/>
          </a:bodyPr>
          <a:lstStyle/>
          <a:p>
            <a:pPr marL="151145">
              <a:spcBef>
                <a:spcPts val="300"/>
              </a:spcBef>
            </a:pPr>
            <a:r>
              <a:rPr sz="1002" spc="25" dirty="0">
                <a:solidFill>
                  <a:srgbClr val="231F20"/>
                </a:solidFill>
                <a:latin typeface="ＭＳ Ｐ明朝" panose="02020600040205080304" pitchFamily="18" charset="-128"/>
                <a:ea typeface="ＭＳ Ｐ明朝" panose="02020600040205080304" pitchFamily="18" charset="-128"/>
                <a:cs typeface="PMingLiU"/>
              </a:rPr>
              <a:t>47.709</a:t>
            </a:r>
            <a:endParaRPr sz="1002" dirty="0">
              <a:latin typeface="ＭＳ Ｐ明朝" panose="02020600040205080304" pitchFamily="18" charset="-128"/>
              <a:ea typeface="ＭＳ Ｐ明朝" panose="02020600040205080304" pitchFamily="18" charset="-128"/>
              <a:cs typeface="PMingLiU"/>
            </a:endParaRPr>
          </a:p>
          <a:p>
            <a:pPr marL="151145">
              <a:spcBef>
                <a:spcPts val="201"/>
              </a:spcBef>
            </a:pPr>
            <a:r>
              <a:rPr sz="1002" spc="30" dirty="0">
                <a:solidFill>
                  <a:srgbClr val="231F20"/>
                </a:solidFill>
                <a:latin typeface="ＭＳ Ｐ明朝" panose="02020600040205080304" pitchFamily="18" charset="-128"/>
                <a:ea typeface="ＭＳ Ｐ明朝" panose="02020600040205080304" pitchFamily="18" charset="-128"/>
                <a:cs typeface="PMingLiU"/>
              </a:rPr>
              <a:t>60</a:t>
            </a:r>
            <a:endParaRPr sz="1002" dirty="0">
              <a:latin typeface="ＭＳ Ｐ明朝" panose="02020600040205080304" pitchFamily="18" charset="-128"/>
              <a:ea typeface="ＭＳ Ｐ明朝" panose="02020600040205080304" pitchFamily="18" charset="-128"/>
              <a:cs typeface="PMingLiU"/>
            </a:endParaRPr>
          </a:p>
          <a:p>
            <a:pPr marL="12702" marR="5080" indent="22226">
              <a:lnSpc>
                <a:spcPct val="116700"/>
              </a:lnSpc>
              <a:tabLst>
                <a:tab pos="816692" algn="l"/>
              </a:tabLst>
            </a:pPr>
            <a:r>
              <a:rPr sz="1002" spc="30" dirty="0">
                <a:solidFill>
                  <a:srgbClr val="231F20"/>
                </a:solidFill>
                <a:latin typeface="ＭＳ Ｐ明朝" panose="02020600040205080304" pitchFamily="18" charset="-128"/>
                <a:ea typeface="ＭＳ Ｐ明朝" panose="02020600040205080304" pitchFamily="18" charset="-128"/>
                <a:cs typeface="PMingLiU"/>
              </a:rPr>
              <a:t>(</a:t>
            </a:r>
            <a:r>
              <a:rPr sz="1002" spc="100" dirty="0">
                <a:solidFill>
                  <a:srgbClr val="231F20"/>
                </a:solidFill>
                <a:latin typeface="ＭＳ Ｐ明朝" panose="02020600040205080304" pitchFamily="18" charset="-128"/>
                <a:ea typeface="ＭＳ Ｐ明朝" panose="02020600040205080304" pitchFamily="18" charset="-128"/>
                <a:cs typeface="PMingLiU"/>
              </a:rPr>
              <a:t>調整額</a:t>
            </a:r>
            <a:r>
              <a:rPr sz="1002" spc="30" dirty="0">
                <a:solidFill>
                  <a:srgbClr val="231F20"/>
                </a:solidFill>
                <a:latin typeface="ＭＳ Ｐ明朝" panose="02020600040205080304" pitchFamily="18" charset="-128"/>
                <a:ea typeface="ＭＳ Ｐ明朝" panose="02020600040205080304" pitchFamily="18" charset="-128"/>
                <a:cs typeface="PMingLiU"/>
              </a:rPr>
              <a:t>) </a:t>
            </a:r>
            <a:r>
              <a:rPr sz="1002" spc="35" dirty="0">
                <a:solidFill>
                  <a:srgbClr val="231F20"/>
                </a:solidFill>
                <a:latin typeface="ＭＳ Ｐ明朝" panose="02020600040205080304" pitchFamily="18" charset="-128"/>
                <a:ea typeface="ＭＳ Ｐ明朝" panose="02020600040205080304" pitchFamily="18" charset="-128"/>
                <a:cs typeface="PMingLiU"/>
              </a:rPr>
              <a:t> </a:t>
            </a:r>
            <a:r>
              <a:rPr sz="1002" spc="20" dirty="0">
                <a:solidFill>
                  <a:srgbClr val="231F20"/>
                </a:solidFill>
                <a:latin typeface="ＭＳ Ｐ明朝" panose="02020600040205080304" pitchFamily="18" charset="-128"/>
                <a:ea typeface="ＭＳ Ｐ明朝" panose="02020600040205080304" pitchFamily="18" charset="-128"/>
                <a:cs typeface="PMingLiU"/>
              </a:rPr>
              <a:t>1,950,000円</a:t>
            </a:r>
            <a:r>
              <a:rPr sz="1002" dirty="0">
                <a:solidFill>
                  <a:srgbClr val="231F20"/>
                </a:solidFill>
                <a:latin typeface="ＭＳ Ｐ明朝" panose="02020600040205080304" pitchFamily="18" charset="-128"/>
                <a:ea typeface="ＭＳ Ｐ明朝" panose="02020600040205080304" pitchFamily="18" charset="-128"/>
                <a:cs typeface="PMingLiU"/>
              </a:rPr>
              <a:t>	＝</a:t>
            </a:r>
            <a:endParaRPr sz="1002" dirty="0">
              <a:latin typeface="ＭＳ Ｐ明朝" panose="02020600040205080304" pitchFamily="18" charset="-128"/>
              <a:ea typeface="ＭＳ Ｐ明朝" panose="02020600040205080304" pitchFamily="18" charset="-128"/>
              <a:cs typeface="PMingLiU"/>
            </a:endParaRPr>
          </a:p>
        </p:txBody>
      </p:sp>
      <p:sp>
        <p:nvSpPr>
          <p:cNvPr id="19" name="object 19"/>
          <p:cNvSpPr txBox="1"/>
          <p:nvPr/>
        </p:nvSpPr>
        <p:spPr>
          <a:xfrm>
            <a:off x="5402114" y="2696909"/>
            <a:ext cx="1163101" cy="503341"/>
          </a:xfrm>
          <a:prstGeom prst="rect">
            <a:avLst/>
          </a:prstGeom>
        </p:spPr>
        <p:txBody>
          <a:bodyPr vert="horz" wrap="square" lIns="0" tIns="12698" rIns="0" bIns="0" rtlCol="0">
            <a:spAutoFit/>
          </a:bodyPr>
          <a:lstStyle/>
          <a:p>
            <a:pPr marL="114949">
              <a:spcBef>
                <a:spcPts val="100"/>
              </a:spcBef>
              <a:tabLst>
                <a:tab pos="776049" algn="l"/>
              </a:tabLst>
            </a:pPr>
            <a:r>
              <a:rPr lang="ja-JP" altLang="en-US" sz="1002" spc="25" dirty="0">
                <a:solidFill>
                  <a:srgbClr val="231F20"/>
                </a:solidFill>
                <a:latin typeface="+mn-ea"/>
                <a:cs typeface="PMingLiU"/>
              </a:rPr>
              <a:t> </a:t>
            </a:r>
            <a:r>
              <a:rPr sz="1002" spc="25" dirty="0" smtClean="0">
                <a:solidFill>
                  <a:srgbClr val="231F20"/>
                </a:solidFill>
                <a:latin typeface="ＭＳ Ｐ明朝" panose="02020600040205080304" pitchFamily="18" charset="-128"/>
                <a:ea typeface="ＭＳ Ｐ明朝" panose="02020600040205080304" pitchFamily="18" charset="-128"/>
                <a:cs typeface="PMingLiU"/>
              </a:rPr>
              <a:t>1,950,000</a:t>
            </a:r>
            <a:r>
              <a:rPr sz="1002" spc="25" dirty="0">
                <a:solidFill>
                  <a:srgbClr val="231F20"/>
                </a:solidFill>
                <a:latin typeface="ＭＳ Ｐ明朝" panose="02020600040205080304" pitchFamily="18" charset="-128"/>
                <a:ea typeface="ＭＳ Ｐ明朝" panose="02020600040205080304" pitchFamily="18" charset="-128"/>
                <a:cs typeface="PMingLiU"/>
              </a:rPr>
              <a:t>	</a:t>
            </a:r>
            <a:r>
              <a:rPr lang="en-US" sz="1002" spc="25" dirty="0" smtClean="0">
                <a:solidFill>
                  <a:srgbClr val="231F20"/>
                </a:solidFill>
                <a:latin typeface="ＭＳ Ｐ明朝" panose="02020600040205080304" pitchFamily="18" charset="-128"/>
                <a:ea typeface="ＭＳ Ｐ明朝" panose="02020600040205080304" pitchFamily="18" charset="-128"/>
                <a:cs typeface="PMingLiU"/>
              </a:rPr>
              <a:t>  </a:t>
            </a:r>
            <a:r>
              <a:rPr sz="1002" dirty="0" smtClean="0">
                <a:solidFill>
                  <a:srgbClr val="231F20"/>
                </a:solidFill>
                <a:latin typeface="ＭＳ Ｐ明朝" panose="02020600040205080304" pitchFamily="18" charset="-128"/>
                <a:ea typeface="ＭＳ Ｐ明朝" panose="02020600040205080304" pitchFamily="18" charset="-128"/>
                <a:cs typeface="PMingLiU"/>
              </a:rPr>
              <a:t>円</a:t>
            </a:r>
            <a:endParaRPr sz="1002" dirty="0">
              <a:latin typeface="ＭＳ Ｐ明朝" panose="02020600040205080304" pitchFamily="18" charset="-128"/>
              <a:ea typeface="ＭＳ Ｐ明朝" panose="02020600040205080304" pitchFamily="18" charset="-128"/>
              <a:cs typeface="PMingLiU"/>
            </a:endParaRPr>
          </a:p>
          <a:p>
            <a:pPr>
              <a:spcBef>
                <a:spcPts val="59"/>
              </a:spcBef>
            </a:pPr>
            <a:endParaRPr sz="1100" dirty="0">
              <a:latin typeface="PMingLiU"/>
              <a:cs typeface="PMingLiU"/>
            </a:endParaRPr>
          </a:p>
          <a:p>
            <a:pPr marL="50806"/>
            <a:r>
              <a:rPr sz="1002" spc="25" dirty="0">
                <a:solidFill>
                  <a:srgbClr val="231F20"/>
                </a:solidFill>
                <a:latin typeface="ＭＳ Ｐ明朝" panose="02020600040205080304" pitchFamily="18" charset="-128"/>
                <a:ea typeface="ＭＳ Ｐ明朝" panose="02020600040205080304" pitchFamily="18" charset="-128"/>
                <a:cs typeface="PMingLiU"/>
              </a:rPr>
              <a:t>22,516,729.</a:t>
            </a:r>
            <a:r>
              <a:rPr sz="1050" spc="30" baseline="47619" dirty="0">
                <a:solidFill>
                  <a:srgbClr val="231F20"/>
                </a:solidFill>
                <a:latin typeface="ＭＳ Ｐ明朝" panose="02020600040205080304" pitchFamily="18" charset="-128"/>
                <a:ea typeface="ＭＳ Ｐ明朝" panose="02020600040205080304" pitchFamily="18" charset="-128"/>
                <a:cs typeface="PMingLiU"/>
              </a:rPr>
              <a:t>68</a:t>
            </a:r>
            <a:r>
              <a:rPr sz="1050" spc="98" baseline="47619" dirty="0">
                <a:solidFill>
                  <a:srgbClr val="231F20"/>
                </a:solidFill>
                <a:latin typeface="ＭＳ Ｐ明朝" panose="02020600040205080304" pitchFamily="18" charset="-128"/>
                <a:ea typeface="ＭＳ Ｐ明朝" panose="02020600040205080304" pitchFamily="18" charset="-128"/>
                <a:cs typeface="PMingLiU"/>
              </a:rPr>
              <a:t> </a:t>
            </a:r>
            <a:r>
              <a:rPr sz="1002" dirty="0">
                <a:solidFill>
                  <a:srgbClr val="231F20"/>
                </a:solidFill>
                <a:latin typeface="ＭＳ Ｐ明朝" panose="02020600040205080304" pitchFamily="18" charset="-128"/>
                <a:ea typeface="ＭＳ Ｐ明朝" panose="02020600040205080304" pitchFamily="18" charset="-128"/>
                <a:cs typeface="PMingLiU"/>
              </a:rPr>
              <a:t>円</a:t>
            </a:r>
            <a:endParaRPr sz="1002" dirty="0">
              <a:latin typeface="ＭＳ Ｐ明朝" panose="02020600040205080304" pitchFamily="18" charset="-128"/>
              <a:ea typeface="ＭＳ Ｐ明朝" panose="02020600040205080304" pitchFamily="18" charset="-128"/>
              <a:cs typeface="PMingLiU"/>
            </a:endParaRPr>
          </a:p>
        </p:txBody>
      </p:sp>
      <p:grpSp>
        <p:nvGrpSpPr>
          <p:cNvPr id="20" name="object 20"/>
          <p:cNvGrpSpPr/>
          <p:nvPr/>
        </p:nvGrpSpPr>
        <p:grpSpPr>
          <a:xfrm>
            <a:off x="1375817" y="1370520"/>
            <a:ext cx="5242558" cy="1946911"/>
            <a:chOff x="1375816" y="1370520"/>
            <a:chExt cx="5242560" cy="1946910"/>
          </a:xfrm>
        </p:grpSpPr>
        <p:sp>
          <p:nvSpPr>
            <p:cNvPr id="21" name="object 21"/>
            <p:cNvSpPr/>
            <p:nvPr/>
          </p:nvSpPr>
          <p:spPr>
            <a:xfrm>
              <a:off x="3441344" y="3126676"/>
              <a:ext cx="88900" cy="0"/>
            </a:xfrm>
            <a:custGeom>
              <a:avLst/>
              <a:gdLst/>
              <a:ahLst/>
              <a:cxnLst/>
              <a:rect l="l" t="t" r="r" b="b"/>
              <a:pathLst>
                <a:path w="88900">
                  <a:moveTo>
                    <a:pt x="0" y="0"/>
                  </a:moveTo>
                  <a:lnTo>
                    <a:pt x="88900" y="0"/>
                  </a:lnTo>
                </a:path>
              </a:pathLst>
            </a:custGeom>
            <a:ln w="3556">
              <a:solidFill>
                <a:srgbClr val="231F20"/>
              </a:solidFill>
            </a:ln>
          </p:spPr>
          <p:txBody>
            <a:bodyPr wrap="square" lIns="0" tIns="0" rIns="0" bIns="0" rtlCol="0"/>
            <a:lstStyle/>
            <a:p>
              <a:endParaRPr/>
            </a:p>
          </p:txBody>
        </p:sp>
        <p:sp>
          <p:nvSpPr>
            <p:cNvPr id="22" name="object 22"/>
            <p:cNvSpPr/>
            <p:nvPr/>
          </p:nvSpPr>
          <p:spPr>
            <a:xfrm>
              <a:off x="6107290" y="3126676"/>
              <a:ext cx="88900" cy="0"/>
            </a:xfrm>
            <a:custGeom>
              <a:avLst/>
              <a:gdLst/>
              <a:ahLst/>
              <a:cxnLst/>
              <a:rect l="l" t="t" r="r" b="b"/>
              <a:pathLst>
                <a:path w="88900">
                  <a:moveTo>
                    <a:pt x="0" y="0"/>
                  </a:moveTo>
                  <a:lnTo>
                    <a:pt x="88900" y="0"/>
                  </a:lnTo>
                </a:path>
              </a:pathLst>
            </a:custGeom>
            <a:ln w="3556">
              <a:solidFill>
                <a:srgbClr val="231F20"/>
              </a:solidFill>
            </a:ln>
          </p:spPr>
          <p:txBody>
            <a:bodyPr wrap="square" lIns="0" tIns="0" rIns="0" bIns="0" rtlCol="0"/>
            <a:lstStyle/>
            <a:p>
              <a:endParaRPr/>
            </a:p>
          </p:txBody>
        </p:sp>
        <p:sp>
          <p:nvSpPr>
            <p:cNvPr id="23" name="object 23"/>
            <p:cNvSpPr/>
            <p:nvPr/>
          </p:nvSpPr>
          <p:spPr>
            <a:xfrm>
              <a:off x="1377594" y="1372298"/>
              <a:ext cx="5238750" cy="1943100"/>
            </a:xfrm>
            <a:custGeom>
              <a:avLst/>
              <a:gdLst/>
              <a:ahLst/>
              <a:cxnLst/>
              <a:rect l="l" t="t" r="r" b="b"/>
              <a:pathLst>
                <a:path w="5238750" h="1943100">
                  <a:moveTo>
                    <a:pt x="0" y="0"/>
                  </a:moveTo>
                  <a:lnTo>
                    <a:pt x="5238750" y="0"/>
                  </a:lnTo>
                  <a:lnTo>
                    <a:pt x="5238750" y="1943100"/>
                  </a:lnTo>
                  <a:lnTo>
                    <a:pt x="0" y="1943100"/>
                  </a:lnTo>
                  <a:lnTo>
                    <a:pt x="0" y="0"/>
                  </a:lnTo>
                  <a:close/>
                </a:path>
              </a:pathLst>
            </a:custGeom>
            <a:ln w="3556">
              <a:solidFill>
                <a:srgbClr val="231F20"/>
              </a:solidFill>
            </a:ln>
          </p:spPr>
          <p:txBody>
            <a:bodyPr wrap="square" lIns="0" tIns="0" rIns="0" bIns="0" rtlCol="0"/>
            <a:lstStyle/>
            <a:p>
              <a:endParaRPr/>
            </a:p>
          </p:txBody>
        </p:sp>
      </p:grpSp>
      <p:sp>
        <p:nvSpPr>
          <p:cNvPr id="24" name="object 24"/>
          <p:cNvSpPr/>
          <p:nvPr/>
        </p:nvSpPr>
        <p:spPr>
          <a:xfrm>
            <a:off x="1359777" y="6016605"/>
            <a:ext cx="5246880" cy="3466399"/>
          </a:xfrm>
          <a:custGeom>
            <a:avLst/>
            <a:gdLst/>
            <a:ahLst/>
            <a:cxnLst/>
            <a:rect l="l" t="t" r="r" b="b"/>
            <a:pathLst>
              <a:path w="5238750" h="2895600">
                <a:moveTo>
                  <a:pt x="0" y="0"/>
                </a:moveTo>
                <a:lnTo>
                  <a:pt x="5238750" y="0"/>
                </a:lnTo>
                <a:lnTo>
                  <a:pt x="5238750" y="2895600"/>
                </a:lnTo>
                <a:lnTo>
                  <a:pt x="0" y="2895600"/>
                </a:lnTo>
                <a:lnTo>
                  <a:pt x="0" y="0"/>
                </a:lnTo>
                <a:close/>
              </a:path>
            </a:pathLst>
          </a:custGeom>
          <a:ln w="3556">
            <a:solidFill>
              <a:srgbClr val="231F20"/>
            </a:solidFill>
          </a:ln>
        </p:spPr>
        <p:txBody>
          <a:bodyPr wrap="square" lIns="0" tIns="0" rIns="0" bIns="0" rtlCol="0"/>
          <a:lstStyle/>
          <a:p>
            <a:endParaRPr dirty="0">
              <a:latin typeface="ＭＳ Ｐ明朝" panose="02020600040205080304" pitchFamily="18" charset="-128"/>
              <a:ea typeface="ＭＳ Ｐ明朝" panose="02020600040205080304" pitchFamily="18" charset="-128"/>
            </a:endParaRPr>
          </a:p>
        </p:txBody>
      </p:sp>
      <p:sp>
        <p:nvSpPr>
          <p:cNvPr id="25" name="object 25"/>
          <p:cNvSpPr txBox="1"/>
          <p:nvPr/>
        </p:nvSpPr>
        <p:spPr>
          <a:xfrm>
            <a:off x="1451610" y="6206972"/>
            <a:ext cx="2250440" cy="1453987"/>
          </a:xfrm>
          <a:prstGeom prst="rect">
            <a:avLst/>
          </a:prstGeom>
        </p:spPr>
        <p:txBody>
          <a:bodyPr vert="horz" wrap="square" lIns="0" tIns="38099" rIns="0" bIns="0" rtlCol="0">
            <a:spAutoFit/>
          </a:bodyPr>
          <a:lstStyle/>
          <a:p>
            <a:pPr marL="12702">
              <a:spcBef>
                <a:spcPts val="300"/>
              </a:spcBef>
            </a:pPr>
            <a:r>
              <a:rPr sz="1002" dirty="0">
                <a:solidFill>
                  <a:srgbClr val="231F20"/>
                </a:solidFill>
                <a:latin typeface="ＭＳ Ｐ明朝" panose="02020600040205080304" pitchFamily="18" charset="-128"/>
                <a:ea typeface="ＭＳ Ｐ明朝" panose="02020600040205080304" pitchFamily="18" charset="-128"/>
                <a:cs typeface="PMingLiU"/>
              </a:rPr>
              <a:t>適用給料表及び級</a:t>
            </a:r>
            <a:endParaRPr sz="1002" dirty="0">
              <a:latin typeface="ＭＳ Ｐ明朝" panose="02020600040205080304" pitchFamily="18" charset="-128"/>
              <a:ea typeface="ＭＳ Ｐ明朝" panose="02020600040205080304" pitchFamily="18" charset="-128"/>
              <a:cs typeface="PMingLiU"/>
            </a:endParaRPr>
          </a:p>
          <a:p>
            <a:pPr marL="12702" marR="452801">
              <a:lnSpc>
                <a:spcPct val="116700"/>
              </a:lnSpc>
            </a:pPr>
            <a:r>
              <a:rPr sz="1002" dirty="0">
                <a:solidFill>
                  <a:srgbClr val="231F20"/>
                </a:solidFill>
                <a:latin typeface="ＭＳ Ｐ明朝" panose="02020600040205080304" pitchFamily="18" charset="-128"/>
                <a:ea typeface="ＭＳ Ｐ明朝" panose="02020600040205080304" pitchFamily="18" charset="-128"/>
                <a:cs typeface="PMingLiU"/>
              </a:rPr>
              <a:t>退職の日の年度末における年齢 退職の日における給料月額</a:t>
            </a:r>
            <a:endParaRPr sz="1002" dirty="0">
              <a:latin typeface="ＭＳ Ｐ明朝" panose="02020600040205080304" pitchFamily="18" charset="-128"/>
              <a:ea typeface="ＭＳ Ｐ明朝" panose="02020600040205080304" pitchFamily="18" charset="-128"/>
              <a:cs typeface="PMingLiU"/>
            </a:endParaRPr>
          </a:p>
          <a:p>
            <a:pPr marL="12702" marR="1722296">
              <a:lnSpc>
                <a:spcPct val="116700"/>
              </a:lnSpc>
            </a:pPr>
            <a:r>
              <a:rPr sz="1002" dirty="0">
                <a:solidFill>
                  <a:srgbClr val="231F20"/>
                </a:solidFill>
                <a:latin typeface="ＭＳ Ｐ明朝" panose="02020600040205080304" pitchFamily="18" charset="-128"/>
                <a:ea typeface="ＭＳ Ｐ明朝" panose="02020600040205080304" pitchFamily="18" charset="-128"/>
                <a:cs typeface="PMingLiU"/>
              </a:rPr>
              <a:t>勤続期間 退職事由</a:t>
            </a:r>
            <a:endParaRPr sz="1002" dirty="0">
              <a:latin typeface="ＭＳ Ｐ明朝" panose="02020600040205080304" pitchFamily="18" charset="-128"/>
              <a:ea typeface="ＭＳ Ｐ明朝" panose="02020600040205080304" pitchFamily="18" charset="-128"/>
              <a:cs typeface="PMingLiU"/>
            </a:endParaRPr>
          </a:p>
          <a:p>
            <a:pPr marL="12702">
              <a:spcBef>
                <a:spcPts val="201"/>
              </a:spcBef>
            </a:pPr>
            <a:r>
              <a:rPr sz="1002" dirty="0">
                <a:solidFill>
                  <a:srgbClr val="231F20"/>
                </a:solidFill>
                <a:latin typeface="ＭＳ Ｐ明朝" panose="02020600040205080304" pitchFamily="18" charset="-128"/>
                <a:ea typeface="ＭＳ Ｐ明朝" panose="02020600040205080304" pitchFamily="18" charset="-128"/>
                <a:cs typeface="PMingLiU"/>
              </a:rPr>
              <a:t>調整額</a:t>
            </a:r>
            <a:r>
              <a:rPr sz="1002" spc="144" dirty="0">
                <a:solidFill>
                  <a:srgbClr val="231F20"/>
                </a:solidFill>
                <a:latin typeface="ＭＳ Ｐ明朝" panose="02020600040205080304" pitchFamily="18" charset="-128"/>
                <a:ea typeface="ＭＳ Ｐ明朝" panose="02020600040205080304" pitchFamily="18" charset="-128"/>
                <a:cs typeface="PMingLiU"/>
              </a:rPr>
              <a:t> </a:t>
            </a:r>
            <a:r>
              <a:rPr sz="1002" spc="20" dirty="0">
                <a:solidFill>
                  <a:srgbClr val="231F20"/>
                </a:solidFill>
                <a:latin typeface="ＭＳ Ｐ明朝" panose="02020600040205080304" pitchFamily="18" charset="-128"/>
                <a:ea typeface="ＭＳ Ｐ明朝" panose="02020600040205080304" pitchFamily="18" charset="-128"/>
                <a:cs typeface="PMingLiU"/>
              </a:rPr>
              <a:t>(</a:t>
            </a:r>
            <a:r>
              <a:rPr sz="1002" spc="67" dirty="0">
                <a:solidFill>
                  <a:srgbClr val="231F20"/>
                </a:solidFill>
                <a:latin typeface="ＭＳ Ｐ明朝" panose="02020600040205080304" pitchFamily="18" charset="-128"/>
                <a:ea typeface="ＭＳ Ｐ明朝" panose="02020600040205080304" pitchFamily="18" charset="-128"/>
                <a:cs typeface="PMingLiU"/>
              </a:rPr>
              <a:t>経験年数</a:t>
            </a:r>
            <a:r>
              <a:rPr sz="1002" spc="30" dirty="0">
                <a:solidFill>
                  <a:srgbClr val="231F20"/>
                </a:solidFill>
                <a:latin typeface="ＭＳ Ｐ明朝" panose="02020600040205080304" pitchFamily="18" charset="-128"/>
                <a:ea typeface="ＭＳ Ｐ明朝" panose="02020600040205080304" pitchFamily="18" charset="-128"/>
                <a:cs typeface="PMingLiU"/>
              </a:rPr>
              <a:t>37</a:t>
            </a:r>
            <a:r>
              <a:rPr sz="1002" spc="67" dirty="0">
                <a:solidFill>
                  <a:srgbClr val="231F20"/>
                </a:solidFill>
                <a:latin typeface="ＭＳ Ｐ明朝" panose="02020600040205080304" pitchFamily="18" charset="-128"/>
                <a:ea typeface="ＭＳ Ｐ明朝" panose="02020600040205080304" pitchFamily="18" charset="-128"/>
                <a:cs typeface="PMingLiU"/>
              </a:rPr>
              <a:t>年</a:t>
            </a:r>
            <a:r>
              <a:rPr sz="1002" spc="20" dirty="0" smtClean="0">
                <a:solidFill>
                  <a:srgbClr val="231F20"/>
                </a:solidFill>
                <a:latin typeface="ＭＳ Ｐ明朝" panose="02020600040205080304" pitchFamily="18" charset="-128"/>
                <a:ea typeface="ＭＳ Ｐ明朝" panose="02020600040205080304" pitchFamily="18" charset="-128"/>
                <a:cs typeface="PMingLiU"/>
              </a:rPr>
              <a:t>)</a:t>
            </a:r>
            <a:endParaRPr lang="en-US" sz="1002" dirty="0">
              <a:latin typeface="ＭＳ Ｐ明朝" panose="02020600040205080304" pitchFamily="18" charset="-128"/>
              <a:ea typeface="ＭＳ Ｐ明朝" panose="02020600040205080304" pitchFamily="18" charset="-128"/>
              <a:cs typeface="PMingLiU"/>
            </a:endParaRPr>
          </a:p>
          <a:p>
            <a:pPr marL="12702">
              <a:spcBef>
                <a:spcPts val="201"/>
              </a:spcBef>
            </a:pPr>
            <a:endParaRPr lang="en-US" sz="1002" dirty="0" smtClean="0">
              <a:solidFill>
                <a:srgbClr val="231F20"/>
              </a:solidFill>
              <a:latin typeface="ＭＳ Ｐ明朝" panose="02020600040205080304" pitchFamily="18" charset="-128"/>
              <a:ea typeface="ＭＳ Ｐ明朝" panose="02020600040205080304" pitchFamily="18" charset="-128"/>
              <a:cs typeface="PMingLiU"/>
            </a:endParaRPr>
          </a:p>
          <a:p>
            <a:pPr marL="12702">
              <a:spcBef>
                <a:spcPts val="201"/>
              </a:spcBef>
            </a:pPr>
            <a:r>
              <a:rPr lang="en-US" sz="1002" dirty="0">
                <a:solidFill>
                  <a:srgbClr val="231F20"/>
                </a:solidFill>
                <a:latin typeface="ＭＳ Ｐ明朝" panose="02020600040205080304" pitchFamily="18" charset="-128"/>
                <a:ea typeface="ＭＳ Ｐ明朝" panose="02020600040205080304" pitchFamily="18" charset="-128"/>
                <a:cs typeface="PMingLiU"/>
              </a:rPr>
              <a:t> </a:t>
            </a:r>
            <a:r>
              <a:rPr lang="en-US" sz="1002" dirty="0" smtClean="0">
                <a:solidFill>
                  <a:srgbClr val="231F20"/>
                </a:solidFill>
                <a:latin typeface="ＭＳ Ｐ明朝" panose="02020600040205080304" pitchFamily="18" charset="-128"/>
                <a:ea typeface="ＭＳ Ｐ明朝" panose="02020600040205080304" pitchFamily="18" charset="-128"/>
                <a:cs typeface="PMingLiU"/>
              </a:rPr>
              <a:t>   </a:t>
            </a:r>
            <a:r>
              <a:rPr sz="1002" dirty="0" smtClean="0">
                <a:solidFill>
                  <a:srgbClr val="231F20"/>
                </a:solidFill>
                <a:latin typeface="ＭＳ Ｐ明朝" panose="02020600040205080304" pitchFamily="18" charset="-128"/>
                <a:ea typeface="ＭＳ Ｐ明朝" panose="02020600040205080304" pitchFamily="18" charset="-128"/>
                <a:cs typeface="PMingLiU"/>
              </a:rPr>
              <a:t>【給料月額】	</a:t>
            </a:r>
            <a:r>
              <a:rPr lang="en-US" sz="1002" dirty="0" smtClean="0">
                <a:solidFill>
                  <a:srgbClr val="231F20"/>
                </a:solidFill>
                <a:latin typeface="ＭＳ Ｐ明朝" panose="02020600040205080304" pitchFamily="18" charset="-128"/>
                <a:ea typeface="ＭＳ Ｐ明朝" panose="02020600040205080304" pitchFamily="18" charset="-128"/>
                <a:cs typeface="PMingLiU"/>
              </a:rPr>
              <a:t>                 </a:t>
            </a:r>
            <a:r>
              <a:rPr sz="1002" spc="25" dirty="0" smtClean="0">
                <a:solidFill>
                  <a:srgbClr val="231F20"/>
                </a:solidFill>
                <a:latin typeface="ＭＳ Ｐ明朝" panose="02020600040205080304" pitchFamily="18" charset="-128"/>
                <a:ea typeface="ＭＳ Ｐ明朝" panose="02020600040205080304" pitchFamily="18" charset="-128"/>
                <a:cs typeface="PMingLiU"/>
              </a:rPr>
              <a:t>431,087</a:t>
            </a:r>
            <a:r>
              <a:rPr sz="1002" spc="74" dirty="0" smtClean="0">
                <a:solidFill>
                  <a:srgbClr val="231F20"/>
                </a:solidFill>
                <a:latin typeface="ＭＳ Ｐ明朝" panose="02020600040205080304" pitchFamily="18" charset="-128"/>
                <a:ea typeface="ＭＳ Ｐ明朝" panose="02020600040205080304" pitchFamily="18" charset="-128"/>
                <a:cs typeface="PMingLiU"/>
              </a:rPr>
              <a:t> </a:t>
            </a:r>
            <a:r>
              <a:rPr sz="1002" dirty="0" smtClean="0">
                <a:solidFill>
                  <a:srgbClr val="231F20"/>
                </a:solidFill>
                <a:latin typeface="ＭＳ Ｐ明朝" panose="02020600040205080304" pitchFamily="18" charset="-128"/>
                <a:ea typeface="ＭＳ Ｐ明朝" panose="02020600040205080304" pitchFamily="18" charset="-128"/>
                <a:cs typeface="PMingLiU"/>
              </a:rPr>
              <a:t>円</a:t>
            </a:r>
            <a:endParaRPr sz="1002" dirty="0">
              <a:latin typeface="ＭＳ Ｐ明朝" panose="02020600040205080304" pitchFamily="18" charset="-128"/>
              <a:ea typeface="ＭＳ Ｐ明朝" panose="02020600040205080304" pitchFamily="18" charset="-128"/>
              <a:cs typeface="PMingLiU"/>
            </a:endParaRPr>
          </a:p>
        </p:txBody>
      </p:sp>
      <p:sp>
        <p:nvSpPr>
          <p:cNvPr id="26" name="object 26"/>
          <p:cNvSpPr txBox="1"/>
          <p:nvPr/>
        </p:nvSpPr>
        <p:spPr>
          <a:xfrm>
            <a:off x="3970932" y="6221160"/>
            <a:ext cx="1610360" cy="1362743"/>
          </a:xfrm>
          <a:prstGeom prst="rect">
            <a:avLst/>
          </a:prstGeom>
        </p:spPr>
        <p:txBody>
          <a:bodyPr vert="horz" wrap="square" lIns="0" tIns="12698" rIns="0" bIns="0" rtlCol="0">
            <a:spAutoFit/>
          </a:bodyPr>
          <a:lstStyle/>
          <a:p>
            <a:pPr marL="581718" marR="132094">
              <a:lnSpc>
                <a:spcPct val="116700"/>
              </a:lnSpc>
              <a:spcBef>
                <a:spcPts val="100"/>
              </a:spcBef>
            </a:pPr>
            <a:r>
              <a:rPr sz="1002" spc="40" dirty="0">
                <a:solidFill>
                  <a:srgbClr val="231F20"/>
                </a:solidFill>
                <a:latin typeface="ＭＳ Ｐ明朝" panose="02020600040205080304" pitchFamily="18" charset="-128"/>
                <a:ea typeface="ＭＳ Ｐ明朝" panose="02020600040205080304" pitchFamily="18" charset="-128"/>
                <a:cs typeface="PMingLiU"/>
              </a:rPr>
              <a:t>教育職(二)２級  </a:t>
            </a:r>
            <a:r>
              <a:rPr sz="1002" spc="10" dirty="0">
                <a:solidFill>
                  <a:srgbClr val="231F20"/>
                </a:solidFill>
                <a:latin typeface="ＭＳ Ｐ明朝" panose="02020600040205080304" pitchFamily="18" charset="-128"/>
                <a:ea typeface="ＭＳ Ｐ明朝" panose="02020600040205080304" pitchFamily="18" charset="-128"/>
                <a:cs typeface="PMingLiU"/>
              </a:rPr>
              <a:t>59</a:t>
            </a:r>
            <a:r>
              <a:rPr sz="1002" spc="30" dirty="0">
                <a:solidFill>
                  <a:srgbClr val="231F20"/>
                </a:solidFill>
                <a:latin typeface="ＭＳ Ｐ明朝" panose="02020600040205080304" pitchFamily="18" charset="-128"/>
                <a:ea typeface="ＭＳ Ｐ明朝" panose="02020600040205080304" pitchFamily="18" charset="-128"/>
                <a:cs typeface="PMingLiU"/>
              </a:rPr>
              <a:t>歳</a:t>
            </a:r>
            <a:endParaRPr sz="1002" dirty="0">
              <a:latin typeface="ＭＳ Ｐ明朝" panose="02020600040205080304" pitchFamily="18" charset="-128"/>
              <a:ea typeface="ＭＳ Ｐ明朝" panose="02020600040205080304" pitchFamily="18" charset="-128"/>
              <a:cs typeface="PMingLiU"/>
            </a:endParaRPr>
          </a:p>
          <a:p>
            <a:pPr marL="581718">
              <a:spcBef>
                <a:spcPts val="201"/>
              </a:spcBef>
            </a:pPr>
            <a:r>
              <a:rPr sz="1002" spc="20" dirty="0">
                <a:solidFill>
                  <a:srgbClr val="231F20"/>
                </a:solidFill>
                <a:latin typeface="ＭＳ Ｐ明朝" panose="02020600040205080304" pitchFamily="18" charset="-128"/>
                <a:ea typeface="ＭＳ Ｐ明朝" panose="02020600040205080304" pitchFamily="18" charset="-128"/>
                <a:cs typeface="PMingLiU"/>
              </a:rPr>
              <a:t>431,087円</a:t>
            </a:r>
            <a:endParaRPr sz="1002" dirty="0">
              <a:latin typeface="ＭＳ Ｐ明朝" panose="02020600040205080304" pitchFamily="18" charset="-128"/>
              <a:ea typeface="ＭＳ Ｐ明朝" panose="02020600040205080304" pitchFamily="18" charset="-128"/>
              <a:cs typeface="PMingLiU"/>
            </a:endParaRPr>
          </a:p>
          <a:p>
            <a:pPr marL="581084">
              <a:spcBef>
                <a:spcPts val="201"/>
              </a:spcBef>
            </a:pPr>
            <a:r>
              <a:rPr sz="1002" spc="10" dirty="0">
                <a:solidFill>
                  <a:srgbClr val="231F20"/>
                </a:solidFill>
                <a:latin typeface="ＭＳ Ｐ明朝" panose="02020600040205080304" pitchFamily="18" charset="-128"/>
                <a:ea typeface="ＭＳ Ｐ明朝" panose="02020600040205080304" pitchFamily="18" charset="-128"/>
                <a:cs typeface="PMingLiU"/>
              </a:rPr>
              <a:t>36年１月</a:t>
            </a:r>
            <a:endParaRPr sz="1002" dirty="0">
              <a:latin typeface="ＭＳ Ｐ明朝" panose="02020600040205080304" pitchFamily="18" charset="-128"/>
              <a:ea typeface="ＭＳ Ｐ明朝" panose="02020600040205080304" pitchFamily="18" charset="-128"/>
              <a:cs typeface="PMingLiU"/>
            </a:endParaRPr>
          </a:p>
          <a:p>
            <a:pPr marL="581084">
              <a:spcBef>
                <a:spcPts val="201"/>
              </a:spcBef>
            </a:pPr>
            <a:r>
              <a:rPr sz="1002" dirty="0">
                <a:solidFill>
                  <a:srgbClr val="231F20"/>
                </a:solidFill>
                <a:latin typeface="ＭＳ Ｐ明朝" panose="02020600040205080304" pitchFamily="18" charset="-128"/>
                <a:ea typeface="ＭＳ Ｐ明朝" panose="02020600040205080304" pitchFamily="18" charset="-128"/>
                <a:cs typeface="PMingLiU"/>
              </a:rPr>
              <a:t>応募認定退職</a:t>
            </a:r>
            <a:endParaRPr sz="1002" dirty="0">
              <a:latin typeface="ＭＳ Ｐ明朝" panose="02020600040205080304" pitchFamily="18" charset="-128"/>
              <a:ea typeface="ＭＳ Ｐ明朝" panose="02020600040205080304" pitchFamily="18" charset="-128"/>
              <a:cs typeface="PMingLiU"/>
            </a:endParaRPr>
          </a:p>
          <a:p>
            <a:pPr marL="581084">
              <a:spcBef>
                <a:spcPts val="201"/>
              </a:spcBef>
            </a:pPr>
            <a:r>
              <a:rPr sz="1002" dirty="0">
                <a:solidFill>
                  <a:srgbClr val="231F20"/>
                </a:solidFill>
                <a:latin typeface="ＭＳ Ｐ明朝" panose="02020600040205080304" pitchFamily="18" charset="-128"/>
                <a:ea typeface="ＭＳ Ｐ明朝" panose="02020600040205080304" pitchFamily="18" charset="-128"/>
                <a:cs typeface="PMingLiU"/>
              </a:rPr>
              <a:t>第６号区分  </a:t>
            </a:r>
            <a:r>
              <a:rPr sz="1002" spc="130" dirty="0">
                <a:solidFill>
                  <a:srgbClr val="231F20"/>
                </a:solidFill>
                <a:latin typeface="ＭＳ Ｐ明朝" panose="02020600040205080304" pitchFamily="18" charset="-128"/>
                <a:ea typeface="ＭＳ Ｐ明朝" panose="02020600040205080304" pitchFamily="18" charset="-128"/>
                <a:cs typeface="PMingLiU"/>
              </a:rPr>
              <a:t> </a:t>
            </a:r>
            <a:r>
              <a:rPr sz="1002" spc="10" dirty="0">
                <a:solidFill>
                  <a:srgbClr val="231F20"/>
                </a:solidFill>
                <a:latin typeface="ＭＳ Ｐ明朝" panose="02020600040205080304" pitchFamily="18" charset="-128"/>
                <a:ea typeface="ＭＳ Ｐ明朝" panose="02020600040205080304" pitchFamily="18" charset="-128"/>
                <a:cs typeface="PMingLiU"/>
              </a:rPr>
              <a:t>60</a:t>
            </a:r>
            <a:r>
              <a:rPr sz="1002" spc="30" dirty="0">
                <a:solidFill>
                  <a:srgbClr val="231F20"/>
                </a:solidFill>
                <a:latin typeface="ＭＳ Ｐ明朝" panose="02020600040205080304" pitchFamily="18" charset="-128"/>
                <a:ea typeface="ＭＳ Ｐ明朝" panose="02020600040205080304" pitchFamily="18" charset="-128"/>
                <a:cs typeface="PMingLiU"/>
              </a:rPr>
              <a:t>月</a:t>
            </a:r>
            <a:endParaRPr sz="1002" dirty="0">
              <a:latin typeface="ＭＳ Ｐ明朝" panose="02020600040205080304" pitchFamily="18" charset="-128"/>
              <a:ea typeface="ＭＳ Ｐ明朝" panose="02020600040205080304" pitchFamily="18" charset="-128"/>
              <a:cs typeface="PMingLiU"/>
            </a:endParaRPr>
          </a:p>
          <a:p>
            <a:pPr marL="12702">
              <a:spcBef>
                <a:spcPts val="930"/>
              </a:spcBef>
              <a:tabLst>
                <a:tab pos="345474" algn="l"/>
                <a:tab pos="1155183" algn="l"/>
              </a:tabLst>
            </a:pPr>
            <a:endParaRPr sz="1002" dirty="0">
              <a:latin typeface="PMingLiU"/>
              <a:cs typeface="PMingLiU"/>
            </a:endParaRPr>
          </a:p>
        </p:txBody>
      </p:sp>
      <p:sp>
        <p:nvSpPr>
          <p:cNvPr id="27" name="object 27"/>
          <p:cNvSpPr txBox="1"/>
          <p:nvPr/>
        </p:nvSpPr>
        <p:spPr>
          <a:xfrm>
            <a:off x="5666386" y="7465669"/>
            <a:ext cx="704850" cy="167031"/>
          </a:xfrm>
          <a:prstGeom prst="rect">
            <a:avLst/>
          </a:prstGeom>
        </p:spPr>
        <p:txBody>
          <a:bodyPr vert="horz" wrap="square" lIns="0" tIns="12698" rIns="0" bIns="0" rtlCol="0">
            <a:spAutoFit/>
          </a:bodyPr>
          <a:lstStyle/>
          <a:p>
            <a:pPr marL="38104">
              <a:spcBef>
                <a:spcPts val="100"/>
              </a:spcBef>
            </a:pPr>
            <a:r>
              <a:rPr sz="1002" spc="25" dirty="0">
                <a:solidFill>
                  <a:srgbClr val="231F20"/>
                </a:solidFill>
                <a:latin typeface="ＭＳ Ｐ明朝" panose="02020600040205080304" pitchFamily="18" charset="-128"/>
                <a:ea typeface="ＭＳ Ｐ明朝" panose="02020600040205080304" pitchFamily="18" charset="-128"/>
                <a:cs typeface="PMingLiU"/>
              </a:rPr>
              <a:t>439,708</a:t>
            </a:r>
            <a:r>
              <a:rPr sz="1050" u="sng" spc="35" baseline="47619" dirty="0">
                <a:solidFill>
                  <a:srgbClr val="231F20"/>
                </a:solidFill>
                <a:uFill>
                  <a:solidFill>
                    <a:srgbClr val="231F20"/>
                  </a:solidFill>
                </a:uFill>
                <a:latin typeface="ＭＳ Ｐ明朝" panose="02020600040205080304" pitchFamily="18" charset="-128"/>
                <a:ea typeface="ＭＳ Ｐ明朝" panose="02020600040205080304" pitchFamily="18" charset="-128"/>
                <a:cs typeface="PMingLiU"/>
              </a:rPr>
              <a:t>74</a:t>
            </a:r>
            <a:r>
              <a:rPr sz="1002" dirty="0">
                <a:solidFill>
                  <a:srgbClr val="231F20"/>
                </a:solidFill>
                <a:latin typeface="ＭＳ Ｐ明朝" panose="02020600040205080304" pitchFamily="18" charset="-128"/>
                <a:ea typeface="ＭＳ Ｐ明朝" panose="02020600040205080304" pitchFamily="18" charset="-128"/>
                <a:cs typeface="PMingLiU"/>
              </a:rPr>
              <a:t>円</a:t>
            </a:r>
            <a:endParaRPr sz="1002" dirty="0">
              <a:latin typeface="ＭＳ Ｐ明朝" panose="02020600040205080304" pitchFamily="18" charset="-128"/>
              <a:ea typeface="ＭＳ Ｐ明朝" panose="02020600040205080304" pitchFamily="18" charset="-128"/>
              <a:cs typeface="PMingLiU"/>
            </a:endParaRPr>
          </a:p>
        </p:txBody>
      </p:sp>
      <p:graphicFrame>
        <p:nvGraphicFramePr>
          <p:cNvPr id="28" name="object 28"/>
          <p:cNvGraphicFramePr>
            <a:graphicFrameLocks noGrp="1"/>
          </p:cNvGraphicFramePr>
          <p:nvPr>
            <p:extLst>
              <p:ext uri="{D42A27DB-BD31-4B8C-83A1-F6EECF244321}">
                <p14:modId xmlns:p14="http://schemas.microsoft.com/office/powerpoint/2010/main" val="3448818512"/>
              </p:ext>
            </p:extLst>
          </p:nvPr>
        </p:nvGraphicFramePr>
        <p:xfrm>
          <a:off x="1593055" y="7780814"/>
          <a:ext cx="4885807" cy="1528286"/>
        </p:xfrm>
        <a:graphic>
          <a:graphicData uri="http://schemas.openxmlformats.org/drawingml/2006/table">
            <a:tbl>
              <a:tblPr firstRow="1" bandRow="1">
                <a:tableStyleId>{2D5ABB26-0587-4C30-8999-92F81FD0307C}</a:tableStyleId>
              </a:tblPr>
              <a:tblGrid>
                <a:gridCol w="1129473"/>
                <a:gridCol w="1114660"/>
                <a:gridCol w="367103"/>
                <a:gridCol w="867698"/>
                <a:gridCol w="387128"/>
                <a:gridCol w="1019745"/>
              </a:tblGrid>
              <a:tr h="520027">
                <a:tc>
                  <a:txBody>
                    <a:bodyPr/>
                    <a:lstStyle/>
                    <a:p>
                      <a:pPr>
                        <a:lnSpc>
                          <a:spcPct val="100000"/>
                        </a:lnSpc>
                        <a:spcBef>
                          <a:spcPts val="15"/>
                        </a:spcBef>
                      </a:pPr>
                      <a:endParaRPr sz="1600" dirty="0">
                        <a:latin typeface="ＭＳ Ｐ明朝" panose="02020600040205080304" pitchFamily="18" charset="-128"/>
                        <a:ea typeface="ＭＳ Ｐ明朝" panose="02020600040205080304" pitchFamily="18" charset="-128"/>
                        <a:cs typeface="Times New Roman"/>
                      </a:endParaRPr>
                    </a:p>
                    <a:p>
                      <a:pPr marL="31750">
                        <a:lnSpc>
                          <a:spcPct val="100000"/>
                        </a:lnSpc>
                        <a:spcBef>
                          <a:spcPts val="5"/>
                        </a:spcBef>
                      </a:pPr>
                      <a:r>
                        <a:rPr sz="1000" dirty="0">
                          <a:solidFill>
                            <a:srgbClr val="231F20"/>
                          </a:solidFill>
                          <a:latin typeface="ＭＳ Ｐ明朝" panose="02020600040205080304" pitchFamily="18" charset="-128"/>
                          <a:ea typeface="ＭＳ Ｐ明朝" panose="02020600040205080304" pitchFamily="18" charset="-128"/>
                          <a:cs typeface="PMingLiU"/>
                        </a:rPr>
                        <a:t>【基本額】</a:t>
                      </a:r>
                      <a:endParaRPr sz="1000" dirty="0">
                        <a:latin typeface="ＭＳ Ｐ明朝" panose="02020600040205080304" pitchFamily="18" charset="-128"/>
                        <a:ea typeface="ＭＳ Ｐ明朝" panose="02020600040205080304" pitchFamily="18" charset="-128"/>
                        <a:cs typeface="PMingLiU"/>
                      </a:endParaRPr>
                    </a:p>
                  </a:txBody>
                  <a:tcPr marL="0" marR="0" marT="1905" marB="0"/>
                </a:tc>
                <a:tc>
                  <a:txBody>
                    <a:bodyPr/>
                    <a:lstStyle/>
                    <a:p>
                      <a:pPr marL="297815">
                        <a:lnSpc>
                          <a:spcPts val="1060"/>
                        </a:lnSpc>
                      </a:pPr>
                      <a:r>
                        <a:rPr sz="1000" dirty="0">
                          <a:solidFill>
                            <a:srgbClr val="231F20"/>
                          </a:solidFill>
                          <a:latin typeface="ＭＳ Ｐ明朝" panose="02020600040205080304" pitchFamily="18" charset="-128"/>
                          <a:ea typeface="ＭＳ Ｐ明朝" panose="02020600040205080304" pitchFamily="18" charset="-128"/>
                          <a:cs typeface="PMingLiU"/>
                        </a:rPr>
                        <a:t>(給料月額)</a:t>
                      </a:r>
                      <a:endParaRPr sz="1000" dirty="0">
                        <a:latin typeface="ＭＳ Ｐ明朝" panose="02020600040205080304" pitchFamily="18" charset="-128"/>
                        <a:ea typeface="ＭＳ Ｐ明朝" panose="02020600040205080304" pitchFamily="18" charset="-128"/>
                        <a:cs typeface="PMingLiU"/>
                      </a:endParaRPr>
                    </a:p>
                    <a:p>
                      <a:pPr marL="304165">
                        <a:lnSpc>
                          <a:spcPct val="100000"/>
                        </a:lnSpc>
                        <a:spcBef>
                          <a:spcPts val="800"/>
                        </a:spcBef>
                      </a:pPr>
                      <a:r>
                        <a:rPr sz="1000" dirty="0">
                          <a:solidFill>
                            <a:srgbClr val="231F20"/>
                          </a:solidFill>
                          <a:latin typeface="ＭＳ Ｐ明朝" panose="02020600040205080304" pitchFamily="18" charset="-128"/>
                          <a:ea typeface="ＭＳ Ｐ明朝" panose="02020600040205080304" pitchFamily="18" charset="-128"/>
                          <a:cs typeface="PMingLiU"/>
                        </a:rPr>
                        <a:t>439,708</a:t>
                      </a:r>
                      <a:r>
                        <a:rPr sz="1000" u="sng" baseline="47619" dirty="0">
                          <a:solidFill>
                            <a:srgbClr val="231F20"/>
                          </a:solidFill>
                          <a:uFill>
                            <a:solidFill>
                              <a:srgbClr val="231F20"/>
                            </a:solidFill>
                          </a:uFill>
                          <a:latin typeface="ＭＳ Ｐ明朝" panose="02020600040205080304" pitchFamily="18" charset="-128"/>
                          <a:ea typeface="ＭＳ Ｐ明朝" panose="02020600040205080304" pitchFamily="18" charset="-128"/>
                          <a:cs typeface="PMingLiU"/>
                        </a:rPr>
                        <a:t>74</a:t>
                      </a:r>
                      <a:r>
                        <a:rPr sz="1000" dirty="0">
                          <a:solidFill>
                            <a:srgbClr val="231F20"/>
                          </a:solidFill>
                          <a:latin typeface="ＭＳ Ｐ明朝" panose="02020600040205080304" pitchFamily="18" charset="-128"/>
                          <a:ea typeface="ＭＳ Ｐ明朝" panose="02020600040205080304" pitchFamily="18" charset="-128"/>
                          <a:cs typeface="PMingLiU"/>
                        </a:rPr>
                        <a:t>円</a:t>
                      </a:r>
                      <a:endParaRPr sz="1000" dirty="0">
                        <a:latin typeface="ＭＳ Ｐ明朝" panose="02020600040205080304" pitchFamily="18" charset="-128"/>
                        <a:ea typeface="ＭＳ Ｐ明朝" panose="02020600040205080304" pitchFamily="18" charset="-128"/>
                        <a:cs typeface="PMingLiU"/>
                      </a:endParaRPr>
                    </a:p>
                  </a:txBody>
                  <a:tcPr marL="0" marR="0" marT="0" marB="0"/>
                </a:tc>
                <a:tc>
                  <a:txBody>
                    <a:bodyPr/>
                    <a:lstStyle/>
                    <a:p>
                      <a:pPr>
                        <a:lnSpc>
                          <a:spcPct val="100000"/>
                        </a:lnSpc>
                        <a:spcBef>
                          <a:spcPts val="15"/>
                        </a:spcBef>
                      </a:pPr>
                      <a:endParaRPr sz="1600" dirty="0">
                        <a:latin typeface="ＭＳ Ｐ明朝" panose="02020600040205080304" pitchFamily="18" charset="-128"/>
                        <a:ea typeface="ＭＳ Ｐ明朝" panose="02020600040205080304" pitchFamily="18" charset="-128"/>
                        <a:cs typeface="Times New Roman"/>
                      </a:endParaRPr>
                    </a:p>
                    <a:p>
                      <a:pPr marL="31115" algn="ctr">
                        <a:lnSpc>
                          <a:spcPct val="100000"/>
                        </a:lnSpc>
                        <a:spcBef>
                          <a:spcPts val="5"/>
                        </a:spcBef>
                      </a:pPr>
                      <a:r>
                        <a:rPr sz="1000" dirty="0">
                          <a:solidFill>
                            <a:srgbClr val="231F20"/>
                          </a:solidFill>
                          <a:latin typeface="ＭＳ Ｐ明朝" panose="02020600040205080304" pitchFamily="18" charset="-128"/>
                          <a:ea typeface="ＭＳ Ｐ明朝" panose="02020600040205080304" pitchFamily="18" charset="-128"/>
                          <a:cs typeface="PMingLiU"/>
                        </a:rPr>
                        <a:t>×</a:t>
                      </a:r>
                      <a:endParaRPr sz="1000" dirty="0">
                        <a:latin typeface="ＭＳ Ｐ明朝" panose="02020600040205080304" pitchFamily="18" charset="-128"/>
                        <a:ea typeface="ＭＳ Ｐ明朝" panose="02020600040205080304" pitchFamily="18" charset="-128"/>
                        <a:cs typeface="PMingLiU"/>
                      </a:endParaRPr>
                    </a:p>
                  </a:txBody>
                  <a:tcPr marL="0" marR="0" marT="1905" marB="0"/>
                </a:tc>
                <a:tc>
                  <a:txBody>
                    <a:bodyPr/>
                    <a:lstStyle/>
                    <a:p>
                      <a:pPr algn="ctr">
                        <a:lnSpc>
                          <a:spcPts val="1060"/>
                        </a:lnSpc>
                      </a:pPr>
                      <a:r>
                        <a:rPr sz="1000" spc="25" dirty="0">
                          <a:solidFill>
                            <a:srgbClr val="231F20"/>
                          </a:solidFill>
                          <a:latin typeface="ＭＳ Ｐ明朝" panose="02020600040205080304" pitchFamily="18" charset="-128"/>
                          <a:ea typeface="ＭＳ Ｐ明朝" panose="02020600040205080304" pitchFamily="18" charset="-128"/>
                          <a:cs typeface="PMingLiU"/>
                        </a:rPr>
                        <a:t>(</a:t>
                      </a:r>
                      <a:r>
                        <a:rPr sz="1000" spc="80" dirty="0">
                          <a:solidFill>
                            <a:srgbClr val="231F20"/>
                          </a:solidFill>
                          <a:latin typeface="ＭＳ Ｐ明朝" panose="02020600040205080304" pitchFamily="18" charset="-128"/>
                          <a:ea typeface="ＭＳ Ｐ明朝" panose="02020600040205080304" pitchFamily="18" charset="-128"/>
                          <a:cs typeface="PMingLiU"/>
                        </a:rPr>
                        <a:t>支給割合</a:t>
                      </a:r>
                      <a:r>
                        <a:rPr sz="1000" spc="25" dirty="0">
                          <a:solidFill>
                            <a:srgbClr val="231F20"/>
                          </a:solidFill>
                          <a:latin typeface="ＭＳ Ｐ明朝" panose="02020600040205080304" pitchFamily="18" charset="-128"/>
                          <a:ea typeface="ＭＳ Ｐ明朝" panose="02020600040205080304" pitchFamily="18" charset="-128"/>
                          <a:cs typeface="PMingLiU"/>
                        </a:rPr>
                        <a:t>)</a:t>
                      </a:r>
                      <a:endParaRPr sz="1000" dirty="0">
                        <a:latin typeface="ＭＳ Ｐ明朝" panose="02020600040205080304" pitchFamily="18" charset="-128"/>
                        <a:ea typeface="ＭＳ Ｐ明朝" panose="02020600040205080304" pitchFamily="18" charset="-128"/>
                        <a:cs typeface="PMingLiU"/>
                      </a:endParaRPr>
                    </a:p>
                    <a:p>
                      <a:pPr algn="ctr">
                        <a:lnSpc>
                          <a:spcPct val="100000"/>
                        </a:lnSpc>
                        <a:spcBef>
                          <a:spcPts val="800"/>
                        </a:spcBef>
                      </a:pPr>
                      <a:r>
                        <a:rPr sz="1000" spc="25" dirty="0">
                          <a:solidFill>
                            <a:srgbClr val="231F20"/>
                          </a:solidFill>
                          <a:latin typeface="ＭＳ Ｐ明朝" panose="02020600040205080304" pitchFamily="18" charset="-128"/>
                          <a:ea typeface="ＭＳ Ｐ明朝" panose="02020600040205080304" pitchFamily="18" charset="-128"/>
                          <a:cs typeface="PMingLiU"/>
                        </a:rPr>
                        <a:t>47.709</a:t>
                      </a:r>
                      <a:endParaRPr sz="1000" dirty="0">
                        <a:latin typeface="ＭＳ Ｐ明朝" panose="02020600040205080304" pitchFamily="18" charset="-128"/>
                        <a:ea typeface="ＭＳ Ｐ明朝" panose="02020600040205080304" pitchFamily="18" charset="-128"/>
                        <a:cs typeface="PMingLiU"/>
                      </a:endParaRPr>
                    </a:p>
                  </a:txBody>
                  <a:tcPr marL="0" marR="0" marT="0" marB="0"/>
                </a:tc>
                <a:tc>
                  <a:txBody>
                    <a:bodyPr/>
                    <a:lstStyle/>
                    <a:p>
                      <a:pPr>
                        <a:lnSpc>
                          <a:spcPct val="100000"/>
                        </a:lnSpc>
                        <a:spcBef>
                          <a:spcPts val="15"/>
                        </a:spcBef>
                      </a:pPr>
                      <a:endParaRPr sz="1600" dirty="0">
                        <a:latin typeface="ＭＳ Ｐ明朝" panose="02020600040205080304" pitchFamily="18" charset="-128"/>
                        <a:ea typeface="ＭＳ Ｐ明朝" panose="02020600040205080304" pitchFamily="18" charset="-128"/>
                        <a:cs typeface="Times New Roman"/>
                      </a:endParaRPr>
                    </a:p>
                    <a:p>
                      <a:pPr marL="94615">
                        <a:lnSpc>
                          <a:spcPct val="100000"/>
                        </a:lnSpc>
                        <a:spcBef>
                          <a:spcPts val="5"/>
                        </a:spcBef>
                      </a:pPr>
                      <a:r>
                        <a:rPr sz="1000" dirty="0">
                          <a:solidFill>
                            <a:srgbClr val="231F20"/>
                          </a:solidFill>
                          <a:latin typeface="ＭＳ Ｐ明朝" panose="02020600040205080304" pitchFamily="18" charset="-128"/>
                          <a:ea typeface="ＭＳ Ｐ明朝" panose="02020600040205080304" pitchFamily="18" charset="-128"/>
                          <a:cs typeface="PMingLiU"/>
                        </a:rPr>
                        <a:t>＝</a:t>
                      </a:r>
                      <a:endParaRPr sz="1000" dirty="0">
                        <a:latin typeface="ＭＳ Ｐ明朝" panose="02020600040205080304" pitchFamily="18" charset="-128"/>
                        <a:ea typeface="ＭＳ Ｐ明朝" panose="02020600040205080304" pitchFamily="18" charset="-128"/>
                        <a:cs typeface="PMingLiU"/>
                      </a:endParaRPr>
                    </a:p>
                  </a:txBody>
                  <a:tcPr marL="0" marR="0" marT="1905" marB="0"/>
                </a:tc>
                <a:tc>
                  <a:txBody>
                    <a:bodyPr/>
                    <a:lstStyle/>
                    <a:p>
                      <a:pPr marL="234950">
                        <a:lnSpc>
                          <a:spcPts val="1060"/>
                        </a:lnSpc>
                      </a:pPr>
                      <a:r>
                        <a:rPr sz="1000" spc="30" dirty="0">
                          <a:solidFill>
                            <a:srgbClr val="231F20"/>
                          </a:solidFill>
                          <a:latin typeface="ＭＳ Ｐ明朝" panose="02020600040205080304" pitchFamily="18" charset="-128"/>
                          <a:ea typeface="ＭＳ Ｐ明朝" panose="02020600040205080304" pitchFamily="18" charset="-128"/>
                          <a:cs typeface="PMingLiU"/>
                        </a:rPr>
                        <a:t>(</a:t>
                      </a:r>
                      <a:r>
                        <a:rPr sz="1000" spc="100" dirty="0">
                          <a:solidFill>
                            <a:srgbClr val="231F20"/>
                          </a:solidFill>
                          <a:latin typeface="ＭＳ Ｐ明朝" panose="02020600040205080304" pitchFamily="18" charset="-128"/>
                          <a:ea typeface="ＭＳ Ｐ明朝" panose="02020600040205080304" pitchFamily="18" charset="-128"/>
                          <a:cs typeface="PMingLiU"/>
                        </a:rPr>
                        <a:t>基本額</a:t>
                      </a:r>
                      <a:r>
                        <a:rPr sz="1000" spc="30" dirty="0">
                          <a:solidFill>
                            <a:srgbClr val="231F20"/>
                          </a:solidFill>
                          <a:latin typeface="ＭＳ Ｐ明朝" panose="02020600040205080304" pitchFamily="18" charset="-128"/>
                          <a:ea typeface="ＭＳ Ｐ明朝" panose="02020600040205080304" pitchFamily="18" charset="-128"/>
                          <a:cs typeface="PMingLiU"/>
                        </a:rPr>
                        <a:t>)</a:t>
                      </a:r>
                      <a:endParaRPr sz="1000" dirty="0">
                        <a:latin typeface="ＭＳ Ｐ明朝" panose="02020600040205080304" pitchFamily="18" charset="-128"/>
                        <a:ea typeface="ＭＳ Ｐ明朝" panose="02020600040205080304" pitchFamily="18" charset="-128"/>
                        <a:cs typeface="PMingLiU"/>
                      </a:endParaRPr>
                    </a:p>
                    <a:p>
                      <a:pPr marL="145415">
                        <a:lnSpc>
                          <a:spcPct val="100000"/>
                        </a:lnSpc>
                        <a:spcBef>
                          <a:spcPts val="800"/>
                        </a:spcBef>
                      </a:pPr>
                      <a:r>
                        <a:rPr sz="1000" spc="25" dirty="0">
                          <a:solidFill>
                            <a:srgbClr val="231F20"/>
                          </a:solidFill>
                          <a:latin typeface="ＭＳ Ｐ明朝" panose="02020600040205080304" pitchFamily="18" charset="-128"/>
                          <a:ea typeface="ＭＳ Ｐ明朝" panose="02020600040205080304" pitchFamily="18" charset="-128"/>
                          <a:cs typeface="PMingLiU"/>
                        </a:rPr>
                        <a:t>20,978,064</a:t>
                      </a:r>
                      <a:r>
                        <a:rPr sz="1000" u="sng" spc="37" baseline="47619" dirty="0">
                          <a:solidFill>
                            <a:srgbClr val="231F20"/>
                          </a:solidFill>
                          <a:uFill>
                            <a:solidFill>
                              <a:srgbClr val="231F20"/>
                            </a:solidFill>
                          </a:uFill>
                          <a:latin typeface="ＭＳ Ｐ明朝" panose="02020600040205080304" pitchFamily="18" charset="-128"/>
                          <a:ea typeface="ＭＳ Ｐ明朝" panose="02020600040205080304" pitchFamily="18" charset="-128"/>
                          <a:cs typeface="PMingLiU"/>
                        </a:rPr>
                        <a:t>27</a:t>
                      </a:r>
                      <a:r>
                        <a:rPr sz="1000" dirty="0" smtClean="0">
                          <a:solidFill>
                            <a:srgbClr val="231F20"/>
                          </a:solidFill>
                          <a:latin typeface="ＭＳ Ｐ明朝" panose="02020600040205080304" pitchFamily="18" charset="-128"/>
                          <a:ea typeface="ＭＳ Ｐ明朝" panose="02020600040205080304" pitchFamily="18" charset="-128"/>
                          <a:cs typeface="PMingLiU"/>
                        </a:rPr>
                        <a:t>円</a:t>
                      </a:r>
                      <a:endParaRPr lang="en-US" sz="1000" dirty="0" smtClean="0">
                        <a:solidFill>
                          <a:srgbClr val="231F20"/>
                        </a:solidFill>
                        <a:latin typeface="ＭＳ Ｐ明朝" panose="02020600040205080304" pitchFamily="18" charset="-128"/>
                        <a:ea typeface="ＭＳ Ｐ明朝" panose="02020600040205080304" pitchFamily="18" charset="-128"/>
                        <a:cs typeface="PMingLiU"/>
                      </a:endParaRPr>
                    </a:p>
                    <a:p>
                      <a:pPr marL="145415">
                        <a:lnSpc>
                          <a:spcPct val="100000"/>
                        </a:lnSpc>
                        <a:spcBef>
                          <a:spcPts val="800"/>
                        </a:spcBef>
                      </a:pPr>
                      <a:endParaRPr sz="1000" dirty="0">
                        <a:latin typeface="ＭＳ Ｐ明朝" panose="02020600040205080304" pitchFamily="18" charset="-128"/>
                        <a:ea typeface="ＭＳ Ｐ明朝" panose="02020600040205080304" pitchFamily="18" charset="-128"/>
                        <a:cs typeface="PMingLiU"/>
                      </a:endParaRPr>
                    </a:p>
                  </a:txBody>
                  <a:tcPr marL="0" marR="0" marT="0" marB="0"/>
                </a:tc>
              </a:tr>
              <a:tr h="151929">
                <a:tc>
                  <a:txBody>
                    <a:bodyPr/>
                    <a:lstStyle/>
                    <a:p>
                      <a:pPr marL="31750">
                        <a:lnSpc>
                          <a:spcPct val="100000"/>
                        </a:lnSpc>
                        <a:spcBef>
                          <a:spcPts val="290"/>
                        </a:spcBef>
                      </a:pPr>
                      <a:r>
                        <a:rPr sz="1000" dirty="0">
                          <a:solidFill>
                            <a:srgbClr val="231F20"/>
                          </a:solidFill>
                          <a:latin typeface="ＭＳ Ｐ明朝" panose="02020600040205080304" pitchFamily="18" charset="-128"/>
                          <a:ea typeface="ＭＳ Ｐ明朝" panose="02020600040205080304" pitchFamily="18" charset="-128"/>
                          <a:cs typeface="PMingLiU"/>
                        </a:rPr>
                        <a:t>【調整額】</a:t>
                      </a:r>
                      <a:endParaRPr sz="1000" dirty="0">
                        <a:latin typeface="ＭＳ Ｐ明朝" panose="02020600040205080304" pitchFamily="18" charset="-128"/>
                        <a:ea typeface="ＭＳ Ｐ明朝" panose="02020600040205080304" pitchFamily="18" charset="-128"/>
                        <a:cs typeface="PMingLiU"/>
                      </a:endParaRPr>
                    </a:p>
                  </a:txBody>
                  <a:tcPr marL="0" marR="0" marT="36830" marB="0"/>
                </a:tc>
                <a:tc>
                  <a:txBody>
                    <a:bodyPr/>
                    <a:lstStyle/>
                    <a:p>
                      <a:pPr marR="120014" algn="r">
                        <a:lnSpc>
                          <a:spcPct val="100000"/>
                        </a:lnSpc>
                        <a:spcBef>
                          <a:spcPts val="290"/>
                        </a:spcBef>
                      </a:pPr>
                      <a:r>
                        <a:rPr sz="1000" spc="25" dirty="0">
                          <a:solidFill>
                            <a:srgbClr val="231F20"/>
                          </a:solidFill>
                          <a:latin typeface="ＭＳ Ｐ明朝" panose="02020600040205080304" pitchFamily="18" charset="-128"/>
                          <a:ea typeface="ＭＳ Ｐ明朝" panose="02020600040205080304" pitchFamily="18" charset="-128"/>
                          <a:cs typeface="PMingLiU"/>
                        </a:rPr>
                        <a:t>32,500 </a:t>
                      </a:r>
                      <a:r>
                        <a:rPr sz="1000" spc="95" dirty="0">
                          <a:solidFill>
                            <a:srgbClr val="231F20"/>
                          </a:solidFill>
                          <a:latin typeface="ＭＳ Ｐ明朝" panose="02020600040205080304" pitchFamily="18" charset="-128"/>
                          <a:ea typeface="ＭＳ Ｐ明朝" panose="02020600040205080304" pitchFamily="18" charset="-128"/>
                          <a:cs typeface="PMingLiU"/>
                        </a:rPr>
                        <a:t> </a:t>
                      </a:r>
                      <a:r>
                        <a:rPr sz="1000" dirty="0">
                          <a:solidFill>
                            <a:srgbClr val="231F20"/>
                          </a:solidFill>
                          <a:latin typeface="ＭＳ Ｐ明朝" panose="02020600040205080304" pitchFamily="18" charset="-128"/>
                          <a:ea typeface="ＭＳ Ｐ明朝" panose="02020600040205080304" pitchFamily="18" charset="-128"/>
                          <a:cs typeface="PMingLiU"/>
                        </a:rPr>
                        <a:t>円</a:t>
                      </a:r>
                      <a:endParaRPr sz="1000" dirty="0">
                        <a:latin typeface="ＭＳ Ｐ明朝" panose="02020600040205080304" pitchFamily="18" charset="-128"/>
                        <a:ea typeface="ＭＳ Ｐ明朝" panose="02020600040205080304" pitchFamily="18" charset="-128"/>
                        <a:cs typeface="PMingLiU"/>
                      </a:endParaRPr>
                    </a:p>
                  </a:txBody>
                  <a:tcPr marL="0" marR="0" marT="36830" marB="0"/>
                </a:tc>
                <a:tc>
                  <a:txBody>
                    <a:bodyPr/>
                    <a:lstStyle/>
                    <a:p>
                      <a:pPr marL="31750" algn="ctr">
                        <a:lnSpc>
                          <a:spcPct val="100000"/>
                        </a:lnSpc>
                        <a:spcBef>
                          <a:spcPts val="290"/>
                        </a:spcBef>
                      </a:pPr>
                      <a:r>
                        <a:rPr sz="1000" dirty="0">
                          <a:solidFill>
                            <a:srgbClr val="231F20"/>
                          </a:solidFill>
                          <a:latin typeface="ＭＳ Ｐ明朝" panose="02020600040205080304" pitchFamily="18" charset="-128"/>
                          <a:ea typeface="ＭＳ Ｐ明朝" panose="02020600040205080304" pitchFamily="18" charset="-128"/>
                          <a:cs typeface="PMingLiU"/>
                        </a:rPr>
                        <a:t>×</a:t>
                      </a:r>
                      <a:endParaRPr sz="1000">
                        <a:latin typeface="ＭＳ Ｐ明朝" panose="02020600040205080304" pitchFamily="18" charset="-128"/>
                        <a:ea typeface="ＭＳ Ｐ明朝" panose="02020600040205080304" pitchFamily="18" charset="-128"/>
                        <a:cs typeface="PMingLiU"/>
                      </a:endParaRPr>
                    </a:p>
                  </a:txBody>
                  <a:tcPr marL="0" marR="0" marT="36830" marB="0"/>
                </a:tc>
                <a:tc>
                  <a:txBody>
                    <a:bodyPr/>
                    <a:lstStyle/>
                    <a:p>
                      <a:pPr marR="140335" algn="ctr">
                        <a:lnSpc>
                          <a:spcPct val="100000"/>
                        </a:lnSpc>
                        <a:spcBef>
                          <a:spcPts val="290"/>
                        </a:spcBef>
                      </a:pPr>
                      <a:r>
                        <a:rPr sz="1000" spc="30" dirty="0">
                          <a:solidFill>
                            <a:srgbClr val="231F20"/>
                          </a:solidFill>
                          <a:latin typeface="ＭＳ Ｐ明朝" panose="02020600040205080304" pitchFamily="18" charset="-128"/>
                          <a:ea typeface="ＭＳ Ｐ明朝" panose="02020600040205080304" pitchFamily="18" charset="-128"/>
                          <a:cs typeface="PMingLiU"/>
                        </a:rPr>
                        <a:t>60</a:t>
                      </a:r>
                      <a:endParaRPr sz="1000" dirty="0">
                        <a:latin typeface="ＭＳ Ｐ明朝" panose="02020600040205080304" pitchFamily="18" charset="-128"/>
                        <a:ea typeface="ＭＳ Ｐ明朝" panose="02020600040205080304" pitchFamily="18" charset="-128"/>
                        <a:cs typeface="PMingLiU"/>
                      </a:endParaRPr>
                    </a:p>
                  </a:txBody>
                  <a:tcPr marL="0" marR="0" marT="36830" marB="0"/>
                </a:tc>
                <a:tc>
                  <a:txBody>
                    <a:bodyPr/>
                    <a:lstStyle/>
                    <a:p>
                      <a:pPr marL="95250">
                        <a:lnSpc>
                          <a:spcPct val="100000"/>
                        </a:lnSpc>
                        <a:spcBef>
                          <a:spcPts val="290"/>
                        </a:spcBef>
                      </a:pPr>
                      <a:r>
                        <a:rPr sz="1000" dirty="0">
                          <a:solidFill>
                            <a:srgbClr val="231F20"/>
                          </a:solidFill>
                          <a:latin typeface="ＭＳ Ｐ明朝" panose="02020600040205080304" pitchFamily="18" charset="-128"/>
                          <a:ea typeface="ＭＳ Ｐ明朝" panose="02020600040205080304" pitchFamily="18" charset="-128"/>
                          <a:cs typeface="PMingLiU"/>
                        </a:rPr>
                        <a:t>＝</a:t>
                      </a:r>
                      <a:endParaRPr sz="1000" dirty="0">
                        <a:latin typeface="ＭＳ Ｐ明朝" panose="02020600040205080304" pitchFamily="18" charset="-128"/>
                        <a:ea typeface="ＭＳ Ｐ明朝" panose="02020600040205080304" pitchFamily="18" charset="-128"/>
                        <a:cs typeface="PMingLiU"/>
                      </a:endParaRPr>
                    </a:p>
                  </a:txBody>
                  <a:tcPr marL="0" marR="0" marT="36830" marB="0"/>
                </a:tc>
                <a:tc>
                  <a:txBody>
                    <a:bodyPr/>
                    <a:lstStyle/>
                    <a:p>
                      <a:pPr marR="24130" algn="r">
                        <a:lnSpc>
                          <a:spcPct val="100000"/>
                        </a:lnSpc>
                        <a:spcBef>
                          <a:spcPts val="290"/>
                        </a:spcBef>
                      </a:pPr>
                      <a:r>
                        <a:rPr sz="1000" spc="25" dirty="0">
                          <a:solidFill>
                            <a:srgbClr val="231F20"/>
                          </a:solidFill>
                          <a:latin typeface="ＭＳ Ｐ明朝" panose="02020600040205080304" pitchFamily="18" charset="-128"/>
                          <a:ea typeface="ＭＳ Ｐ明朝" panose="02020600040205080304" pitchFamily="18" charset="-128"/>
                          <a:cs typeface="PMingLiU"/>
                        </a:rPr>
                        <a:t>1,950,000 </a:t>
                      </a:r>
                      <a:r>
                        <a:rPr sz="1000" dirty="0" smtClean="0">
                          <a:solidFill>
                            <a:srgbClr val="231F20"/>
                          </a:solidFill>
                          <a:latin typeface="ＭＳ Ｐ明朝" panose="02020600040205080304" pitchFamily="18" charset="-128"/>
                          <a:ea typeface="ＭＳ Ｐ明朝" panose="02020600040205080304" pitchFamily="18" charset="-128"/>
                          <a:cs typeface="PMingLiU"/>
                        </a:rPr>
                        <a:t>円</a:t>
                      </a:r>
                      <a:endParaRPr sz="1000" dirty="0">
                        <a:latin typeface="ＭＳ Ｐ明朝" panose="02020600040205080304" pitchFamily="18" charset="-128"/>
                        <a:ea typeface="ＭＳ Ｐ明朝" panose="02020600040205080304" pitchFamily="18" charset="-128"/>
                        <a:cs typeface="PMingLiU"/>
                      </a:endParaRPr>
                    </a:p>
                  </a:txBody>
                  <a:tcPr marL="0" marR="0" marT="36830" marB="0"/>
                </a:tc>
              </a:tr>
              <a:tr h="293763">
                <a:tc>
                  <a:txBody>
                    <a:bodyPr/>
                    <a:lstStyle/>
                    <a:p>
                      <a:pPr>
                        <a:lnSpc>
                          <a:spcPct val="100000"/>
                        </a:lnSpc>
                      </a:pPr>
                      <a:endParaRPr sz="1000" dirty="0">
                        <a:latin typeface="ＭＳ Ｐ明朝" panose="02020600040205080304" pitchFamily="18" charset="-128"/>
                        <a:ea typeface="ＭＳ Ｐ明朝" panose="02020600040205080304" pitchFamily="18" charset="-128"/>
                        <a:cs typeface="Times New Roman"/>
                      </a:endParaRPr>
                    </a:p>
                  </a:txBody>
                  <a:tcPr marL="0" marR="0" marT="0" marB="0"/>
                </a:tc>
                <a:tc>
                  <a:txBody>
                    <a:bodyPr/>
                    <a:lstStyle/>
                    <a:p>
                      <a:pPr marL="361315">
                        <a:lnSpc>
                          <a:spcPct val="100000"/>
                        </a:lnSpc>
                        <a:spcBef>
                          <a:spcPts val="290"/>
                        </a:spcBef>
                      </a:pPr>
                      <a:r>
                        <a:rPr sz="1000" spc="30" dirty="0">
                          <a:solidFill>
                            <a:srgbClr val="231F20"/>
                          </a:solidFill>
                          <a:latin typeface="ＭＳ Ｐ明朝" panose="02020600040205080304" pitchFamily="18" charset="-128"/>
                          <a:ea typeface="ＭＳ Ｐ明朝" panose="02020600040205080304" pitchFamily="18" charset="-128"/>
                          <a:cs typeface="PMingLiU"/>
                        </a:rPr>
                        <a:t>(</a:t>
                      </a:r>
                      <a:r>
                        <a:rPr sz="1000" spc="100" dirty="0">
                          <a:solidFill>
                            <a:srgbClr val="231F20"/>
                          </a:solidFill>
                          <a:latin typeface="ＭＳ Ｐ明朝" panose="02020600040205080304" pitchFamily="18" charset="-128"/>
                          <a:ea typeface="ＭＳ Ｐ明朝" panose="02020600040205080304" pitchFamily="18" charset="-128"/>
                          <a:cs typeface="PMingLiU"/>
                        </a:rPr>
                        <a:t>基本額</a:t>
                      </a:r>
                      <a:r>
                        <a:rPr sz="1000" spc="30" dirty="0">
                          <a:solidFill>
                            <a:srgbClr val="231F20"/>
                          </a:solidFill>
                          <a:latin typeface="ＭＳ Ｐ明朝" panose="02020600040205080304" pitchFamily="18" charset="-128"/>
                          <a:ea typeface="ＭＳ Ｐ明朝" panose="02020600040205080304" pitchFamily="18" charset="-128"/>
                          <a:cs typeface="PMingLiU"/>
                        </a:rPr>
                        <a:t>)</a:t>
                      </a:r>
                      <a:endParaRPr sz="1000" dirty="0">
                        <a:latin typeface="ＭＳ Ｐ明朝" panose="02020600040205080304" pitchFamily="18" charset="-128"/>
                        <a:ea typeface="ＭＳ Ｐ明朝" panose="02020600040205080304" pitchFamily="18" charset="-128"/>
                        <a:cs typeface="PMingLiU"/>
                      </a:endParaRPr>
                    </a:p>
                  </a:txBody>
                  <a:tcPr marL="0" marR="0" marT="36830" marB="0"/>
                </a:tc>
                <a:tc>
                  <a:txBody>
                    <a:bodyPr/>
                    <a:lstStyle/>
                    <a:p>
                      <a:pPr>
                        <a:lnSpc>
                          <a:spcPct val="100000"/>
                        </a:lnSpc>
                      </a:pPr>
                      <a:endParaRPr sz="1000" dirty="0">
                        <a:latin typeface="ＭＳ Ｐ明朝" panose="02020600040205080304" pitchFamily="18" charset="-128"/>
                        <a:ea typeface="ＭＳ Ｐ明朝" panose="02020600040205080304" pitchFamily="18" charset="-128"/>
                        <a:cs typeface="Times New Roman"/>
                      </a:endParaRPr>
                    </a:p>
                  </a:txBody>
                  <a:tcPr marL="0" marR="0" marT="0" marB="0"/>
                </a:tc>
                <a:tc>
                  <a:txBody>
                    <a:bodyPr/>
                    <a:lstStyle/>
                    <a:p>
                      <a:pPr marL="158115">
                        <a:lnSpc>
                          <a:spcPct val="100000"/>
                        </a:lnSpc>
                        <a:spcBef>
                          <a:spcPts val="290"/>
                        </a:spcBef>
                      </a:pPr>
                      <a:r>
                        <a:rPr sz="1000" spc="30" dirty="0">
                          <a:solidFill>
                            <a:srgbClr val="231F20"/>
                          </a:solidFill>
                          <a:latin typeface="ＭＳ Ｐ明朝" panose="02020600040205080304" pitchFamily="18" charset="-128"/>
                          <a:ea typeface="ＭＳ Ｐ明朝" panose="02020600040205080304" pitchFamily="18" charset="-128"/>
                          <a:cs typeface="PMingLiU"/>
                        </a:rPr>
                        <a:t>(</a:t>
                      </a:r>
                      <a:r>
                        <a:rPr sz="1000" spc="100" dirty="0">
                          <a:solidFill>
                            <a:srgbClr val="231F20"/>
                          </a:solidFill>
                          <a:latin typeface="ＭＳ Ｐ明朝" panose="02020600040205080304" pitchFamily="18" charset="-128"/>
                          <a:ea typeface="ＭＳ Ｐ明朝" panose="02020600040205080304" pitchFamily="18" charset="-128"/>
                          <a:cs typeface="PMingLiU"/>
                        </a:rPr>
                        <a:t>調整額</a:t>
                      </a:r>
                      <a:r>
                        <a:rPr sz="1000" spc="30" dirty="0">
                          <a:solidFill>
                            <a:srgbClr val="231F20"/>
                          </a:solidFill>
                          <a:latin typeface="ＭＳ Ｐ明朝" panose="02020600040205080304" pitchFamily="18" charset="-128"/>
                          <a:ea typeface="ＭＳ Ｐ明朝" panose="02020600040205080304" pitchFamily="18" charset="-128"/>
                          <a:cs typeface="PMingLiU"/>
                        </a:rPr>
                        <a:t>)</a:t>
                      </a:r>
                      <a:endParaRPr sz="1000" dirty="0">
                        <a:latin typeface="ＭＳ Ｐ明朝" panose="02020600040205080304" pitchFamily="18" charset="-128"/>
                        <a:ea typeface="ＭＳ Ｐ明朝" panose="02020600040205080304" pitchFamily="18" charset="-128"/>
                        <a:cs typeface="PMingLiU"/>
                      </a:endParaRPr>
                    </a:p>
                  </a:txBody>
                  <a:tcPr marL="0" marR="0" marT="36830" marB="0"/>
                </a:tc>
                <a:tc>
                  <a:txBody>
                    <a:bodyPr/>
                    <a:lstStyle/>
                    <a:p>
                      <a:pPr>
                        <a:lnSpc>
                          <a:spcPct val="100000"/>
                        </a:lnSpc>
                      </a:pPr>
                      <a:endParaRPr sz="1000">
                        <a:latin typeface="ＭＳ Ｐ明朝" panose="02020600040205080304" pitchFamily="18" charset="-128"/>
                        <a:ea typeface="ＭＳ Ｐ明朝" panose="02020600040205080304" pitchFamily="18" charset="-128"/>
                        <a:cs typeface="Times New Roman"/>
                      </a:endParaRPr>
                    </a:p>
                  </a:txBody>
                  <a:tcPr marL="0" marR="0" marT="0" marB="0"/>
                </a:tc>
                <a:tc>
                  <a:txBody>
                    <a:bodyPr/>
                    <a:lstStyle/>
                    <a:p>
                      <a:pPr>
                        <a:lnSpc>
                          <a:spcPct val="100000"/>
                        </a:lnSpc>
                      </a:pPr>
                      <a:endParaRPr sz="1000" dirty="0">
                        <a:latin typeface="ＭＳ Ｐ明朝" panose="02020600040205080304" pitchFamily="18" charset="-128"/>
                        <a:ea typeface="ＭＳ Ｐ明朝" panose="02020600040205080304" pitchFamily="18" charset="-128"/>
                        <a:cs typeface="Times New Roman"/>
                      </a:endParaRPr>
                    </a:p>
                  </a:txBody>
                  <a:tcPr marL="0" marR="0" marT="0" marB="0"/>
                </a:tc>
              </a:tr>
              <a:tr h="397593">
                <a:tc>
                  <a:txBody>
                    <a:bodyPr/>
                    <a:lstStyle/>
                    <a:p>
                      <a:pPr marL="31750">
                        <a:lnSpc>
                          <a:spcPts val="1180"/>
                        </a:lnSpc>
                        <a:spcBef>
                          <a:spcPts val="465"/>
                        </a:spcBef>
                      </a:pPr>
                      <a:r>
                        <a:rPr sz="1000" dirty="0">
                          <a:solidFill>
                            <a:srgbClr val="231F20"/>
                          </a:solidFill>
                          <a:latin typeface="ＭＳ Ｐ明朝" panose="02020600040205080304" pitchFamily="18" charset="-128"/>
                          <a:ea typeface="ＭＳ Ｐ明朝" panose="02020600040205080304" pitchFamily="18" charset="-128"/>
                          <a:cs typeface="PMingLiU"/>
                        </a:rPr>
                        <a:t>【退職手当額】</a:t>
                      </a:r>
                      <a:endParaRPr sz="1000" dirty="0">
                        <a:latin typeface="ＭＳ Ｐ明朝" panose="02020600040205080304" pitchFamily="18" charset="-128"/>
                        <a:ea typeface="ＭＳ Ｐ明朝" panose="02020600040205080304" pitchFamily="18" charset="-128"/>
                        <a:cs typeface="PMingLiU"/>
                      </a:endParaRPr>
                    </a:p>
                  </a:txBody>
                  <a:tcPr marL="0" marR="0" marT="59055" marB="0"/>
                </a:tc>
                <a:tc>
                  <a:txBody>
                    <a:bodyPr/>
                    <a:lstStyle/>
                    <a:p>
                      <a:pPr marR="119380" algn="r">
                        <a:lnSpc>
                          <a:spcPts val="1180"/>
                        </a:lnSpc>
                        <a:spcBef>
                          <a:spcPts val="465"/>
                        </a:spcBef>
                      </a:pPr>
                      <a:r>
                        <a:rPr sz="1000" spc="25" dirty="0">
                          <a:solidFill>
                            <a:srgbClr val="231F20"/>
                          </a:solidFill>
                          <a:latin typeface="ＭＳ Ｐ明朝" panose="02020600040205080304" pitchFamily="18" charset="-128"/>
                          <a:ea typeface="ＭＳ Ｐ明朝" panose="02020600040205080304" pitchFamily="18" charset="-128"/>
                          <a:cs typeface="PMingLiU"/>
                        </a:rPr>
                        <a:t>20,978,064</a:t>
                      </a:r>
                      <a:r>
                        <a:rPr sz="1000" u="sng" spc="37" baseline="47619" dirty="0">
                          <a:solidFill>
                            <a:srgbClr val="231F20"/>
                          </a:solidFill>
                          <a:uFill>
                            <a:solidFill>
                              <a:srgbClr val="231F20"/>
                            </a:solidFill>
                          </a:uFill>
                          <a:latin typeface="ＭＳ Ｐ明朝" panose="02020600040205080304" pitchFamily="18" charset="-128"/>
                          <a:ea typeface="ＭＳ Ｐ明朝" panose="02020600040205080304" pitchFamily="18" charset="-128"/>
                          <a:cs typeface="PMingLiU"/>
                        </a:rPr>
                        <a:t>27</a:t>
                      </a:r>
                      <a:r>
                        <a:rPr sz="1000" dirty="0">
                          <a:solidFill>
                            <a:srgbClr val="231F20"/>
                          </a:solidFill>
                          <a:latin typeface="ＭＳ Ｐ明朝" panose="02020600040205080304" pitchFamily="18" charset="-128"/>
                          <a:ea typeface="ＭＳ Ｐ明朝" panose="02020600040205080304" pitchFamily="18" charset="-128"/>
                          <a:cs typeface="PMingLiU"/>
                        </a:rPr>
                        <a:t>円</a:t>
                      </a:r>
                      <a:endParaRPr sz="1000" dirty="0">
                        <a:latin typeface="ＭＳ Ｐ明朝" panose="02020600040205080304" pitchFamily="18" charset="-128"/>
                        <a:ea typeface="ＭＳ Ｐ明朝" panose="02020600040205080304" pitchFamily="18" charset="-128"/>
                        <a:cs typeface="PMingLiU"/>
                      </a:endParaRPr>
                    </a:p>
                  </a:txBody>
                  <a:tcPr marL="0" marR="0" marT="59055" marB="0"/>
                </a:tc>
                <a:tc>
                  <a:txBody>
                    <a:bodyPr/>
                    <a:lstStyle/>
                    <a:p>
                      <a:pPr marL="31115" algn="ctr">
                        <a:lnSpc>
                          <a:spcPts val="1180"/>
                        </a:lnSpc>
                        <a:spcBef>
                          <a:spcPts val="465"/>
                        </a:spcBef>
                      </a:pPr>
                      <a:r>
                        <a:rPr sz="1000" dirty="0">
                          <a:solidFill>
                            <a:srgbClr val="231F20"/>
                          </a:solidFill>
                          <a:latin typeface="ＭＳ Ｐ明朝" panose="02020600040205080304" pitchFamily="18" charset="-128"/>
                          <a:ea typeface="ＭＳ Ｐ明朝" panose="02020600040205080304" pitchFamily="18" charset="-128"/>
                          <a:cs typeface="PMingLiU"/>
                        </a:rPr>
                        <a:t>＋</a:t>
                      </a:r>
                      <a:endParaRPr sz="1000" dirty="0">
                        <a:latin typeface="ＭＳ Ｐ明朝" panose="02020600040205080304" pitchFamily="18" charset="-128"/>
                        <a:ea typeface="ＭＳ Ｐ明朝" panose="02020600040205080304" pitchFamily="18" charset="-128"/>
                        <a:cs typeface="PMingLiU"/>
                      </a:endParaRPr>
                    </a:p>
                  </a:txBody>
                  <a:tcPr marL="0" marR="0" marT="59055" marB="0"/>
                </a:tc>
                <a:tc>
                  <a:txBody>
                    <a:bodyPr/>
                    <a:lstStyle/>
                    <a:p>
                      <a:pPr marL="94615">
                        <a:lnSpc>
                          <a:spcPts val="1180"/>
                        </a:lnSpc>
                        <a:spcBef>
                          <a:spcPts val="465"/>
                        </a:spcBef>
                      </a:pPr>
                      <a:r>
                        <a:rPr sz="1000" spc="20" dirty="0">
                          <a:solidFill>
                            <a:srgbClr val="231F20"/>
                          </a:solidFill>
                          <a:latin typeface="ＭＳ Ｐ明朝" panose="02020600040205080304" pitchFamily="18" charset="-128"/>
                          <a:ea typeface="ＭＳ Ｐ明朝" panose="02020600040205080304" pitchFamily="18" charset="-128"/>
                          <a:cs typeface="PMingLiU"/>
                        </a:rPr>
                        <a:t>1,950,000</a:t>
                      </a:r>
                      <a:r>
                        <a:rPr sz="1000" spc="50" dirty="0">
                          <a:solidFill>
                            <a:srgbClr val="231F20"/>
                          </a:solidFill>
                          <a:latin typeface="ＭＳ Ｐ明朝" panose="02020600040205080304" pitchFamily="18" charset="-128"/>
                          <a:ea typeface="ＭＳ Ｐ明朝" panose="02020600040205080304" pitchFamily="18" charset="-128"/>
                          <a:cs typeface="PMingLiU"/>
                        </a:rPr>
                        <a:t>円</a:t>
                      </a:r>
                      <a:endParaRPr sz="1000" dirty="0">
                        <a:latin typeface="ＭＳ Ｐ明朝" panose="02020600040205080304" pitchFamily="18" charset="-128"/>
                        <a:ea typeface="ＭＳ Ｐ明朝" panose="02020600040205080304" pitchFamily="18" charset="-128"/>
                        <a:cs typeface="PMingLiU"/>
                      </a:endParaRPr>
                    </a:p>
                  </a:txBody>
                  <a:tcPr marL="0" marR="0" marT="59055" marB="0"/>
                </a:tc>
                <a:tc>
                  <a:txBody>
                    <a:bodyPr/>
                    <a:lstStyle/>
                    <a:p>
                      <a:pPr marL="94615">
                        <a:lnSpc>
                          <a:spcPts val="1180"/>
                        </a:lnSpc>
                        <a:spcBef>
                          <a:spcPts val="465"/>
                        </a:spcBef>
                      </a:pPr>
                      <a:r>
                        <a:rPr sz="1000" dirty="0">
                          <a:solidFill>
                            <a:srgbClr val="231F20"/>
                          </a:solidFill>
                          <a:latin typeface="ＭＳ Ｐ明朝" panose="02020600040205080304" pitchFamily="18" charset="-128"/>
                          <a:ea typeface="ＭＳ Ｐ明朝" panose="02020600040205080304" pitchFamily="18" charset="-128"/>
                          <a:cs typeface="PMingLiU"/>
                        </a:rPr>
                        <a:t>＝</a:t>
                      </a:r>
                      <a:endParaRPr sz="1000" dirty="0">
                        <a:latin typeface="ＭＳ Ｐ明朝" panose="02020600040205080304" pitchFamily="18" charset="-128"/>
                        <a:ea typeface="ＭＳ Ｐ明朝" panose="02020600040205080304" pitchFamily="18" charset="-128"/>
                        <a:cs typeface="PMingLiU"/>
                      </a:endParaRPr>
                    </a:p>
                  </a:txBody>
                  <a:tcPr marL="0" marR="0" marT="59055" marB="0"/>
                </a:tc>
                <a:tc>
                  <a:txBody>
                    <a:bodyPr/>
                    <a:lstStyle/>
                    <a:p>
                      <a:pPr marR="24130" algn="r">
                        <a:lnSpc>
                          <a:spcPts val="1180"/>
                        </a:lnSpc>
                        <a:spcBef>
                          <a:spcPts val="465"/>
                        </a:spcBef>
                      </a:pPr>
                      <a:r>
                        <a:rPr sz="1000" spc="25" dirty="0">
                          <a:solidFill>
                            <a:srgbClr val="231F20"/>
                          </a:solidFill>
                          <a:latin typeface="ＭＳ Ｐ明朝" panose="02020600040205080304" pitchFamily="18" charset="-128"/>
                          <a:ea typeface="ＭＳ Ｐ明朝" panose="02020600040205080304" pitchFamily="18" charset="-128"/>
                          <a:cs typeface="PMingLiU"/>
                        </a:rPr>
                        <a:t>22,928,064</a:t>
                      </a:r>
                      <a:r>
                        <a:rPr sz="1000" u="sng" spc="37" baseline="47619" dirty="0">
                          <a:solidFill>
                            <a:srgbClr val="231F20"/>
                          </a:solidFill>
                          <a:uFill>
                            <a:solidFill>
                              <a:srgbClr val="231F20"/>
                            </a:solidFill>
                          </a:uFill>
                          <a:latin typeface="ＭＳ Ｐ明朝" panose="02020600040205080304" pitchFamily="18" charset="-128"/>
                          <a:ea typeface="ＭＳ Ｐ明朝" panose="02020600040205080304" pitchFamily="18" charset="-128"/>
                          <a:cs typeface="PMingLiU"/>
                        </a:rPr>
                        <a:t>27</a:t>
                      </a:r>
                      <a:r>
                        <a:rPr sz="1000" dirty="0">
                          <a:solidFill>
                            <a:srgbClr val="231F20"/>
                          </a:solidFill>
                          <a:latin typeface="ＭＳ Ｐ明朝" panose="02020600040205080304" pitchFamily="18" charset="-128"/>
                          <a:ea typeface="ＭＳ Ｐ明朝" panose="02020600040205080304" pitchFamily="18" charset="-128"/>
                          <a:cs typeface="PMingLiU"/>
                        </a:rPr>
                        <a:t>円</a:t>
                      </a:r>
                      <a:endParaRPr sz="1000" dirty="0">
                        <a:latin typeface="ＭＳ Ｐ明朝" panose="02020600040205080304" pitchFamily="18" charset="-128"/>
                        <a:ea typeface="ＭＳ Ｐ明朝" panose="02020600040205080304" pitchFamily="18" charset="-128"/>
                        <a:cs typeface="PMingLiU"/>
                      </a:endParaRPr>
                    </a:p>
                  </a:txBody>
                  <a:tcPr marL="0" marR="0" marT="59055" marB="0"/>
                </a:tc>
              </a:tr>
            </a:tbl>
          </a:graphicData>
        </a:graphic>
      </p:graphicFrame>
      <p:pic>
        <p:nvPicPr>
          <p:cNvPr id="29" name="object 29"/>
          <p:cNvPicPr/>
          <p:nvPr/>
        </p:nvPicPr>
        <p:blipFill>
          <a:blip r:embed="rId3" cstate="print"/>
          <a:stretch>
            <a:fillRect/>
          </a:stretch>
        </p:blipFill>
        <p:spPr>
          <a:xfrm>
            <a:off x="6870346" y="9982900"/>
            <a:ext cx="180975" cy="180975"/>
          </a:xfrm>
          <a:prstGeom prst="rect">
            <a:avLst/>
          </a:prstGeom>
        </p:spPr>
      </p:pic>
      <p:sp>
        <p:nvSpPr>
          <p:cNvPr id="30" name="object 30"/>
          <p:cNvSpPr txBox="1">
            <a:spLocks noGrp="1"/>
          </p:cNvSpPr>
          <p:nvPr>
            <p:ph type="sldNum" sz="quarter" idx="7"/>
          </p:nvPr>
        </p:nvSpPr>
        <p:spPr>
          <a:xfrm>
            <a:off x="3687943" y="9982900"/>
            <a:ext cx="533400" cy="153888"/>
          </a:xfrm>
          <a:prstGeom prst="rect">
            <a:avLst/>
          </a:prstGeom>
        </p:spPr>
        <p:txBody>
          <a:bodyPr vert="horz" wrap="square" lIns="0" tIns="0" rIns="0" bIns="0" rtlCol="0">
            <a:spAutoFit/>
          </a:bodyPr>
          <a:lstStyle/>
          <a:p>
            <a:pPr marL="12702">
              <a:lnSpc>
                <a:spcPts val="1159"/>
              </a:lnSpc>
            </a:pPr>
            <a:r>
              <a:rPr dirty="0" smtClean="0"/>
              <a:t>―</a:t>
            </a:r>
            <a:r>
              <a:rPr lang="en-US" dirty="0" smtClean="0"/>
              <a:t> </a:t>
            </a:r>
            <a:r>
              <a:rPr lang="ja-JP" altLang="en-US" spc="30" dirty="0" smtClean="0"/>
              <a:t>３ </a:t>
            </a:r>
            <a:r>
              <a:rPr dirty="0" smtClean="0"/>
              <a:t>―</a:t>
            </a:r>
            <a:endParaRPr dirty="0"/>
          </a:p>
        </p:txBody>
      </p:sp>
      <p:sp>
        <p:nvSpPr>
          <p:cNvPr id="32" name="object 5"/>
          <p:cNvSpPr txBox="1"/>
          <p:nvPr/>
        </p:nvSpPr>
        <p:spPr>
          <a:xfrm>
            <a:off x="986100" y="3388950"/>
            <a:ext cx="4386000" cy="274435"/>
          </a:xfrm>
          <a:prstGeom prst="rect">
            <a:avLst/>
          </a:prstGeom>
        </p:spPr>
        <p:txBody>
          <a:bodyPr vert="horz" wrap="square" lIns="0" tIns="88901" rIns="0" bIns="0" rtlCol="0">
            <a:spAutoFit/>
          </a:bodyPr>
          <a:lstStyle/>
          <a:p>
            <a:pPr marL="254026">
              <a:spcBef>
                <a:spcPts val="700"/>
              </a:spcBef>
            </a:pPr>
            <a:r>
              <a:rPr lang="ja-JP" altLang="en-US" sz="1200" dirty="0" smtClean="0">
                <a:latin typeface="ＭＳ Ｐ明朝" panose="02020600040205080304" pitchFamily="18" charset="-128"/>
                <a:ea typeface="ＭＳ Ｐ明朝" panose="02020600040205080304" pitchFamily="18" charset="-128"/>
                <a:cs typeface="PMingLiU"/>
              </a:rPr>
              <a:t>定年前早期退職特例による場合の退職手当の額</a:t>
            </a:r>
            <a:endParaRPr sz="1200" dirty="0">
              <a:latin typeface="ＭＳ Ｐ明朝" panose="02020600040205080304" pitchFamily="18" charset="-128"/>
              <a:ea typeface="ＭＳ Ｐ明朝" panose="02020600040205080304" pitchFamily="18" charset="-128"/>
              <a:cs typeface="PMingLiU"/>
            </a:endParaRPr>
          </a:p>
        </p:txBody>
      </p:sp>
      <p:sp>
        <p:nvSpPr>
          <p:cNvPr id="33" name="テキスト ボックス 32"/>
          <p:cNvSpPr txBox="1"/>
          <p:nvPr/>
        </p:nvSpPr>
        <p:spPr>
          <a:xfrm>
            <a:off x="3876015" y="7460792"/>
            <a:ext cx="1534946" cy="246221"/>
          </a:xfrm>
          <a:prstGeom prst="rect">
            <a:avLst/>
          </a:prstGeom>
          <a:noFill/>
        </p:spPr>
        <p:txBody>
          <a:bodyPr wrap="square" rtlCol="0">
            <a:spAutoFit/>
          </a:bodyPr>
          <a:lstStyle/>
          <a:p>
            <a:r>
              <a:rPr lang="en-US" altLang="ja-JP" sz="1000" spc="498" dirty="0" smtClean="0">
                <a:solidFill>
                  <a:srgbClr val="231F20"/>
                </a:solidFill>
                <a:latin typeface="ＭＳ Ｐ明朝" panose="02020600040205080304" pitchFamily="18" charset="-128"/>
                <a:ea typeface="ＭＳ Ｐ明朝" panose="02020600040205080304" pitchFamily="18" charset="-128"/>
                <a:cs typeface="PMingLiU"/>
              </a:rPr>
              <a:t>×</a:t>
            </a:r>
            <a:r>
              <a:rPr lang="en-US" altLang="ja-JP" sz="1000" spc="57" dirty="0" smtClean="0">
                <a:solidFill>
                  <a:srgbClr val="231F20"/>
                </a:solidFill>
                <a:latin typeface="ＭＳ Ｐ明朝" panose="02020600040205080304" pitchFamily="18" charset="-128"/>
                <a:ea typeface="ＭＳ Ｐ明朝" panose="02020600040205080304" pitchFamily="18" charset="-128"/>
                <a:cs typeface="PMingLiU"/>
              </a:rPr>
              <a:t>(</a:t>
            </a:r>
            <a:r>
              <a:rPr lang="ja-JP" altLang="en-US" sz="1000" spc="57" dirty="0">
                <a:solidFill>
                  <a:srgbClr val="231F20"/>
                </a:solidFill>
                <a:latin typeface="ＭＳ Ｐ明朝" panose="02020600040205080304" pitchFamily="18" charset="-128"/>
                <a:ea typeface="ＭＳ Ｐ明朝" panose="02020600040205080304" pitchFamily="18" charset="-128"/>
                <a:cs typeface="PMingLiU"/>
              </a:rPr>
              <a:t>１＋</a:t>
            </a:r>
            <a:r>
              <a:rPr lang="en-US" altLang="ja-JP" sz="1000" spc="57" dirty="0">
                <a:solidFill>
                  <a:srgbClr val="231F20"/>
                </a:solidFill>
                <a:latin typeface="ＭＳ Ｐ明朝" panose="02020600040205080304" pitchFamily="18" charset="-128"/>
                <a:ea typeface="ＭＳ Ｐ明朝" panose="02020600040205080304" pitchFamily="18" charset="-128"/>
                <a:cs typeface="PMingLiU"/>
              </a:rPr>
              <a:t>0.02)	</a:t>
            </a:r>
            <a:r>
              <a:rPr lang="ja-JP" altLang="en-US" sz="1000" spc="57" dirty="0" smtClean="0">
                <a:solidFill>
                  <a:srgbClr val="231F20"/>
                </a:solidFill>
                <a:latin typeface="ＭＳ Ｐ明朝" panose="02020600040205080304" pitchFamily="18" charset="-128"/>
                <a:ea typeface="ＭＳ Ｐ明朝" panose="02020600040205080304" pitchFamily="18" charset="-128"/>
                <a:cs typeface="PMingLiU"/>
              </a:rPr>
              <a:t>　　 </a:t>
            </a:r>
            <a:r>
              <a:rPr lang="ja-JP" altLang="en-US" sz="1000" dirty="0" smtClean="0">
                <a:solidFill>
                  <a:srgbClr val="231F20"/>
                </a:solidFill>
                <a:latin typeface="ＭＳ Ｐ明朝" panose="02020600040205080304" pitchFamily="18" charset="-128"/>
                <a:ea typeface="ＭＳ Ｐ明朝" panose="02020600040205080304" pitchFamily="18" charset="-128"/>
                <a:cs typeface="PMingLiU"/>
              </a:rPr>
              <a:t>＝</a:t>
            </a:r>
            <a:endParaRPr kumimoji="1" lang="ja-JP" altLang="en-US" dirty="0">
              <a:latin typeface="ＭＳ Ｐ明朝" panose="02020600040205080304" pitchFamily="18" charset="-128"/>
              <a:ea typeface="ＭＳ Ｐ明朝" panose="02020600040205080304" pitchFamily="18" charset="-128"/>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171000"/>
    </mc:Choice>
    <mc:Fallback xmlns="">
      <p:transition spd="slow" advClick="0" advTm="171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1060102" y="1962848"/>
            <a:ext cx="469900" cy="323166"/>
          </a:xfrm>
          <a:prstGeom prst="rect">
            <a:avLst/>
          </a:prstGeom>
        </p:spPr>
        <p:txBody>
          <a:bodyPr vert="horz" wrap="square" lIns="0" tIns="152401" rIns="0" bIns="0" rtlCol="0">
            <a:spAutoFit/>
          </a:bodyPr>
          <a:lstStyle/>
          <a:p>
            <a:pPr marL="12702">
              <a:spcBef>
                <a:spcPts val="1200"/>
              </a:spcBef>
              <a:tabLst>
                <a:tab pos="316897" algn="l"/>
              </a:tabLst>
            </a:pPr>
            <a:r>
              <a:rPr sz="1100" spc="-224" dirty="0">
                <a:solidFill>
                  <a:srgbClr val="231F20"/>
                </a:solidFill>
                <a:latin typeface="Times New Roman"/>
                <a:cs typeface="Times New Roman"/>
              </a:rPr>
              <a:t> 	 </a:t>
            </a:r>
            <a:endParaRPr sz="1100">
              <a:latin typeface="Times New Roman"/>
              <a:cs typeface="Times New Roman"/>
            </a:endParaRPr>
          </a:p>
        </p:txBody>
      </p:sp>
      <p:sp>
        <p:nvSpPr>
          <p:cNvPr id="5" name="object 5"/>
          <p:cNvSpPr txBox="1"/>
          <p:nvPr/>
        </p:nvSpPr>
        <p:spPr>
          <a:xfrm>
            <a:off x="1554144" y="2272666"/>
            <a:ext cx="165101" cy="182099"/>
          </a:xfrm>
          <a:prstGeom prst="rect">
            <a:avLst/>
          </a:prstGeom>
        </p:spPr>
        <p:txBody>
          <a:bodyPr vert="horz" wrap="square" lIns="0" tIns="12698" rIns="0" bIns="0" rtlCol="0">
            <a:spAutoFit/>
          </a:bodyPr>
          <a:lstStyle/>
          <a:p>
            <a:pPr marL="12702">
              <a:spcBef>
                <a:spcPts val="100"/>
              </a:spcBef>
            </a:pPr>
            <a:r>
              <a:rPr sz="1100" spc="-224" dirty="0">
                <a:solidFill>
                  <a:srgbClr val="231F20"/>
                </a:solidFill>
                <a:latin typeface="Times New Roman"/>
                <a:cs typeface="Times New Roman"/>
              </a:rPr>
              <a:t> </a:t>
            </a:r>
            <a:r>
              <a:rPr lang="ja-JP" altLang="en-US" sz="1100" spc="-224" dirty="0" smtClean="0">
                <a:solidFill>
                  <a:srgbClr val="231F20"/>
                </a:solidFill>
                <a:latin typeface="Times New Roman"/>
                <a:cs typeface="Times New Roman"/>
              </a:rPr>
              <a:t>　</a:t>
            </a:r>
            <a:endParaRPr sz="1100" dirty="0">
              <a:latin typeface="Times New Roman"/>
              <a:cs typeface="Times New Roman"/>
            </a:endParaRPr>
          </a:p>
        </p:txBody>
      </p:sp>
      <p:pic>
        <p:nvPicPr>
          <p:cNvPr id="7" name="object 7"/>
          <p:cNvPicPr/>
          <p:nvPr/>
        </p:nvPicPr>
        <p:blipFill>
          <a:blip r:embed="rId3" cstate="print"/>
          <a:stretch>
            <a:fillRect/>
          </a:stretch>
        </p:blipFill>
        <p:spPr>
          <a:xfrm>
            <a:off x="6870346" y="9982900"/>
            <a:ext cx="180975" cy="180975"/>
          </a:xfrm>
          <a:prstGeom prst="rect">
            <a:avLst/>
          </a:prstGeom>
        </p:spPr>
      </p:pic>
      <p:sp>
        <p:nvSpPr>
          <p:cNvPr id="8" name="object 8"/>
          <p:cNvSpPr txBox="1">
            <a:spLocks noGrp="1"/>
          </p:cNvSpPr>
          <p:nvPr>
            <p:ph type="sldNum" sz="quarter" idx="7"/>
          </p:nvPr>
        </p:nvSpPr>
        <p:spPr>
          <a:xfrm>
            <a:off x="3518820" y="9982900"/>
            <a:ext cx="533400" cy="153888"/>
          </a:xfrm>
          <a:prstGeom prst="rect">
            <a:avLst/>
          </a:prstGeom>
        </p:spPr>
        <p:txBody>
          <a:bodyPr vert="horz" wrap="square" lIns="0" tIns="0" rIns="0" bIns="0" rtlCol="0">
            <a:spAutoFit/>
          </a:bodyPr>
          <a:lstStyle/>
          <a:p>
            <a:pPr marL="12702">
              <a:lnSpc>
                <a:spcPts val="1159"/>
              </a:lnSpc>
            </a:pPr>
            <a:r>
              <a:rPr dirty="0"/>
              <a:t>―</a:t>
            </a:r>
            <a:r>
              <a:rPr spc="-57" dirty="0"/>
              <a:t> </a:t>
            </a:r>
            <a:r>
              <a:rPr lang="ja-JP" altLang="en-US" spc="30" dirty="0" smtClean="0"/>
              <a:t>９</a:t>
            </a:r>
            <a:r>
              <a:rPr spc="-50" dirty="0" smtClean="0"/>
              <a:t> </a:t>
            </a:r>
            <a:r>
              <a:rPr dirty="0"/>
              <a:t>―</a:t>
            </a:r>
          </a:p>
        </p:txBody>
      </p:sp>
      <p:sp>
        <p:nvSpPr>
          <p:cNvPr id="11" name="object 3"/>
          <p:cNvSpPr txBox="1"/>
          <p:nvPr/>
        </p:nvSpPr>
        <p:spPr>
          <a:xfrm>
            <a:off x="568176" y="774700"/>
            <a:ext cx="6518630" cy="9382054"/>
          </a:xfrm>
          <a:prstGeom prst="rect">
            <a:avLst/>
          </a:prstGeom>
        </p:spPr>
        <p:txBody>
          <a:bodyPr vert="horz" wrap="square" lIns="0" tIns="12698" rIns="0" bIns="0" rtlCol="0">
            <a:spAutoFit/>
          </a:bodyPr>
          <a:lstStyle/>
          <a:p>
            <a:pPr>
              <a:lnSpc>
                <a:spcPts val="2400"/>
              </a:lnSpc>
            </a:pPr>
            <a:r>
              <a:rPr lang="en-US" altLang="ja-JP" sz="1400" dirty="0">
                <a:latin typeface="+mn-ea"/>
              </a:rPr>
              <a:t>[</a:t>
            </a:r>
            <a:r>
              <a:rPr lang="ja-JP" altLang="ja-JP" sz="1400" dirty="0">
                <a:latin typeface="+mn-ea"/>
              </a:rPr>
              <a:t>退職手当の受取り</a:t>
            </a:r>
            <a:r>
              <a:rPr lang="en-US" altLang="ja-JP" sz="1400" dirty="0">
                <a:latin typeface="+mn-ea"/>
              </a:rPr>
              <a:t>]</a:t>
            </a:r>
            <a:endParaRPr lang="ja-JP" altLang="ja-JP" sz="1400" dirty="0">
              <a:latin typeface="+mn-ea"/>
            </a:endParaRPr>
          </a:p>
          <a:p>
            <a:pPr>
              <a:lnSpc>
                <a:spcPts val="2400"/>
              </a:lnSpc>
            </a:pPr>
            <a:r>
              <a:rPr lang="ja-JP" altLang="en-US" sz="1400" dirty="0">
                <a:latin typeface="ＭＳ Ｐ明朝" panose="02020600040205080304" pitchFamily="18" charset="-128"/>
                <a:ea typeface="ＭＳ Ｐ明朝" panose="02020600040205080304" pitchFamily="18" charset="-128"/>
              </a:rPr>
              <a:t>　</a:t>
            </a:r>
            <a:r>
              <a:rPr lang="ja-JP" altLang="ja-JP" sz="1400" dirty="0" smtClean="0">
                <a:latin typeface="ＭＳ Ｐ明朝" panose="02020600040205080304" pitchFamily="18" charset="-128"/>
                <a:ea typeface="ＭＳ Ｐ明朝" panose="02020600040205080304" pitchFamily="18" charset="-128"/>
              </a:rPr>
              <a:t>本人</a:t>
            </a:r>
            <a:r>
              <a:rPr lang="ja-JP" altLang="ja-JP" sz="1400" dirty="0">
                <a:latin typeface="ＭＳ Ｐ明朝" panose="02020600040205080304" pitchFamily="18" charset="-128"/>
                <a:ea typeface="ＭＳ Ｐ明朝" panose="02020600040205080304" pitchFamily="18" charset="-128"/>
              </a:rPr>
              <a:t>が指定した本人名義の口座への振替払</a:t>
            </a:r>
            <a:r>
              <a:rPr lang="en-US" altLang="ja-JP" sz="1400" dirty="0">
                <a:latin typeface="ＭＳ Ｐ明朝" panose="02020600040205080304" pitchFamily="18" charset="-128"/>
                <a:ea typeface="ＭＳ Ｐ明朝" panose="02020600040205080304" pitchFamily="18" charset="-128"/>
              </a:rPr>
              <a:t>, </a:t>
            </a:r>
            <a:r>
              <a:rPr lang="ja-JP" altLang="ja-JP" sz="1400" dirty="0">
                <a:latin typeface="ＭＳ Ｐ明朝" panose="02020600040205080304" pitchFamily="18" charset="-128"/>
                <a:ea typeface="ＭＳ Ｐ明朝" panose="02020600040205080304" pitchFamily="18" charset="-128"/>
              </a:rPr>
              <a:t>又は隔地払 </a:t>
            </a:r>
            <a:r>
              <a:rPr lang="en-US" altLang="ja-JP" sz="1400" dirty="0">
                <a:latin typeface="ＭＳ Ｐ明朝" panose="02020600040205080304" pitchFamily="18" charset="-128"/>
                <a:ea typeface="ＭＳ Ｐ明朝" panose="02020600040205080304" pitchFamily="18" charset="-128"/>
              </a:rPr>
              <a:t>(</a:t>
            </a:r>
            <a:r>
              <a:rPr lang="ja-JP" altLang="ja-JP" sz="1400" dirty="0">
                <a:latin typeface="ＭＳ Ｐ明朝" panose="02020600040205080304" pitchFamily="18" charset="-128"/>
                <a:ea typeface="ＭＳ Ｐ明朝" panose="02020600040205080304" pitchFamily="18" charset="-128"/>
              </a:rPr>
              <a:t>県が指定した金融</a:t>
            </a:r>
            <a:r>
              <a:rPr lang="ja-JP" altLang="ja-JP" sz="1400" dirty="0" smtClean="0">
                <a:latin typeface="ＭＳ Ｐ明朝" panose="02020600040205080304" pitchFamily="18" charset="-128"/>
                <a:ea typeface="ＭＳ Ｐ明朝" panose="02020600040205080304" pitchFamily="18" charset="-128"/>
              </a:rPr>
              <a:t>機関へ</a:t>
            </a:r>
            <a:r>
              <a:rPr lang="ja-JP" altLang="ja-JP" sz="1400" dirty="0">
                <a:latin typeface="ＭＳ Ｐ明朝" panose="02020600040205080304" pitchFamily="18" charset="-128"/>
                <a:ea typeface="ＭＳ Ｐ明朝" panose="02020600040205080304" pitchFamily="18" charset="-128"/>
              </a:rPr>
              <a:t>送金</a:t>
            </a:r>
            <a:r>
              <a:rPr lang="en-US" altLang="ja-JP" sz="1400" dirty="0">
                <a:latin typeface="ＭＳ Ｐ明朝" panose="02020600040205080304" pitchFamily="18" charset="-128"/>
                <a:ea typeface="ＭＳ Ｐ明朝" panose="02020600040205080304" pitchFamily="18" charset="-128"/>
              </a:rPr>
              <a:t>) </a:t>
            </a:r>
            <a:r>
              <a:rPr lang="ja-JP" altLang="ja-JP" sz="1400" dirty="0">
                <a:latin typeface="ＭＳ Ｐ明朝" panose="02020600040205080304" pitchFamily="18" charset="-128"/>
                <a:ea typeface="ＭＳ Ｐ明朝" panose="02020600040205080304" pitchFamily="18" charset="-128"/>
              </a:rPr>
              <a:t>により受け取れます｡ </a:t>
            </a:r>
          </a:p>
          <a:p>
            <a:pPr>
              <a:lnSpc>
                <a:spcPts val="2400"/>
              </a:lnSpc>
            </a:pPr>
            <a:r>
              <a:rPr lang="ja-JP" altLang="ja-JP" sz="1400" dirty="0">
                <a:latin typeface="ＭＳ Ｐ明朝" panose="02020600040205080304" pitchFamily="18" charset="-128"/>
                <a:ea typeface="ＭＳ Ｐ明朝" panose="02020600040205080304" pitchFamily="18" charset="-128"/>
              </a:rPr>
              <a:t>（注）　</a:t>
            </a:r>
            <a:r>
              <a:rPr lang="en-US" altLang="ja-JP" sz="1400" dirty="0">
                <a:latin typeface="ＭＳ Ｐ明朝" panose="02020600040205080304" pitchFamily="18" charset="-128"/>
                <a:ea typeface="ＭＳ Ｐ明朝" panose="02020600040205080304" pitchFamily="18" charset="-128"/>
              </a:rPr>
              <a:t>(1</a:t>
            </a:r>
            <a:r>
              <a:rPr lang="en-US" altLang="ja-JP" sz="1400" dirty="0" smtClean="0">
                <a:latin typeface="ＭＳ Ｐ明朝" panose="02020600040205080304" pitchFamily="18" charset="-128"/>
                <a:ea typeface="ＭＳ Ｐ明朝" panose="02020600040205080304" pitchFamily="18" charset="-128"/>
              </a:rPr>
              <a:t>)</a:t>
            </a:r>
            <a:r>
              <a:rPr lang="ja-JP" altLang="en-US" sz="1400" dirty="0" smtClean="0">
                <a:latin typeface="ＭＳ Ｐ明朝" panose="02020600040205080304" pitchFamily="18" charset="-128"/>
                <a:ea typeface="ＭＳ Ｐ明朝" panose="02020600040205080304" pitchFamily="18" charset="-128"/>
              </a:rPr>
              <a:t>　</a:t>
            </a:r>
            <a:r>
              <a:rPr lang="ja-JP" altLang="ja-JP" sz="1400" dirty="0" smtClean="0">
                <a:latin typeface="ＭＳ Ｐ明朝" panose="02020600040205080304" pitchFamily="18" charset="-128"/>
                <a:ea typeface="ＭＳ Ｐ明朝" panose="02020600040205080304" pitchFamily="18" charset="-128"/>
              </a:rPr>
              <a:t>口座振替払</a:t>
            </a:r>
            <a:r>
              <a:rPr lang="ja-JP" altLang="ja-JP" sz="1400" dirty="0">
                <a:latin typeface="ＭＳ Ｐ明朝" panose="02020600040205080304" pitchFamily="18" charset="-128"/>
                <a:ea typeface="ＭＳ Ｐ明朝" panose="02020600040205080304" pitchFamily="18" charset="-128"/>
              </a:rPr>
              <a:t>の場合は</a:t>
            </a:r>
            <a:r>
              <a:rPr lang="en-US" altLang="ja-JP" sz="1400" dirty="0">
                <a:latin typeface="ＭＳ Ｐ明朝" panose="02020600040205080304" pitchFamily="18" charset="-128"/>
                <a:ea typeface="ＭＳ Ｐ明朝" panose="02020600040205080304" pitchFamily="18" charset="-128"/>
              </a:rPr>
              <a:t>, </a:t>
            </a:r>
            <a:r>
              <a:rPr lang="ja-JP" altLang="ja-JP" sz="1400" dirty="0">
                <a:latin typeface="ＭＳ Ｐ明朝" panose="02020600040205080304" pitchFamily="18" charset="-128"/>
                <a:ea typeface="ＭＳ Ｐ明朝" panose="02020600040205080304" pitchFamily="18" charset="-128"/>
              </a:rPr>
              <a:t>漁業協同組合の一部を除く</a:t>
            </a:r>
            <a:r>
              <a:rPr lang="ja-JP" altLang="ja-JP" sz="1400" dirty="0" smtClean="0">
                <a:latin typeface="ＭＳ Ｐ明朝" panose="02020600040205080304" pitchFamily="18" charset="-128"/>
                <a:ea typeface="ＭＳ Ｐ明朝" panose="02020600040205080304" pitchFamily="18" charset="-128"/>
              </a:rPr>
              <a:t>金融機関</a:t>
            </a:r>
            <a:endParaRPr lang="en-US" altLang="ja-JP" sz="1400" dirty="0" smtClean="0">
              <a:latin typeface="ＭＳ Ｐ明朝" panose="02020600040205080304" pitchFamily="18" charset="-128"/>
              <a:ea typeface="ＭＳ Ｐ明朝" panose="02020600040205080304" pitchFamily="18" charset="-128"/>
            </a:endParaRPr>
          </a:p>
          <a:p>
            <a:pPr>
              <a:lnSpc>
                <a:spcPts val="2400"/>
              </a:lnSpc>
            </a:pPr>
            <a:r>
              <a:rPr lang="ja-JP" altLang="en-US" sz="1400" dirty="0" smtClean="0">
                <a:latin typeface="ＭＳ Ｐ明朝" panose="02020600040205080304" pitchFamily="18" charset="-128"/>
                <a:ea typeface="ＭＳ Ｐ明朝" panose="02020600040205080304" pitchFamily="18" charset="-128"/>
              </a:rPr>
              <a:t>　　　　</a:t>
            </a:r>
            <a:r>
              <a:rPr lang="en-US" altLang="ja-JP" sz="1400" dirty="0" smtClean="0">
                <a:latin typeface="ＭＳ Ｐ明朝" panose="02020600040205080304" pitchFamily="18" charset="-128"/>
                <a:ea typeface="ＭＳ Ｐ明朝" panose="02020600040205080304" pitchFamily="18" charset="-128"/>
              </a:rPr>
              <a:t>(2)</a:t>
            </a:r>
            <a:r>
              <a:rPr lang="ja-JP" altLang="en-US" sz="1400" dirty="0" smtClean="0">
                <a:latin typeface="ＭＳ Ｐ明朝" panose="02020600040205080304" pitchFamily="18" charset="-128"/>
                <a:ea typeface="ＭＳ Ｐ明朝" panose="02020600040205080304" pitchFamily="18" charset="-128"/>
              </a:rPr>
              <a:t>　</a:t>
            </a:r>
            <a:r>
              <a:rPr lang="ja-JP" altLang="ja-JP" sz="1400" dirty="0" smtClean="0">
                <a:latin typeface="ＭＳ Ｐ明朝" panose="02020600040205080304" pitchFamily="18" charset="-128"/>
                <a:ea typeface="ＭＳ Ｐ明朝" panose="02020600040205080304" pitchFamily="18" charset="-128"/>
              </a:rPr>
              <a:t>隔地払</a:t>
            </a:r>
            <a:r>
              <a:rPr lang="ja-JP" altLang="ja-JP" sz="1400" dirty="0">
                <a:latin typeface="ＭＳ Ｐ明朝" panose="02020600040205080304" pitchFamily="18" charset="-128"/>
                <a:ea typeface="ＭＳ Ｐ明朝" panose="02020600040205080304" pitchFamily="18" charset="-128"/>
              </a:rPr>
              <a:t>の場合は</a:t>
            </a:r>
            <a:r>
              <a:rPr lang="en-US" altLang="ja-JP" sz="1400" dirty="0">
                <a:latin typeface="ＭＳ Ｐ明朝" panose="02020600040205080304" pitchFamily="18" charset="-128"/>
                <a:ea typeface="ＭＳ Ｐ明朝" panose="02020600040205080304" pitchFamily="18" charset="-128"/>
              </a:rPr>
              <a:t>, </a:t>
            </a:r>
            <a:r>
              <a:rPr lang="ja-JP" altLang="ja-JP" sz="1400" dirty="0">
                <a:latin typeface="ＭＳ Ｐ明朝" panose="02020600040205080304" pitchFamily="18" charset="-128"/>
                <a:ea typeface="ＭＳ Ｐ明朝" panose="02020600040205080304" pitchFamily="18" charset="-128"/>
              </a:rPr>
              <a:t>原則として県内にあっては広島銀行本支店</a:t>
            </a:r>
            <a:r>
              <a:rPr lang="en-US" altLang="ja-JP" sz="1400" dirty="0">
                <a:latin typeface="ＭＳ Ｐ明朝" panose="02020600040205080304" pitchFamily="18" charset="-128"/>
                <a:ea typeface="ＭＳ Ｐ明朝" panose="02020600040205080304" pitchFamily="18" charset="-128"/>
              </a:rPr>
              <a:t>, </a:t>
            </a:r>
            <a:r>
              <a:rPr lang="ja-JP" altLang="ja-JP" sz="1400" dirty="0">
                <a:latin typeface="ＭＳ Ｐ明朝" panose="02020600040205080304" pitchFamily="18" charset="-128"/>
                <a:ea typeface="ＭＳ Ｐ明朝" panose="02020600040205080304" pitchFamily="18" charset="-128"/>
              </a:rPr>
              <a:t>県外に</a:t>
            </a:r>
            <a:r>
              <a:rPr lang="ja-JP" altLang="ja-JP" sz="1400" dirty="0" smtClean="0">
                <a:latin typeface="ＭＳ Ｐ明朝" panose="02020600040205080304" pitchFamily="18" charset="-128"/>
                <a:ea typeface="ＭＳ Ｐ明朝" panose="02020600040205080304" pitchFamily="18" charset="-128"/>
              </a:rPr>
              <a:t>あって</a:t>
            </a:r>
            <a:r>
              <a:rPr lang="ja-JP" altLang="en-US" sz="1400" dirty="0" smtClean="0">
                <a:latin typeface="ＭＳ Ｐ明朝" panose="02020600040205080304" pitchFamily="18" charset="-128"/>
                <a:ea typeface="ＭＳ Ｐ明朝" panose="02020600040205080304" pitchFamily="18" charset="-128"/>
              </a:rPr>
              <a:t>　</a:t>
            </a:r>
            <a:endParaRPr lang="en-US" altLang="ja-JP" sz="1400" dirty="0" smtClean="0">
              <a:latin typeface="ＭＳ Ｐ明朝" panose="02020600040205080304" pitchFamily="18" charset="-128"/>
              <a:ea typeface="ＭＳ Ｐ明朝" panose="02020600040205080304" pitchFamily="18" charset="-128"/>
            </a:endParaRPr>
          </a:p>
          <a:p>
            <a:pPr>
              <a:lnSpc>
                <a:spcPts val="2400"/>
              </a:lnSpc>
            </a:pPr>
            <a:r>
              <a:rPr lang="ja-JP" altLang="en-US" sz="1400" dirty="0">
                <a:latin typeface="ＭＳ Ｐ明朝" panose="02020600040205080304" pitchFamily="18" charset="-128"/>
                <a:ea typeface="ＭＳ Ｐ明朝" panose="02020600040205080304" pitchFamily="18" charset="-128"/>
              </a:rPr>
              <a:t>　</a:t>
            </a:r>
            <a:r>
              <a:rPr lang="ja-JP" altLang="en-US" sz="1400" dirty="0" smtClean="0">
                <a:latin typeface="ＭＳ Ｐ明朝" panose="02020600040205080304" pitchFamily="18" charset="-128"/>
                <a:ea typeface="ＭＳ Ｐ明朝" panose="02020600040205080304" pitchFamily="18" charset="-128"/>
              </a:rPr>
              <a:t>　　　　</a:t>
            </a:r>
            <a:r>
              <a:rPr lang="ja-JP" altLang="ja-JP" sz="1400" dirty="0" smtClean="0">
                <a:latin typeface="ＭＳ Ｐ明朝" panose="02020600040205080304" pitchFamily="18" charset="-128"/>
                <a:ea typeface="ＭＳ Ｐ明朝" panose="02020600040205080304" pitchFamily="18" charset="-128"/>
              </a:rPr>
              <a:t>は</a:t>
            </a:r>
            <a:r>
              <a:rPr lang="ja-JP" altLang="ja-JP" sz="1400" dirty="0">
                <a:latin typeface="ＭＳ Ｐ明朝" panose="02020600040205080304" pitchFamily="18" charset="-128"/>
                <a:ea typeface="ＭＳ Ｐ明朝" panose="02020600040205080304" pitchFamily="18" charset="-128"/>
              </a:rPr>
              <a:t>広島銀行又は広島銀行と取引関係にある金融機関等 </a:t>
            </a:r>
            <a:r>
              <a:rPr lang="en-US" altLang="ja-JP" sz="1400" dirty="0">
                <a:latin typeface="ＭＳ Ｐ明朝" panose="02020600040205080304" pitchFamily="18" charset="-128"/>
                <a:ea typeface="ＭＳ Ｐ明朝" panose="02020600040205080304" pitchFamily="18" charset="-128"/>
              </a:rPr>
              <a:t>(</a:t>
            </a:r>
            <a:r>
              <a:rPr lang="ja-JP" altLang="ja-JP" sz="1400" dirty="0">
                <a:latin typeface="ＭＳ Ｐ明朝" panose="02020600040205080304" pitchFamily="18" charset="-128"/>
                <a:ea typeface="ＭＳ Ｐ明朝" panose="02020600040205080304" pitchFamily="18" charset="-128"/>
              </a:rPr>
              <a:t>漁業協同組合を除く｡</a:t>
            </a:r>
            <a:r>
              <a:rPr lang="en-US" altLang="ja-JP" sz="1400" dirty="0">
                <a:latin typeface="ＭＳ Ｐ明朝" panose="02020600040205080304" pitchFamily="18" charset="-128"/>
                <a:ea typeface="ＭＳ Ｐ明朝" panose="02020600040205080304" pitchFamily="18" charset="-128"/>
              </a:rPr>
              <a:t>)</a:t>
            </a:r>
            <a:endParaRPr lang="ja-JP" altLang="ja-JP" sz="1400" dirty="0">
              <a:latin typeface="ＭＳ Ｐ明朝" panose="02020600040205080304" pitchFamily="18" charset="-128"/>
              <a:ea typeface="ＭＳ Ｐ明朝" panose="02020600040205080304" pitchFamily="18" charset="-128"/>
            </a:endParaRPr>
          </a:p>
          <a:p>
            <a:pPr>
              <a:lnSpc>
                <a:spcPts val="2400"/>
              </a:lnSpc>
            </a:pPr>
            <a:endParaRPr lang="en-US" altLang="ja-JP" sz="1400" dirty="0" smtClean="0">
              <a:latin typeface="ＭＳ Ｐ明朝" panose="02020600040205080304" pitchFamily="18" charset="-128"/>
              <a:ea typeface="ＭＳ Ｐ明朝" panose="02020600040205080304" pitchFamily="18" charset="-128"/>
            </a:endParaRPr>
          </a:p>
          <a:p>
            <a:pPr>
              <a:lnSpc>
                <a:spcPts val="2400"/>
              </a:lnSpc>
            </a:pPr>
            <a:r>
              <a:rPr lang="en-US" altLang="ja-JP" sz="1400" dirty="0" smtClean="0">
                <a:latin typeface="+mn-ea"/>
              </a:rPr>
              <a:t>[</a:t>
            </a:r>
            <a:r>
              <a:rPr lang="ja-JP" altLang="ja-JP" sz="1400" dirty="0">
                <a:latin typeface="+mn-ea"/>
              </a:rPr>
              <a:t>退職手当から控除されるもの</a:t>
            </a:r>
            <a:r>
              <a:rPr lang="en-US" altLang="ja-JP" sz="1400" dirty="0">
                <a:latin typeface="+mn-ea"/>
              </a:rPr>
              <a:t>]</a:t>
            </a:r>
            <a:endParaRPr lang="ja-JP" altLang="ja-JP" sz="1400" dirty="0">
              <a:latin typeface="+mn-ea"/>
            </a:endParaRPr>
          </a:p>
          <a:p>
            <a:pPr>
              <a:lnSpc>
                <a:spcPts val="2400"/>
              </a:lnSpc>
            </a:pPr>
            <a:r>
              <a:rPr lang="ja-JP" altLang="ja-JP" sz="1400" dirty="0" smtClean="0">
                <a:latin typeface="ＭＳ Ｐ明朝" panose="02020600040205080304" pitchFamily="18" charset="-128"/>
                <a:ea typeface="ＭＳ Ｐ明朝" panose="02020600040205080304" pitchFamily="18" charset="-128"/>
              </a:rPr>
              <a:t>１</a:t>
            </a:r>
            <a:r>
              <a:rPr lang="ja-JP" altLang="en-US" sz="1400" dirty="0" smtClean="0">
                <a:latin typeface="ＭＳ Ｐ明朝" panose="02020600040205080304" pitchFamily="18" charset="-128"/>
                <a:ea typeface="ＭＳ Ｐ明朝" panose="02020600040205080304" pitchFamily="18" charset="-128"/>
              </a:rPr>
              <a:t>　</a:t>
            </a:r>
            <a:r>
              <a:rPr lang="ja-JP" altLang="ja-JP" sz="1400" dirty="0" smtClean="0">
                <a:latin typeface="ＭＳ Ｐ明朝" panose="02020600040205080304" pitchFamily="18" charset="-128"/>
                <a:ea typeface="ＭＳ Ｐ明朝" panose="02020600040205080304" pitchFamily="18" charset="-128"/>
              </a:rPr>
              <a:t>退職</a:t>
            </a:r>
            <a:r>
              <a:rPr lang="ja-JP" altLang="ja-JP" sz="1400" dirty="0">
                <a:latin typeface="ＭＳ Ｐ明朝" panose="02020600040205080304" pitchFamily="18" charset="-128"/>
                <a:ea typeface="ＭＳ Ｐ明朝" panose="02020600040205080304" pitchFamily="18" charset="-128"/>
              </a:rPr>
              <a:t>手当に対する税金</a:t>
            </a:r>
          </a:p>
          <a:p>
            <a:pPr>
              <a:lnSpc>
                <a:spcPts val="2400"/>
              </a:lnSpc>
            </a:pPr>
            <a:r>
              <a:rPr lang="ja-JP" altLang="en-US" sz="1400" dirty="0" smtClean="0">
                <a:latin typeface="ＭＳ Ｐ明朝" panose="02020600040205080304" pitchFamily="18" charset="-128"/>
                <a:ea typeface="ＭＳ Ｐ明朝" panose="02020600040205080304" pitchFamily="18" charset="-128"/>
              </a:rPr>
              <a:t>　　</a:t>
            </a:r>
            <a:r>
              <a:rPr lang="ja-JP" altLang="ja-JP" sz="1400" dirty="0" smtClean="0">
                <a:latin typeface="ＭＳ Ｐ明朝" panose="02020600040205080304" pitchFamily="18" charset="-128"/>
                <a:ea typeface="ＭＳ Ｐ明朝" panose="02020600040205080304" pitchFamily="18" charset="-128"/>
              </a:rPr>
              <a:t>退職</a:t>
            </a:r>
            <a:r>
              <a:rPr lang="ja-JP" altLang="ja-JP" sz="1400" dirty="0">
                <a:latin typeface="ＭＳ Ｐ明朝" panose="02020600040205080304" pitchFamily="18" charset="-128"/>
                <a:ea typeface="ＭＳ Ｐ明朝" panose="02020600040205080304" pitchFamily="18" charset="-128"/>
              </a:rPr>
              <a:t>手当に対する税金 </a:t>
            </a:r>
            <a:r>
              <a:rPr lang="en-US" altLang="ja-JP" sz="1400" dirty="0">
                <a:latin typeface="ＭＳ Ｐ明朝" panose="02020600040205080304" pitchFamily="18" charset="-128"/>
                <a:ea typeface="ＭＳ Ｐ明朝" panose="02020600040205080304" pitchFamily="18" charset="-128"/>
              </a:rPr>
              <a:t>(</a:t>
            </a:r>
            <a:r>
              <a:rPr lang="ja-JP" altLang="ja-JP" sz="1400" dirty="0">
                <a:latin typeface="ＭＳ Ｐ明朝" panose="02020600040205080304" pitchFamily="18" charset="-128"/>
                <a:ea typeface="ＭＳ Ｐ明朝" panose="02020600040205080304" pitchFamily="18" charset="-128"/>
              </a:rPr>
              <a:t>所得税</a:t>
            </a:r>
            <a:r>
              <a:rPr lang="en-US" altLang="ja-JP" sz="1400" dirty="0">
                <a:latin typeface="ＭＳ Ｐ明朝" panose="02020600040205080304" pitchFamily="18" charset="-128"/>
                <a:ea typeface="ＭＳ Ｐ明朝" panose="02020600040205080304" pitchFamily="18" charset="-128"/>
              </a:rPr>
              <a:t>, </a:t>
            </a:r>
            <a:r>
              <a:rPr lang="ja-JP" altLang="ja-JP" sz="1400" dirty="0">
                <a:latin typeface="ＭＳ Ｐ明朝" panose="02020600040205080304" pitchFamily="18" charset="-128"/>
                <a:ea typeface="ＭＳ Ｐ明朝" panose="02020600040205080304" pitchFamily="18" charset="-128"/>
              </a:rPr>
              <a:t>市町村民税及び県民税</a:t>
            </a:r>
            <a:r>
              <a:rPr lang="en-US" altLang="ja-JP" sz="1400" dirty="0">
                <a:latin typeface="ＭＳ Ｐ明朝" panose="02020600040205080304" pitchFamily="18" charset="-128"/>
                <a:ea typeface="ＭＳ Ｐ明朝" panose="02020600040205080304" pitchFamily="18" charset="-128"/>
              </a:rPr>
              <a:t>) </a:t>
            </a:r>
            <a:r>
              <a:rPr lang="ja-JP" altLang="ja-JP" sz="1400" dirty="0">
                <a:latin typeface="ＭＳ Ｐ明朝" panose="02020600040205080304" pitchFamily="18" charset="-128"/>
                <a:ea typeface="ＭＳ Ｐ明朝" panose="02020600040205080304" pitchFamily="18" charset="-128"/>
              </a:rPr>
              <a:t>が控除されます</a:t>
            </a:r>
            <a:r>
              <a:rPr lang="ja-JP" altLang="ja-JP" sz="1400" dirty="0" smtClean="0">
                <a:latin typeface="ＭＳ Ｐ明朝" panose="02020600040205080304" pitchFamily="18" charset="-128"/>
                <a:ea typeface="ＭＳ Ｐ明朝" panose="02020600040205080304" pitchFamily="18" charset="-128"/>
              </a:rPr>
              <a:t>｡</a:t>
            </a:r>
            <a:endParaRPr lang="en-US" altLang="ja-JP" sz="1400" dirty="0" smtClean="0">
              <a:latin typeface="ＭＳ Ｐ明朝" panose="02020600040205080304" pitchFamily="18" charset="-128"/>
              <a:ea typeface="ＭＳ Ｐ明朝" panose="02020600040205080304" pitchFamily="18" charset="-128"/>
            </a:endParaRPr>
          </a:p>
          <a:p>
            <a:pPr>
              <a:lnSpc>
                <a:spcPts val="2400"/>
              </a:lnSpc>
            </a:pPr>
            <a:r>
              <a:rPr lang="ja-JP" altLang="ja-JP" sz="1400" dirty="0" smtClean="0">
                <a:latin typeface="ＭＳ Ｐ明朝" panose="02020600040205080304" pitchFamily="18" charset="-128"/>
                <a:ea typeface="ＭＳ Ｐ明朝" panose="02020600040205080304" pitchFamily="18" charset="-128"/>
              </a:rPr>
              <a:t>２</a:t>
            </a:r>
            <a:r>
              <a:rPr lang="ja-JP" altLang="en-US" sz="1400" dirty="0">
                <a:latin typeface="ＭＳ Ｐ明朝" panose="02020600040205080304" pitchFamily="18" charset="-128"/>
                <a:ea typeface="ＭＳ Ｐ明朝" panose="02020600040205080304" pitchFamily="18" charset="-128"/>
              </a:rPr>
              <a:t>　</a:t>
            </a:r>
            <a:r>
              <a:rPr lang="ja-JP" altLang="ja-JP" sz="1400" dirty="0" smtClean="0">
                <a:latin typeface="ＭＳ Ｐ明朝" panose="02020600040205080304" pitchFamily="18" charset="-128"/>
                <a:ea typeface="ＭＳ Ｐ明朝" panose="02020600040205080304" pitchFamily="18" charset="-128"/>
              </a:rPr>
              <a:t>一括</a:t>
            </a:r>
            <a:r>
              <a:rPr lang="ja-JP" altLang="ja-JP" sz="1400" dirty="0">
                <a:latin typeface="ＭＳ Ｐ明朝" panose="02020600040205080304" pitchFamily="18" charset="-128"/>
                <a:ea typeface="ＭＳ Ｐ明朝" panose="02020600040205080304" pitchFamily="18" charset="-128"/>
              </a:rPr>
              <a:t>徴収の住民税</a:t>
            </a:r>
          </a:p>
          <a:p>
            <a:pPr>
              <a:lnSpc>
                <a:spcPts val="2400"/>
              </a:lnSpc>
            </a:pPr>
            <a:r>
              <a:rPr lang="ja-JP" altLang="en-US" sz="1400" dirty="0" smtClean="0">
                <a:latin typeface="ＭＳ Ｐ明朝" panose="02020600040205080304" pitchFamily="18" charset="-128"/>
                <a:ea typeface="ＭＳ Ｐ明朝" panose="02020600040205080304" pitchFamily="18" charset="-128"/>
              </a:rPr>
              <a:t>　　１</a:t>
            </a:r>
            <a:r>
              <a:rPr lang="ja-JP" altLang="ja-JP" sz="1400" dirty="0" smtClean="0">
                <a:latin typeface="ＭＳ Ｐ明朝" panose="02020600040205080304" pitchFamily="18" charset="-128"/>
                <a:ea typeface="ＭＳ Ｐ明朝" panose="02020600040205080304" pitchFamily="18" charset="-128"/>
              </a:rPr>
              <a:t>月から</a:t>
            </a:r>
            <a:r>
              <a:rPr lang="ja-JP" altLang="en-US" sz="1400" dirty="0" smtClean="0">
                <a:latin typeface="ＭＳ Ｐ明朝" panose="02020600040205080304" pitchFamily="18" charset="-128"/>
                <a:ea typeface="ＭＳ Ｐ明朝" panose="02020600040205080304" pitchFamily="18" charset="-128"/>
              </a:rPr>
              <a:t>４</a:t>
            </a:r>
            <a:r>
              <a:rPr lang="ja-JP" altLang="ja-JP" sz="1400" dirty="0" smtClean="0">
                <a:latin typeface="ＭＳ Ｐ明朝" panose="02020600040205080304" pitchFamily="18" charset="-128"/>
                <a:ea typeface="ＭＳ Ｐ明朝" panose="02020600040205080304" pitchFamily="18" charset="-128"/>
              </a:rPr>
              <a:t>月</a:t>
            </a:r>
            <a:r>
              <a:rPr lang="ja-JP" altLang="ja-JP" sz="1400" dirty="0">
                <a:latin typeface="ＭＳ Ｐ明朝" panose="02020600040205080304" pitchFamily="18" charset="-128"/>
                <a:ea typeface="ＭＳ Ｐ明朝" panose="02020600040205080304" pitchFamily="18" charset="-128"/>
              </a:rPr>
              <a:t>の間に退職する人は</a:t>
            </a:r>
            <a:r>
              <a:rPr lang="en-US" altLang="ja-JP" sz="1400" dirty="0">
                <a:latin typeface="ＭＳ Ｐ明朝" panose="02020600040205080304" pitchFamily="18" charset="-128"/>
                <a:ea typeface="ＭＳ Ｐ明朝" panose="02020600040205080304" pitchFamily="18" charset="-128"/>
              </a:rPr>
              <a:t>, </a:t>
            </a:r>
            <a:r>
              <a:rPr lang="ja-JP" altLang="ja-JP" sz="1400" dirty="0">
                <a:latin typeface="ＭＳ Ｐ明朝" panose="02020600040205080304" pitchFamily="18" charset="-128"/>
                <a:ea typeface="ＭＳ Ｐ明朝" panose="02020600040205080304" pitchFamily="18" charset="-128"/>
              </a:rPr>
              <a:t>毎月給料から控除され分割納付している住民税 </a:t>
            </a:r>
            <a:r>
              <a:rPr lang="ja-JP" altLang="en-US" sz="1400" dirty="0" smtClean="0">
                <a:latin typeface="ＭＳ Ｐ明朝" panose="02020600040205080304" pitchFamily="18" charset="-128"/>
                <a:ea typeface="ＭＳ Ｐ明朝" panose="02020600040205080304" pitchFamily="18" charset="-128"/>
              </a:rPr>
              <a:t>　</a:t>
            </a:r>
            <a:endParaRPr lang="en-US" altLang="ja-JP" sz="1400" dirty="0" smtClean="0">
              <a:latin typeface="ＭＳ Ｐ明朝" panose="02020600040205080304" pitchFamily="18" charset="-128"/>
              <a:ea typeface="ＭＳ Ｐ明朝" panose="02020600040205080304" pitchFamily="18" charset="-128"/>
            </a:endParaRPr>
          </a:p>
          <a:p>
            <a:pPr>
              <a:lnSpc>
                <a:spcPts val="2400"/>
              </a:lnSpc>
            </a:pPr>
            <a:r>
              <a:rPr lang="ja-JP" altLang="en-US" sz="1400" dirty="0">
                <a:latin typeface="ＭＳ Ｐ明朝" panose="02020600040205080304" pitchFamily="18" charset="-128"/>
                <a:ea typeface="ＭＳ Ｐ明朝" panose="02020600040205080304" pitchFamily="18" charset="-128"/>
              </a:rPr>
              <a:t>　</a:t>
            </a:r>
            <a:r>
              <a:rPr lang="en-US" altLang="ja-JP" sz="1400" dirty="0" smtClean="0">
                <a:latin typeface="ＭＳ Ｐ明朝" panose="02020600040205080304" pitchFamily="18" charset="-128"/>
                <a:ea typeface="ＭＳ Ｐ明朝" panose="02020600040205080304" pitchFamily="18" charset="-128"/>
              </a:rPr>
              <a:t>(</a:t>
            </a:r>
            <a:r>
              <a:rPr lang="ja-JP" altLang="ja-JP" sz="1400" dirty="0">
                <a:latin typeface="ＭＳ Ｐ明朝" panose="02020600040205080304" pitchFamily="18" charset="-128"/>
                <a:ea typeface="ＭＳ Ｐ明朝" panose="02020600040205080304" pitchFamily="18" charset="-128"/>
              </a:rPr>
              <a:t>市町村民税及び県民税</a:t>
            </a:r>
            <a:r>
              <a:rPr lang="en-US" altLang="ja-JP" sz="1400" dirty="0">
                <a:latin typeface="ＭＳ Ｐ明朝" panose="02020600040205080304" pitchFamily="18" charset="-128"/>
                <a:ea typeface="ＭＳ Ｐ明朝" panose="02020600040205080304" pitchFamily="18" charset="-128"/>
              </a:rPr>
              <a:t>) </a:t>
            </a:r>
            <a:r>
              <a:rPr lang="ja-JP" altLang="ja-JP" sz="1400" dirty="0">
                <a:latin typeface="ＭＳ Ｐ明朝" panose="02020600040205080304" pitchFamily="18" charset="-128"/>
                <a:ea typeface="ＭＳ Ｐ明朝" panose="02020600040205080304" pitchFamily="18" charset="-128"/>
              </a:rPr>
              <a:t>のうち未納と</a:t>
            </a:r>
            <a:r>
              <a:rPr lang="ja-JP" altLang="ja-JP" sz="1400" dirty="0" smtClean="0">
                <a:latin typeface="ＭＳ Ｐ明朝" panose="02020600040205080304" pitchFamily="18" charset="-128"/>
                <a:ea typeface="ＭＳ Ｐ明朝" panose="02020600040205080304" pitchFamily="18" charset="-128"/>
              </a:rPr>
              <a:t>なる</a:t>
            </a:r>
            <a:r>
              <a:rPr lang="ja-JP" altLang="en-US" sz="1400" dirty="0" smtClean="0">
                <a:latin typeface="ＭＳ Ｐ明朝" panose="02020600040205080304" pitchFamily="18" charset="-128"/>
                <a:ea typeface="ＭＳ Ｐ明朝" panose="02020600040205080304" pitchFamily="18" charset="-128"/>
              </a:rPr>
              <a:t>５</a:t>
            </a:r>
            <a:r>
              <a:rPr lang="ja-JP" altLang="ja-JP" sz="1400" dirty="0" smtClean="0">
                <a:latin typeface="ＭＳ Ｐ明朝" panose="02020600040205080304" pitchFamily="18" charset="-128"/>
                <a:ea typeface="ＭＳ Ｐ明朝" panose="02020600040205080304" pitchFamily="18" charset="-128"/>
              </a:rPr>
              <a:t>月</a:t>
            </a:r>
            <a:r>
              <a:rPr lang="ja-JP" altLang="ja-JP" sz="1400" dirty="0">
                <a:latin typeface="ＭＳ Ｐ明朝" panose="02020600040205080304" pitchFamily="18" charset="-128"/>
                <a:ea typeface="ＭＳ Ｐ明朝" panose="02020600040205080304" pitchFamily="18" charset="-128"/>
              </a:rPr>
              <a:t>までの住民税がまとめて控除されます｡ </a:t>
            </a:r>
          </a:p>
          <a:p>
            <a:pPr>
              <a:lnSpc>
                <a:spcPts val="2400"/>
              </a:lnSpc>
            </a:pPr>
            <a:r>
              <a:rPr lang="ja-JP" altLang="ja-JP" sz="1400" dirty="0" smtClean="0">
                <a:latin typeface="ＭＳ Ｐ明朝" panose="02020600040205080304" pitchFamily="18" charset="-128"/>
                <a:ea typeface="ＭＳ Ｐ明朝" panose="02020600040205080304" pitchFamily="18" charset="-128"/>
              </a:rPr>
              <a:t>３</a:t>
            </a:r>
            <a:r>
              <a:rPr lang="ja-JP" altLang="en-US" sz="1400" dirty="0">
                <a:latin typeface="ＭＳ Ｐ明朝" panose="02020600040205080304" pitchFamily="18" charset="-128"/>
                <a:ea typeface="ＭＳ Ｐ明朝" panose="02020600040205080304" pitchFamily="18" charset="-128"/>
              </a:rPr>
              <a:t>　</a:t>
            </a:r>
            <a:r>
              <a:rPr lang="ja-JP" altLang="ja-JP" sz="1400" dirty="0" smtClean="0">
                <a:latin typeface="ＭＳ Ｐ明朝" panose="02020600040205080304" pitchFamily="18" charset="-128"/>
                <a:ea typeface="ＭＳ Ｐ明朝" panose="02020600040205080304" pitchFamily="18" charset="-128"/>
              </a:rPr>
              <a:t>共済</a:t>
            </a:r>
            <a:r>
              <a:rPr lang="ja-JP" altLang="ja-JP" sz="1400" dirty="0">
                <a:latin typeface="ＭＳ Ｐ明朝" panose="02020600040205080304" pitchFamily="18" charset="-128"/>
                <a:ea typeface="ＭＳ Ｐ明朝" panose="02020600040205080304" pitchFamily="18" charset="-128"/>
              </a:rPr>
              <a:t>組合等の貸付金の未償還金</a:t>
            </a:r>
          </a:p>
          <a:p>
            <a:pPr>
              <a:lnSpc>
                <a:spcPts val="2400"/>
              </a:lnSpc>
            </a:pPr>
            <a:r>
              <a:rPr lang="ja-JP" altLang="en-US" sz="1400" dirty="0" smtClean="0">
                <a:latin typeface="ＭＳ Ｐ明朝" panose="02020600040205080304" pitchFamily="18" charset="-128"/>
                <a:ea typeface="ＭＳ Ｐ明朝" panose="02020600040205080304" pitchFamily="18" charset="-128"/>
              </a:rPr>
              <a:t>　　</a:t>
            </a:r>
            <a:r>
              <a:rPr lang="ja-JP" altLang="ja-JP" sz="1400" dirty="0" smtClean="0">
                <a:latin typeface="ＭＳ Ｐ明朝" panose="02020600040205080304" pitchFamily="18" charset="-128"/>
                <a:ea typeface="ＭＳ Ｐ明朝" panose="02020600040205080304" pitchFamily="18" charset="-128"/>
              </a:rPr>
              <a:t>共済</a:t>
            </a:r>
            <a:r>
              <a:rPr lang="ja-JP" altLang="ja-JP" sz="1400" dirty="0">
                <a:latin typeface="ＭＳ Ｐ明朝" panose="02020600040205080304" pitchFamily="18" charset="-128"/>
                <a:ea typeface="ＭＳ Ｐ明朝" panose="02020600040205080304" pitchFamily="18" charset="-128"/>
              </a:rPr>
              <a:t>組合及び互助組合から貸付を受けている人は</a:t>
            </a:r>
            <a:r>
              <a:rPr lang="en-US" altLang="ja-JP" sz="1400" dirty="0">
                <a:latin typeface="ＭＳ Ｐ明朝" panose="02020600040205080304" pitchFamily="18" charset="-128"/>
                <a:ea typeface="ＭＳ Ｐ明朝" panose="02020600040205080304" pitchFamily="18" charset="-128"/>
              </a:rPr>
              <a:t>, </a:t>
            </a:r>
            <a:r>
              <a:rPr lang="ja-JP" altLang="ja-JP" sz="1400" dirty="0">
                <a:latin typeface="ＭＳ Ｐ明朝" panose="02020600040205080304" pitchFamily="18" charset="-128"/>
                <a:ea typeface="ＭＳ Ｐ明朝" panose="02020600040205080304" pitchFamily="18" charset="-128"/>
              </a:rPr>
              <a:t>貸付金の未償還元利金</a:t>
            </a:r>
            <a:r>
              <a:rPr lang="ja-JP" altLang="ja-JP" sz="1400" dirty="0" smtClean="0">
                <a:latin typeface="ＭＳ Ｐ明朝" panose="02020600040205080304" pitchFamily="18" charset="-128"/>
                <a:ea typeface="ＭＳ Ｐ明朝" panose="02020600040205080304" pitchFamily="18" charset="-128"/>
              </a:rPr>
              <a:t>相当額</a:t>
            </a:r>
            <a:r>
              <a:rPr lang="ja-JP" altLang="en-US" sz="1400" dirty="0" smtClean="0">
                <a:latin typeface="ＭＳ Ｐ明朝" panose="02020600040205080304" pitchFamily="18" charset="-128"/>
                <a:ea typeface="ＭＳ Ｐ明朝" panose="02020600040205080304" pitchFamily="18" charset="-128"/>
              </a:rPr>
              <a:t>　</a:t>
            </a:r>
            <a:endParaRPr lang="en-US" altLang="ja-JP" sz="1400" dirty="0" smtClean="0">
              <a:latin typeface="ＭＳ Ｐ明朝" panose="02020600040205080304" pitchFamily="18" charset="-128"/>
              <a:ea typeface="ＭＳ Ｐ明朝" panose="02020600040205080304" pitchFamily="18" charset="-128"/>
            </a:endParaRPr>
          </a:p>
          <a:p>
            <a:pPr>
              <a:lnSpc>
                <a:spcPts val="2400"/>
              </a:lnSpc>
            </a:pPr>
            <a:r>
              <a:rPr lang="ja-JP" altLang="en-US" sz="1400" dirty="0" smtClean="0">
                <a:latin typeface="ＭＳ Ｐ明朝" panose="02020600040205080304" pitchFamily="18" charset="-128"/>
                <a:ea typeface="ＭＳ Ｐ明朝" panose="02020600040205080304" pitchFamily="18" charset="-128"/>
              </a:rPr>
              <a:t> </a:t>
            </a:r>
            <a:r>
              <a:rPr lang="ja-JP" altLang="ja-JP" sz="1400" dirty="0" smtClean="0">
                <a:latin typeface="ＭＳ Ｐ明朝" panose="02020600040205080304" pitchFamily="18" charset="-128"/>
                <a:ea typeface="ＭＳ Ｐ明朝" panose="02020600040205080304" pitchFamily="18" charset="-128"/>
              </a:rPr>
              <a:t>が</a:t>
            </a:r>
            <a:r>
              <a:rPr lang="ja-JP" altLang="ja-JP" sz="1400" dirty="0">
                <a:latin typeface="ＭＳ Ｐ明朝" panose="02020600040205080304" pitchFamily="18" charset="-128"/>
                <a:ea typeface="ＭＳ Ｐ明朝" panose="02020600040205080304" pitchFamily="18" charset="-128"/>
              </a:rPr>
              <a:t>控除されます｡ </a:t>
            </a:r>
          </a:p>
          <a:p>
            <a:pPr lvl="0">
              <a:lnSpc>
                <a:spcPts val="2400"/>
              </a:lnSpc>
            </a:pPr>
            <a:endParaRPr lang="en-US" altLang="ja-JP" sz="1400" dirty="0" smtClean="0">
              <a:latin typeface="ＭＳ Ｐ明朝" panose="02020600040205080304" pitchFamily="18" charset="-128"/>
              <a:ea typeface="ＭＳ Ｐ明朝" panose="02020600040205080304" pitchFamily="18" charset="-128"/>
            </a:endParaRPr>
          </a:p>
          <a:p>
            <a:pPr lvl="0">
              <a:lnSpc>
                <a:spcPts val="2400"/>
              </a:lnSpc>
            </a:pPr>
            <a:r>
              <a:rPr lang="ja-JP" altLang="en-US" sz="1400" dirty="0" smtClean="0">
                <a:latin typeface="ＭＳ Ｐ明朝" panose="02020600040205080304" pitchFamily="18" charset="-128"/>
                <a:ea typeface="ＭＳ Ｐ明朝" panose="02020600040205080304" pitchFamily="18" charset="-128"/>
              </a:rPr>
              <a:t>　　〇　</a:t>
            </a:r>
            <a:r>
              <a:rPr lang="ja-JP" altLang="ja-JP" sz="1400" dirty="0" smtClean="0">
                <a:latin typeface="ＭＳ Ｐ明朝" panose="02020600040205080304" pitchFamily="18" charset="-128"/>
                <a:ea typeface="ＭＳ Ｐ明朝" panose="02020600040205080304" pitchFamily="18" charset="-128"/>
              </a:rPr>
              <a:t>退職</a:t>
            </a:r>
            <a:r>
              <a:rPr lang="ja-JP" altLang="ja-JP" sz="1400" dirty="0">
                <a:latin typeface="ＭＳ Ｐ明朝" panose="02020600040205080304" pitchFamily="18" charset="-128"/>
                <a:ea typeface="ＭＳ Ｐ明朝" panose="02020600040205080304" pitchFamily="18" charset="-128"/>
              </a:rPr>
              <a:t>手当手取額</a:t>
            </a:r>
          </a:p>
          <a:p>
            <a:pPr>
              <a:lnSpc>
                <a:spcPts val="2400"/>
              </a:lnSpc>
            </a:pPr>
            <a:r>
              <a:rPr lang="ja-JP" altLang="en-US" sz="1400" dirty="0" smtClean="0">
                <a:latin typeface="ＭＳ Ｐ明朝" panose="02020600040205080304" pitchFamily="18" charset="-128"/>
                <a:ea typeface="ＭＳ Ｐ明朝" panose="02020600040205080304" pitchFamily="18" charset="-128"/>
              </a:rPr>
              <a:t>　　　　 </a:t>
            </a:r>
            <a:r>
              <a:rPr lang="ja-JP" altLang="ja-JP" sz="1400" dirty="0" smtClean="0">
                <a:latin typeface="ＭＳ Ｐ明朝" panose="02020600040205080304" pitchFamily="18" charset="-128"/>
                <a:ea typeface="ＭＳ Ｐ明朝" panose="02020600040205080304" pitchFamily="18" charset="-128"/>
              </a:rPr>
              <a:t>退職</a:t>
            </a:r>
            <a:r>
              <a:rPr lang="ja-JP" altLang="ja-JP" sz="1400" dirty="0">
                <a:latin typeface="ＭＳ Ｐ明朝" panose="02020600040205080304" pitchFamily="18" charset="-128"/>
                <a:ea typeface="ＭＳ Ｐ明朝" panose="02020600040205080304" pitchFamily="18" charset="-128"/>
              </a:rPr>
              <a:t>手当－</a:t>
            </a:r>
            <a:r>
              <a:rPr lang="en-US" altLang="ja-JP" sz="1400" dirty="0">
                <a:latin typeface="ＭＳ Ｐ明朝" panose="02020600040205080304" pitchFamily="18" charset="-128"/>
                <a:ea typeface="ＭＳ Ｐ明朝" panose="02020600040205080304" pitchFamily="18" charset="-128"/>
              </a:rPr>
              <a:t>[</a:t>
            </a:r>
            <a:r>
              <a:rPr lang="ja-JP" altLang="ja-JP" sz="1400" dirty="0">
                <a:latin typeface="ＭＳ Ｐ明朝" panose="02020600040205080304" pitchFamily="18" charset="-128"/>
                <a:ea typeface="ＭＳ Ｐ明朝" panose="02020600040205080304" pitchFamily="18" charset="-128"/>
              </a:rPr>
              <a:t>所得税＋市町村民税＋県民税＋１～５月までの未納</a:t>
            </a:r>
            <a:r>
              <a:rPr lang="ja-JP" altLang="ja-JP" sz="1400" dirty="0" smtClean="0">
                <a:latin typeface="ＭＳ Ｐ明朝" panose="02020600040205080304" pitchFamily="18" charset="-128"/>
                <a:ea typeface="ＭＳ Ｐ明朝" panose="02020600040205080304" pitchFamily="18" charset="-128"/>
              </a:rPr>
              <a:t>住民税</a:t>
            </a:r>
            <a:endParaRPr lang="en-US" altLang="ja-JP" sz="1400" dirty="0" smtClean="0">
              <a:latin typeface="ＭＳ Ｐ明朝" panose="02020600040205080304" pitchFamily="18" charset="-128"/>
              <a:ea typeface="ＭＳ Ｐ明朝" panose="02020600040205080304" pitchFamily="18" charset="-128"/>
            </a:endParaRPr>
          </a:p>
          <a:p>
            <a:pPr>
              <a:lnSpc>
                <a:spcPts val="2400"/>
              </a:lnSpc>
            </a:pPr>
            <a:r>
              <a:rPr lang="ja-JP" altLang="en-US" sz="1400" dirty="0">
                <a:latin typeface="ＭＳ Ｐ明朝" panose="02020600040205080304" pitchFamily="18" charset="-128"/>
                <a:ea typeface="ＭＳ Ｐ明朝" panose="02020600040205080304" pitchFamily="18" charset="-128"/>
              </a:rPr>
              <a:t>　</a:t>
            </a:r>
            <a:r>
              <a:rPr lang="ja-JP" altLang="en-US" sz="1400" dirty="0" smtClean="0">
                <a:latin typeface="ＭＳ Ｐ明朝" panose="02020600040205080304" pitchFamily="18" charset="-128"/>
                <a:ea typeface="ＭＳ Ｐ明朝" panose="02020600040205080304" pitchFamily="18" charset="-128"/>
              </a:rPr>
              <a:t>　　　</a:t>
            </a:r>
            <a:r>
              <a:rPr lang="ja-JP" altLang="ja-JP" sz="1400" dirty="0" smtClean="0">
                <a:latin typeface="ＭＳ Ｐ明朝" panose="02020600040205080304" pitchFamily="18" charset="-128"/>
                <a:ea typeface="ＭＳ Ｐ明朝" panose="02020600040205080304" pitchFamily="18" charset="-128"/>
              </a:rPr>
              <a:t>  </a:t>
            </a:r>
            <a:r>
              <a:rPr lang="en-US" altLang="ja-JP" sz="1400" dirty="0">
                <a:latin typeface="ＭＳ Ｐ明朝" panose="02020600040205080304" pitchFamily="18" charset="-128"/>
                <a:ea typeface="ＭＳ Ｐ明朝" panose="02020600040205080304" pitchFamily="18" charset="-128"/>
              </a:rPr>
              <a:t>(</a:t>
            </a:r>
            <a:r>
              <a:rPr lang="ja-JP" altLang="ja-JP" sz="1400" dirty="0">
                <a:latin typeface="ＭＳ Ｐ明朝" panose="02020600040205080304" pitchFamily="18" charset="-128"/>
                <a:ea typeface="ＭＳ Ｐ明朝" panose="02020600040205080304" pitchFamily="18" charset="-128"/>
              </a:rPr>
              <a:t>年度末退職者は４～５月分</a:t>
            </a:r>
            <a:r>
              <a:rPr lang="en-US" altLang="ja-JP" sz="1400" dirty="0">
                <a:latin typeface="ＭＳ Ｐ明朝" panose="02020600040205080304" pitchFamily="18" charset="-128"/>
                <a:ea typeface="ＭＳ Ｐ明朝" panose="02020600040205080304" pitchFamily="18" charset="-128"/>
              </a:rPr>
              <a:t>)</a:t>
            </a:r>
            <a:r>
              <a:rPr lang="ja-JP" altLang="ja-JP" sz="1400" dirty="0">
                <a:latin typeface="ＭＳ Ｐ明朝" panose="02020600040205080304" pitchFamily="18" charset="-128"/>
                <a:ea typeface="ＭＳ Ｐ明朝" panose="02020600040205080304" pitchFamily="18" charset="-128"/>
              </a:rPr>
              <a:t>＋共済組合等の貸付金の未償還元利金</a:t>
            </a:r>
            <a:r>
              <a:rPr lang="en-US" altLang="ja-JP" sz="1400" dirty="0" smtClean="0">
                <a:latin typeface="ＭＳ Ｐ明朝" panose="02020600040205080304" pitchFamily="18" charset="-128"/>
                <a:ea typeface="ＭＳ Ｐ明朝" panose="02020600040205080304" pitchFamily="18" charset="-128"/>
              </a:rPr>
              <a:t>]</a:t>
            </a:r>
          </a:p>
          <a:p>
            <a:pPr>
              <a:lnSpc>
                <a:spcPts val="2400"/>
              </a:lnSpc>
            </a:pPr>
            <a:endParaRPr lang="ja-JP" altLang="ja-JP" sz="1400" dirty="0">
              <a:latin typeface="+mn-ea"/>
            </a:endParaRPr>
          </a:p>
          <a:p>
            <a:pPr>
              <a:lnSpc>
                <a:spcPts val="2400"/>
              </a:lnSpc>
            </a:pPr>
            <a:r>
              <a:rPr lang="en-US" altLang="ja-JP" sz="1400" dirty="0">
                <a:latin typeface="+mn-ea"/>
              </a:rPr>
              <a:t>[</a:t>
            </a:r>
            <a:r>
              <a:rPr lang="ja-JP" altLang="ja-JP" sz="1400" dirty="0">
                <a:latin typeface="+mn-ea"/>
              </a:rPr>
              <a:t>退職手当に対する税金</a:t>
            </a:r>
            <a:r>
              <a:rPr lang="en-US" altLang="ja-JP" sz="1400" dirty="0">
                <a:latin typeface="+mn-ea"/>
              </a:rPr>
              <a:t>]</a:t>
            </a:r>
            <a:endParaRPr lang="ja-JP" altLang="ja-JP" sz="1400" dirty="0">
              <a:latin typeface="+mn-ea"/>
            </a:endParaRPr>
          </a:p>
          <a:p>
            <a:pPr>
              <a:lnSpc>
                <a:spcPts val="2400"/>
              </a:lnSpc>
            </a:pPr>
            <a:r>
              <a:rPr lang="ja-JP" altLang="ja-JP" sz="1400" dirty="0" smtClean="0">
                <a:latin typeface="ＭＳ Ｐ明朝" panose="02020600040205080304" pitchFamily="18" charset="-128"/>
                <a:ea typeface="ＭＳ Ｐ明朝" panose="02020600040205080304" pitchFamily="18" charset="-128"/>
              </a:rPr>
              <a:t>１</a:t>
            </a:r>
            <a:r>
              <a:rPr lang="ja-JP" altLang="en-US" sz="1400" dirty="0">
                <a:latin typeface="ＭＳ Ｐ明朝" panose="02020600040205080304" pitchFamily="18" charset="-128"/>
                <a:ea typeface="ＭＳ Ｐ明朝" panose="02020600040205080304" pitchFamily="18" charset="-128"/>
              </a:rPr>
              <a:t>　</a:t>
            </a:r>
            <a:r>
              <a:rPr lang="ja-JP" altLang="ja-JP" sz="1400" dirty="0" smtClean="0">
                <a:latin typeface="ＭＳ Ｐ明朝" panose="02020600040205080304" pitchFamily="18" charset="-128"/>
                <a:ea typeface="ＭＳ Ｐ明朝" panose="02020600040205080304" pitchFamily="18" charset="-128"/>
              </a:rPr>
              <a:t>税額</a:t>
            </a:r>
            <a:r>
              <a:rPr lang="ja-JP" altLang="ja-JP" sz="1400" dirty="0">
                <a:latin typeface="ＭＳ Ｐ明朝" panose="02020600040205080304" pitchFamily="18" charset="-128"/>
                <a:ea typeface="ＭＳ Ｐ明朝" panose="02020600040205080304" pitchFamily="18" charset="-128"/>
              </a:rPr>
              <a:t>の算出</a:t>
            </a:r>
          </a:p>
          <a:p>
            <a:pPr>
              <a:lnSpc>
                <a:spcPts val="2400"/>
              </a:lnSpc>
            </a:pPr>
            <a:r>
              <a:rPr lang="ja-JP" altLang="en-US" sz="1400" dirty="0" smtClean="0">
                <a:latin typeface="ＭＳ Ｐ明朝" panose="02020600040205080304" pitchFamily="18" charset="-128"/>
                <a:ea typeface="ＭＳ Ｐ明朝" panose="02020600040205080304" pitchFamily="18" charset="-128"/>
              </a:rPr>
              <a:t>　　</a:t>
            </a:r>
            <a:r>
              <a:rPr lang="ja-JP" altLang="ja-JP" sz="1400" dirty="0" smtClean="0">
                <a:latin typeface="ＭＳ Ｐ明朝" panose="02020600040205080304" pitchFamily="18" charset="-128"/>
                <a:ea typeface="ＭＳ Ｐ明朝" panose="02020600040205080304" pitchFamily="18" charset="-128"/>
              </a:rPr>
              <a:t>所得税</a:t>
            </a:r>
            <a:r>
              <a:rPr lang="en-US" altLang="ja-JP" sz="1400" dirty="0">
                <a:latin typeface="ＭＳ Ｐ明朝" panose="02020600040205080304" pitchFamily="18" charset="-128"/>
                <a:ea typeface="ＭＳ Ｐ明朝" panose="02020600040205080304" pitchFamily="18" charset="-128"/>
              </a:rPr>
              <a:t>, </a:t>
            </a:r>
            <a:r>
              <a:rPr lang="ja-JP" altLang="ja-JP" sz="1400" dirty="0">
                <a:latin typeface="ＭＳ Ｐ明朝" panose="02020600040205080304" pitchFamily="18" charset="-128"/>
                <a:ea typeface="ＭＳ Ｐ明朝" panose="02020600040205080304" pitchFamily="18" charset="-128"/>
              </a:rPr>
              <a:t>市町村民税及び県民税は退職手当から勤続年数に応じて算出された</a:t>
            </a:r>
            <a:r>
              <a:rPr lang="ja-JP" altLang="ja-JP" sz="1400" dirty="0" smtClean="0">
                <a:latin typeface="ＭＳ Ｐ明朝" panose="02020600040205080304" pitchFamily="18" charset="-128"/>
                <a:ea typeface="ＭＳ Ｐ明朝" panose="02020600040205080304" pitchFamily="18" charset="-128"/>
              </a:rPr>
              <a:t>退職</a:t>
            </a:r>
            <a:r>
              <a:rPr lang="en-US" altLang="ja-JP" sz="1400" dirty="0" smtClean="0">
                <a:latin typeface="ＭＳ Ｐ明朝" panose="02020600040205080304" pitchFamily="18" charset="-128"/>
                <a:ea typeface="ＭＳ Ｐ明朝" panose="02020600040205080304" pitchFamily="18" charset="-128"/>
              </a:rPr>
              <a:t> </a:t>
            </a:r>
          </a:p>
          <a:p>
            <a:pPr>
              <a:lnSpc>
                <a:spcPts val="2400"/>
              </a:lnSpc>
            </a:pPr>
            <a:r>
              <a:rPr lang="en-US" altLang="ja-JP" sz="1400" dirty="0" smtClean="0">
                <a:latin typeface="ＭＳ Ｐ明朝" panose="02020600040205080304" pitchFamily="18" charset="-128"/>
                <a:ea typeface="ＭＳ Ｐ明朝" panose="02020600040205080304" pitchFamily="18" charset="-128"/>
              </a:rPr>
              <a:t> </a:t>
            </a:r>
            <a:r>
              <a:rPr lang="ja-JP" altLang="ja-JP" sz="1400" dirty="0" smtClean="0">
                <a:latin typeface="ＭＳ Ｐ明朝" panose="02020600040205080304" pitchFamily="18" charset="-128"/>
                <a:ea typeface="ＭＳ Ｐ明朝" panose="02020600040205080304" pitchFamily="18" charset="-128"/>
              </a:rPr>
              <a:t>所得控除額を控除した額を基に計算されます｡この場合の勤続年数は</a:t>
            </a:r>
            <a:r>
              <a:rPr lang="en-US" altLang="ja-JP" sz="1400" dirty="0" smtClean="0">
                <a:latin typeface="ＭＳ Ｐ明朝" panose="02020600040205080304" pitchFamily="18" charset="-128"/>
                <a:ea typeface="ＭＳ Ｐ明朝" panose="02020600040205080304" pitchFamily="18" charset="-128"/>
              </a:rPr>
              <a:t>,</a:t>
            </a:r>
            <a:r>
              <a:rPr lang="ja-JP" altLang="ja-JP" sz="1400" dirty="0" smtClean="0">
                <a:latin typeface="ＭＳ Ｐ明朝" panose="02020600040205080304" pitchFamily="18" charset="-128"/>
                <a:ea typeface="ＭＳ Ｐ明朝" panose="02020600040205080304" pitchFamily="18" charset="-128"/>
              </a:rPr>
              <a:t>休職等があって</a:t>
            </a:r>
            <a:r>
              <a:rPr lang="en-US" altLang="ja-JP" sz="1400" dirty="0" smtClean="0">
                <a:latin typeface="ＭＳ Ｐ明朝" panose="02020600040205080304" pitchFamily="18" charset="-128"/>
                <a:ea typeface="ＭＳ Ｐ明朝" panose="02020600040205080304" pitchFamily="18" charset="-128"/>
              </a:rPr>
              <a:t> </a:t>
            </a:r>
          </a:p>
          <a:p>
            <a:pPr>
              <a:lnSpc>
                <a:spcPts val="2400"/>
              </a:lnSpc>
            </a:pPr>
            <a:r>
              <a:rPr lang="en-US" altLang="ja-JP" sz="1400" dirty="0" smtClean="0">
                <a:latin typeface="ＭＳ Ｐ明朝" panose="02020600040205080304" pitchFamily="18" charset="-128"/>
                <a:ea typeface="ＭＳ Ｐ明朝" panose="02020600040205080304" pitchFamily="18" charset="-128"/>
              </a:rPr>
              <a:t> </a:t>
            </a:r>
            <a:r>
              <a:rPr lang="ja-JP" altLang="ja-JP" sz="1400" dirty="0" err="1" smtClean="0">
                <a:latin typeface="ＭＳ Ｐ明朝" panose="02020600040205080304" pitchFamily="18" charset="-128"/>
                <a:ea typeface="ＭＳ Ｐ明朝" panose="02020600040205080304" pitchFamily="18" charset="-128"/>
              </a:rPr>
              <a:t>も</a:t>
            </a:r>
            <a:r>
              <a:rPr lang="ja-JP" altLang="ja-JP" sz="1400" dirty="0" err="1">
                <a:latin typeface="ＭＳ Ｐ明朝" panose="02020600040205080304" pitchFamily="18" charset="-128"/>
                <a:ea typeface="ＭＳ Ｐ明朝" panose="02020600040205080304" pitchFamily="18" charset="-128"/>
              </a:rPr>
              <a:t>減</a:t>
            </a:r>
            <a:r>
              <a:rPr lang="ja-JP" altLang="ja-JP" sz="1400" dirty="0">
                <a:latin typeface="ＭＳ Ｐ明朝" panose="02020600040205080304" pitchFamily="18" charset="-128"/>
                <a:ea typeface="ＭＳ Ｐ明朝" panose="02020600040205080304" pitchFamily="18" charset="-128"/>
              </a:rPr>
              <a:t>算しないで計算し</a:t>
            </a:r>
            <a:r>
              <a:rPr lang="en-US" altLang="ja-JP" sz="1400" dirty="0">
                <a:latin typeface="ＭＳ Ｐ明朝" panose="02020600040205080304" pitchFamily="18" charset="-128"/>
                <a:ea typeface="ＭＳ Ｐ明朝" panose="02020600040205080304" pitchFamily="18" charset="-128"/>
              </a:rPr>
              <a:t>, </a:t>
            </a:r>
            <a:r>
              <a:rPr lang="ja-JP" altLang="ja-JP" sz="1400" dirty="0">
                <a:latin typeface="ＭＳ Ｐ明朝" panose="02020600040205080304" pitchFamily="18" charset="-128"/>
                <a:ea typeface="ＭＳ Ｐ明朝" panose="02020600040205080304" pitchFamily="18" charset="-128"/>
              </a:rPr>
              <a:t>１年未満の端数があるときは切り上げて年数を求めます｡ </a:t>
            </a:r>
          </a:p>
          <a:p>
            <a:pPr>
              <a:lnSpc>
                <a:spcPts val="2400"/>
              </a:lnSpc>
            </a:pPr>
            <a:r>
              <a:rPr lang="en-US" altLang="ja-JP" sz="1400" dirty="0">
                <a:latin typeface="ＭＳ Ｐ明朝" panose="02020600040205080304" pitchFamily="18" charset="-128"/>
                <a:ea typeface="ＭＳ Ｐ明朝" panose="02020600040205080304" pitchFamily="18" charset="-128"/>
              </a:rPr>
              <a:t> </a:t>
            </a:r>
            <a:r>
              <a:rPr lang="ja-JP" altLang="en-US" sz="1400" dirty="0" smtClean="0">
                <a:latin typeface="ＭＳ Ｐ明朝" panose="02020600040205080304" pitchFamily="18" charset="-128"/>
                <a:ea typeface="ＭＳ Ｐ明朝" panose="02020600040205080304" pitchFamily="18" charset="-128"/>
              </a:rPr>
              <a:t>　</a:t>
            </a:r>
            <a:r>
              <a:rPr lang="ja-JP" altLang="ja-JP" sz="1400" dirty="0" smtClean="0">
                <a:latin typeface="ＭＳ Ｐ明朝" panose="02020600040205080304" pitchFamily="18" charset="-128"/>
                <a:ea typeface="ＭＳ Ｐ明朝" panose="02020600040205080304" pitchFamily="18" charset="-128"/>
              </a:rPr>
              <a:t>例えば</a:t>
            </a:r>
            <a:r>
              <a:rPr lang="en-US" altLang="ja-JP" sz="1400" dirty="0">
                <a:latin typeface="ＭＳ Ｐ明朝" panose="02020600040205080304" pitchFamily="18" charset="-128"/>
                <a:ea typeface="ＭＳ Ｐ明朝" panose="02020600040205080304" pitchFamily="18" charset="-128"/>
              </a:rPr>
              <a:t>, 30</a:t>
            </a:r>
            <a:r>
              <a:rPr lang="ja-JP" altLang="ja-JP" sz="1400" dirty="0">
                <a:latin typeface="ＭＳ Ｐ明朝" panose="02020600040205080304" pitchFamily="18" charset="-128"/>
                <a:ea typeface="ＭＳ Ｐ明朝" panose="02020600040205080304" pitchFamily="18" charset="-128"/>
              </a:rPr>
              <a:t>年１か月という場合は</a:t>
            </a:r>
            <a:r>
              <a:rPr lang="en-US" altLang="ja-JP" sz="1400" dirty="0">
                <a:latin typeface="ＭＳ Ｐ明朝" panose="02020600040205080304" pitchFamily="18" charset="-128"/>
                <a:ea typeface="ＭＳ Ｐ明朝" panose="02020600040205080304" pitchFamily="18" charset="-128"/>
              </a:rPr>
              <a:t>, </a:t>
            </a:r>
            <a:r>
              <a:rPr lang="ja-JP" altLang="ja-JP" sz="1400" dirty="0">
                <a:latin typeface="ＭＳ Ｐ明朝" panose="02020600040205080304" pitchFamily="18" charset="-128"/>
                <a:ea typeface="ＭＳ Ｐ明朝" panose="02020600040205080304" pitchFamily="18" charset="-128"/>
              </a:rPr>
              <a:t>１か月を切り上げて</a:t>
            </a:r>
            <a:r>
              <a:rPr lang="en-US" altLang="ja-JP" sz="1400" dirty="0">
                <a:latin typeface="ＭＳ Ｐ明朝" panose="02020600040205080304" pitchFamily="18" charset="-128"/>
                <a:ea typeface="ＭＳ Ｐ明朝" panose="02020600040205080304" pitchFamily="18" charset="-128"/>
              </a:rPr>
              <a:t>31</a:t>
            </a:r>
            <a:r>
              <a:rPr lang="ja-JP" altLang="ja-JP" sz="1400" dirty="0">
                <a:latin typeface="ＭＳ Ｐ明朝" panose="02020600040205080304" pitchFamily="18" charset="-128"/>
                <a:ea typeface="ＭＳ Ｐ明朝" panose="02020600040205080304" pitchFamily="18" charset="-128"/>
              </a:rPr>
              <a:t>年として退職所得控除額を</a:t>
            </a:r>
            <a:r>
              <a:rPr lang="ja-JP" altLang="ja-JP" sz="1400" dirty="0" smtClean="0">
                <a:latin typeface="ＭＳ Ｐ明朝" panose="02020600040205080304" pitchFamily="18" charset="-128"/>
                <a:ea typeface="ＭＳ Ｐ明朝" panose="02020600040205080304" pitchFamily="18" charset="-128"/>
              </a:rPr>
              <a:t>計</a:t>
            </a:r>
            <a:endParaRPr lang="en-US" altLang="ja-JP" sz="1400" dirty="0" smtClean="0">
              <a:latin typeface="ＭＳ Ｐ明朝" panose="02020600040205080304" pitchFamily="18" charset="-128"/>
              <a:ea typeface="ＭＳ Ｐ明朝" panose="02020600040205080304" pitchFamily="18" charset="-128"/>
            </a:endParaRPr>
          </a:p>
          <a:p>
            <a:pPr>
              <a:lnSpc>
                <a:spcPts val="2400"/>
              </a:lnSpc>
            </a:pPr>
            <a:r>
              <a:rPr lang="en-US" altLang="ja-JP" sz="1400" dirty="0">
                <a:latin typeface="ＭＳ Ｐ明朝" panose="02020600040205080304" pitchFamily="18" charset="-128"/>
                <a:ea typeface="ＭＳ Ｐ明朝" panose="02020600040205080304" pitchFamily="18" charset="-128"/>
              </a:rPr>
              <a:t> </a:t>
            </a:r>
            <a:r>
              <a:rPr lang="ja-JP" altLang="ja-JP" sz="1400" dirty="0" smtClean="0">
                <a:latin typeface="ＭＳ Ｐ明朝" panose="02020600040205080304" pitchFamily="18" charset="-128"/>
                <a:ea typeface="ＭＳ Ｐ明朝" panose="02020600040205080304" pitchFamily="18" charset="-128"/>
              </a:rPr>
              <a:t>算</a:t>
            </a:r>
            <a:r>
              <a:rPr lang="ja-JP" altLang="ja-JP" sz="1400" dirty="0">
                <a:latin typeface="ＭＳ Ｐ明朝" panose="02020600040205080304" pitchFamily="18" charset="-128"/>
                <a:ea typeface="ＭＳ Ｐ明朝" panose="02020600040205080304" pitchFamily="18" charset="-128"/>
              </a:rPr>
              <a:t>します｡ </a:t>
            </a:r>
          </a:p>
          <a:p>
            <a:r>
              <a:rPr lang="en-US" altLang="ja-JP" sz="1400" dirty="0"/>
              <a:t> </a:t>
            </a:r>
            <a:endParaRPr lang="ja-JP" altLang="ja-JP" sz="1400" dirty="0"/>
          </a:p>
          <a:p>
            <a:pPr marL="12702">
              <a:spcBef>
                <a:spcPts val="100"/>
              </a:spcBef>
            </a:pPr>
            <a:endParaRPr sz="1400" dirty="0">
              <a:latin typeface="PMingLiU"/>
              <a:cs typeface="PMingLiU"/>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82000"/>
    </mc:Choice>
    <mc:Fallback xmlns="">
      <p:transition spd="slow" advClick="0" advTm="82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16882" y="1012823"/>
            <a:ext cx="2727962" cy="228266"/>
          </a:xfrm>
          <a:prstGeom prst="rect">
            <a:avLst/>
          </a:prstGeom>
        </p:spPr>
        <p:txBody>
          <a:bodyPr vert="horz" wrap="square" lIns="0" tIns="12698" rIns="0" bIns="0" rtlCol="0">
            <a:spAutoFit/>
          </a:bodyPr>
          <a:lstStyle/>
          <a:p>
            <a:pPr marL="12702">
              <a:spcBef>
                <a:spcPts val="100"/>
              </a:spcBef>
            </a:pPr>
            <a:r>
              <a:rPr sz="1400" spc="255" dirty="0">
                <a:solidFill>
                  <a:srgbClr val="231F20"/>
                </a:solidFill>
                <a:latin typeface="ＭＳ Ｐ明朝" panose="02020600040205080304" pitchFamily="18" charset="-128"/>
                <a:ea typeface="ＭＳ Ｐ明朝" panose="02020600040205080304" pitchFamily="18" charset="-128"/>
                <a:cs typeface="PMingLiU"/>
              </a:rPr>
              <a:t>(</a:t>
            </a:r>
            <a:r>
              <a:rPr sz="1400" spc="115" dirty="0">
                <a:solidFill>
                  <a:srgbClr val="231F20"/>
                </a:solidFill>
                <a:latin typeface="ＭＳ Ｐ明朝" panose="02020600040205080304" pitchFamily="18" charset="-128"/>
                <a:ea typeface="ＭＳ Ｐ明朝" panose="02020600040205080304" pitchFamily="18" charset="-128"/>
                <a:cs typeface="PMingLiU"/>
              </a:rPr>
              <a:t>退職所得控除額の算定</a:t>
            </a:r>
            <a:r>
              <a:rPr sz="1400" spc="6" dirty="0">
                <a:solidFill>
                  <a:srgbClr val="231F20"/>
                </a:solidFill>
                <a:latin typeface="ＭＳ Ｐ明朝" panose="02020600040205080304" pitchFamily="18" charset="-128"/>
                <a:ea typeface="ＭＳ Ｐ明朝" panose="02020600040205080304" pitchFamily="18" charset="-128"/>
                <a:cs typeface="PMingLiU"/>
              </a:rPr>
              <a:t>)</a:t>
            </a:r>
            <a:r>
              <a:rPr sz="1400" spc="-190" dirty="0">
                <a:solidFill>
                  <a:srgbClr val="231F20"/>
                </a:solidFill>
                <a:latin typeface="ＭＳ Ｐ明朝" panose="02020600040205080304" pitchFamily="18" charset="-128"/>
                <a:ea typeface="ＭＳ Ｐ明朝" panose="02020600040205080304" pitchFamily="18" charset="-128"/>
                <a:cs typeface="PMingLiU"/>
              </a:rPr>
              <a:t> </a:t>
            </a:r>
            <a:endParaRPr sz="1400" dirty="0">
              <a:latin typeface="ＭＳ Ｐ明朝" panose="02020600040205080304" pitchFamily="18" charset="-128"/>
              <a:ea typeface="ＭＳ Ｐ明朝" panose="02020600040205080304" pitchFamily="18" charset="-128"/>
              <a:cs typeface="PMingLiU"/>
            </a:endParaRPr>
          </a:p>
        </p:txBody>
      </p:sp>
      <p:sp>
        <p:nvSpPr>
          <p:cNvPr id="3" name="object 3"/>
          <p:cNvSpPr txBox="1"/>
          <p:nvPr/>
        </p:nvSpPr>
        <p:spPr>
          <a:xfrm>
            <a:off x="688621" y="2733387"/>
            <a:ext cx="6594830" cy="1359344"/>
          </a:xfrm>
          <a:prstGeom prst="rect">
            <a:avLst/>
          </a:prstGeom>
        </p:spPr>
        <p:txBody>
          <a:bodyPr vert="horz" wrap="square" lIns="0" tIns="12698" rIns="0" bIns="0" rtlCol="0">
            <a:spAutoFit/>
          </a:bodyPr>
          <a:lstStyle/>
          <a:p>
            <a:pPr marL="558858" marR="7622" indent="-139716">
              <a:lnSpc>
                <a:spcPts val="2400"/>
              </a:lnSpc>
              <a:spcBef>
                <a:spcPts val="100"/>
              </a:spcBef>
              <a:tabLst>
                <a:tab pos="697936" algn="l"/>
              </a:tabLst>
            </a:pPr>
            <a:r>
              <a:rPr sz="1400" dirty="0" smtClean="0">
                <a:solidFill>
                  <a:srgbClr val="231F20"/>
                </a:solidFill>
                <a:latin typeface="ＭＳ Ｐ明朝" panose="02020600040205080304" pitchFamily="18" charset="-128"/>
                <a:ea typeface="ＭＳ Ｐ明朝" panose="02020600040205080304" pitchFamily="18" charset="-128"/>
                <a:cs typeface="PMingLiU"/>
              </a:rPr>
              <a:t>※</a:t>
            </a:r>
            <a:r>
              <a:rPr lang="ja-JP" altLang="en-US" sz="1400" dirty="0">
                <a:solidFill>
                  <a:srgbClr val="231F20"/>
                </a:solidFill>
                <a:latin typeface="ＭＳ Ｐ明朝" panose="02020600040205080304" pitchFamily="18" charset="-128"/>
                <a:ea typeface="ＭＳ Ｐ明朝" panose="02020600040205080304" pitchFamily="18" charset="-128"/>
                <a:cs typeface="PMingLiU"/>
              </a:rPr>
              <a:t>　</a:t>
            </a:r>
            <a:r>
              <a:rPr sz="1400" spc="105" dirty="0" err="1" smtClean="0">
                <a:solidFill>
                  <a:srgbClr val="231F20"/>
                </a:solidFill>
                <a:latin typeface="ＭＳ Ｐ明朝" panose="02020600040205080304" pitchFamily="18" charset="-128"/>
                <a:ea typeface="ＭＳ Ｐ明朝" panose="02020600040205080304" pitchFamily="18" charset="-128"/>
                <a:cs typeface="PMingLiU"/>
              </a:rPr>
              <a:t>障害者になったことが直接の原因で退職した場合の退職所得控除額は</a:t>
            </a:r>
            <a:r>
              <a:rPr lang="en-US" sz="1400" dirty="0" smtClean="0">
                <a:solidFill>
                  <a:srgbClr val="231F20"/>
                </a:solidFill>
                <a:latin typeface="ＭＳ Ｐ明朝" panose="02020600040205080304" pitchFamily="18" charset="-128"/>
                <a:ea typeface="ＭＳ Ｐ明朝" panose="02020600040205080304" pitchFamily="18" charset="-128"/>
                <a:cs typeface="PMingLiU"/>
              </a:rPr>
              <a:t>,</a:t>
            </a:r>
          </a:p>
          <a:p>
            <a:pPr marL="558858" marR="7622" indent="-139716">
              <a:lnSpc>
                <a:spcPts val="2400"/>
              </a:lnSpc>
              <a:spcBef>
                <a:spcPts val="100"/>
              </a:spcBef>
              <a:tabLst>
                <a:tab pos="697936" algn="l"/>
              </a:tabLst>
            </a:pPr>
            <a:r>
              <a:rPr lang="en-US" sz="1400" spc="100" dirty="0" smtClean="0">
                <a:solidFill>
                  <a:srgbClr val="231F20"/>
                </a:solidFill>
                <a:latin typeface="ＭＳ Ｐ明朝" panose="02020600040205080304" pitchFamily="18" charset="-128"/>
                <a:ea typeface="ＭＳ Ｐ明朝" panose="02020600040205080304" pitchFamily="18" charset="-128"/>
                <a:cs typeface="PMingLiU"/>
              </a:rPr>
              <a:t>  </a:t>
            </a:r>
            <a:r>
              <a:rPr sz="1400" spc="100" dirty="0" err="1" smtClean="0">
                <a:solidFill>
                  <a:srgbClr val="231F20"/>
                </a:solidFill>
                <a:latin typeface="ＭＳ Ｐ明朝" panose="02020600040205080304" pitchFamily="18" charset="-128"/>
                <a:ea typeface="ＭＳ Ｐ明朝" panose="02020600040205080304" pitchFamily="18" charset="-128"/>
                <a:cs typeface="PMingLiU"/>
              </a:rPr>
              <a:t>上記の</a:t>
            </a:r>
            <a:r>
              <a:rPr sz="1400" spc="120" dirty="0" err="1" smtClean="0">
                <a:solidFill>
                  <a:srgbClr val="231F20"/>
                </a:solidFill>
                <a:latin typeface="ＭＳ Ｐ明朝" panose="02020600040205080304" pitchFamily="18" charset="-128"/>
                <a:ea typeface="ＭＳ Ｐ明朝" panose="02020600040205080304" pitchFamily="18" charset="-128"/>
                <a:cs typeface="PMingLiU"/>
              </a:rPr>
              <a:t>方法により計算した額に</a:t>
            </a:r>
            <a:r>
              <a:rPr sz="1400" spc="6" dirty="0">
                <a:solidFill>
                  <a:srgbClr val="231F20"/>
                </a:solidFill>
                <a:latin typeface="ＭＳ Ｐ明朝" panose="02020600040205080304" pitchFamily="18" charset="-128"/>
                <a:ea typeface="ＭＳ Ｐ明朝" panose="02020600040205080304" pitchFamily="18" charset="-128"/>
                <a:cs typeface="PMingLiU"/>
              </a:rPr>
              <a:t>,</a:t>
            </a:r>
            <a:r>
              <a:rPr sz="1400" spc="74" dirty="0">
                <a:solidFill>
                  <a:srgbClr val="231F20"/>
                </a:solidFill>
                <a:latin typeface="ＭＳ Ｐ明朝" panose="02020600040205080304" pitchFamily="18" charset="-128"/>
                <a:ea typeface="ＭＳ Ｐ明朝" panose="02020600040205080304" pitchFamily="18" charset="-128"/>
                <a:cs typeface="PMingLiU"/>
              </a:rPr>
              <a:t> </a:t>
            </a:r>
            <a:r>
              <a:rPr sz="1400" spc="30" dirty="0">
                <a:solidFill>
                  <a:srgbClr val="231F20"/>
                </a:solidFill>
                <a:latin typeface="ＭＳ Ｐ明朝" panose="02020600040205080304" pitchFamily="18" charset="-128"/>
                <a:ea typeface="ＭＳ Ｐ明朝" panose="02020600040205080304" pitchFamily="18" charset="-128"/>
                <a:cs typeface="PMingLiU"/>
              </a:rPr>
              <a:t>100</a:t>
            </a:r>
            <a:r>
              <a:rPr sz="1400" spc="100" dirty="0">
                <a:solidFill>
                  <a:srgbClr val="231F20"/>
                </a:solidFill>
                <a:latin typeface="ＭＳ Ｐ明朝" panose="02020600040205080304" pitchFamily="18" charset="-128"/>
                <a:ea typeface="ＭＳ Ｐ明朝" panose="02020600040205080304" pitchFamily="18" charset="-128"/>
                <a:cs typeface="PMingLiU"/>
              </a:rPr>
              <a:t>万円を加えた金額となります</a:t>
            </a:r>
            <a:r>
              <a:rPr sz="1400" dirty="0">
                <a:solidFill>
                  <a:srgbClr val="231F20"/>
                </a:solidFill>
                <a:latin typeface="ＭＳ Ｐ明朝" panose="02020600040205080304" pitchFamily="18" charset="-128"/>
                <a:ea typeface="ＭＳ Ｐ明朝" panose="02020600040205080304" pitchFamily="18" charset="-128"/>
                <a:cs typeface="PMingLiU"/>
              </a:rPr>
              <a:t>｡</a:t>
            </a:r>
            <a:r>
              <a:rPr sz="1400" spc="-160" dirty="0">
                <a:solidFill>
                  <a:srgbClr val="231F20"/>
                </a:solidFill>
                <a:latin typeface="ＭＳ Ｐ明朝" panose="02020600040205080304" pitchFamily="18" charset="-128"/>
                <a:ea typeface="ＭＳ Ｐ明朝" panose="02020600040205080304" pitchFamily="18" charset="-128"/>
                <a:cs typeface="PMingLiU"/>
              </a:rPr>
              <a:t> </a:t>
            </a:r>
            <a:endParaRPr sz="1400" dirty="0">
              <a:latin typeface="ＭＳ Ｐ明朝" panose="02020600040205080304" pitchFamily="18" charset="-128"/>
              <a:ea typeface="ＭＳ Ｐ明朝" panose="02020600040205080304" pitchFamily="18" charset="-128"/>
              <a:cs typeface="PMingLiU"/>
            </a:endParaRPr>
          </a:p>
          <a:p>
            <a:pPr marL="12702" marR="5080" indent="154956">
              <a:lnSpc>
                <a:spcPts val="2400"/>
              </a:lnSpc>
              <a:spcBef>
                <a:spcPts val="855"/>
              </a:spcBef>
            </a:pPr>
            <a:r>
              <a:rPr lang="en-US" sz="1400" spc="120" dirty="0" smtClean="0">
                <a:solidFill>
                  <a:srgbClr val="231F20"/>
                </a:solidFill>
                <a:latin typeface="ＭＳ Ｐ明朝" panose="02020600040205080304" pitchFamily="18" charset="-128"/>
                <a:ea typeface="ＭＳ Ｐ明朝" panose="02020600040205080304" pitchFamily="18" charset="-128"/>
                <a:cs typeface="PMingLiU"/>
              </a:rPr>
              <a:t> </a:t>
            </a:r>
            <a:r>
              <a:rPr sz="1400" spc="120" dirty="0" err="1" smtClean="0">
                <a:solidFill>
                  <a:srgbClr val="231F20"/>
                </a:solidFill>
                <a:latin typeface="ＭＳ Ｐ明朝" panose="02020600040205080304" pitchFamily="18" charset="-128"/>
                <a:ea typeface="ＭＳ Ｐ明朝" panose="02020600040205080304" pitchFamily="18" charset="-128"/>
                <a:cs typeface="PMingLiU"/>
              </a:rPr>
              <a:t>支給する退職手当額からこの退職所得控除額を差し引いた残りの額が課税対象</a:t>
            </a:r>
            <a:r>
              <a:rPr sz="1400" spc="100" dirty="0" err="1" smtClean="0">
                <a:solidFill>
                  <a:srgbClr val="231F20"/>
                </a:solidFill>
                <a:latin typeface="ＭＳ Ｐ明朝" panose="02020600040205080304" pitchFamily="18" charset="-128"/>
                <a:ea typeface="ＭＳ Ｐ明朝" panose="02020600040205080304" pitchFamily="18" charset="-128"/>
                <a:cs typeface="PMingLiU"/>
              </a:rPr>
              <a:t>額となります</a:t>
            </a:r>
            <a:r>
              <a:rPr sz="1400" dirty="0">
                <a:solidFill>
                  <a:srgbClr val="231F20"/>
                </a:solidFill>
                <a:latin typeface="ＭＳ Ｐ明朝" panose="02020600040205080304" pitchFamily="18" charset="-128"/>
                <a:ea typeface="ＭＳ Ｐ明朝" panose="02020600040205080304" pitchFamily="18" charset="-128"/>
                <a:cs typeface="PMingLiU"/>
              </a:rPr>
              <a:t>｡</a:t>
            </a:r>
            <a:r>
              <a:rPr sz="1400" spc="-190" dirty="0">
                <a:solidFill>
                  <a:srgbClr val="231F20"/>
                </a:solidFill>
                <a:latin typeface="ＭＳ Ｐ明朝" panose="02020600040205080304" pitchFamily="18" charset="-128"/>
                <a:ea typeface="ＭＳ Ｐ明朝" panose="02020600040205080304" pitchFamily="18" charset="-128"/>
                <a:cs typeface="PMingLiU"/>
              </a:rPr>
              <a:t> </a:t>
            </a:r>
            <a:endParaRPr sz="1400" dirty="0">
              <a:latin typeface="ＭＳ Ｐ明朝" panose="02020600040205080304" pitchFamily="18" charset="-128"/>
              <a:ea typeface="ＭＳ Ｐ明朝" panose="02020600040205080304" pitchFamily="18" charset="-128"/>
              <a:cs typeface="PMingLiU"/>
            </a:endParaRPr>
          </a:p>
        </p:txBody>
      </p:sp>
      <p:sp>
        <p:nvSpPr>
          <p:cNvPr id="4" name="object 4"/>
          <p:cNvSpPr txBox="1"/>
          <p:nvPr/>
        </p:nvSpPr>
        <p:spPr>
          <a:xfrm>
            <a:off x="674906" y="4207966"/>
            <a:ext cx="1629415" cy="228266"/>
          </a:xfrm>
          <a:prstGeom prst="rect">
            <a:avLst/>
          </a:prstGeom>
        </p:spPr>
        <p:txBody>
          <a:bodyPr vert="horz" wrap="square" lIns="0" tIns="12698" rIns="0" bIns="0" rtlCol="0">
            <a:spAutoFit/>
          </a:bodyPr>
          <a:lstStyle/>
          <a:p>
            <a:pPr marL="12702">
              <a:spcBef>
                <a:spcPts val="100"/>
              </a:spcBef>
              <a:tabLst>
                <a:tab pos="316897" algn="l"/>
              </a:tabLst>
            </a:pPr>
            <a:r>
              <a:rPr sz="1400" dirty="0">
                <a:solidFill>
                  <a:srgbClr val="231F20"/>
                </a:solidFill>
                <a:latin typeface="ＭＳ Ｐ明朝" panose="02020600040205080304" pitchFamily="18" charset="-128"/>
                <a:ea typeface="ＭＳ Ｐ明朝" panose="02020600040205080304" pitchFamily="18" charset="-128"/>
                <a:cs typeface="PMingLiU"/>
              </a:rPr>
              <a:t>２	</a:t>
            </a:r>
            <a:r>
              <a:rPr sz="1400" spc="100" dirty="0">
                <a:solidFill>
                  <a:srgbClr val="231F20"/>
                </a:solidFill>
                <a:latin typeface="ＭＳ Ｐ明朝" panose="02020600040205080304" pitchFamily="18" charset="-128"/>
                <a:ea typeface="ＭＳ Ｐ明朝" panose="02020600040205080304" pitchFamily="18" charset="-128"/>
                <a:cs typeface="PMingLiU"/>
              </a:rPr>
              <a:t>税金の計算</a:t>
            </a:r>
            <a:endParaRPr sz="1400" dirty="0">
              <a:latin typeface="ＭＳ Ｐ明朝" panose="02020600040205080304" pitchFamily="18" charset="-128"/>
              <a:ea typeface="ＭＳ Ｐ明朝" panose="02020600040205080304" pitchFamily="18" charset="-128"/>
              <a:cs typeface="PMingLiU"/>
            </a:endParaRPr>
          </a:p>
        </p:txBody>
      </p:sp>
      <p:sp>
        <p:nvSpPr>
          <p:cNvPr id="5" name="object 5"/>
          <p:cNvSpPr txBox="1"/>
          <p:nvPr/>
        </p:nvSpPr>
        <p:spPr>
          <a:xfrm>
            <a:off x="1012636" y="5172144"/>
            <a:ext cx="5836012" cy="641199"/>
          </a:xfrm>
          <a:prstGeom prst="rect">
            <a:avLst/>
          </a:prstGeom>
        </p:spPr>
        <p:txBody>
          <a:bodyPr vert="horz" wrap="square" lIns="0" tIns="12698" rIns="0" bIns="0" rtlCol="0">
            <a:spAutoFit/>
          </a:bodyPr>
          <a:lstStyle/>
          <a:p>
            <a:pPr marL="12702">
              <a:lnSpc>
                <a:spcPts val="2400"/>
              </a:lnSpc>
              <a:spcBef>
                <a:spcPts val="100"/>
              </a:spcBef>
              <a:tabLst>
                <a:tab pos="321979" algn="l"/>
              </a:tabLst>
            </a:pPr>
            <a:r>
              <a:rPr sz="1400" dirty="0">
                <a:solidFill>
                  <a:srgbClr val="231F20"/>
                </a:solidFill>
                <a:latin typeface="ＭＳ Ｐ明朝" panose="02020600040205080304" pitchFamily="18" charset="-128"/>
                <a:ea typeface="ＭＳ Ｐ明朝" panose="02020600040205080304" pitchFamily="18" charset="-128"/>
                <a:cs typeface="PMingLiU"/>
              </a:rPr>
              <a:t>※	</a:t>
            </a:r>
            <a:r>
              <a:rPr sz="1400" spc="115" dirty="0" err="1" smtClean="0">
                <a:solidFill>
                  <a:srgbClr val="231F20"/>
                </a:solidFill>
                <a:latin typeface="ＭＳ Ｐ明朝" panose="02020600040205080304" pitchFamily="18" charset="-128"/>
                <a:ea typeface="ＭＳ Ｐ明朝" panose="02020600040205080304" pitchFamily="18" charset="-128"/>
                <a:cs typeface="PMingLiU"/>
              </a:rPr>
              <a:t>た</a:t>
            </a:r>
            <a:r>
              <a:rPr sz="1400" spc="245" dirty="0" err="1" smtClean="0">
                <a:solidFill>
                  <a:srgbClr val="231F20"/>
                </a:solidFill>
                <a:latin typeface="ＭＳ Ｐ明朝" panose="02020600040205080304" pitchFamily="18" charset="-128"/>
                <a:ea typeface="ＭＳ Ｐ明朝" panose="02020600040205080304" pitchFamily="18" charset="-128"/>
                <a:cs typeface="PMingLiU"/>
              </a:rPr>
              <a:t>だし</a:t>
            </a:r>
            <a:r>
              <a:rPr lang="ja-JP" altLang="en-US" sz="1400" spc="30" dirty="0" err="1" smtClean="0">
                <a:solidFill>
                  <a:srgbClr val="231F20"/>
                </a:solidFill>
                <a:latin typeface="ＭＳ Ｐ明朝" panose="02020600040205080304" pitchFamily="18" charset="-128"/>
                <a:ea typeface="ＭＳ Ｐ明朝" panose="02020600040205080304" pitchFamily="18" charset="-128"/>
                <a:cs typeface="PMingLiU"/>
              </a:rPr>
              <a:t>，</a:t>
            </a:r>
            <a:r>
              <a:rPr sz="1400" spc="115" dirty="0" err="1" smtClean="0">
                <a:solidFill>
                  <a:srgbClr val="231F20"/>
                </a:solidFill>
                <a:latin typeface="ＭＳ Ｐ明朝" panose="02020600040205080304" pitchFamily="18" charset="-128"/>
                <a:ea typeface="ＭＳ Ｐ明朝" panose="02020600040205080304" pitchFamily="18" charset="-128"/>
                <a:cs typeface="PMingLiU"/>
              </a:rPr>
              <a:t>勤続期間の年</a:t>
            </a:r>
            <a:r>
              <a:rPr sz="1400" dirty="0" err="1" smtClean="0">
                <a:solidFill>
                  <a:srgbClr val="231F20"/>
                </a:solidFill>
                <a:latin typeface="ＭＳ Ｐ明朝" panose="02020600040205080304" pitchFamily="18" charset="-128"/>
                <a:ea typeface="ＭＳ Ｐ明朝" panose="02020600040205080304" pitchFamily="18" charset="-128"/>
                <a:cs typeface="PMingLiU"/>
              </a:rPr>
              <a:t>数</a:t>
            </a:r>
            <a:r>
              <a:rPr sz="1400" spc="409" dirty="0" smtClean="0">
                <a:solidFill>
                  <a:srgbClr val="231F20"/>
                </a:solidFill>
                <a:latin typeface="ＭＳ Ｐ明朝" panose="02020600040205080304" pitchFamily="18" charset="-128"/>
                <a:ea typeface="ＭＳ Ｐ明朝" panose="02020600040205080304" pitchFamily="18" charset="-128"/>
                <a:cs typeface="PMingLiU"/>
              </a:rPr>
              <a:t> </a:t>
            </a:r>
            <a:r>
              <a:rPr sz="1400" spc="190" dirty="0">
                <a:solidFill>
                  <a:srgbClr val="231F20"/>
                </a:solidFill>
                <a:latin typeface="ＭＳ Ｐ明朝" panose="02020600040205080304" pitchFamily="18" charset="-128"/>
                <a:ea typeface="ＭＳ Ｐ明朝" panose="02020600040205080304" pitchFamily="18" charset="-128"/>
                <a:cs typeface="PMingLiU"/>
              </a:rPr>
              <a:t>(１</a:t>
            </a:r>
            <a:r>
              <a:rPr sz="1400" spc="115" dirty="0" smtClean="0">
                <a:solidFill>
                  <a:srgbClr val="231F20"/>
                </a:solidFill>
                <a:latin typeface="ＭＳ Ｐ明朝" panose="02020600040205080304" pitchFamily="18" charset="-128"/>
                <a:ea typeface="ＭＳ Ｐ明朝" panose="02020600040205080304" pitchFamily="18" charset="-128"/>
                <a:cs typeface="PMingLiU"/>
              </a:rPr>
              <a:t>年未満の端数がある場合はその端数を</a:t>
            </a:r>
            <a:endParaRPr lang="en-US" sz="1400" spc="115" dirty="0" smtClean="0">
              <a:solidFill>
                <a:srgbClr val="231F20"/>
              </a:solidFill>
              <a:latin typeface="ＭＳ Ｐ明朝" panose="02020600040205080304" pitchFamily="18" charset="-128"/>
              <a:ea typeface="ＭＳ Ｐ明朝" panose="02020600040205080304" pitchFamily="18" charset="-128"/>
              <a:cs typeface="PMingLiU"/>
            </a:endParaRPr>
          </a:p>
          <a:p>
            <a:pPr marL="12702">
              <a:lnSpc>
                <a:spcPts val="2400"/>
              </a:lnSpc>
              <a:spcBef>
                <a:spcPts val="100"/>
              </a:spcBef>
              <a:tabLst>
                <a:tab pos="321979" algn="l"/>
              </a:tabLst>
            </a:pPr>
            <a:r>
              <a:rPr lang="ja-JP" altLang="en-US" sz="1400" spc="115" dirty="0">
                <a:solidFill>
                  <a:srgbClr val="231F20"/>
                </a:solidFill>
                <a:latin typeface="ＭＳ Ｐ明朝" panose="02020600040205080304" pitchFamily="18" charset="-128"/>
                <a:ea typeface="ＭＳ Ｐ明朝" panose="02020600040205080304" pitchFamily="18" charset="-128"/>
                <a:cs typeface="PMingLiU"/>
              </a:rPr>
              <a:t> </a:t>
            </a:r>
            <a:r>
              <a:rPr lang="ja-JP" altLang="en-US" sz="1400" spc="115" dirty="0" smtClean="0">
                <a:solidFill>
                  <a:srgbClr val="231F20"/>
                </a:solidFill>
                <a:latin typeface="ＭＳ Ｐ明朝" panose="02020600040205080304" pitchFamily="18" charset="-128"/>
                <a:ea typeface="ＭＳ Ｐ明朝" panose="02020600040205080304" pitchFamily="18" charset="-128"/>
                <a:cs typeface="PMingLiU"/>
              </a:rPr>
              <a:t>  １年に</a:t>
            </a:r>
            <a:r>
              <a:rPr sz="1400" spc="125" dirty="0" err="1" smtClean="0">
                <a:solidFill>
                  <a:srgbClr val="231F20"/>
                </a:solidFill>
                <a:latin typeface="ＭＳ Ｐ明朝" panose="02020600040205080304" pitchFamily="18" charset="-128"/>
                <a:ea typeface="ＭＳ Ｐ明朝" panose="02020600040205080304" pitchFamily="18" charset="-128"/>
                <a:cs typeface="PMingLiU"/>
              </a:rPr>
              <a:t>切り上げたもの</a:t>
            </a:r>
            <a:r>
              <a:rPr sz="1400" spc="6" dirty="0" smtClean="0">
                <a:solidFill>
                  <a:srgbClr val="231F20"/>
                </a:solidFill>
                <a:latin typeface="ＭＳ Ｐ明朝" panose="02020600040205080304" pitchFamily="18" charset="-128"/>
                <a:ea typeface="ＭＳ Ｐ明朝" panose="02020600040205080304" pitchFamily="18" charset="-128"/>
                <a:cs typeface="PMingLiU"/>
              </a:rPr>
              <a:t>)</a:t>
            </a:r>
            <a:r>
              <a:rPr sz="1400" spc="130" dirty="0" smtClean="0">
                <a:solidFill>
                  <a:srgbClr val="231F20"/>
                </a:solidFill>
                <a:latin typeface="ＭＳ Ｐ明朝" panose="02020600040205080304" pitchFamily="18" charset="-128"/>
                <a:ea typeface="ＭＳ Ｐ明朝" panose="02020600040205080304" pitchFamily="18" charset="-128"/>
                <a:cs typeface="PMingLiU"/>
              </a:rPr>
              <a:t>が</a:t>
            </a:r>
            <a:r>
              <a:rPr sz="1400" spc="130" dirty="0">
                <a:solidFill>
                  <a:srgbClr val="231F20"/>
                </a:solidFill>
                <a:latin typeface="ＭＳ Ｐ明朝" panose="02020600040205080304" pitchFamily="18" charset="-128"/>
                <a:ea typeface="ＭＳ Ｐ明朝" panose="02020600040205080304" pitchFamily="18" charset="-128"/>
                <a:cs typeface="PMingLiU"/>
              </a:rPr>
              <a:t>５</a:t>
            </a:r>
            <a:r>
              <a:rPr sz="1400" spc="130" dirty="0" smtClean="0">
                <a:solidFill>
                  <a:srgbClr val="231F20"/>
                </a:solidFill>
                <a:latin typeface="ＭＳ Ｐ明朝" panose="02020600040205080304" pitchFamily="18" charset="-128"/>
                <a:ea typeface="ＭＳ Ｐ明朝" panose="02020600040205080304" pitchFamily="18" charset="-128"/>
                <a:cs typeface="PMingLiU"/>
              </a:rPr>
              <a:t>年以下の場合は</a:t>
            </a:r>
            <a:r>
              <a:rPr lang="ja-JP" altLang="en-US" sz="1400" spc="6" dirty="0" err="1">
                <a:solidFill>
                  <a:srgbClr val="231F20"/>
                </a:solidFill>
                <a:latin typeface="ＭＳ Ｐ明朝" panose="02020600040205080304" pitchFamily="18" charset="-128"/>
                <a:ea typeface="ＭＳ Ｐ明朝" panose="02020600040205080304" pitchFamily="18" charset="-128"/>
                <a:cs typeface="PMingLiU"/>
              </a:rPr>
              <a:t>，</a:t>
            </a:r>
            <a:r>
              <a:rPr sz="1400" spc="30" dirty="0" smtClean="0">
                <a:solidFill>
                  <a:srgbClr val="231F20"/>
                </a:solidFill>
                <a:latin typeface="ＭＳ Ｐ明朝" panose="02020600040205080304" pitchFamily="18" charset="-128"/>
                <a:ea typeface="ＭＳ Ｐ明朝" panose="02020600040205080304" pitchFamily="18" charset="-128"/>
                <a:cs typeface="PMingLiU"/>
              </a:rPr>
              <a:t>1</a:t>
            </a:r>
            <a:r>
              <a:rPr sz="1400" dirty="0">
                <a:solidFill>
                  <a:srgbClr val="231F20"/>
                </a:solidFill>
                <a:latin typeface="ＭＳ Ｐ明朝" panose="02020600040205080304" pitchFamily="18" charset="-128"/>
                <a:ea typeface="ＭＳ Ｐ明朝" panose="02020600040205080304" pitchFamily="18" charset="-128"/>
                <a:cs typeface="PMingLiU"/>
              </a:rPr>
              <a:t>／</a:t>
            </a:r>
            <a:r>
              <a:rPr sz="1400" spc="-190" dirty="0">
                <a:solidFill>
                  <a:srgbClr val="231F20"/>
                </a:solidFill>
                <a:latin typeface="ＭＳ Ｐ明朝" panose="02020600040205080304" pitchFamily="18" charset="-128"/>
                <a:ea typeface="ＭＳ Ｐ明朝" panose="02020600040205080304" pitchFamily="18" charset="-128"/>
                <a:cs typeface="PMingLiU"/>
              </a:rPr>
              <a:t> </a:t>
            </a:r>
            <a:r>
              <a:rPr sz="1400" spc="30" dirty="0">
                <a:solidFill>
                  <a:srgbClr val="231F20"/>
                </a:solidFill>
                <a:latin typeface="ＭＳ Ｐ明朝" panose="02020600040205080304" pitchFamily="18" charset="-128"/>
                <a:ea typeface="ＭＳ Ｐ明朝" panose="02020600040205080304" pitchFamily="18" charset="-128"/>
                <a:cs typeface="PMingLiU"/>
              </a:rPr>
              <a:t>2</a:t>
            </a:r>
            <a:r>
              <a:rPr sz="1400" spc="-16" dirty="0">
                <a:solidFill>
                  <a:srgbClr val="231F20"/>
                </a:solidFill>
                <a:latin typeface="ＭＳ Ｐ明朝" panose="02020600040205080304" pitchFamily="18" charset="-128"/>
                <a:ea typeface="ＭＳ Ｐ明朝" panose="02020600040205080304" pitchFamily="18" charset="-128"/>
                <a:cs typeface="PMingLiU"/>
              </a:rPr>
              <a:t> </a:t>
            </a:r>
            <a:r>
              <a:rPr sz="1400" spc="100" dirty="0">
                <a:solidFill>
                  <a:srgbClr val="231F20"/>
                </a:solidFill>
                <a:latin typeface="ＭＳ Ｐ明朝" panose="02020600040205080304" pitchFamily="18" charset="-128"/>
                <a:ea typeface="ＭＳ Ｐ明朝" panose="02020600040205080304" pitchFamily="18" charset="-128"/>
                <a:cs typeface="PMingLiU"/>
              </a:rPr>
              <a:t>を乗じない</a:t>
            </a:r>
            <a:r>
              <a:rPr sz="1400" dirty="0">
                <a:solidFill>
                  <a:srgbClr val="231F20"/>
                </a:solidFill>
                <a:latin typeface="ＭＳ Ｐ明朝" panose="02020600040205080304" pitchFamily="18" charset="-128"/>
                <a:ea typeface="ＭＳ Ｐ明朝" panose="02020600040205080304" pitchFamily="18" charset="-128"/>
                <a:cs typeface="PMingLiU"/>
              </a:rPr>
              <a:t>｡</a:t>
            </a:r>
            <a:r>
              <a:rPr sz="1400" spc="-190" dirty="0">
                <a:solidFill>
                  <a:srgbClr val="231F20"/>
                </a:solidFill>
                <a:latin typeface="ＭＳ Ｐ明朝" panose="02020600040205080304" pitchFamily="18" charset="-128"/>
                <a:ea typeface="ＭＳ Ｐ明朝" panose="02020600040205080304" pitchFamily="18" charset="-128"/>
                <a:cs typeface="PMingLiU"/>
              </a:rPr>
              <a:t> </a:t>
            </a:r>
            <a:endParaRPr sz="1400" dirty="0">
              <a:latin typeface="ＭＳ Ｐ明朝" panose="02020600040205080304" pitchFamily="18" charset="-128"/>
              <a:ea typeface="ＭＳ Ｐ明朝" panose="02020600040205080304" pitchFamily="18" charset="-128"/>
              <a:cs typeface="PMingLiU"/>
            </a:endParaRPr>
          </a:p>
        </p:txBody>
      </p:sp>
      <p:sp>
        <p:nvSpPr>
          <p:cNvPr id="6" name="object 6"/>
          <p:cNvSpPr txBox="1"/>
          <p:nvPr/>
        </p:nvSpPr>
        <p:spPr>
          <a:xfrm>
            <a:off x="1060088" y="6128425"/>
            <a:ext cx="165101" cy="182099"/>
          </a:xfrm>
          <a:prstGeom prst="rect">
            <a:avLst/>
          </a:prstGeom>
        </p:spPr>
        <p:txBody>
          <a:bodyPr vert="horz" wrap="square" lIns="0" tIns="12698" rIns="0" bIns="0" rtlCol="0">
            <a:spAutoFit/>
          </a:bodyPr>
          <a:lstStyle/>
          <a:p>
            <a:pPr marL="12702">
              <a:spcBef>
                <a:spcPts val="100"/>
              </a:spcBef>
            </a:pPr>
            <a:r>
              <a:rPr sz="1100" spc="-224" dirty="0">
                <a:solidFill>
                  <a:srgbClr val="231F20"/>
                </a:solidFill>
                <a:latin typeface="Times New Roman"/>
                <a:cs typeface="Times New Roman"/>
              </a:rPr>
              <a:t> </a:t>
            </a:r>
            <a:endParaRPr sz="1100">
              <a:latin typeface="Times New Roman"/>
              <a:cs typeface="Times New Roman"/>
            </a:endParaRPr>
          </a:p>
        </p:txBody>
      </p:sp>
      <p:sp>
        <p:nvSpPr>
          <p:cNvPr id="7" name="object 7"/>
          <p:cNvSpPr txBox="1"/>
          <p:nvPr/>
        </p:nvSpPr>
        <p:spPr>
          <a:xfrm>
            <a:off x="802775" y="6004455"/>
            <a:ext cx="1879967" cy="228266"/>
          </a:xfrm>
          <a:prstGeom prst="rect">
            <a:avLst/>
          </a:prstGeom>
        </p:spPr>
        <p:txBody>
          <a:bodyPr vert="horz" wrap="square" lIns="0" tIns="12698" rIns="0" bIns="0" rtlCol="0">
            <a:spAutoFit/>
          </a:bodyPr>
          <a:lstStyle/>
          <a:p>
            <a:pPr marL="12702">
              <a:spcBef>
                <a:spcPts val="100"/>
              </a:spcBef>
            </a:pPr>
            <a:r>
              <a:rPr lang="en-US" altLang="ja-JP" sz="1400" spc="100" dirty="0" smtClean="0">
                <a:solidFill>
                  <a:srgbClr val="231F20"/>
                </a:solidFill>
                <a:latin typeface="ＭＳ Ｐ明朝" panose="02020600040205080304" pitchFamily="18" charset="-128"/>
                <a:ea typeface="ＭＳ Ｐ明朝" panose="02020600040205080304" pitchFamily="18" charset="-128"/>
                <a:cs typeface="MingLiU_HKSCS"/>
              </a:rPr>
              <a:t>(1)</a:t>
            </a:r>
            <a:r>
              <a:rPr lang="ja-JP" altLang="en-US" sz="1400" spc="100" dirty="0" smtClean="0">
                <a:solidFill>
                  <a:srgbClr val="231F20"/>
                </a:solidFill>
                <a:latin typeface="ＭＳ Ｐ明朝" panose="02020600040205080304" pitchFamily="18" charset="-128"/>
                <a:ea typeface="ＭＳ Ｐ明朝" panose="02020600040205080304" pitchFamily="18" charset="-128"/>
                <a:cs typeface="MingLiU_HKSCS"/>
              </a:rPr>
              <a:t>　</a:t>
            </a:r>
            <a:r>
              <a:rPr sz="1400" spc="100" dirty="0" smtClean="0">
                <a:solidFill>
                  <a:srgbClr val="231F20"/>
                </a:solidFill>
                <a:latin typeface="ＭＳ Ｐ明朝" panose="02020600040205080304" pitchFamily="18" charset="-128"/>
                <a:ea typeface="ＭＳ Ｐ明朝" panose="02020600040205080304" pitchFamily="18" charset="-128"/>
                <a:cs typeface="MingLiU_HKSCS"/>
              </a:rPr>
              <a:t>所得税額の算定</a:t>
            </a:r>
            <a:endParaRPr sz="1400" dirty="0">
              <a:latin typeface="ＭＳ Ｐ明朝" panose="02020600040205080304" pitchFamily="18" charset="-128"/>
              <a:ea typeface="ＭＳ Ｐ明朝" panose="02020600040205080304" pitchFamily="18" charset="-128"/>
              <a:cs typeface="MingLiU_HKSCS"/>
            </a:endParaRPr>
          </a:p>
        </p:txBody>
      </p:sp>
      <p:sp>
        <p:nvSpPr>
          <p:cNvPr id="8" name="object 8"/>
          <p:cNvSpPr txBox="1"/>
          <p:nvPr/>
        </p:nvSpPr>
        <p:spPr>
          <a:xfrm>
            <a:off x="897983" y="8560624"/>
            <a:ext cx="2565759" cy="228266"/>
          </a:xfrm>
          <a:prstGeom prst="rect">
            <a:avLst/>
          </a:prstGeom>
        </p:spPr>
        <p:txBody>
          <a:bodyPr vert="horz" wrap="square" lIns="0" tIns="12698" rIns="0" bIns="0" rtlCol="0">
            <a:spAutoFit/>
          </a:bodyPr>
          <a:lstStyle/>
          <a:p>
            <a:pPr marL="12702">
              <a:spcBef>
                <a:spcPts val="100"/>
              </a:spcBef>
              <a:tabLst>
                <a:tab pos="316897" algn="l"/>
              </a:tabLst>
            </a:pPr>
            <a:r>
              <a:rPr sz="1400" dirty="0">
                <a:solidFill>
                  <a:srgbClr val="231F20"/>
                </a:solidFill>
                <a:latin typeface="ＭＳ Ｐ明朝" panose="02020600040205080304" pitchFamily="18" charset="-128"/>
                <a:ea typeface="ＭＳ Ｐ明朝" panose="02020600040205080304" pitchFamily="18" charset="-128"/>
                <a:cs typeface="PMingLiU"/>
              </a:rPr>
              <a:t>※	</a:t>
            </a:r>
            <a:r>
              <a:rPr sz="1400" spc="30" dirty="0">
                <a:solidFill>
                  <a:srgbClr val="231F20"/>
                </a:solidFill>
                <a:latin typeface="ＭＳ Ｐ明朝" panose="02020600040205080304" pitchFamily="18" charset="-128"/>
                <a:ea typeface="ＭＳ Ｐ明朝" panose="02020600040205080304" pitchFamily="18" charset="-128"/>
                <a:cs typeface="PMingLiU"/>
              </a:rPr>
              <a:t>1</a:t>
            </a:r>
            <a:r>
              <a:rPr sz="1400" spc="-16" dirty="0">
                <a:solidFill>
                  <a:srgbClr val="231F20"/>
                </a:solidFill>
                <a:latin typeface="ＭＳ Ｐ明朝" panose="02020600040205080304" pitchFamily="18" charset="-128"/>
                <a:ea typeface="ＭＳ Ｐ明朝" panose="02020600040205080304" pitchFamily="18" charset="-128"/>
                <a:cs typeface="PMingLiU"/>
              </a:rPr>
              <a:t> </a:t>
            </a:r>
            <a:r>
              <a:rPr sz="1400" spc="100" dirty="0">
                <a:solidFill>
                  <a:srgbClr val="231F20"/>
                </a:solidFill>
                <a:latin typeface="ＭＳ Ｐ明朝" panose="02020600040205080304" pitchFamily="18" charset="-128"/>
                <a:ea typeface="ＭＳ Ｐ明朝" panose="02020600040205080304" pitchFamily="18" charset="-128"/>
                <a:cs typeface="PMingLiU"/>
              </a:rPr>
              <a:t>円未満の端数切り捨て</a:t>
            </a:r>
            <a:endParaRPr sz="1400" dirty="0">
              <a:latin typeface="ＭＳ Ｐ明朝" panose="02020600040205080304" pitchFamily="18" charset="-128"/>
              <a:ea typeface="ＭＳ Ｐ明朝" panose="02020600040205080304" pitchFamily="18" charset="-128"/>
              <a:cs typeface="PMingLiU"/>
            </a:endParaRPr>
          </a:p>
        </p:txBody>
      </p:sp>
      <p:graphicFrame>
        <p:nvGraphicFramePr>
          <p:cNvPr id="9" name="object 9"/>
          <p:cNvGraphicFramePr>
            <a:graphicFrameLocks noGrp="1"/>
          </p:cNvGraphicFramePr>
          <p:nvPr>
            <p:extLst/>
          </p:nvPr>
        </p:nvGraphicFramePr>
        <p:xfrm>
          <a:off x="688621" y="1419479"/>
          <a:ext cx="6594830" cy="1318258"/>
        </p:xfrm>
        <a:graphic>
          <a:graphicData uri="http://schemas.openxmlformats.org/drawingml/2006/table">
            <a:tbl>
              <a:tblPr firstRow="1" bandRow="1">
                <a:tableStyleId>{2D5ABB26-0587-4C30-8999-92F81FD0307C}</a:tableStyleId>
              </a:tblPr>
              <a:tblGrid>
                <a:gridCol w="2080895"/>
                <a:gridCol w="4513935"/>
              </a:tblGrid>
              <a:tr h="300814">
                <a:tc>
                  <a:txBody>
                    <a:bodyPr/>
                    <a:lstStyle/>
                    <a:p>
                      <a:pPr marR="56515" algn="ctr">
                        <a:lnSpc>
                          <a:spcPct val="100000"/>
                        </a:lnSpc>
                        <a:spcBef>
                          <a:spcPts val="380"/>
                        </a:spcBef>
                      </a:pPr>
                      <a:r>
                        <a:rPr sz="1400" dirty="0">
                          <a:solidFill>
                            <a:srgbClr val="231F20"/>
                          </a:solidFill>
                          <a:latin typeface="ＭＳ Ｐ明朝" panose="02020600040205080304" pitchFamily="18" charset="-128"/>
                          <a:ea typeface="ＭＳ Ｐ明朝" panose="02020600040205080304" pitchFamily="18" charset="-128"/>
                          <a:cs typeface="PMingLiU"/>
                        </a:rPr>
                        <a:t>勤続年数</a:t>
                      </a:r>
                      <a:r>
                        <a:rPr sz="1400" spc="150" dirty="0">
                          <a:solidFill>
                            <a:srgbClr val="231F20"/>
                          </a:solidFill>
                          <a:latin typeface="ＭＳ Ｐ明朝" panose="02020600040205080304" pitchFamily="18" charset="-128"/>
                          <a:ea typeface="ＭＳ Ｐ明朝" panose="02020600040205080304" pitchFamily="18" charset="-128"/>
                          <a:cs typeface="PMingLiU"/>
                        </a:rPr>
                        <a:t> </a:t>
                      </a:r>
                      <a:r>
                        <a:rPr sz="1400" spc="120" dirty="0">
                          <a:solidFill>
                            <a:srgbClr val="231F20"/>
                          </a:solidFill>
                          <a:latin typeface="ＭＳ Ｐ明朝" panose="02020600040205080304" pitchFamily="18" charset="-128"/>
                          <a:ea typeface="ＭＳ Ｐ明朝" panose="02020600040205080304" pitchFamily="18" charset="-128"/>
                          <a:cs typeface="PMingLiU"/>
                        </a:rPr>
                        <a:t>(Ａ)</a:t>
                      </a:r>
                      <a:endParaRPr sz="1400" dirty="0">
                        <a:latin typeface="ＭＳ Ｐ明朝" panose="02020600040205080304" pitchFamily="18" charset="-128"/>
                        <a:ea typeface="ＭＳ Ｐ明朝" panose="02020600040205080304" pitchFamily="18" charset="-128"/>
                        <a:cs typeface="PMingLiU"/>
                      </a:endParaRPr>
                    </a:p>
                  </a:txBody>
                  <a:tcPr marL="0" marR="0" marT="48260" marB="0">
                    <a:lnL w="9525">
                      <a:solidFill>
                        <a:srgbClr val="231F20"/>
                      </a:solidFill>
                      <a:prstDash val="solid"/>
                    </a:lnL>
                    <a:lnR w="6350">
                      <a:solidFill>
                        <a:srgbClr val="231F20"/>
                      </a:solidFill>
                      <a:prstDash val="solid"/>
                    </a:lnR>
                    <a:lnT w="9525">
                      <a:solidFill>
                        <a:srgbClr val="231F20"/>
                      </a:solidFill>
                      <a:prstDash val="solid"/>
                    </a:lnT>
                    <a:lnB w="6350">
                      <a:solidFill>
                        <a:srgbClr val="231F20"/>
                      </a:solidFill>
                      <a:prstDash val="solid"/>
                    </a:lnB>
                  </a:tcPr>
                </a:tc>
                <a:tc>
                  <a:txBody>
                    <a:bodyPr/>
                    <a:lstStyle/>
                    <a:p>
                      <a:pPr algn="ctr">
                        <a:lnSpc>
                          <a:spcPct val="100000"/>
                        </a:lnSpc>
                        <a:spcBef>
                          <a:spcPts val="380"/>
                        </a:spcBef>
                      </a:pPr>
                      <a:r>
                        <a:rPr sz="1400" dirty="0">
                          <a:solidFill>
                            <a:srgbClr val="231F20"/>
                          </a:solidFill>
                          <a:latin typeface="ＭＳ Ｐ明朝" panose="02020600040205080304" pitchFamily="18" charset="-128"/>
                          <a:ea typeface="ＭＳ Ｐ明朝" panose="02020600040205080304" pitchFamily="18" charset="-128"/>
                          <a:cs typeface="PMingLiU"/>
                        </a:rPr>
                        <a:t>退職所得控除額</a:t>
                      </a:r>
                      <a:endParaRPr sz="1400" dirty="0">
                        <a:latin typeface="ＭＳ Ｐ明朝" panose="02020600040205080304" pitchFamily="18" charset="-128"/>
                        <a:ea typeface="ＭＳ Ｐ明朝" panose="02020600040205080304" pitchFamily="18" charset="-128"/>
                        <a:cs typeface="PMingLiU"/>
                      </a:endParaRPr>
                    </a:p>
                  </a:txBody>
                  <a:tcPr marL="0" marR="0" marT="48260" marB="0">
                    <a:lnL w="6350">
                      <a:solidFill>
                        <a:srgbClr val="231F20"/>
                      </a:solidFill>
                      <a:prstDash val="solid"/>
                    </a:lnL>
                    <a:lnR w="9525">
                      <a:solidFill>
                        <a:srgbClr val="231F20"/>
                      </a:solidFill>
                      <a:prstDash val="solid"/>
                    </a:lnR>
                    <a:lnT w="9525">
                      <a:solidFill>
                        <a:srgbClr val="231F20"/>
                      </a:solidFill>
                      <a:prstDash val="solid"/>
                    </a:lnT>
                    <a:lnB w="6350">
                      <a:solidFill>
                        <a:srgbClr val="231F20"/>
                      </a:solidFill>
                      <a:prstDash val="solid"/>
                    </a:lnB>
                  </a:tcPr>
                </a:tc>
              </a:tr>
              <a:tr h="486353">
                <a:tc>
                  <a:txBody>
                    <a:bodyPr/>
                    <a:lstStyle/>
                    <a:p>
                      <a:pPr algn="ctr">
                        <a:lnSpc>
                          <a:spcPct val="100000"/>
                        </a:lnSpc>
                      </a:pPr>
                      <a:r>
                        <a:rPr sz="1400" spc="5" dirty="0" smtClean="0">
                          <a:solidFill>
                            <a:srgbClr val="231F20"/>
                          </a:solidFill>
                          <a:latin typeface="ＭＳ Ｐ明朝" panose="02020600040205080304" pitchFamily="18" charset="-128"/>
                          <a:ea typeface="ＭＳ Ｐ明朝" panose="02020600040205080304" pitchFamily="18" charset="-128"/>
                          <a:cs typeface="PMingLiU"/>
                        </a:rPr>
                        <a:t>20</a:t>
                      </a:r>
                      <a:r>
                        <a:rPr sz="1400" spc="15" dirty="0">
                          <a:solidFill>
                            <a:srgbClr val="231F20"/>
                          </a:solidFill>
                          <a:latin typeface="ＭＳ Ｐ明朝" panose="02020600040205080304" pitchFamily="18" charset="-128"/>
                          <a:ea typeface="ＭＳ Ｐ明朝" panose="02020600040205080304" pitchFamily="18" charset="-128"/>
                          <a:cs typeface="PMingLiU"/>
                        </a:rPr>
                        <a:t>年以下</a:t>
                      </a:r>
                      <a:endParaRPr sz="1400" dirty="0">
                        <a:latin typeface="ＭＳ Ｐ明朝" panose="02020600040205080304" pitchFamily="18" charset="-128"/>
                        <a:ea typeface="ＭＳ Ｐ明朝" panose="02020600040205080304" pitchFamily="18" charset="-128"/>
                        <a:cs typeface="PMingLiU"/>
                      </a:endParaRPr>
                    </a:p>
                  </a:txBody>
                  <a:tcPr marL="0" marR="0" marT="4446" marB="0" anchor="ctr">
                    <a:lnL w="9525">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L="127000" marR="1542415" indent="-63500">
                        <a:lnSpc>
                          <a:spcPct val="116700"/>
                        </a:lnSpc>
                        <a:spcBef>
                          <a:spcPts val="229"/>
                        </a:spcBef>
                      </a:pPr>
                      <a:r>
                        <a:rPr sz="1400" spc="75" dirty="0">
                          <a:solidFill>
                            <a:srgbClr val="231F20"/>
                          </a:solidFill>
                          <a:latin typeface="ＭＳ Ｐ明朝" panose="02020600040205080304" pitchFamily="18" charset="-128"/>
                          <a:ea typeface="ＭＳ Ｐ明朝" panose="02020600040205080304" pitchFamily="18" charset="-128"/>
                          <a:cs typeface="PMingLiU"/>
                        </a:rPr>
                        <a:t>Ａ×40</a:t>
                      </a:r>
                      <a:r>
                        <a:rPr sz="1400" spc="125" dirty="0">
                          <a:solidFill>
                            <a:srgbClr val="231F20"/>
                          </a:solidFill>
                          <a:latin typeface="ＭＳ Ｐ明朝" panose="02020600040205080304" pitchFamily="18" charset="-128"/>
                          <a:ea typeface="ＭＳ Ｐ明朝" panose="02020600040205080304" pitchFamily="18" charset="-128"/>
                          <a:cs typeface="PMingLiU"/>
                        </a:rPr>
                        <a:t>万円                       </a:t>
                      </a:r>
                      <a:r>
                        <a:rPr sz="1400" spc="480" dirty="0">
                          <a:solidFill>
                            <a:srgbClr val="231F20"/>
                          </a:solidFill>
                          <a:latin typeface="ＭＳ Ｐ明朝" panose="02020600040205080304" pitchFamily="18" charset="-128"/>
                          <a:ea typeface="ＭＳ Ｐ明朝" panose="02020600040205080304" pitchFamily="18" charset="-128"/>
                          <a:cs typeface="PMingLiU"/>
                        </a:rPr>
                        <a:t> </a:t>
                      </a:r>
                      <a:endParaRPr lang="en-US" sz="1400" spc="480" dirty="0" smtClean="0">
                        <a:solidFill>
                          <a:srgbClr val="231F20"/>
                        </a:solidFill>
                        <a:latin typeface="ＭＳ Ｐ明朝" panose="02020600040205080304" pitchFamily="18" charset="-128"/>
                        <a:ea typeface="ＭＳ Ｐ明朝" panose="02020600040205080304" pitchFamily="18" charset="-128"/>
                        <a:cs typeface="PMingLiU"/>
                      </a:endParaRPr>
                    </a:p>
                    <a:p>
                      <a:pPr marL="127000" marR="1542415" indent="-63500">
                        <a:lnSpc>
                          <a:spcPct val="116700"/>
                        </a:lnSpc>
                        <a:spcBef>
                          <a:spcPts val="229"/>
                        </a:spcBef>
                      </a:pPr>
                      <a:r>
                        <a:rPr sz="1400" spc="20" dirty="0" smtClean="0">
                          <a:solidFill>
                            <a:srgbClr val="231F20"/>
                          </a:solidFill>
                          <a:latin typeface="ＭＳ Ｐ明朝" panose="02020600040205080304" pitchFamily="18" charset="-128"/>
                          <a:ea typeface="ＭＳ Ｐ明朝" panose="02020600040205080304" pitchFamily="18" charset="-128"/>
                          <a:cs typeface="PMingLiU"/>
                        </a:rPr>
                        <a:t>(</a:t>
                      </a:r>
                      <a:r>
                        <a:rPr sz="1400" spc="20" dirty="0">
                          <a:solidFill>
                            <a:srgbClr val="231F20"/>
                          </a:solidFill>
                          <a:latin typeface="ＭＳ Ｐ明朝" panose="02020600040205080304" pitchFamily="18" charset="-128"/>
                          <a:ea typeface="ＭＳ Ｐ明朝" panose="02020600040205080304" pitchFamily="18" charset="-128"/>
                          <a:cs typeface="PMingLiU"/>
                        </a:rPr>
                        <a:t>80</a:t>
                      </a:r>
                      <a:r>
                        <a:rPr sz="1400" spc="45" dirty="0">
                          <a:solidFill>
                            <a:srgbClr val="231F20"/>
                          </a:solidFill>
                          <a:latin typeface="ＭＳ Ｐ明朝" panose="02020600040205080304" pitchFamily="18" charset="-128"/>
                          <a:ea typeface="ＭＳ Ｐ明朝" panose="02020600040205080304" pitchFamily="18" charset="-128"/>
                          <a:cs typeface="PMingLiU"/>
                        </a:rPr>
                        <a:t>万円未満の場合には</a:t>
                      </a:r>
                      <a:r>
                        <a:rPr sz="1400" spc="10" dirty="0">
                          <a:solidFill>
                            <a:srgbClr val="231F20"/>
                          </a:solidFill>
                          <a:latin typeface="ＭＳ Ｐ明朝" panose="02020600040205080304" pitchFamily="18" charset="-128"/>
                          <a:ea typeface="ＭＳ Ｐ明朝" panose="02020600040205080304" pitchFamily="18" charset="-128"/>
                          <a:cs typeface="PMingLiU"/>
                        </a:rPr>
                        <a:t>,</a:t>
                      </a:r>
                      <a:r>
                        <a:rPr sz="1400" spc="180" dirty="0">
                          <a:solidFill>
                            <a:srgbClr val="231F20"/>
                          </a:solidFill>
                          <a:latin typeface="ＭＳ Ｐ明朝" panose="02020600040205080304" pitchFamily="18" charset="-128"/>
                          <a:ea typeface="ＭＳ Ｐ明朝" panose="02020600040205080304" pitchFamily="18" charset="-128"/>
                          <a:cs typeface="PMingLiU"/>
                        </a:rPr>
                        <a:t> </a:t>
                      </a:r>
                      <a:r>
                        <a:rPr sz="1400" spc="35" dirty="0">
                          <a:solidFill>
                            <a:srgbClr val="231F20"/>
                          </a:solidFill>
                          <a:latin typeface="ＭＳ Ｐ明朝" panose="02020600040205080304" pitchFamily="18" charset="-128"/>
                          <a:ea typeface="ＭＳ Ｐ明朝" panose="02020600040205080304" pitchFamily="18" charset="-128"/>
                          <a:cs typeface="PMingLiU"/>
                        </a:rPr>
                        <a:t>80</a:t>
                      </a:r>
                      <a:r>
                        <a:rPr sz="1400" spc="75" dirty="0">
                          <a:solidFill>
                            <a:srgbClr val="231F20"/>
                          </a:solidFill>
                          <a:latin typeface="ＭＳ Ｐ明朝" panose="02020600040205080304" pitchFamily="18" charset="-128"/>
                          <a:ea typeface="ＭＳ Ｐ明朝" panose="02020600040205080304" pitchFamily="18" charset="-128"/>
                          <a:cs typeface="PMingLiU"/>
                        </a:rPr>
                        <a:t>万円</a:t>
                      </a:r>
                      <a:r>
                        <a:rPr sz="1400" spc="20" dirty="0">
                          <a:solidFill>
                            <a:srgbClr val="231F20"/>
                          </a:solidFill>
                          <a:latin typeface="ＭＳ Ｐ明朝" panose="02020600040205080304" pitchFamily="18" charset="-128"/>
                          <a:ea typeface="ＭＳ Ｐ明朝" panose="02020600040205080304" pitchFamily="18" charset="-128"/>
                          <a:cs typeface="PMingLiU"/>
                        </a:rPr>
                        <a:t>)</a:t>
                      </a:r>
                      <a:endParaRPr sz="1400" dirty="0">
                        <a:latin typeface="ＭＳ Ｐ明朝" panose="02020600040205080304" pitchFamily="18" charset="-128"/>
                        <a:ea typeface="ＭＳ Ｐ明朝" panose="02020600040205080304" pitchFamily="18" charset="-128"/>
                        <a:cs typeface="PMingLiU"/>
                      </a:endParaRPr>
                    </a:p>
                  </a:txBody>
                  <a:tcPr marL="0" marR="0" marT="29210" marB="0" anchor="ctr">
                    <a:lnL w="6350">
                      <a:solidFill>
                        <a:srgbClr val="231F20"/>
                      </a:solidFill>
                      <a:prstDash val="solid"/>
                    </a:lnL>
                    <a:lnR w="9525">
                      <a:solidFill>
                        <a:srgbClr val="231F20"/>
                      </a:solidFill>
                      <a:prstDash val="solid"/>
                    </a:lnR>
                    <a:lnT w="6350">
                      <a:solidFill>
                        <a:srgbClr val="231F20"/>
                      </a:solidFill>
                      <a:prstDash val="solid"/>
                    </a:lnT>
                    <a:lnB w="6350">
                      <a:solidFill>
                        <a:srgbClr val="231F20"/>
                      </a:solidFill>
                      <a:prstDash val="solid"/>
                    </a:lnB>
                  </a:tcPr>
                </a:tc>
              </a:tr>
              <a:tr h="463597">
                <a:tc>
                  <a:txBody>
                    <a:bodyPr/>
                    <a:lstStyle/>
                    <a:p>
                      <a:pPr algn="ctr">
                        <a:lnSpc>
                          <a:spcPct val="100000"/>
                        </a:lnSpc>
                      </a:pPr>
                      <a:r>
                        <a:rPr sz="1400" spc="5" dirty="0" smtClean="0">
                          <a:solidFill>
                            <a:srgbClr val="231F20"/>
                          </a:solidFill>
                          <a:latin typeface="ＭＳ Ｐ明朝" panose="02020600040205080304" pitchFamily="18" charset="-128"/>
                          <a:ea typeface="ＭＳ Ｐ明朝" panose="02020600040205080304" pitchFamily="18" charset="-128"/>
                          <a:cs typeface="PMingLiU"/>
                        </a:rPr>
                        <a:t>20</a:t>
                      </a:r>
                      <a:r>
                        <a:rPr sz="1400" spc="20" dirty="0">
                          <a:solidFill>
                            <a:srgbClr val="231F20"/>
                          </a:solidFill>
                          <a:latin typeface="ＭＳ Ｐ明朝" panose="02020600040205080304" pitchFamily="18" charset="-128"/>
                          <a:ea typeface="ＭＳ Ｐ明朝" panose="02020600040205080304" pitchFamily="18" charset="-128"/>
                          <a:cs typeface="PMingLiU"/>
                        </a:rPr>
                        <a:t>年超</a:t>
                      </a:r>
                      <a:endParaRPr sz="1400" dirty="0">
                        <a:latin typeface="ＭＳ Ｐ明朝" panose="02020600040205080304" pitchFamily="18" charset="-128"/>
                        <a:ea typeface="ＭＳ Ｐ明朝" panose="02020600040205080304" pitchFamily="18" charset="-128"/>
                        <a:cs typeface="PMingLiU"/>
                      </a:endParaRPr>
                    </a:p>
                  </a:txBody>
                  <a:tcPr marL="0" marR="0" marT="4446" marB="0" anchor="ctr">
                    <a:lnL w="9525">
                      <a:solidFill>
                        <a:srgbClr val="231F20"/>
                      </a:solidFill>
                      <a:prstDash val="solid"/>
                    </a:lnL>
                    <a:lnR w="6350">
                      <a:solidFill>
                        <a:srgbClr val="231F20"/>
                      </a:solidFill>
                      <a:prstDash val="solid"/>
                    </a:lnR>
                    <a:lnT w="6350">
                      <a:solidFill>
                        <a:srgbClr val="231F20"/>
                      </a:solidFill>
                      <a:prstDash val="solid"/>
                    </a:lnT>
                    <a:lnB w="9525">
                      <a:solidFill>
                        <a:srgbClr val="231F20"/>
                      </a:solidFill>
                      <a:prstDash val="solid"/>
                    </a:lnB>
                  </a:tcPr>
                </a:tc>
                <a:tc>
                  <a:txBody>
                    <a:bodyPr/>
                    <a:lstStyle/>
                    <a:p>
                      <a:pPr marL="127000">
                        <a:lnSpc>
                          <a:spcPct val="100000"/>
                        </a:lnSpc>
                      </a:pPr>
                      <a:r>
                        <a:rPr sz="1400" spc="60" dirty="0" smtClean="0">
                          <a:solidFill>
                            <a:srgbClr val="231F20"/>
                          </a:solidFill>
                          <a:latin typeface="ＭＳ Ｐ明朝" panose="02020600040205080304" pitchFamily="18" charset="-128"/>
                          <a:ea typeface="ＭＳ Ｐ明朝" panose="02020600040205080304" pitchFamily="18" charset="-128"/>
                          <a:cs typeface="PMingLiU"/>
                        </a:rPr>
                        <a:t>(</a:t>
                      </a:r>
                      <a:r>
                        <a:rPr sz="1400" spc="60" dirty="0">
                          <a:solidFill>
                            <a:srgbClr val="231F20"/>
                          </a:solidFill>
                          <a:latin typeface="ＭＳ Ｐ明朝" panose="02020600040205080304" pitchFamily="18" charset="-128"/>
                          <a:ea typeface="ＭＳ Ｐ明朝" panose="02020600040205080304" pitchFamily="18" charset="-128"/>
                          <a:cs typeface="PMingLiU"/>
                        </a:rPr>
                        <a:t>Ａ－20</a:t>
                      </a:r>
                      <a:r>
                        <a:rPr sz="1400" spc="95" dirty="0">
                          <a:solidFill>
                            <a:srgbClr val="231F20"/>
                          </a:solidFill>
                          <a:latin typeface="ＭＳ Ｐ明朝" panose="02020600040205080304" pitchFamily="18" charset="-128"/>
                          <a:ea typeface="ＭＳ Ｐ明朝" panose="02020600040205080304" pitchFamily="18" charset="-128"/>
                          <a:cs typeface="PMingLiU"/>
                        </a:rPr>
                        <a:t>年</a:t>
                      </a:r>
                      <a:r>
                        <a:rPr sz="1400" spc="25" dirty="0">
                          <a:solidFill>
                            <a:srgbClr val="231F20"/>
                          </a:solidFill>
                          <a:latin typeface="ＭＳ Ｐ明朝" panose="02020600040205080304" pitchFamily="18" charset="-128"/>
                          <a:ea typeface="ＭＳ Ｐ明朝" panose="02020600040205080304" pitchFamily="18" charset="-128"/>
                          <a:cs typeface="PMingLiU"/>
                        </a:rPr>
                        <a:t>)</a:t>
                      </a:r>
                      <a:r>
                        <a:rPr sz="1400" spc="200" dirty="0">
                          <a:solidFill>
                            <a:srgbClr val="231F20"/>
                          </a:solidFill>
                          <a:latin typeface="ＭＳ Ｐ明朝" panose="02020600040205080304" pitchFamily="18" charset="-128"/>
                          <a:ea typeface="ＭＳ Ｐ明朝" panose="02020600040205080304" pitchFamily="18" charset="-128"/>
                          <a:cs typeface="PMingLiU"/>
                        </a:rPr>
                        <a:t> </a:t>
                      </a:r>
                      <a:r>
                        <a:rPr sz="1400" spc="35" dirty="0">
                          <a:solidFill>
                            <a:srgbClr val="231F20"/>
                          </a:solidFill>
                          <a:latin typeface="ＭＳ Ｐ明朝" panose="02020600040205080304" pitchFamily="18" charset="-128"/>
                          <a:ea typeface="ＭＳ Ｐ明朝" panose="02020600040205080304" pitchFamily="18" charset="-128"/>
                          <a:cs typeface="PMingLiU"/>
                        </a:rPr>
                        <a:t>×70</a:t>
                      </a:r>
                      <a:r>
                        <a:rPr sz="1400" spc="80" dirty="0">
                          <a:solidFill>
                            <a:srgbClr val="231F20"/>
                          </a:solidFill>
                          <a:latin typeface="ＭＳ Ｐ明朝" panose="02020600040205080304" pitchFamily="18" charset="-128"/>
                          <a:ea typeface="ＭＳ Ｐ明朝" panose="02020600040205080304" pitchFamily="18" charset="-128"/>
                          <a:cs typeface="PMingLiU"/>
                        </a:rPr>
                        <a:t>万円</a:t>
                      </a:r>
                      <a:r>
                        <a:rPr sz="1400" spc="50" dirty="0">
                          <a:solidFill>
                            <a:srgbClr val="231F20"/>
                          </a:solidFill>
                          <a:latin typeface="ＭＳ Ｐ明朝" panose="02020600040205080304" pitchFamily="18" charset="-128"/>
                          <a:ea typeface="ＭＳ Ｐ明朝" panose="02020600040205080304" pitchFamily="18" charset="-128"/>
                          <a:cs typeface="PMingLiU"/>
                        </a:rPr>
                        <a:t>＋800</a:t>
                      </a:r>
                      <a:r>
                        <a:rPr sz="1400" spc="80" dirty="0">
                          <a:solidFill>
                            <a:srgbClr val="231F20"/>
                          </a:solidFill>
                          <a:latin typeface="ＭＳ Ｐ明朝" panose="02020600040205080304" pitchFamily="18" charset="-128"/>
                          <a:ea typeface="ＭＳ Ｐ明朝" panose="02020600040205080304" pitchFamily="18" charset="-128"/>
                          <a:cs typeface="PMingLiU"/>
                        </a:rPr>
                        <a:t>万円</a:t>
                      </a:r>
                      <a:endParaRPr sz="1400" dirty="0">
                        <a:latin typeface="ＭＳ Ｐ明朝" panose="02020600040205080304" pitchFamily="18" charset="-128"/>
                        <a:ea typeface="ＭＳ Ｐ明朝" panose="02020600040205080304" pitchFamily="18" charset="-128"/>
                        <a:cs typeface="PMingLiU"/>
                      </a:endParaRPr>
                    </a:p>
                  </a:txBody>
                  <a:tcPr marL="0" marR="0" marT="4446" marB="0" anchor="ctr">
                    <a:lnL w="6350">
                      <a:solidFill>
                        <a:srgbClr val="231F20"/>
                      </a:solidFill>
                      <a:prstDash val="solid"/>
                    </a:lnL>
                    <a:lnR w="9525">
                      <a:solidFill>
                        <a:srgbClr val="231F20"/>
                      </a:solidFill>
                      <a:prstDash val="solid"/>
                    </a:lnR>
                    <a:lnT w="6350">
                      <a:solidFill>
                        <a:srgbClr val="231F20"/>
                      </a:solidFill>
                      <a:prstDash val="solid"/>
                    </a:lnT>
                    <a:lnB w="9525">
                      <a:solidFill>
                        <a:srgbClr val="231F20"/>
                      </a:solidFill>
                      <a:prstDash val="solid"/>
                    </a:lnB>
                  </a:tcPr>
                </a:tc>
              </a:tr>
            </a:tbl>
          </a:graphicData>
        </a:graphic>
      </p:graphicFrame>
      <p:sp>
        <p:nvSpPr>
          <p:cNvPr id="10" name="object 10"/>
          <p:cNvSpPr txBox="1"/>
          <p:nvPr/>
        </p:nvSpPr>
        <p:spPr>
          <a:xfrm>
            <a:off x="1060088" y="4506630"/>
            <a:ext cx="969873" cy="554319"/>
          </a:xfrm>
          <a:prstGeom prst="rect">
            <a:avLst/>
          </a:prstGeom>
          <a:ln w="3555">
            <a:solidFill>
              <a:srgbClr val="231F20"/>
            </a:solidFill>
          </a:ln>
        </p:spPr>
        <p:txBody>
          <a:bodyPr vert="horz" wrap="square" lIns="0" tIns="0" rIns="0" bIns="0" rtlCol="0">
            <a:spAutoFit/>
          </a:bodyPr>
          <a:lstStyle/>
          <a:p>
            <a:pPr>
              <a:lnSpc>
                <a:spcPct val="100000"/>
              </a:lnSpc>
            </a:pPr>
            <a:endParaRPr sz="1200" dirty="0">
              <a:latin typeface="Times New Roman"/>
              <a:cs typeface="Times New Roman"/>
            </a:endParaRPr>
          </a:p>
          <a:p>
            <a:pPr marL="62873"/>
            <a:r>
              <a:rPr sz="1400" dirty="0" smtClean="0">
                <a:solidFill>
                  <a:srgbClr val="231F20"/>
                </a:solidFill>
                <a:latin typeface="ＭＳ Ｐ明朝" panose="02020600040205080304" pitchFamily="18" charset="-128"/>
                <a:ea typeface="ＭＳ Ｐ明朝" panose="02020600040205080304" pitchFamily="18" charset="-128"/>
                <a:cs typeface="PMingLiU"/>
              </a:rPr>
              <a:t>退職手当額</a:t>
            </a:r>
            <a:endParaRPr lang="en-US" sz="1400" dirty="0" smtClean="0">
              <a:solidFill>
                <a:srgbClr val="231F20"/>
              </a:solidFill>
              <a:latin typeface="ＭＳ Ｐ明朝" panose="02020600040205080304" pitchFamily="18" charset="-128"/>
              <a:ea typeface="ＭＳ Ｐ明朝" panose="02020600040205080304" pitchFamily="18" charset="-128"/>
              <a:cs typeface="PMingLiU"/>
            </a:endParaRPr>
          </a:p>
          <a:p>
            <a:pPr marL="62873"/>
            <a:endParaRPr sz="1002" dirty="0">
              <a:latin typeface="PMingLiU"/>
              <a:cs typeface="PMingLiU"/>
            </a:endParaRPr>
          </a:p>
        </p:txBody>
      </p:sp>
      <p:sp>
        <p:nvSpPr>
          <p:cNvPr id="11" name="object 11"/>
          <p:cNvSpPr txBox="1"/>
          <p:nvPr/>
        </p:nvSpPr>
        <p:spPr>
          <a:xfrm>
            <a:off x="2608072" y="4487288"/>
            <a:ext cx="1533251" cy="577081"/>
          </a:xfrm>
          <a:prstGeom prst="rect">
            <a:avLst/>
          </a:prstGeom>
          <a:ln w="3555">
            <a:solidFill>
              <a:srgbClr val="231F20"/>
            </a:solidFill>
          </a:ln>
        </p:spPr>
        <p:txBody>
          <a:bodyPr vert="horz" wrap="square" lIns="0" tIns="22860" rIns="0" bIns="0" rtlCol="0">
            <a:spAutoFit/>
          </a:bodyPr>
          <a:lstStyle/>
          <a:p>
            <a:pPr marL="63505" marR="56521" algn="just">
              <a:spcBef>
                <a:spcPts val="180"/>
              </a:spcBef>
            </a:pPr>
            <a:r>
              <a:rPr sz="1200" dirty="0" err="1" smtClean="0">
                <a:solidFill>
                  <a:srgbClr val="231F20"/>
                </a:solidFill>
                <a:latin typeface="ＭＳ Ｐ明朝" panose="02020600040205080304" pitchFamily="18" charset="-128"/>
                <a:ea typeface="ＭＳ Ｐ明朝" panose="02020600040205080304" pitchFamily="18" charset="-128"/>
                <a:cs typeface="PMingLiU"/>
              </a:rPr>
              <a:t>所得税法の規定による勤続年数に対応する退職所得控除額</a:t>
            </a:r>
            <a:endParaRPr sz="1200" dirty="0">
              <a:latin typeface="ＭＳ Ｐ明朝" panose="02020600040205080304" pitchFamily="18" charset="-128"/>
              <a:ea typeface="ＭＳ Ｐ明朝" panose="02020600040205080304" pitchFamily="18" charset="-128"/>
              <a:cs typeface="PMingLiU"/>
            </a:endParaRPr>
          </a:p>
        </p:txBody>
      </p:sp>
      <p:sp>
        <p:nvSpPr>
          <p:cNvPr id="12" name="object 12"/>
          <p:cNvSpPr txBox="1"/>
          <p:nvPr/>
        </p:nvSpPr>
        <p:spPr>
          <a:xfrm>
            <a:off x="5297545" y="4552371"/>
            <a:ext cx="1552296" cy="496096"/>
          </a:xfrm>
          <a:prstGeom prst="rect">
            <a:avLst/>
          </a:prstGeom>
          <a:ln w="3555">
            <a:solidFill>
              <a:srgbClr val="231F20"/>
            </a:solidFill>
          </a:ln>
        </p:spPr>
        <p:txBody>
          <a:bodyPr vert="horz" wrap="square" lIns="0" tIns="60958" rIns="0" bIns="0" rtlCol="0">
            <a:spAutoFit/>
          </a:bodyPr>
          <a:lstStyle/>
          <a:p>
            <a:pPr marL="88909" marR="81923">
              <a:lnSpc>
                <a:spcPct val="116700"/>
              </a:lnSpc>
              <a:spcBef>
                <a:spcPts val="481"/>
              </a:spcBef>
            </a:pPr>
            <a:r>
              <a:rPr sz="1100" dirty="0" err="1">
                <a:solidFill>
                  <a:srgbClr val="231F20"/>
                </a:solidFill>
                <a:latin typeface="ＭＳ Ｐ明朝" panose="02020600040205080304" pitchFamily="18" charset="-128"/>
                <a:ea typeface="ＭＳ Ｐ明朝" panose="02020600040205080304" pitchFamily="18" charset="-128"/>
                <a:cs typeface="PMingLiU"/>
              </a:rPr>
              <a:t>課税退職所得金額</a:t>
            </a:r>
            <a:r>
              <a:rPr sz="1100" dirty="0">
                <a:solidFill>
                  <a:srgbClr val="231F20"/>
                </a:solidFill>
                <a:latin typeface="ＭＳ Ｐ明朝" panose="02020600040205080304" pitchFamily="18" charset="-128"/>
                <a:ea typeface="ＭＳ Ｐ明朝" panose="02020600040205080304" pitchFamily="18" charset="-128"/>
                <a:cs typeface="PMingLiU"/>
              </a:rPr>
              <a:t> </a:t>
            </a:r>
            <a:r>
              <a:rPr sz="1100" spc="420" dirty="0">
                <a:solidFill>
                  <a:srgbClr val="231F20"/>
                </a:solidFill>
                <a:latin typeface="ＭＳ Ｐ明朝" panose="02020600040205080304" pitchFamily="18" charset="-128"/>
                <a:ea typeface="ＭＳ Ｐ明朝" panose="02020600040205080304" pitchFamily="18" charset="-128"/>
                <a:cs typeface="PMingLiU"/>
              </a:rPr>
              <a:t> </a:t>
            </a:r>
            <a:endParaRPr lang="en-US" sz="1100" spc="420" dirty="0" smtClean="0">
              <a:solidFill>
                <a:srgbClr val="231F20"/>
              </a:solidFill>
              <a:latin typeface="ＭＳ Ｐ明朝" panose="02020600040205080304" pitchFamily="18" charset="-128"/>
              <a:ea typeface="ＭＳ Ｐ明朝" panose="02020600040205080304" pitchFamily="18" charset="-128"/>
              <a:cs typeface="PMingLiU"/>
            </a:endParaRPr>
          </a:p>
          <a:p>
            <a:pPr marL="88909" marR="81923">
              <a:lnSpc>
                <a:spcPct val="116700"/>
              </a:lnSpc>
              <a:spcBef>
                <a:spcPts val="481"/>
              </a:spcBef>
            </a:pPr>
            <a:r>
              <a:rPr sz="1100" spc="35" dirty="0" smtClean="0">
                <a:solidFill>
                  <a:srgbClr val="231F20"/>
                </a:solidFill>
                <a:latin typeface="ＭＳ Ｐ明朝" panose="02020600040205080304" pitchFamily="18" charset="-128"/>
                <a:ea typeface="ＭＳ Ｐ明朝" panose="02020600040205080304" pitchFamily="18" charset="-128"/>
                <a:cs typeface="PMingLiU"/>
              </a:rPr>
              <a:t>(</a:t>
            </a:r>
            <a:r>
              <a:rPr sz="1100" spc="35" dirty="0">
                <a:solidFill>
                  <a:srgbClr val="231F20"/>
                </a:solidFill>
                <a:latin typeface="ＭＳ Ｐ明朝" panose="02020600040205080304" pitchFamily="18" charset="-128"/>
                <a:ea typeface="ＭＳ Ｐ明朝" panose="02020600040205080304" pitchFamily="18" charset="-128"/>
                <a:cs typeface="PMingLiU"/>
              </a:rPr>
              <a:t>千円未満切り捨て</a:t>
            </a:r>
            <a:r>
              <a:rPr sz="1100" spc="35" dirty="0" smtClean="0">
                <a:solidFill>
                  <a:srgbClr val="231F20"/>
                </a:solidFill>
                <a:latin typeface="ＭＳ Ｐ明朝" panose="02020600040205080304" pitchFamily="18" charset="-128"/>
                <a:ea typeface="ＭＳ Ｐ明朝" panose="02020600040205080304" pitchFamily="18" charset="-128"/>
                <a:cs typeface="PMingLiU"/>
              </a:rPr>
              <a:t>)</a:t>
            </a:r>
            <a:endParaRPr sz="1100" dirty="0">
              <a:latin typeface="ＭＳ Ｐ明朝" panose="02020600040205080304" pitchFamily="18" charset="-128"/>
              <a:ea typeface="ＭＳ Ｐ明朝" panose="02020600040205080304" pitchFamily="18" charset="-128"/>
              <a:cs typeface="PMingLiU"/>
            </a:endParaRPr>
          </a:p>
        </p:txBody>
      </p:sp>
      <p:sp>
        <p:nvSpPr>
          <p:cNvPr id="13" name="object 13"/>
          <p:cNvSpPr txBox="1"/>
          <p:nvPr/>
        </p:nvSpPr>
        <p:spPr>
          <a:xfrm>
            <a:off x="4298606" y="4700646"/>
            <a:ext cx="841656" cy="167031"/>
          </a:xfrm>
          <a:prstGeom prst="rect">
            <a:avLst/>
          </a:prstGeom>
        </p:spPr>
        <p:txBody>
          <a:bodyPr vert="horz" wrap="square" lIns="0" tIns="12698" rIns="0" bIns="0" rtlCol="0">
            <a:spAutoFit/>
          </a:bodyPr>
          <a:lstStyle/>
          <a:p>
            <a:pPr marL="12702">
              <a:spcBef>
                <a:spcPts val="100"/>
              </a:spcBef>
            </a:pPr>
            <a:r>
              <a:rPr sz="1002" spc="498" dirty="0">
                <a:solidFill>
                  <a:srgbClr val="231F20"/>
                </a:solidFill>
                <a:latin typeface="ＭＳ Ｐ明朝" panose="02020600040205080304" pitchFamily="18" charset="-128"/>
                <a:ea typeface="ＭＳ Ｐ明朝" panose="02020600040205080304" pitchFamily="18" charset="-128"/>
                <a:cs typeface="PMingLiU"/>
              </a:rPr>
              <a:t>×</a:t>
            </a:r>
            <a:r>
              <a:rPr sz="1002" spc="691" dirty="0">
                <a:solidFill>
                  <a:srgbClr val="231F20"/>
                </a:solidFill>
                <a:latin typeface="ＭＳ Ｐ明朝" panose="02020600040205080304" pitchFamily="18" charset="-128"/>
                <a:ea typeface="ＭＳ Ｐ明朝" panose="02020600040205080304" pitchFamily="18" charset="-128"/>
                <a:cs typeface="PMingLiU"/>
              </a:rPr>
              <a:t> </a:t>
            </a:r>
            <a:r>
              <a:rPr sz="1002" spc="20" dirty="0">
                <a:solidFill>
                  <a:srgbClr val="231F20"/>
                </a:solidFill>
                <a:latin typeface="ＭＳ Ｐ明朝" panose="02020600040205080304" pitchFamily="18" charset="-128"/>
                <a:ea typeface="ＭＳ Ｐ明朝" panose="02020600040205080304" pitchFamily="18" charset="-128"/>
                <a:cs typeface="PMingLiU"/>
              </a:rPr>
              <a:t>1／2 </a:t>
            </a:r>
            <a:r>
              <a:rPr sz="1002" dirty="0" smtClean="0">
                <a:solidFill>
                  <a:srgbClr val="231F20"/>
                </a:solidFill>
                <a:latin typeface="ＭＳ Ｐ明朝" panose="02020600040205080304" pitchFamily="18" charset="-128"/>
                <a:ea typeface="ＭＳ Ｐ明朝" panose="02020600040205080304" pitchFamily="18" charset="-128"/>
                <a:cs typeface="PMingLiU"/>
              </a:rPr>
              <a:t>＝</a:t>
            </a:r>
            <a:endParaRPr sz="1002" dirty="0">
              <a:latin typeface="ＭＳ Ｐ明朝" panose="02020600040205080304" pitchFamily="18" charset="-128"/>
              <a:ea typeface="ＭＳ Ｐ明朝" panose="02020600040205080304" pitchFamily="18" charset="-128"/>
              <a:cs typeface="PMingLiU"/>
            </a:endParaRPr>
          </a:p>
        </p:txBody>
      </p:sp>
      <p:sp>
        <p:nvSpPr>
          <p:cNvPr id="14" name="object 14"/>
          <p:cNvSpPr txBox="1"/>
          <p:nvPr/>
        </p:nvSpPr>
        <p:spPr>
          <a:xfrm>
            <a:off x="2230990" y="4688281"/>
            <a:ext cx="152401" cy="167031"/>
          </a:xfrm>
          <a:prstGeom prst="rect">
            <a:avLst/>
          </a:prstGeom>
        </p:spPr>
        <p:txBody>
          <a:bodyPr vert="horz" wrap="square" lIns="0" tIns="12698" rIns="0" bIns="0" rtlCol="0">
            <a:spAutoFit/>
          </a:bodyPr>
          <a:lstStyle/>
          <a:p>
            <a:pPr marL="12702">
              <a:spcBef>
                <a:spcPts val="100"/>
              </a:spcBef>
            </a:pPr>
            <a:r>
              <a:rPr sz="1002" dirty="0">
                <a:solidFill>
                  <a:srgbClr val="231F20"/>
                </a:solidFill>
                <a:latin typeface="ＭＳ Ｐ明朝" panose="02020600040205080304" pitchFamily="18" charset="-128"/>
                <a:ea typeface="ＭＳ Ｐ明朝" panose="02020600040205080304" pitchFamily="18" charset="-128"/>
                <a:cs typeface="PMingLiU"/>
              </a:rPr>
              <a:t>－</a:t>
            </a:r>
            <a:endParaRPr sz="1002" dirty="0">
              <a:latin typeface="ＭＳ Ｐ明朝" panose="02020600040205080304" pitchFamily="18" charset="-128"/>
              <a:ea typeface="ＭＳ Ｐ明朝" panose="02020600040205080304" pitchFamily="18" charset="-128"/>
              <a:cs typeface="PMingLiU"/>
            </a:endParaRPr>
          </a:p>
        </p:txBody>
      </p:sp>
      <p:sp>
        <p:nvSpPr>
          <p:cNvPr id="15" name="object 15"/>
          <p:cNvSpPr txBox="1"/>
          <p:nvPr/>
        </p:nvSpPr>
        <p:spPr>
          <a:xfrm>
            <a:off x="3233999" y="6330440"/>
            <a:ext cx="2051051" cy="228266"/>
          </a:xfrm>
          <a:prstGeom prst="rect">
            <a:avLst/>
          </a:prstGeom>
        </p:spPr>
        <p:txBody>
          <a:bodyPr vert="horz" wrap="square" lIns="0" tIns="12698" rIns="0" bIns="0" rtlCol="0">
            <a:spAutoFit/>
          </a:bodyPr>
          <a:lstStyle/>
          <a:p>
            <a:pPr marL="12702">
              <a:spcBef>
                <a:spcPts val="100"/>
              </a:spcBef>
              <a:tabLst>
                <a:tab pos="393105" algn="l"/>
                <a:tab pos="774146" algn="l"/>
                <a:tab pos="1155183" algn="l"/>
              </a:tabLst>
            </a:pPr>
            <a:r>
              <a:rPr sz="1400" dirty="0">
                <a:solidFill>
                  <a:srgbClr val="231F20"/>
                </a:solidFill>
                <a:latin typeface="ＭＳ Ｐ明朝" panose="02020600040205080304" pitchFamily="18" charset="-128"/>
                <a:ea typeface="ＭＳ Ｐ明朝" panose="02020600040205080304" pitchFamily="18" charset="-128"/>
                <a:cs typeface="MingLiU_HKSCS"/>
              </a:rPr>
              <a:t>所	得	税	額</a:t>
            </a:r>
            <a:endParaRPr sz="1400" dirty="0">
              <a:latin typeface="ＭＳ Ｐ明朝" panose="02020600040205080304" pitchFamily="18" charset="-128"/>
              <a:ea typeface="ＭＳ Ｐ明朝" panose="02020600040205080304" pitchFamily="18" charset="-128"/>
              <a:cs typeface="MingLiU_HKSCS"/>
            </a:endParaRPr>
          </a:p>
        </p:txBody>
      </p:sp>
      <p:graphicFrame>
        <p:nvGraphicFramePr>
          <p:cNvPr id="29" name="object 29"/>
          <p:cNvGraphicFramePr>
            <a:graphicFrameLocks noGrp="1"/>
          </p:cNvGraphicFramePr>
          <p:nvPr>
            <p:extLst/>
          </p:nvPr>
        </p:nvGraphicFramePr>
        <p:xfrm>
          <a:off x="816882" y="6641740"/>
          <a:ext cx="6161770" cy="1825401"/>
        </p:xfrm>
        <a:graphic>
          <a:graphicData uri="http://schemas.openxmlformats.org/drawingml/2006/table">
            <a:tbl>
              <a:tblPr firstRow="1" bandRow="1">
                <a:tableStyleId>{2D5ABB26-0587-4C30-8999-92F81FD0307C}</a:tableStyleId>
              </a:tblPr>
              <a:tblGrid>
                <a:gridCol w="3080885"/>
                <a:gridCol w="3080885"/>
              </a:tblGrid>
              <a:tr h="252272">
                <a:tc>
                  <a:txBody>
                    <a:bodyPr/>
                    <a:lstStyle/>
                    <a:p>
                      <a:pPr marL="588645">
                        <a:lnSpc>
                          <a:spcPct val="100000"/>
                        </a:lnSpc>
                        <a:spcBef>
                          <a:spcPts val="280"/>
                        </a:spcBef>
                      </a:pPr>
                      <a:r>
                        <a:rPr sz="1200" dirty="0">
                          <a:solidFill>
                            <a:srgbClr val="231F20"/>
                          </a:solidFill>
                          <a:latin typeface="ＭＳ Ｐ明朝" panose="02020600040205080304" pitchFamily="18" charset="-128"/>
                          <a:ea typeface="ＭＳ Ｐ明朝" panose="02020600040205080304" pitchFamily="18" charset="-128"/>
                          <a:cs typeface="PMingLiU"/>
                        </a:rPr>
                        <a:t>課税退職所得金額</a:t>
                      </a:r>
                      <a:r>
                        <a:rPr sz="1200" spc="150" dirty="0">
                          <a:solidFill>
                            <a:srgbClr val="231F20"/>
                          </a:solidFill>
                          <a:latin typeface="ＭＳ Ｐ明朝" panose="02020600040205080304" pitchFamily="18" charset="-128"/>
                          <a:ea typeface="ＭＳ Ｐ明朝" panose="02020600040205080304" pitchFamily="18" charset="-128"/>
                          <a:cs typeface="PMingLiU"/>
                        </a:rPr>
                        <a:t> </a:t>
                      </a:r>
                      <a:r>
                        <a:rPr sz="1200" spc="135" dirty="0">
                          <a:solidFill>
                            <a:srgbClr val="231F20"/>
                          </a:solidFill>
                          <a:latin typeface="ＭＳ Ｐ明朝" panose="02020600040205080304" pitchFamily="18" charset="-128"/>
                          <a:ea typeface="ＭＳ Ｐ明朝" panose="02020600040205080304" pitchFamily="18" charset="-128"/>
                          <a:cs typeface="PMingLiU"/>
                        </a:rPr>
                        <a:t>(A)</a:t>
                      </a:r>
                      <a:endParaRPr sz="1200" dirty="0">
                        <a:latin typeface="ＭＳ Ｐ明朝" panose="02020600040205080304" pitchFamily="18" charset="-128"/>
                        <a:ea typeface="ＭＳ Ｐ明朝" panose="02020600040205080304" pitchFamily="18" charset="-128"/>
                        <a:cs typeface="PMingLiU"/>
                      </a:endParaRPr>
                    </a:p>
                  </a:txBody>
                  <a:tcPr marL="0" marR="0" marT="35559" marB="0">
                    <a:lnL w="9525">
                      <a:solidFill>
                        <a:srgbClr val="231F20"/>
                      </a:solidFill>
                      <a:prstDash val="solid"/>
                    </a:lnL>
                    <a:lnR w="6350">
                      <a:solidFill>
                        <a:srgbClr val="231F20"/>
                      </a:solidFill>
                      <a:prstDash val="solid"/>
                    </a:lnR>
                    <a:lnT w="9525">
                      <a:solidFill>
                        <a:srgbClr val="231F20"/>
                      </a:solidFill>
                      <a:prstDash val="solid"/>
                    </a:lnT>
                    <a:lnB w="6350">
                      <a:solidFill>
                        <a:srgbClr val="231F20"/>
                      </a:solidFill>
                      <a:prstDash val="solid"/>
                    </a:lnB>
                  </a:tcPr>
                </a:tc>
                <a:tc>
                  <a:txBody>
                    <a:bodyPr/>
                    <a:lstStyle/>
                    <a:p>
                      <a:pPr algn="ctr">
                        <a:lnSpc>
                          <a:spcPct val="100000"/>
                        </a:lnSpc>
                        <a:spcBef>
                          <a:spcPts val="280"/>
                        </a:spcBef>
                        <a:tabLst>
                          <a:tab pos="507365" algn="l"/>
                        </a:tabLst>
                      </a:pPr>
                      <a:r>
                        <a:rPr sz="1200" dirty="0">
                          <a:solidFill>
                            <a:srgbClr val="231F20"/>
                          </a:solidFill>
                          <a:latin typeface="ＭＳ Ｐ明朝" panose="02020600040205080304" pitchFamily="18" charset="-128"/>
                          <a:ea typeface="ＭＳ Ｐ明朝" panose="02020600040205080304" pitchFamily="18" charset="-128"/>
                          <a:cs typeface="PMingLiU"/>
                        </a:rPr>
                        <a:t>税	額</a:t>
                      </a:r>
                      <a:endParaRPr sz="1200" dirty="0">
                        <a:latin typeface="ＭＳ Ｐ明朝" panose="02020600040205080304" pitchFamily="18" charset="-128"/>
                        <a:ea typeface="ＭＳ Ｐ明朝" panose="02020600040205080304" pitchFamily="18" charset="-128"/>
                        <a:cs typeface="PMingLiU"/>
                      </a:endParaRPr>
                    </a:p>
                  </a:txBody>
                  <a:tcPr marL="0" marR="0" marT="35559" marB="0">
                    <a:lnL w="6350">
                      <a:solidFill>
                        <a:srgbClr val="231F20"/>
                      </a:solidFill>
                      <a:prstDash val="solid"/>
                    </a:lnL>
                    <a:lnR w="9525">
                      <a:solidFill>
                        <a:srgbClr val="231F20"/>
                      </a:solidFill>
                      <a:prstDash val="solid"/>
                    </a:lnR>
                    <a:lnT w="9525">
                      <a:solidFill>
                        <a:srgbClr val="231F20"/>
                      </a:solidFill>
                      <a:prstDash val="solid"/>
                    </a:lnT>
                    <a:lnB w="6350">
                      <a:solidFill>
                        <a:srgbClr val="231F20"/>
                      </a:solidFill>
                      <a:prstDash val="solid"/>
                    </a:lnB>
                  </a:tcPr>
                </a:tc>
              </a:tr>
              <a:tr h="224243">
                <a:tc>
                  <a:txBody>
                    <a:bodyPr/>
                    <a:lstStyle/>
                    <a:p>
                      <a:pPr marL="1270000">
                        <a:lnSpc>
                          <a:spcPct val="100000"/>
                        </a:lnSpc>
                        <a:spcBef>
                          <a:spcPts val="280"/>
                        </a:spcBef>
                      </a:pPr>
                      <a:r>
                        <a:rPr sz="1200" spc="10" dirty="0">
                          <a:solidFill>
                            <a:srgbClr val="231F20"/>
                          </a:solidFill>
                          <a:latin typeface="ＭＳ Ｐ明朝" panose="02020600040205080304" pitchFamily="18" charset="-128"/>
                          <a:ea typeface="ＭＳ Ｐ明朝" panose="02020600040205080304" pitchFamily="18" charset="-128"/>
                          <a:cs typeface="PMingLiU"/>
                        </a:rPr>
                        <a:t>1,950,000</a:t>
                      </a:r>
                      <a:r>
                        <a:rPr sz="1200" spc="35" dirty="0">
                          <a:solidFill>
                            <a:srgbClr val="231F20"/>
                          </a:solidFill>
                          <a:latin typeface="ＭＳ Ｐ明朝" panose="02020600040205080304" pitchFamily="18" charset="-128"/>
                          <a:ea typeface="ＭＳ Ｐ明朝" panose="02020600040205080304" pitchFamily="18" charset="-128"/>
                          <a:cs typeface="PMingLiU"/>
                        </a:rPr>
                        <a:t>円以下</a:t>
                      </a:r>
                      <a:endParaRPr sz="1200" dirty="0">
                        <a:latin typeface="ＭＳ Ｐ明朝" panose="02020600040205080304" pitchFamily="18" charset="-128"/>
                        <a:ea typeface="ＭＳ Ｐ明朝" panose="02020600040205080304" pitchFamily="18" charset="-128"/>
                        <a:cs typeface="PMingLiU"/>
                      </a:endParaRPr>
                    </a:p>
                  </a:txBody>
                  <a:tcPr marL="0" marR="0" marT="35559" marB="0">
                    <a:lnL w="9525">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R="24765" algn="l">
                        <a:lnSpc>
                          <a:spcPct val="100000"/>
                        </a:lnSpc>
                        <a:spcBef>
                          <a:spcPts val="280"/>
                        </a:spcBef>
                        <a:tabLst>
                          <a:tab pos="1650364" algn="l"/>
                        </a:tabLst>
                      </a:pPr>
                      <a:r>
                        <a:rPr lang="en-US" altLang="ja-JP" sz="1200" spc="185" dirty="0" smtClean="0">
                          <a:solidFill>
                            <a:srgbClr val="231F20"/>
                          </a:solidFill>
                          <a:latin typeface="ＭＳ Ｐ明朝" panose="02020600040205080304" pitchFamily="18" charset="-128"/>
                          <a:ea typeface="ＭＳ Ｐ明朝" panose="02020600040205080304" pitchFamily="18" charset="-128"/>
                          <a:cs typeface="PMingLiU"/>
                        </a:rPr>
                        <a:t> ( (A)× </a:t>
                      </a:r>
                      <a:r>
                        <a:rPr sz="1200" spc="15" dirty="0" smtClean="0">
                          <a:solidFill>
                            <a:srgbClr val="231F20"/>
                          </a:solidFill>
                          <a:latin typeface="ＭＳ Ｐ明朝" panose="02020600040205080304" pitchFamily="18" charset="-128"/>
                          <a:ea typeface="ＭＳ Ｐ明朝" panose="02020600040205080304" pitchFamily="18" charset="-128"/>
                          <a:cs typeface="PMingLiU"/>
                        </a:rPr>
                        <a:t>5</a:t>
                      </a:r>
                      <a:r>
                        <a:rPr sz="1200" spc="15" dirty="0">
                          <a:solidFill>
                            <a:srgbClr val="231F20"/>
                          </a:solidFill>
                          <a:latin typeface="ＭＳ Ｐ明朝" panose="02020600040205080304" pitchFamily="18" charset="-128"/>
                          <a:ea typeface="ＭＳ Ｐ明朝" panose="02020600040205080304" pitchFamily="18" charset="-128"/>
                          <a:cs typeface="PMingLiU"/>
                        </a:rPr>
                        <a:t>％	</a:t>
                      </a:r>
                      <a:r>
                        <a:rPr sz="1200" spc="100" dirty="0" smtClean="0">
                          <a:solidFill>
                            <a:srgbClr val="231F20"/>
                          </a:solidFill>
                          <a:latin typeface="ＭＳ Ｐ明朝" panose="02020600040205080304" pitchFamily="18" charset="-128"/>
                          <a:ea typeface="ＭＳ Ｐ明朝" panose="02020600040205080304" pitchFamily="18" charset="-128"/>
                          <a:cs typeface="PMingLiU"/>
                        </a:rPr>
                        <a:t>)</a:t>
                      </a:r>
                      <a:r>
                        <a:rPr lang="ja-JP" altLang="en-US" sz="1200" spc="100" dirty="0" smtClean="0">
                          <a:solidFill>
                            <a:srgbClr val="231F20"/>
                          </a:solidFill>
                          <a:latin typeface="ＭＳ Ｐ明朝" panose="02020600040205080304" pitchFamily="18" charset="-128"/>
                          <a:ea typeface="ＭＳ Ｐ明朝" panose="02020600040205080304" pitchFamily="18" charset="-128"/>
                          <a:cs typeface="PMingLiU"/>
                        </a:rPr>
                        <a:t>　　　 　</a:t>
                      </a:r>
                      <a:r>
                        <a:rPr sz="1200" spc="100" dirty="0" smtClean="0">
                          <a:solidFill>
                            <a:srgbClr val="231F20"/>
                          </a:solidFill>
                          <a:latin typeface="ＭＳ Ｐ明朝" panose="02020600040205080304" pitchFamily="18" charset="-128"/>
                          <a:ea typeface="ＭＳ Ｐ明朝" panose="02020600040205080304" pitchFamily="18" charset="-128"/>
                          <a:cs typeface="PMingLiU"/>
                        </a:rPr>
                        <a:t>×</a:t>
                      </a:r>
                      <a:r>
                        <a:rPr sz="1200" spc="100" dirty="0">
                          <a:solidFill>
                            <a:srgbClr val="231F20"/>
                          </a:solidFill>
                          <a:latin typeface="ＭＳ Ｐ明朝" panose="02020600040205080304" pitchFamily="18" charset="-128"/>
                          <a:ea typeface="ＭＳ Ｐ明朝" panose="02020600040205080304" pitchFamily="18" charset="-128"/>
                          <a:cs typeface="PMingLiU"/>
                        </a:rPr>
                        <a:t>102.1％</a:t>
                      </a:r>
                      <a:endParaRPr sz="1200" dirty="0">
                        <a:latin typeface="ＭＳ Ｐ明朝" panose="02020600040205080304" pitchFamily="18" charset="-128"/>
                        <a:ea typeface="ＭＳ Ｐ明朝" panose="02020600040205080304" pitchFamily="18" charset="-128"/>
                        <a:cs typeface="PMingLiU"/>
                      </a:endParaRPr>
                    </a:p>
                  </a:txBody>
                  <a:tcPr marL="0" marR="0" marT="35559" marB="0">
                    <a:lnL w="6350">
                      <a:solidFill>
                        <a:srgbClr val="231F20"/>
                      </a:solidFill>
                      <a:prstDash val="solid"/>
                    </a:lnL>
                    <a:lnR w="9525">
                      <a:solidFill>
                        <a:srgbClr val="231F20"/>
                      </a:solidFill>
                      <a:prstDash val="solid"/>
                    </a:lnR>
                    <a:lnT w="6350">
                      <a:solidFill>
                        <a:srgbClr val="231F20"/>
                      </a:solidFill>
                      <a:prstDash val="solid"/>
                    </a:lnT>
                    <a:lnB w="6350">
                      <a:solidFill>
                        <a:srgbClr val="231F20"/>
                      </a:solidFill>
                      <a:prstDash val="solid"/>
                    </a:lnB>
                  </a:tcPr>
                </a:tc>
              </a:tr>
              <a:tr h="224243">
                <a:tc>
                  <a:txBody>
                    <a:bodyPr/>
                    <a:lstStyle/>
                    <a:p>
                      <a:pPr marL="190500">
                        <a:lnSpc>
                          <a:spcPct val="100000"/>
                        </a:lnSpc>
                        <a:spcBef>
                          <a:spcPts val="280"/>
                        </a:spcBef>
                        <a:tabLst>
                          <a:tab pos="1269365" algn="l"/>
                        </a:tabLst>
                      </a:pPr>
                      <a:r>
                        <a:rPr sz="1200" spc="15" dirty="0">
                          <a:solidFill>
                            <a:srgbClr val="231F20"/>
                          </a:solidFill>
                          <a:latin typeface="ＭＳ Ｐ明朝" panose="02020600040205080304" pitchFamily="18" charset="-128"/>
                          <a:ea typeface="ＭＳ Ｐ明朝" panose="02020600040205080304" pitchFamily="18" charset="-128"/>
                          <a:cs typeface="PMingLiU"/>
                        </a:rPr>
                        <a:t>1,950,000</a:t>
                      </a:r>
                      <a:r>
                        <a:rPr sz="1200" spc="40" dirty="0">
                          <a:solidFill>
                            <a:srgbClr val="231F20"/>
                          </a:solidFill>
                          <a:latin typeface="ＭＳ Ｐ明朝" panose="02020600040205080304" pitchFamily="18" charset="-128"/>
                          <a:ea typeface="ＭＳ Ｐ明朝" panose="02020600040205080304" pitchFamily="18" charset="-128"/>
                          <a:cs typeface="PMingLiU"/>
                        </a:rPr>
                        <a:t>円超	</a:t>
                      </a:r>
                      <a:r>
                        <a:rPr sz="1200" spc="25" dirty="0">
                          <a:solidFill>
                            <a:srgbClr val="231F20"/>
                          </a:solidFill>
                          <a:latin typeface="ＭＳ Ｐ明朝" panose="02020600040205080304" pitchFamily="18" charset="-128"/>
                          <a:ea typeface="ＭＳ Ｐ明朝" panose="02020600040205080304" pitchFamily="18" charset="-128"/>
                          <a:cs typeface="PMingLiU"/>
                        </a:rPr>
                        <a:t>3,300,000  </a:t>
                      </a:r>
                      <a:r>
                        <a:rPr sz="1200" spc="105" dirty="0">
                          <a:solidFill>
                            <a:srgbClr val="231F20"/>
                          </a:solidFill>
                          <a:latin typeface="ＭＳ Ｐ明朝" panose="02020600040205080304" pitchFamily="18" charset="-128"/>
                          <a:ea typeface="ＭＳ Ｐ明朝" panose="02020600040205080304" pitchFamily="18" charset="-128"/>
                          <a:cs typeface="PMingLiU"/>
                        </a:rPr>
                        <a:t> </a:t>
                      </a:r>
                      <a:r>
                        <a:rPr sz="1200" dirty="0">
                          <a:solidFill>
                            <a:srgbClr val="231F20"/>
                          </a:solidFill>
                          <a:latin typeface="ＭＳ Ｐ明朝" panose="02020600040205080304" pitchFamily="18" charset="-128"/>
                          <a:ea typeface="ＭＳ Ｐ明朝" panose="02020600040205080304" pitchFamily="18" charset="-128"/>
                          <a:cs typeface="PMingLiU"/>
                        </a:rPr>
                        <a:t>〃</a:t>
                      </a:r>
                      <a:endParaRPr sz="1200" dirty="0">
                        <a:latin typeface="ＭＳ Ｐ明朝" panose="02020600040205080304" pitchFamily="18" charset="-128"/>
                        <a:ea typeface="ＭＳ Ｐ明朝" panose="02020600040205080304" pitchFamily="18" charset="-128"/>
                        <a:cs typeface="PMingLiU"/>
                      </a:endParaRPr>
                    </a:p>
                  </a:txBody>
                  <a:tcPr marL="0" marR="0" marT="35559" marB="0">
                    <a:lnL w="9525">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R="24765" algn="l">
                        <a:lnSpc>
                          <a:spcPct val="100000"/>
                        </a:lnSpc>
                        <a:spcBef>
                          <a:spcPts val="280"/>
                        </a:spcBef>
                        <a:tabLst>
                          <a:tab pos="221615" algn="l"/>
                          <a:tab pos="1142365" algn="l"/>
                        </a:tabLst>
                      </a:pPr>
                      <a:r>
                        <a:rPr lang="en-US" sz="1200" spc="185" dirty="0" smtClean="0">
                          <a:solidFill>
                            <a:srgbClr val="231F20"/>
                          </a:solidFill>
                          <a:latin typeface="ＭＳ Ｐ明朝" panose="02020600040205080304" pitchFamily="18" charset="-128"/>
                          <a:ea typeface="ＭＳ Ｐ明朝" panose="02020600040205080304" pitchFamily="18" charset="-128"/>
                          <a:cs typeface="PMingLiU"/>
                        </a:rPr>
                        <a:t> </a:t>
                      </a:r>
                      <a:r>
                        <a:rPr sz="1200" spc="185" dirty="0" smtClean="0">
                          <a:solidFill>
                            <a:srgbClr val="231F20"/>
                          </a:solidFill>
                          <a:latin typeface="ＭＳ Ｐ明朝" panose="02020600040205080304" pitchFamily="18" charset="-128"/>
                          <a:ea typeface="ＭＳ Ｐ明朝" panose="02020600040205080304" pitchFamily="18" charset="-128"/>
                          <a:cs typeface="PMingLiU"/>
                        </a:rPr>
                        <a:t>(</a:t>
                      </a:r>
                      <a:r>
                        <a:rPr lang="en-US" sz="1200" spc="185" dirty="0" smtClean="0">
                          <a:solidFill>
                            <a:srgbClr val="231F20"/>
                          </a:solidFill>
                          <a:latin typeface="ＭＳ Ｐ明朝" panose="02020600040205080304" pitchFamily="18" charset="-128"/>
                          <a:ea typeface="ＭＳ Ｐ明朝" panose="02020600040205080304" pitchFamily="18" charset="-128"/>
                          <a:cs typeface="PMingLiU"/>
                        </a:rPr>
                        <a:t> (A)</a:t>
                      </a:r>
                      <a:r>
                        <a:rPr sz="1200" spc="140" dirty="0" smtClean="0">
                          <a:solidFill>
                            <a:srgbClr val="231F20"/>
                          </a:solidFill>
                          <a:latin typeface="ＭＳ Ｐ明朝" panose="02020600040205080304" pitchFamily="18" charset="-128"/>
                          <a:ea typeface="ＭＳ Ｐ明朝" panose="02020600040205080304" pitchFamily="18" charset="-128"/>
                          <a:cs typeface="PMingLiU"/>
                        </a:rPr>
                        <a:t>×</a:t>
                      </a:r>
                      <a:r>
                        <a:rPr sz="1200" spc="140" dirty="0">
                          <a:solidFill>
                            <a:srgbClr val="231F20"/>
                          </a:solidFill>
                          <a:latin typeface="ＭＳ Ｐ明朝" panose="02020600040205080304" pitchFamily="18" charset="-128"/>
                          <a:ea typeface="ＭＳ Ｐ明朝" panose="02020600040205080304" pitchFamily="18" charset="-128"/>
                          <a:cs typeface="PMingLiU"/>
                        </a:rPr>
                        <a:t>10</a:t>
                      </a:r>
                      <a:r>
                        <a:rPr sz="1200" spc="140" dirty="0" smtClean="0">
                          <a:solidFill>
                            <a:srgbClr val="231F20"/>
                          </a:solidFill>
                          <a:latin typeface="ＭＳ Ｐ明朝" panose="02020600040205080304" pitchFamily="18" charset="-128"/>
                          <a:ea typeface="ＭＳ Ｐ明朝" panose="02020600040205080304" pitchFamily="18" charset="-128"/>
                          <a:cs typeface="PMingLiU"/>
                        </a:rPr>
                        <a:t>％</a:t>
                      </a:r>
                      <a:r>
                        <a:rPr lang="en-US" sz="1200" spc="140" dirty="0" smtClean="0">
                          <a:solidFill>
                            <a:srgbClr val="231F20"/>
                          </a:solidFill>
                          <a:latin typeface="ＭＳ Ｐ明朝" panose="02020600040205080304" pitchFamily="18" charset="-128"/>
                          <a:ea typeface="ＭＳ Ｐ明朝" panose="02020600040205080304" pitchFamily="18" charset="-128"/>
                          <a:cs typeface="PMingLiU"/>
                        </a:rPr>
                        <a:t> </a:t>
                      </a:r>
                      <a:r>
                        <a:rPr sz="1200" dirty="0" smtClean="0">
                          <a:solidFill>
                            <a:srgbClr val="231F20"/>
                          </a:solidFill>
                          <a:latin typeface="ＭＳ Ｐ明朝" panose="02020600040205080304" pitchFamily="18" charset="-128"/>
                          <a:ea typeface="ＭＳ Ｐ明朝" panose="02020600040205080304" pitchFamily="18" charset="-128"/>
                          <a:cs typeface="PMingLiU"/>
                        </a:rPr>
                        <a:t>－</a:t>
                      </a:r>
                      <a:r>
                        <a:rPr lang="en-US" sz="1200" dirty="0" smtClean="0">
                          <a:solidFill>
                            <a:srgbClr val="231F20"/>
                          </a:solidFill>
                          <a:latin typeface="ＭＳ Ｐ明朝" panose="02020600040205080304" pitchFamily="18" charset="-128"/>
                          <a:ea typeface="ＭＳ Ｐ明朝" panose="02020600040205080304" pitchFamily="18" charset="-128"/>
                          <a:cs typeface="PMingLiU"/>
                        </a:rPr>
                        <a:t> </a:t>
                      </a:r>
                      <a:r>
                        <a:rPr sz="1200" spc="15" dirty="0" smtClean="0">
                          <a:solidFill>
                            <a:srgbClr val="231F20"/>
                          </a:solidFill>
                          <a:latin typeface="ＭＳ Ｐ明朝" panose="02020600040205080304" pitchFamily="18" charset="-128"/>
                          <a:ea typeface="ＭＳ Ｐ明朝" panose="02020600040205080304" pitchFamily="18" charset="-128"/>
                          <a:cs typeface="PMingLiU"/>
                        </a:rPr>
                        <a:t>97,500</a:t>
                      </a:r>
                      <a:r>
                        <a:rPr sz="1200" spc="295" dirty="0">
                          <a:solidFill>
                            <a:srgbClr val="231F20"/>
                          </a:solidFill>
                          <a:latin typeface="ＭＳ Ｐ明朝" panose="02020600040205080304" pitchFamily="18" charset="-128"/>
                          <a:ea typeface="ＭＳ Ｐ明朝" panose="02020600040205080304" pitchFamily="18" charset="-128"/>
                          <a:cs typeface="PMingLiU"/>
                        </a:rPr>
                        <a:t>円</a:t>
                      </a:r>
                      <a:r>
                        <a:rPr sz="1200" spc="100" dirty="0" smtClean="0">
                          <a:solidFill>
                            <a:srgbClr val="231F20"/>
                          </a:solidFill>
                          <a:latin typeface="ＭＳ Ｐ明朝" panose="02020600040205080304" pitchFamily="18" charset="-128"/>
                          <a:ea typeface="ＭＳ Ｐ明朝" panose="02020600040205080304" pitchFamily="18" charset="-128"/>
                          <a:cs typeface="PMingLiU"/>
                        </a:rPr>
                        <a:t>)</a:t>
                      </a:r>
                      <a:r>
                        <a:rPr lang="ja-JP" altLang="en-US" sz="1200" spc="100" dirty="0" smtClean="0">
                          <a:solidFill>
                            <a:srgbClr val="231F20"/>
                          </a:solidFill>
                          <a:latin typeface="ＭＳ Ｐ明朝" panose="02020600040205080304" pitchFamily="18" charset="-128"/>
                          <a:ea typeface="ＭＳ Ｐ明朝" panose="02020600040205080304" pitchFamily="18" charset="-128"/>
                          <a:cs typeface="PMingLiU"/>
                        </a:rPr>
                        <a:t>　　 </a:t>
                      </a:r>
                      <a:r>
                        <a:rPr sz="1200" spc="100" dirty="0" smtClean="0">
                          <a:solidFill>
                            <a:srgbClr val="231F20"/>
                          </a:solidFill>
                          <a:latin typeface="ＭＳ Ｐ明朝" panose="02020600040205080304" pitchFamily="18" charset="-128"/>
                          <a:ea typeface="ＭＳ Ｐ明朝" panose="02020600040205080304" pitchFamily="18" charset="-128"/>
                          <a:cs typeface="PMingLiU"/>
                        </a:rPr>
                        <a:t>×</a:t>
                      </a:r>
                      <a:r>
                        <a:rPr sz="1200" spc="100" dirty="0">
                          <a:solidFill>
                            <a:srgbClr val="231F20"/>
                          </a:solidFill>
                          <a:latin typeface="ＭＳ Ｐ明朝" panose="02020600040205080304" pitchFamily="18" charset="-128"/>
                          <a:ea typeface="ＭＳ Ｐ明朝" panose="02020600040205080304" pitchFamily="18" charset="-128"/>
                          <a:cs typeface="PMingLiU"/>
                        </a:rPr>
                        <a:t>102.1％</a:t>
                      </a:r>
                      <a:endParaRPr sz="1200" dirty="0">
                        <a:latin typeface="ＭＳ Ｐ明朝" panose="02020600040205080304" pitchFamily="18" charset="-128"/>
                        <a:ea typeface="ＭＳ Ｐ明朝" panose="02020600040205080304" pitchFamily="18" charset="-128"/>
                        <a:cs typeface="PMingLiU"/>
                      </a:endParaRPr>
                    </a:p>
                  </a:txBody>
                  <a:tcPr marL="0" marR="0" marT="35559" marB="0">
                    <a:lnL w="6350">
                      <a:solidFill>
                        <a:srgbClr val="231F20"/>
                      </a:solidFill>
                      <a:prstDash val="solid"/>
                    </a:lnL>
                    <a:lnR w="9525">
                      <a:solidFill>
                        <a:srgbClr val="231F20"/>
                      </a:solidFill>
                      <a:prstDash val="solid"/>
                    </a:lnR>
                    <a:lnT w="6350">
                      <a:solidFill>
                        <a:srgbClr val="231F20"/>
                      </a:solidFill>
                      <a:prstDash val="solid"/>
                    </a:lnT>
                    <a:lnB w="6350">
                      <a:solidFill>
                        <a:srgbClr val="231F20"/>
                      </a:solidFill>
                      <a:prstDash val="solid"/>
                    </a:lnB>
                  </a:tcPr>
                </a:tc>
              </a:tr>
              <a:tr h="224243">
                <a:tc>
                  <a:txBody>
                    <a:bodyPr/>
                    <a:lstStyle/>
                    <a:p>
                      <a:pPr marL="190500">
                        <a:lnSpc>
                          <a:spcPct val="100000"/>
                        </a:lnSpc>
                        <a:spcBef>
                          <a:spcPts val="280"/>
                        </a:spcBef>
                        <a:tabLst>
                          <a:tab pos="1269365" algn="l"/>
                        </a:tabLst>
                      </a:pPr>
                      <a:r>
                        <a:rPr sz="1200" spc="25" dirty="0">
                          <a:solidFill>
                            <a:srgbClr val="231F20"/>
                          </a:solidFill>
                          <a:latin typeface="ＭＳ Ｐ明朝" panose="02020600040205080304" pitchFamily="18" charset="-128"/>
                          <a:ea typeface="ＭＳ Ｐ明朝" panose="02020600040205080304" pitchFamily="18" charset="-128"/>
                          <a:cs typeface="PMingLiU"/>
                        </a:rPr>
                        <a:t>3,300,000</a:t>
                      </a:r>
                      <a:r>
                        <a:rPr sz="1200" spc="245" dirty="0">
                          <a:solidFill>
                            <a:srgbClr val="231F20"/>
                          </a:solidFill>
                          <a:latin typeface="ＭＳ Ｐ明朝" panose="02020600040205080304" pitchFamily="18" charset="-128"/>
                          <a:ea typeface="ＭＳ Ｐ明朝" panose="02020600040205080304" pitchFamily="18" charset="-128"/>
                          <a:cs typeface="PMingLiU"/>
                        </a:rPr>
                        <a:t> </a:t>
                      </a:r>
                      <a:r>
                        <a:rPr sz="1200" dirty="0">
                          <a:solidFill>
                            <a:srgbClr val="231F20"/>
                          </a:solidFill>
                          <a:latin typeface="ＭＳ Ｐ明朝" panose="02020600040205080304" pitchFamily="18" charset="-128"/>
                          <a:ea typeface="ＭＳ Ｐ明朝" panose="02020600040205080304" pitchFamily="18" charset="-128"/>
                          <a:cs typeface="PMingLiU"/>
                        </a:rPr>
                        <a:t>〃	</a:t>
                      </a:r>
                      <a:r>
                        <a:rPr sz="1200" spc="25" dirty="0">
                          <a:solidFill>
                            <a:srgbClr val="231F20"/>
                          </a:solidFill>
                          <a:latin typeface="ＭＳ Ｐ明朝" panose="02020600040205080304" pitchFamily="18" charset="-128"/>
                          <a:ea typeface="ＭＳ Ｐ明朝" panose="02020600040205080304" pitchFamily="18" charset="-128"/>
                          <a:cs typeface="PMingLiU"/>
                        </a:rPr>
                        <a:t>6,950,000  </a:t>
                      </a:r>
                      <a:r>
                        <a:rPr sz="1200" spc="105" dirty="0">
                          <a:solidFill>
                            <a:srgbClr val="231F20"/>
                          </a:solidFill>
                          <a:latin typeface="ＭＳ Ｐ明朝" panose="02020600040205080304" pitchFamily="18" charset="-128"/>
                          <a:ea typeface="ＭＳ Ｐ明朝" panose="02020600040205080304" pitchFamily="18" charset="-128"/>
                          <a:cs typeface="PMingLiU"/>
                        </a:rPr>
                        <a:t> </a:t>
                      </a:r>
                      <a:r>
                        <a:rPr sz="1200" dirty="0">
                          <a:solidFill>
                            <a:srgbClr val="231F20"/>
                          </a:solidFill>
                          <a:latin typeface="ＭＳ Ｐ明朝" panose="02020600040205080304" pitchFamily="18" charset="-128"/>
                          <a:ea typeface="ＭＳ Ｐ明朝" panose="02020600040205080304" pitchFamily="18" charset="-128"/>
                          <a:cs typeface="PMingLiU"/>
                        </a:rPr>
                        <a:t>〃</a:t>
                      </a:r>
                      <a:endParaRPr sz="1200" dirty="0">
                        <a:latin typeface="ＭＳ Ｐ明朝" panose="02020600040205080304" pitchFamily="18" charset="-128"/>
                        <a:ea typeface="ＭＳ Ｐ明朝" panose="02020600040205080304" pitchFamily="18" charset="-128"/>
                        <a:cs typeface="PMingLiU"/>
                      </a:endParaRPr>
                    </a:p>
                  </a:txBody>
                  <a:tcPr marL="0" marR="0" marT="35559" marB="0">
                    <a:lnL w="9525">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R="24765" algn="l">
                        <a:lnSpc>
                          <a:spcPct val="100000"/>
                        </a:lnSpc>
                        <a:spcBef>
                          <a:spcPts val="280"/>
                        </a:spcBef>
                        <a:tabLst>
                          <a:tab pos="221615" algn="l"/>
                          <a:tab pos="1078865" algn="l"/>
                        </a:tabLst>
                      </a:pPr>
                      <a:r>
                        <a:rPr lang="en-US" sz="1200" spc="185" dirty="0" smtClean="0">
                          <a:solidFill>
                            <a:srgbClr val="231F20"/>
                          </a:solidFill>
                          <a:latin typeface="ＭＳ Ｐ明朝" panose="02020600040205080304" pitchFamily="18" charset="-128"/>
                          <a:ea typeface="ＭＳ Ｐ明朝" panose="02020600040205080304" pitchFamily="18" charset="-128"/>
                          <a:cs typeface="PMingLiU"/>
                        </a:rPr>
                        <a:t> </a:t>
                      </a:r>
                      <a:r>
                        <a:rPr sz="1200" spc="185" dirty="0" smtClean="0">
                          <a:solidFill>
                            <a:srgbClr val="231F20"/>
                          </a:solidFill>
                          <a:latin typeface="ＭＳ Ｐ明朝" panose="02020600040205080304" pitchFamily="18" charset="-128"/>
                          <a:ea typeface="ＭＳ Ｐ明朝" panose="02020600040205080304" pitchFamily="18" charset="-128"/>
                          <a:cs typeface="PMingLiU"/>
                        </a:rPr>
                        <a:t>(</a:t>
                      </a:r>
                      <a:r>
                        <a:rPr lang="en-US" sz="1200" spc="185" baseline="0" dirty="0" smtClean="0">
                          <a:solidFill>
                            <a:srgbClr val="231F20"/>
                          </a:solidFill>
                          <a:latin typeface="ＭＳ Ｐ明朝" panose="02020600040205080304" pitchFamily="18" charset="-128"/>
                          <a:ea typeface="ＭＳ Ｐ明朝" panose="02020600040205080304" pitchFamily="18" charset="-128"/>
                          <a:cs typeface="PMingLiU"/>
                        </a:rPr>
                        <a:t> (A)</a:t>
                      </a:r>
                      <a:r>
                        <a:rPr sz="1200" spc="140" dirty="0" smtClean="0">
                          <a:solidFill>
                            <a:srgbClr val="231F20"/>
                          </a:solidFill>
                          <a:latin typeface="ＭＳ Ｐ明朝" panose="02020600040205080304" pitchFamily="18" charset="-128"/>
                          <a:ea typeface="ＭＳ Ｐ明朝" panose="02020600040205080304" pitchFamily="18" charset="-128"/>
                          <a:cs typeface="PMingLiU"/>
                        </a:rPr>
                        <a:t>×20％</a:t>
                      </a:r>
                      <a:r>
                        <a:rPr lang="en-US" sz="1200" spc="140" dirty="0" smtClean="0">
                          <a:solidFill>
                            <a:srgbClr val="231F20"/>
                          </a:solidFill>
                          <a:latin typeface="ＭＳ Ｐ明朝" panose="02020600040205080304" pitchFamily="18" charset="-128"/>
                          <a:ea typeface="ＭＳ Ｐ明朝" panose="02020600040205080304" pitchFamily="18" charset="-128"/>
                          <a:cs typeface="PMingLiU"/>
                        </a:rPr>
                        <a:t> </a:t>
                      </a:r>
                      <a:r>
                        <a:rPr sz="1200" dirty="0" smtClean="0">
                          <a:solidFill>
                            <a:srgbClr val="231F20"/>
                          </a:solidFill>
                          <a:latin typeface="ＭＳ Ｐ明朝" panose="02020600040205080304" pitchFamily="18" charset="-128"/>
                          <a:ea typeface="ＭＳ Ｐ明朝" panose="02020600040205080304" pitchFamily="18" charset="-128"/>
                          <a:cs typeface="PMingLiU"/>
                        </a:rPr>
                        <a:t>－</a:t>
                      </a:r>
                      <a:r>
                        <a:rPr lang="en-US" sz="1200" dirty="0" smtClean="0">
                          <a:solidFill>
                            <a:srgbClr val="231F20"/>
                          </a:solidFill>
                          <a:latin typeface="ＭＳ Ｐ明朝" panose="02020600040205080304" pitchFamily="18" charset="-128"/>
                          <a:ea typeface="ＭＳ Ｐ明朝" panose="02020600040205080304" pitchFamily="18" charset="-128"/>
                          <a:cs typeface="PMingLiU"/>
                        </a:rPr>
                        <a:t> </a:t>
                      </a:r>
                      <a:r>
                        <a:rPr sz="1200" spc="20" dirty="0" smtClean="0">
                          <a:solidFill>
                            <a:srgbClr val="231F20"/>
                          </a:solidFill>
                          <a:latin typeface="ＭＳ Ｐ明朝" panose="02020600040205080304" pitchFamily="18" charset="-128"/>
                          <a:ea typeface="ＭＳ Ｐ明朝" panose="02020600040205080304" pitchFamily="18" charset="-128"/>
                          <a:cs typeface="PMingLiU"/>
                        </a:rPr>
                        <a:t>427,500</a:t>
                      </a:r>
                      <a:r>
                        <a:rPr sz="1200" spc="295" dirty="0">
                          <a:solidFill>
                            <a:srgbClr val="231F20"/>
                          </a:solidFill>
                          <a:latin typeface="ＭＳ Ｐ明朝" panose="02020600040205080304" pitchFamily="18" charset="-128"/>
                          <a:ea typeface="ＭＳ Ｐ明朝" panose="02020600040205080304" pitchFamily="18" charset="-128"/>
                          <a:cs typeface="PMingLiU"/>
                        </a:rPr>
                        <a:t>円</a:t>
                      </a:r>
                      <a:r>
                        <a:rPr sz="1200" spc="100" dirty="0" smtClean="0">
                          <a:solidFill>
                            <a:srgbClr val="231F20"/>
                          </a:solidFill>
                          <a:latin typeface="ＭＳ Ｐ明朝" panose="02020600040205080304" pitchFamily="18" charset="-128"/>
                          <a:ea typeface="ＭＳ Ｐ明朝" panose="02020600040205080304" pitchFamily="18" charset="-128"/>
                          <a:cs typeface="PMingLiU"/>
                        </a:rPr>
                        <a:t>)</a:t>
                      </a:r>
                      <a:r>
                        <a:rPr lang="ja-JP" altLang="en-US" sz="1200" spc="100" dirty="0" smtClean="0">
                          <a:solidFill>
                            <a:srgbClr val="231F20"/>
                          </a:solidFill>
                          <a:latin typeface="ＭＳ Ｐ明朝" panose="02020600040205080304" pitchFamily="18" charset="-128"/>
                          <a:ea typeface="ＭＳ Ｐ明朝" panose="02020600040205080304" pitchFamily="18" charset="-128"/>
                          <a:cs typeface="PMingLiU"/>
                        </a:rPr>
                        <a:t>　 </a:t>
                      </a:r>
                      <a:r>
                        <a:rPr sz="1200" spc="100" dirty="0" smtClean="0">
                          <a:solidFill>
                            <a:srgbClr val="231F20"/>
                          </a:solidFill>
                          <a:latin typeface="ＭＳ Ｐ明朝" panose="02020600040205080304" pitchFamily="18" charset="-128"/>
                          <a:ea typeface="ＭＳ Ｐ明朝" panose="02020600040205080304" pitchFamily="18" charset="-128"/>
                          <a:cs typeface="PMingLiU"/>
                        </a:rPr>
                        <a:t>×</a:t>
                      </a:r>
                      <a:r>
                        <a:rPr sz="1200" spc="100" dirty="0">
                          <a:solidFill>
                            <a:srgbClr val="231F20"/>
                          </a:solidFill>
                          <a:latin typeface="ＭＳ Ｐ明朝" panose="02020600040205080304" pitchFamily="18" charset="-128"/>
                          <a:ea typeface="ＭＳ Ｐ明朝" panose="02020600040205080304" pitchFamily="18" charset="-128"/>
                          <a:cs typeface="PMingLiU"/>
                        </a:rPr>
                        <a:t>102.1％</a:t>
                      </a:r>
                      <a:endParaRPr sz="1200" dirty="0">
                        <a:latin typeface="ＭＳ Ｐ明朝" panose="02020600040205080304" pitchFamily="18" charset="-128"/>
                        <a:ea typeface="ＭＳ Ｐ明朝" panose="02020600040205080304" pitchFamily="18" charset="-128"/>
                        <a:cs typeface="PMingLiU"/>
                      </a:endParaRPr>
                    </a:p>
                  </a:txBody>
                  <a:tcPr marL="0" marR="0" marT="35559" marB="0">
                    <a:lnL w="6350">
                      <a:solidFill>
                        <a:srgbClr val="231F20"/>
                      </a:solidFill>
                      <a:prstDash val="solid"/>
                    </a:lnL>
                    <a:lnR w="9525">
                      <a:solidFill>
                        <a:srgbClr val="231F20"/>
                      </a:solidFill>
                      <a:prstDash val="solid"/>
                    </a:lnR>
                    <a:lnT w="6350">
                      <a:solidFill>
                        <a:srgbClr val="231F20"/>
                      </a:solidFill>
                      <a:prstDash val="solid"/>
                    </a:lnT>
                    <a:lnB w="6350">
                      <a:solidFill>
                        <a:srgbClr val="231F20"/>
                      </a:solidFill>
                      <a:prstDash val="solid"/>
                    </a:lnB>
                  </a:tcPr>
                </a:tc>
              </a:tr>
              <a:tr h="224243">
                <a:tc>
                  <a:txBody>
                    <a:bodyPr/>
                    <a:lstStyle/>
                    <a:p>
                      <a:pPr marL="190500">
                        <a:lnSpc>
                          <a:spcPct val="100000"/>
                        </a:lnSpc>
                        <a:spcBef>
                          <a:spcPts val="280"/>
                        </a:spcBef>
                        <a:tabLst>
                          <a:tab pos="1269365" algn="l"/>
                        </a:tabLst>
                      </a:pPr>
                      <a:r>
                        <a:rPr sz="1200" spc="25" dirty="0">
                          <a:solidFill>
                            <a:srgbClr val="231F20"/>
                          </a:solidFill>
                          <a:latin typeface="ＭＳ Ｐ明朝" panose="02020600040205080304" pitchFamily="18" charset="-128"/>
                          <a:ea typeface="ＭＳ Ｐ明朝" panose="02020600040205080304" pitchFamily="18" charset="-128"/>
                          <a:cs typeface="PMingLiU"/>
                        </a:rPr>
                        <a:t>6,950,000</a:t>
                      </a:r>
                      <a:r>
                        <a:rPr sz="1200" spc="245" dirty="0">
                          <a:solidFill>
                            <a:srgbClr val="231F20"/>
                          </a:solidFill>
                          <a:latin typeface="ＭＳ Ｐ明朝" panose="02020600040205080304" pitchFamily="18" charset="-128"/>
                          <a:ea typeface="ＭＳ Ｐ明朝" panose="02020600040205080304" pitchFamily="18" charset="-128"/>
                          <a:cs typeface="PMingLiU"/>
                        </a:rPr>
                        <a:t> </a:t>
                      </a:r>
                      <a:r>
                        <a:rPr sz="1200" dirty="0">
                          <a:solidFill>
                            <a:srgbClr val="231F20"/>
                          </a:solidFill>
                          <a:latin typeface="ＭＳ Ｐ明朝" panose="02020600040205080304" pitchFamily="18" charset="-128"/>
                          <a:ea typeface="ＭＳ Ｐ明朝" panose="02020600040205080304" pitchFamily="18" charset="-128"/>
                          <a:cs typeface="PMingLiU"/>
                        </a:rPr>
                        <a:t>〃	</a:t>
                      </a:r>
                      <a:r>
                        <a:rPr sz="1200" spc="25" dirty="0">
                          <a:solidFill>
                            <a:srgbClr val="231F20"/>
                          </a:solidFill>
                          <a:latin typeface="ＭＳ Ｐ明朝" panose="02020600040205080304" pitchFamily="18" charset="-128"/>
                          <a:ea typeface="ＭＳ Ｐ明朝" panose="02020600040205080304" pitchFamily="18" charset="-128"/>
                          <a:cs typeface="PMingLiU"/>
                        </a:rPr>
                        <a:t>9,000,000  </a:t>
                      </a:r>
                      <a:r>
                        <a:rPr sz="1200" spc="105" dirty="0">
                          <a:solidFill>
                            <a:srgbClr val="231F20"/>
                          </a:solidFill>
                          <a:latin typeface="ＭＳ Ｐ明朝" panose="02020600040205080304" pitchFamily="18" charset="-128"/>
                          <a:ea typeface="ＭＳ Ｐ明朝" panose="02020600040205080304" pitchFamily="18" charset="-128"/>
                          <a:cs typeface="PMingLiU"/>
                        </a:rPr>
                        <a:t> </a:t>
                      </a:r>
                      <a:r>
                        <a:rPr sz="1200" dirty="0">
                          <a:solidFill>
                            <a:srgbClr val="231F20"/>
                          </a:solidFill>
                          <a:latin typeface="ＭＳ Ｐ明朝" panose="02020600040205080304" pitchFamily="18" charset="-128"/>
                          <a:ea typeface="ＭＳ Ｐ明朝" panose="02020600040205080304" pitchFamily="18" charset="-128"/>
                          <a:cs typeface="PMingLiU"/>
                        </a:rPr>
                        <a:t>〃</a:t>
                      </a:r>
                      <a:endParaRPr sz="1200" dirty="0">
                        <a:latin typeface="ＭＳ Ｐ明朝" panose="02020600040205080304" pitchFamily="18" charset="-128"/>
                        <a:ea typeface="ＭＳ Ｐ明朝" panose="02020600040205080304" pitchFamily="18" charset="-128"/>
                        <a:cs typeface="PMingLiU"/>
                      </a:endParaRPr>
                    </a:p>
                  </a:txBody>
                  <a:tcPr marL="0" marR="0" marT="35559" marB="0">
                    <a:lnL w="9525">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R="24765" algn="l">
                        <a:lnSpc>
                          <a:spcPct val="100000"/>
                        </a:lnSpc>
                        <a:spcBef>
                          <a:spcPts val="280"/>
                        </a:spcBef>
                        <a:tabLst>
                          <a:tab pos="221615" algn="l"/>
                          <a:tab pos="1078865" algn="l"/>
                        </a:tabLst>
                      </a:pPr>
                      <a:r>
                        <a:rPr lang="en-US" sz="1200" spc="185" dirty="0" smtClean="0">
                          <a:solidFill>
                            <a:srgbClr val="231F20"/>
                          </a:solidFill>
                          <a:latin typeface="ＭＳ Ｐ明朝" panose="02020600040205080304" pitchFamily="18" charset="-128"/>
                          <a:ea typeface="ＭＳ Ｐ明朝" panose="02020600040205080304" pitchFamily="18" charset="-128"/>
                          <a:cs typeface="PMingLiU"/>
                        </a:rPr>
                        <a:t> </a:t>
                      </a:r>
                      <a:r>
                        <a:rPr sz="1200" spc="185" dirty="0" smtClean="0">
                          <a:solidFill>
                            <a:srgbClr val="231F20"/>
                          </a:solidFill>
                          <a:latin typeface="ＭＳ Ｐ明朝" panose="02020600040205080304" pitchFamily="18" charset="-128"/>
                          <a:ea typeface="ＭＳ Ｐ明朝" panose="02020600040205080304" pitchFamily="18" charset="-128"/>
                          <a:cs typeface="PMingLiU"/>
                        </a:rPr>
                        <a:t>(</a:t>
                      </a:r>
                      <a:r>
                        <a:rPr lang="en-US" sz="1200" spc="185" dirty="0" smtClean="0">
                          <a:solidFill>
                            <a:srgbClr val="231F20"/>
                          </a:solidFill>
                          <a:latin typeface="ＭＳ Ｐ明朝" panose="02020600040205080304" pitchFamily="18" charset="-128"/>
                          <a:ea typeface="ＭＳ Ｐ明朝" panose="02020600040205080304" pitchFamily="18" charset="-128"/>
                          <a:cs typeface="PMingLiU"/>
                        </a:rPr>
                        <a:t> (A)</a:t>
                      </a:r>
                      <a:r>
                        <a:rPr sz="1200" spc="140" dirty="0" smtClean="0">
                          <a:solidFill>
                            <a:srgbClr val="231F20"/>
                          </a:solidFill>
                          <a:latin typeface="ＭＳ Ｐ明朝" panose="02020600040205080304" pitchFamily="18" charset="-128"/>
                          <a:ea typeface="ＭＳ Ｐ明朝" panose="02020600040205080304" pitchFamily="18" charset="-128"/>
                          <a:cs typeface="PMingLiU"/>
                        </a:rPr>
                        <a:t>×</a:t>
                      </a:r>
                      <a:r>
                        <a:rPr sz="1200" spc="140" dirty="0">
                          <a:solidFill>
                            <a:srgbClr val="231F20"/>
                          </a:solidFill>
                          <a:latin typeface="ＭＳ Ｐ明朝" panose="02020600040205080304" pitchFamily="18" charset="-128"/>
                          <a:ea typeface="ＭＳ Ｐ明朝" panose="02020600040205080304" pitchFamily="18" charset="-128"/>
                          <a:cs typeface="PMingLiU"/>
                        </a:rPr>
                        <a:t>23</a:t>
                      </a:r>
                      <a:r>
                        <a:rPr sz="1200" spc="140" dirty="0" smtClean="0">
                          <a:solidFill>
                            <a:srgbClr val="231F20"/>
                          </a:solidFill>
                          <a:latin typeface="ＭＳ Ｐ明朝" panose="02020600040205080304" pitchFamily="18" charset="-128"/>
                          <a:ea typeface="ＭＳ Ｐ明朝" panose="02020600040205080304" pitchFamily="18" charset="-128"/>
                          <a:cs typeface="PMingLiU"/>
                        </a:rPr>
                        <a:t>％</a:t>
                      </a:r>
                      <a:r>
                        <a:rPr lang="en-US" sz="1200" spc="140" dirty="0" smtClean="0">
                          <a:solidFill>
                            <a:srgbClr val="231F20"/>
                          </a:solidFill>
                          <a:latin typeface="ＭＳ Ｐ明朝" panose="02020600040205080304" pitchFamily="18" charset="-128"/>
                          <a:ea typeface="ＭＳ Ｐ明朝" panose="02020600040205080304" pitchFamily="18" charset="-128"/>
                          <a:cs typeface="PMingLiU"/>
                        </a:rPr>
                        <a:t> </a:t>
                      </a:r>
                      <a:r>
                        <a:rPr sz="1200" dirty="0" smtClean="0">
                          <a:solidFill>
                            <a:srgbClr val="231F20"/>
                          </a:solidFill>
                          <a:latin typeface="ＭＳ Ｐ明朝" panose="02020600040205080304" pitchFamily="18" charset="-128"/>
                          <a:ea typeface="ＭＳ Ｐ明朝" panose="02020600040205080304" pitchFamily="18" charset="-128"/>
                          <a:cs typeface="PMingLiU"/>
                        </a:rPr>
                        <a:t>－</a:t>
                      </a:r>
                      <a:r>
                        <a:rPr lang="en-US" sz="1200" dirty="0" smtClean="0">
                          <a:solidFill>
                            <a:srgbClr val="231F20"/>
                          </a:solidFill>
                          <a:latin typeface="ＭＳ Ｐ明朝" panose="02020600040205080304" pitchFamily="18" charset="-128"/>
                          <a:ea typeface="ＭＳ Ｐ明朝" panose="02020600040205080304" pitchFamily="18" charset="-128"/>
                          <a:cs typeface="PMingLiU"/>
                        </a:rPr>
                        <a:t> </a:t>
                      </a:r>
                      <a:r>
                        <a:rPr sz="1200" spc="20" dirty="0" smtClean="0">
                          <a:solidFill>
                            <a:srgbClr val="231F20"/>
                          </a:solidFill>
                          <a:latin typeface="ＭＳ Ｐ明朝" panose="02020600040205080304" pitchFamily="18" charset="-128"/>
                          <a:ea typeface="ＭＳ Ｐ明朝" panose="02020600040205080304" pitchFamily="18" charset="-128"/>
                          <a:cs typeface="PMingLiU"/>
                        </a:rPr>
                        <a:t>636,000</a:t>
                      </a:r>
                      <a:r>
                        <a:rPr sz="1200" spc="295" dirty="0">
                          <a:solidFill>
                            <a:srgbClr val="231F20"/>
                          </a:solidFill>
                          <a:latin typeface="ＭＳ Ｐ明朝" panose="02020600040205080304" pitchFamily="18" charset="-128"/>
                          <a:ea typeface="ＭＳ Ｐ明朝" panose="02020600040205080304" pitchFamily="18" charset="-128"/>
                          <a:cs typeface="PMingLiU"/>
                        </a:rPr>
                        <a:t>円</a:t>
                      </a:r>
                      <a:r>
                        <a:rPr sz="1200" spc="100" dirty="0" smtClean="0">
                          <a:solidFill>
                            <a:srgbClr val="231F20"/>
                          </a:solidFill>
                          <a:latin typeface="ＭＳ Ｐ明朝" panose="02020600040205080304" pitchFamily="18" charset="-128"/>
                          <a:ea typeface="ＭＳ Ｐ明朝" panose="02020600040205080304" pitchFamily="18" charset="-128"/>
                          <a:cs typeface="PMingLiU"/>
                        </a:rPr>
                        <a:t>)</a:t>
                      </a:r>
                      <a:r>
                        <a:rPr lang="en-US" sz="1200" spc="100" dirty="0" smtClean="0">
                          <a:solidFill>
                            <a:srgbClr val="231F20"/>
                          </a:solidFill>
                          <a:latin typeface="ＭＳ Ｐ明朝" panose="02020600040205080304" pitchFamily="18" charset="-128"/>
                          <a:ea typeface="ＭＳ Ｐ明朝" panose="02020600040205080304" pitchFamily="18" charset="-128"/>
                          <a:cs typeface="PMingLiU"/>
                        </a:rPr>
                        <a:t>   </a:t>
                      </a:r>
                      <a:r>
                        <a:rPr sz="1200" spc="100" dirty="0" smtClean="0">
                          <a:solidFill>
                            <a:srgbClr val="231F20"/>
                          </a:solidFill>
                          <a:latin typeface="ＭＳ Ｐ明朝" panose="02020600040205080304" pitchFamily="18" charset="-128"/>
                          <a:ea typeface="ＭＳ Ｐ明朝" panose="02020600040205080304" pitchFamily="18" charset="-128"/>
                          <a:cs typeface="PMingLiU"/>
                        </a:rPr>
                        <a:t>×</a:t>
                      </a:r>
                      <a:r>
                        <a:rPr sz="1200" spc="100" dirty="0">
                          <a:solidFill>
                            <a:srgbClr val="231F20"/>
                          </a:solidFill>
                          <a:latin typeface="ＭＳ Ｐ明朝" panose="02020600040205080304" pitchFamily="18" charset="-128"/>
                          <a:ea typeface="ＭＳ Ｐ明朝" panose="02020600040205080304" pitchFamily="18" charset="-128"/>
                          <a:cs typeface="PMingLiU"/>
                        </a:rPr>
                        <a:t>102.1％</a:t>
                      </a:r>
                      <a:endParaRPr sz="1200" dirty="0">
                        <a:latin typeface="ＭＳ Ｐ明朝" panose="02020600040205080304" pitchFamily="18" charset="-128"/>
                        <a:ea typeface="ＭＳ Ｐ明朝" panose="02020600040205080304" pitchFamily="18" charset="-128"/>
                        <a:cs typeface="PMingLiU"/>
                      </a:endParaRPr>
                    </a:p>
                  </a:txBody>
                  <a:tcPr marL="0" marR="0" marT="35559" marB="0">
                    <a:lnL w="6350">
                      <a:solidFill>
                        <a:srgbClr val="231F20"/>
                      </a:solidFill>
                      <a:prstDash val="solid"/>
                    </a:lnL>
                    <a:lnR w="9525">
                      <a:solidFill>
                        <a:srgbClr val="231F20"/>
                      </a:solidFill>
                      <a:prstDash val="solid"/>
                    </a:lnR>
                    <a:lnT w="6350">
                      <a:solidFill>
                        <a:srgbClr val="231F20"/>
                      </a:solidFill>
                      <a:prstDash val="solid"/>
                    </a:lnT>
                    <a:lnB w="6350">
                      <a:solidFill>
                        <a:srgbClr val="231F20"/>
                      </a:solidFill>
                      <a:prstDash val="solid"/>
                    </a:lnB>
                  </a:tcPr>
                </a:tc>
              </a:tr>
              <a:tr h="224243">
                <a:tc>
                  <a:txBody>
                    <a:bodyPr/>
                    <a:lstStyle/>
                    <a:p>
                      <a:pPr marL="190500">
                        <a:lnSpc>
                          <a:spcPct val="100000"/>
                        </a:lnSpc>
                        <a:spcBef>
                          <a:spcPts val="280"/>
                        </a:spcBef>
                        <a:tabLst>
                          <a:tab pos="1205865" algn="l"/>
                        </a:tabLst>
                      </a:pPr>
                      <a:r>
                        <a:rPr sz="1200" spc="25" dirty="0">
                          <a:solidFill>
                            <a:srgbClr val="231F20"/>
                          </a:solidFill>
                          <a:latin typeface="ＭＳ Ｐ明朝" panose="02020600040205080304" pitchFamily="18" charset="-128"/>
                          <a:ea typeface="ＭＳ Ｐ明朝" panose="02020600040205080304" pitchFamily="18" charset="-128"/>
                          <a:cs typeface="PMingLiU"/>
                        </a:rPr>
                        <a:t>9,000,000</a:t>
                      </a:r>
                      <a:r>
                        <a:rPr sz="1200" spc="245" dirty="0">
                          <a:solidFill>
                            <a:srgbClr val="231F20"/>
                          </a:solidFill>
                          <a:latin typeface="ＭＳ Ｐ明朝" panose="02020600040205080304" pitchFamily="18" charset="-128"/>
                          <a:ea typeface="ＭＳ Ｐ明朝" panose="02020600040205080304" pitchFamily="18" charset="-128"/>
                          <a:cs typeface="PMingLiU"/>
                        </a:rPr>
                        <a:t> </a:t>
                      </a:r>
                      <a:r>
                        <a:rPr sz="1200" dirty="0">
                          <a:solidFill>
                            <a:srgbClr val="231F20"/>
                          </a:solidFill>
                          <a:latin typeface="ＭＳ Ｐ明朝" panose="02020600040205080304" pitchFamily="18" charset="-128"/>
                          <a:ea typeface="ＭＳ Ｐ明朝" panose="02020600040205080304" pitchFamily="18" charset="-128"/>
                          <a:cs typeface="PMingLiU"/>
                        </a:rPr>
                        <a:t>〃	</a:t>
                      </a:r>
                      <a:r>
                        <a:rPr sz="1200" spc="25" dirty="0">
                          <a:solidFill>
                            <a:srgbClr val="231F20"/>
                          </a:solidFill>
                          <a:latin typeface="ＭＳ Ｐ明朝" panose="02020600040205080304" pitchFamily="18" charset="-128"/>
                          <a:ea typeface="ＭＳ Ｐ明朝" panose="02020600040205080304" pitchFamily="18" charset="-128"/>
                          <a:cs typeface="PMingLiU"/>
                        </a:rPr>
                        <a:t>18,000,000  </a:t>
                      </a:r>
                      <a:r>
                        <a:rPr sz="1200" spc="110" dirty="0">
                          <a:solidFill>
                            <a:srgbClr val="231F20"/>
                          </a:solidFill>
                          <a:latin typeface="ＭＳ Ｐ明朝" panose="02020600040205080304" pitchFamily="18" charset="-128"/>
                          <a:ea typeface="ＭＳ Ｐ明朝" panose="02020600040205080304" pitchFamily="18" charset="-128"/>
                          <a:cs typeface="PMingLiU"/>
                        </a:rPr>
                        <a:t> </a:t>
                      </a:r>
                      <a:r>
                        <a:rPr sz="1200" dirty="0">
                          <a:solidFill>
                            <a:srgbClr val="231F20"/>
                          </a:solidFill>
                          <a:latin typeface="ＭＳ Ｐ明朝" panose="02020600040205080304" pitchFamily="18" charset="-128"/>
                          <a:ea typeface="ＭＳ Ｐ明朝" panose="02020600040205080304" pitchFamily="18" charset="-128"/>
                          <a:cs typeface="PMingLiU"/>
                        </a:rPr>
                        <a:t>〃</a:t>
                      </a:r>
                      <a:endParaRPr sz="1200" dirty="0">
                        <a:latin typeface="ＭＳ Ｐ明朝" panose="02020600040205080304" pitchFamily="18" charset="-128"/>
                        <a:ea typeface="ＭＳ Ｐ明朝" panose="02020600040205080304" pitchFamily="18" charset="-128"/>
                        <a:cs typeface="PMingLiU"/>
                      </a:endParaRPr>
                    </a:p>
                  </a:txBody>
                  <a:tcPr marL="0" marR="0" marT="35559" marB="0">
                    <a:lnL w="9525">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R="24765" algn="l">
                        <a:lnSpc>
                          <a:spcPct val="100000"/>
                        </a:lnSpc>
                        <a:spcBef>
                          <a:spcPts val="280"/>
                        </a:spcBef>
                        <a:tabLst>
                          <a:tab pos="221615" algn="l"/>
                        </a:tabLst>
                      </a:pPr>
                      <a:r>
                        <a:rPr lang="en-US" sz="1200" spc="185" dirty="0" smtClean="0">
                          <a:solidFill>
                            <a:srgbClr val="231F20"/>
                          </a:solidFill>
                          <a:latin typeface="ＭＳ Ｐ明朝" panose="02020600040205080304" pitchFamily="18" charset="-128"/>
                          <a:ea typeface="ＭＳ Ｐ明朝" panose="02020600040205080304" pitchFamily="18" charset="-128"/>
                          <a:cs typeface="PMingLiU"/>
                        </a:rPr>
                        <a:t> </a:t>
                      </a:r>
                      <a:r>
                        <a:rPr sz="1200" spc="185" dirty="0" smtClean="0">
                          <a:solidFill>
                            <a:srgbClr val="231F20"/>
                          </a:solidFill>
                          <a:latin typeface="ＭＳ Ｐ明朝" panose="02020600040205080304" pitchFamily="18" charset="-128"/>
                          <a:ea typeface="ＭＳ Ｐ明朝" panose="02020600040205080304" pitchFamily="18" charset="-128"/>
                          <a:cs typeface="PMingLiU"/>
                        </a:rPr>
                        <a:t>(</a:t>
                      </a:r>
                      <a:r>
                        <a:rPr lang="en-US" sz="1200" spc="185" baseline="0" dirty="0" smtClean="0">
                          <a:solidFill>
                            <a:srgbClr val="231F20"/>
                          </a:solidFill>
                          <a:latin typeface="ＭＳ Ｐ明朝" panose="02020600040205080304" pitchFamily="18" charset="-128"/>
                          <a:ea typeface="ＭＳ Ｐ明朝" panose="02020600040205080304" pitchFamily="18" charset="-128"/>
                          <a:cs typeface="PMingLiU"/>
                        </a:rPr>
                        <a:t> (A)</a:t>
                      </a:r>
                      <a:r>
                        <a:rPr sz="1200" spc="140" dirty="0" smtClean="0">
                          <a:solidFill>
                            <a:srgbClr val="231F20"/>
                          </a:solidFill>
                          <a:latin typeface="ＭＳ Ｐ明朝" panose="02020600040205080304" pitchFamily="18" charset="-128"/>
                          <a:ea typeface="ＭＳ Ｐ明朝" panose="02020600040205080304" pitchFamily="18" charset="-128"/>
                          <a:cs typeface="PMingLiU"/>
                        </a:rPr>
                        <a:t>×33％</a:t>
                      </a:r>
                      <a:r>
                        <a:rPr lang="en-US" sz="1200" spc="140" dirty="0" smtClean="0">
                          <a:solidFill>
                            <a:srgbClr val="231F20"/>
                          </a:solidFill>
                          <a:latin typeface="ＭＳ Ｐ明朝" panose="02020600040205080304" pitchFamily="18" charset="-128"/>
                          <a:ea typeface="ＭＳ Ｐ明朝" panose="02020600040205080304" pitchFamily="18" charset="-128"/>
                          <a:cs typeface="PMingLiU"/>
                        </a:rPr>
                        <a:t> </a:t>
                      </a:r>
                      <a:r>
                        <a:rPr sz="1200" dirty="0" smtClean="0">
                          <a:solidFill>
                            <a:srgbClr val="231F20"/>
                          </a:solidFill>
                          <a:latin typeface="ＭＳ Ｐ明朝" panose="02020600040205080304" pitchFamily="18" charset="-128"/>
                          <a:ea typeface="ＭＳ Ｐ明朝" panose="02020600040205080304" pitchFamily="18" charset="-128"/>
                          <a:cs typeface="PMingLiU"/>
                        </a:rPr>
                        <a:t>－</a:t>
                      </a:r>
                      <a:r>
                        <a:rPr lang="en-US" sz="1200" baseline="0" dirty="0" smtClean="0">
                          <a:solidFill>
                            <a:srgbClr val="231F20"/>
                          </a:solidFill>
                          <a:latin typeface="ＭＳ Ｐ明朝" panose="02020600040205080304" pitchFamily="18" charset="-128"/>
                          <a:ea typeface="ＭＳ Ｐ明朝" panose="02020600040205080304" pitchFamily="18" charset="-128"/>
                          <a:cs typeface="PMingLiU"/>
                        </a:rPr>
                        <a:t> </a:t>
                      </a:r>
                      <a:r>
                        <a:rPr sz="1200" spc="20" dirty="0" smtClean="0">
                          <a:solidFill>
                            <a:srgbClr val="231F20"/>
                          </a:solidFill>
                          <a:latin typeface="ＭＳ Ｐ明朝" panose="02020600040205080304" pitchFamily="18" charset="-128"/>
                          <a:ea typeface="ＭＳ Ｐ明朝" panose="02020600040205080304" pitchFamily="18" charset="-128"/>
                          <a:cs typeface="PMingLiU"/>
                        </a:rPr>
                        <a:t>1,536,000</a:t>
                      </a:r>
                      <a:r>
                        <a:rPr sz="1200" spc="300" dirty="0">
                          <a:solidFill>
                            <a:srgbClr val="231F20"/>
                          </a:solidFill>
                          <a:latin typeface="ＭＳ Ｐ明朝" panose="02020600040205080304" pitchFamily="18" charset="-128"/>
                          <a:ea typeface="ＭＳ Ｐ明朝" panose="02020600040205080304" pitchFamily="18" charset="-128"/>
                          <a:cs typeface="PMingLiU"/>
                        </a:rPr>
                        <a:t>円</a:t>
                      </a:r>
                      <a:r>
                        <a:rPr sz="1200" spc="100" dirty="0" smtClean="0">
                          <a:solidFill>
                            <a:srgbClr val="231F20"/>
                          </a:solidFill>
                          <a:latin typeface="ＭＳ Ｐ明朝" panose="02020600040205080304" pitchFamily="18" charset="-128"/>
                          <a:ea typeface="ＭＳ Ｐ明朝" panose="02020600040205080304" pitchFamily="18" charset="-128"/>
                          <a:cs typeface="PMingLiU"/>
                        </a:rPr>
                        <a:t>)</a:t>
                      </a:r>
                      <a:r>
                        <a:rPr lang="en-US" sz="1200" spc="100" dirty="0" smtClean="0">
                          <a:solidFill>
                            <a:srgbClr val="231F20"/>
                          </a:solidFill>
                          <a:latin typeface="ＭＳ Ｐ明朝" panose="02020600040205080304" pitchFamily="18" charset="-128"/>
                          <a:ea typeface="ＭＳ Ｐ明朝" panose="02020600040205080304" pitchFamily="18" charset="-128"/>
                          <a:cs typeface="PMingLiU"/>
                        </a:rPr>
                        <a:t> </a:t>
                      </a:r>
                      <a:r>
                        <a:rPr sz="1200" spc="100" dirty="0" smtClean="0">
                          <a:solidFill>
                            <a:srgbClr val="231F20"/>
                          </a:solidFill>
                          <a:latin typeface="ＭＳ Ｐ明朝" panose="02020600040205080304" pitchFamily="18" charset="-128"/>
                          <a:ea typeface="ＭＳ Ｐ明朝" panose="02020600040205080304" pitchFamily="18" charset="-128"/>
                          <a:cs typeface="PMingLiU"/>
                        </a:rPr>
                        <a:t>×</a:t>
                      </a:r>
                      <a:r>
                        <a:rPr sz="1200" spc="100" dirty="0">
                          <a:solidFill>
                            <a:srgbClr val="231F20"/>
                          </a:solidFill>
                          <a:latin typeface="ＭＳ Ｐ明朝" panose="02020600040205080304" pitchFamily="18" charset="-128"/>
                          <a:ea typeface="ＭＳ Ｐ明朝" panose="02020600040205080304" pitchFamily="18" charset="-128"/>
                          <a:cs typeface="PMingLiU"/>
                        </a:rPr>
                        <a:t>102.1％</a:t>
                      </a:r>
                      <a:endParaRPr sz="1200" dirty="0">
                        <a:latin typeface="ＭＳ Ｐ明朝" panose="02020600040205080304" pitchFamily="18" charset="-128"/>
                        <a:ea typeface="ＭＳ Ｐ明朝" panose="02020600040205080304" pitchFamily="18" charset="-128"/>
                        <a:cs typeface="PMingLiU"/>
                      </a:endParaRPr>
                    </a:p>
                  </a:txBody>
                  <a:tcPr marL="0" marR="0" marT="35559" marB="0">
                    <a:lnL w="6350">
                      <a:solidFill>
                        <a:srgbClr val="231F20"/>
                      </a:solidFill>
                      <a:prstDash val="solid"/>
                    </a:lnL>
                    <a:lnR w="9525">
                      <a:solidFill>
                        <a:srgbClr val="231F20"/>
                      </a:solidFill>
                      <a:prstDash val="solid"/>
                    </a:lnR>
                    <a:lnT w="6350">
                      <a:solidFill>
                        <a:srgbClr val="231F20"/>
                      </a:solidFill>
                      <a:prstDash val="solid"/>
                    </a:lnT>
                    <a:lnB w="6350">
                      <a:solidFill>
                        <a:srgbClr val="231F20"/>
                      </a:solidFill>
                      <a:prstDash val="solid"/>
                    </a:lnB>
                  </a:tcPr>
                </a:tc>
              </a:tr>
              <a:tr h="227671">
                <a:tc>
                  <a:txBody>
                    <a:bodyPr/>
                    <a:lstStyle/>
                    <a:p>
                      <a:pPr marL="127000">
                        <a:lnSpc>
                          <a:spcPct val="100000"/>
                        </a:lnSpc>
                        <a:spcBef>
                          <a:spcPts val="280"/>
                        </a:spcBef>
                        <a:tabLst>
                          <a:tab pos="1205865" algn="l"/>
                        </a:tabLst>
                      </a:pPr>
                      <a:r>
                        <a:rPr sz="1200" spc="25" dirty="0">
                          <a:solidFill>
                            <a:srgbClr val="231F20"/>
                          </a:solidFill>
                          <a:latin typeface="ＭＳ Ｐ明朝" panose="02020600040205080304" pitchFamily="18" charset="-128"/>
                          <a:ea typeface="ＭＳ Ｐ明朝" panose="02020600040205080304" pitchFamily="18" charset="-128"/>
                          <a:cs typeface="PMingLiU"/>
                        </a:rPr>
                        <a:t>18,000,000</a:t>
                      </a:r>
                      <a:r>
                        <a:rPr sz="1200" spc="245" dirty="0">
                          <a:solidFill>
                            <a:srgbClr val="231F20"/>
                          </a:solidFill>
                          <a:latin typeface="ＭＳ Ｐ明朝" panose="02020600040205080304" pitchFamily="18" charset="-128"/>
                          <a:ea typeface="ＭＳ Ｐ明朝" panose="02020600040205080304" pitchFamily="18" charset="-128"/>
                          <a:cs typeface="PMingLiU"/>
                        </a:rPr>
                        <a:t> </a:t>
                      </a:r>
                      <a:r>
                        <a:rPr sz="1200" dirty="0">
                          <a:solidFill>
                            <a:srgbClr val="231F20"/>
                          </a:solidFill>
                          <a:latin typeface="ＭＳ Ｐ明朝" panose="02020600040205080304" pitchFamily="18" charset="-128"/>
                          <a:ea typeface="ＭＳ Ｐ明朝" panose="02020600040205080304" pitchFamily="18" charset="-128"/>
                          <a:cs typeface="PMingLiU"/>
                        </a:rPr>
                        <a:t>〃	</a:t>
                      </a:r>
                      <a:r>
                        <a:rPr sz="1200" spc="25" dirty="0">
                          <a:solidFill>
                            <a:srgbClr val="231F20"/>
                          </a:solidFill>
                          <a:latin typeface="ＭＳ Ｐ明朝" panose="02020600040205080304" pitchFamily="18" charset="-128"/>
                          <a:ea typeface="ＭＳ Ｐ明朝" panose="02020600040205080304" pitchFamily="18" charset="-128"/>
                          <a:cs typeface="PMingLiU"/>
                        </a:rPr>
                        <a:t>40,000,000  </a:t>
                      </a:r>
                      <a:r>
                        <a:rPr sz="1200" spc="110" dirty="0">
                          <a:solidFill>
                            <a:srgbClr val="231F20"/>
                          </a:solidFill>
                          <a:latin typeface="ＭＳ Ｐ明朝" panose="02020600040205080304" pitchFamily="18" charset="-128"/>
                          <a:ea typeface="ＭＳ Ｐ明朝" panose="02020600040205080304" pitchFamily="18" charset="-128"/>
                          <a:cs typeface="PMingLiU"/>
                        </a:rPr>
                        <a:t> </a:t>
                      </a:r>
                      <a:r>
                        <a:rPr sz="1200" dirty="0">
                          <a:solidFill>
                            <a:srgbClr val="231F20"/>
                          </a:solidFill>
                          <a:latin typeface="ＭＳ Ｐ明朝" panose="02020600040205080304" pitchFamily="18" charset="-128"/>
                          <a:ea typeface="ＭＳ Ｐ明朝" panose="02020600040205080304" pitchFamily="18" charset="-128"/>
                          <a:cs typeface="PMingLiU"/>
                        </a:rPr>
                        <a:t>〃</a:t>
                      </a:r>
                      <a:endParaRPr sz="1200" dirty="0">
                        <a:latin typeface="ＭＳ Ｐ明朝" panose="02020600040205080304" pitchFamily="18" charset="-128"/>
                        <a:ea typeface="ＭＳ Ｐ明朝" panose="02020600040205080304" pitchFamily="18" charset="-128"/>
                        <a:cs typeface="PMingLiU"/>
                      </a:endParaRPr>
                    </a:p>
                  </a:txBody>
                  <a:tcPr marL="0" marR="0" marT="35559" marB="0">
                    <a:lnL w="9525">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tcPr>
                </a:tc>
                <a:tc>
                  <a:txBody>
                    <a:bodyPr/>
                    <a:lstStyle/>
                    <a:p>
                      <a:pPr marR="24765" algn="l">
                        <a:lnSpc>
                          <a:spcPct val="100000"/>
                        </a:lnSpc>
                        <a:spcBef>
                          <a:spcPts val="280"/>
                        </a:spcBef>
                        <a:tabLst>
                          <a:tab pos="221615" algn="l"/>
                        </a:tabLst>
                      </a:pPr>
                      <a:r>
                        <a:rPr lang="en-US" sz="1200" spc="185" dirty="0" smtClean="0">
                          <a:solidFill>
                            <a:srgbClr val="231F20"/>
                          </a:solidFill>
                          <a:latin typeface="ＭＳ Ｐ明朝" panose="02020600040205080304" pitchFamily="18" charset="-128"/>
                          <a:ea typeface="ＭＳ Ｐ明朝" panose="02020600040205080304" pitchFamily="18" charset="-128"/>
                          <a:cs typeface="PMingLiU"/>
                        </a:rPr>
                        <a:t> </a:t>
                      </a:r>
                      <a:r>
                        <a:rPr sz="1200" spc="185" dirty="0" smtClean="0">
                          <a:solidFill>
                            <a:srgbClr val="231F20"/>
                          </a:solidFill>
                          <a:latin typeface="ＭＳ Ｐ明朝" panose="02020600040205080304" pitchFamily="18" charset="-128"/>
                          <a:ea typeface="ＭＳ Ｐ明朝" panose="02020600040205080304" pitchFamily="18" charset="-128"/>
                          <a:cs typeface="PMingLiU"/>
                        </a:rPr>
                        <a:t>(</a:t>
                      </a:r>
                      <a:r>
                        <a:rPr lang="en-US" sz="1200" spc="185" baseline="0" dirty="0" smtClean="0">
                          <a:solidFill>
                            <a:srgbClr val="231F20"/>
                          </a:solidFill>
                          <a:latin typeface="ＭＳ Ｐ明朝" panose="02020600040205080304" pitchFamily="18" charset="-128"/>
                          <a:ea typeface="ＭＳ Ｐ明朝" panose="02020600040205080304" pitchFamily="18" charset="-128"/>
                          <a:cs typeface="PMingLiU"/>
                        </a:rPr>
                        <a:t> (A)</a:t>
                      </a:r>
                      <a:r>
                        <a:rPr sz="1200" spc="140" dirty="0" smtClean="0">
                          <a:solidFill>
                            <a:srgbClr val="231F20"/>
                          </a:solidFill>
                          <a:latin typeface="ＭＳ Ｐ明朝" panose="02020600040205080304" pitchFamily="18" charset="-128"/>
                          <a:ea typeface="ＭＳ Ｐ明朝" panose="02020600040205080304" pitchFamily="18" charset="-128"/>
                          <a:cs typeface="PMingLiU"/>
                        </a:rPr>
                        <a:t>×40％</a:t>
                      </a:r>
                      <a:r>
                        <a:rPr lang="en-US" sz="1200" spc="140" dirty="0" smtClean="0">
                          <a:solidFill>
                            <a:srgbClr val="231F20"/>
                          </a:solidFill>
                          <a:latin typeface="ＭＳ Ｐ明朝" panose="02020600040205080304" pitchFamily="18" charset="-128"/>
                          <a:ea typeface="ＭＳ Ｐ明朝" panose="02020600040205080304" pitchFamily="18" charset="-128"/>
                          <a:cs typeface="PMingLiU"/>
                        </a:rPr>
                        <a:t> </a:t>
                      </a:r>
                      <a:r>
                        <a:rPr sz="1200" dirty="0" smtClean="0">
                          <a:solidFill>
                            <a:srgbClr val="231F20"/>
                          </a:solidFill>
                          <a:latin typeface="ＭＳ Ｐ明朝" panose="02020600040205080304" pitchFamily="18" charset="-128"/>
                          <a:ea typeface="ＭＳ Ｐ明朝" panose="02020600040205080304" pitchFamily="18" charset="-128"/>
                          <a:cs typeface="PMingLiU"/>
                        </a:rPr>
                        <a:t>－</a:t>
                      </a:r>
                      <a:r>
                        <a:rPr lang="en-US" sz="1200" dirty="0" smtClean="0">
                          <a:solidFill>
                            <a:srgbClr val="231F20"/>
                          </a:solidFill>
                          <a:latin typeface="ＭＳ Ｐ明朝" panose="02020600040205080304" pitchFamily="18" charset="-128"/>
                          <a:ea typeface="ＭＳ Ｐ明朝" panose="02020600040205080304" pitchFamily="18" charset="-128"/>
                          <a:cs typeface="PMingLiU"/>
                        </a:rPr>
                        <a:t> </a:t>
                      </a:r>
                      <a:r>
                        <a:rPr sz="1200" spc="20" dirty="0" smtClean="0">
                          <a:solidFill>
                            <a:srgbClr val="231F20"/>
                          </a:solidFill>
                          <a:latin typeface="ＭＳ Ｐ明朝" panose="02020600040205080304" pitchFamily="18" charset="-128"/>
                          <a:ea typeface="ＭＳ Ｐ明朝" panose="02020600040205080304" pitchFamily="18" charset="-128"/>
                          <a:cs typeface="PMingLiU"/>
                        </a:rPr>
                        <a:t>2,796,000</a:t>
                      </a:r>
                      <a:r>
                        <a:rPr sz="1200" spc="300" dirty="0">
                          <a:solidFill>
                            <a:srgbClr val="231F20"/>
                          </a:solidFill>
                          <a:latin typeface="ＭＳ Ｐ明朝" panose="02020600040205080304" pitchFamily="18" charset="-128"/>
                          <a:ea typeface="ＭＳ Ｐ明朝" panose="02020600040205080304" pitchFamily="18" charset="-128"/>
                          <a:cs typeface="PMingLiU"/>
                        </a:rPr>
                        <a:t>円</a:t>
                      </a:r>
                      <a:r>
                        <a:rPr sz="1200" spc="100" dirty="0" smtClean="0">
                          <a:solidFill>
                            <a:srgbClr val="231F20"/>
                          </a:solidFill>
                          <a:latin typeface="ＭＳ Ｐ明朝" panose="02020600040205080304" pitchFamily="18" charset="-128"/>
                          <a:ea typeface="ＭＳ Ｐ明朝" panose="02020600040205080304" pitchFamily="18" charset="-128"/>
                          <a:cs typeface="PMingLiU"/>
                        </a:rPr>
                        <a:t>)</a:t>
                      </a:r>
                      <a:r>
                        <a:rPr lang="en-US" sz="1200" spc="100" dirty="0" smtClean="0">
                          <a:solidFill>
                            <a:srgbClr val="231F20"/>
                          </a:solidFill>
                          <a:latin typeface="ＭＳ Ｐ明朝" panose="02020600040205080304" pitchFamily="18" charset="-128"/>
                          <a:ea typeface="ＭＳ Ｐ明朝" panose="02020600040205080304" pitchFamily="18" charset="-128"/>
                          <a:cs typeface="PMingLiU"/>
                        </a:rPr>
                        <a:t> </a:t>
                      </a:r>
                      <a:r>
                        <a:rPr sz="1200" spc="100" dirty="0" smtClean="0">
                          <a:solidFill>
                            <a:srgbClr val="231F20"/>
                          </a:solidFill>
                          <a:latin typeface="ＭＳ Ｐ明朝" panose="02020600040205080304" pitchFamily="18" charset="-128"/>
                          <a:ea typeface="ＭＳ Ｐ明朝" panose="02020600040205080304" pitchFamily="18" charset="-128"/>
                          <a:cs typeface="PMingLiU"/>
                        </a:rPr>
                        <a:t>×</a:t>
                      </a:r>
                      <a:r>
                        <a:rPr sz="1200" spc="100" dirty="0">
                          <a:solidFill>
                            <a:srgbClr val="231F20"/>
                          </a:solidFill>
                          <a:latin typeface="ＭＳ Ｐ明朝" panose="02020600040205080304" pitchFamily="18" charset="-128"/>
                          <a:ea typeface="ＭＳ Ｐ明朝" panose="02020600040205080304" pitchFamily="18" charset="-128"/>
                          <a:cs typeface="PMingLiU"/>
                        </a:rPr>
                        <a:t>102.1％</a:t>
                      </a:r>
                      <a:endParaRPr sz="1200" dirty="0">
                        <a:latin typeface="ＭＳ Ｐ明朝" panose="02020600040205080304" pitchFamily="18" charset="-128"/>
                        <a:ea typeface="ＭＳ Ｐ明朝" panose="02020600040205080304" pitchFamily="18" charset="-128"/>
                        <a:cs typeface="PMingLiU"/>
                      </a:endParaRPr>
                    </a:p>
                  </a:txBody>
                  <a:tcPr marL="0" marR="0" marT="35559" marB="0">
                    <a:lnL w="6350">
                      <a:solidFill>
                        <a:srgbClr val="231F20"/>
                      </a:solidFill>
                      <a:prstDash val="solid"/>
                    </a:lnL>
                    <a:lnR w="9525">
                      <a:solidFill>
                        <a:srgbClr val="231F20"/>
                      </a:solidFill>
                      <a:prstDash val="solid"/>
                    </a:lnR>
                    <a:lnT w="6350">
                      <a:solidFill>
                        <a:srgbClr val="231F20"/>
                      </a:solidFill>
                      <a:prstDash val="solid"/>
                    </a:lnT>
                    <a:lnB w="6350">
                      <a:solidFill>
                        <a:srgbClr val="231F20"/>
                      </a:solidFill>
                      <a:prstDash val="solid"/>
                    </a:lnB>
                  </a:tcPr>
                </a:tc>
              </a:tr>
              <a:tr h="224243">
                <a:tc>
                  <a:txBody>
                    <a:bodyPr/>
                    <a:lstStyle/>
                    <a:p>
                      <a:pPr marL="127000">
                        <a:lnSpc>
                          <a:spcPct val="100000"/>
                        </a:lnSpc>
                        <a:spcBef>
                          <a:spcPts val="280"/>
                        </a:spcBef>
                      </a:pPr>
                      <a:r>
                        <a:rPr sz="1200" spc="25" dirty="0">
                          <a:solidFill>
                            <a:srgbClr val="231F20"/>
                          </a:solidFill>
                          <a:latin typeface="ＭＳ Ｐ明朝" panose="02020600040205080304" pitchFamily="18" charset="-128"/>
                          <a:ea typeface="ＭＳ Ｐ明朝" panose="02020600040205080304" pitchFamily="18" charset="-128"/>
                          <a:cs typeface="PMingLiU"/>
                        </a:rPr>
                        <a:t>40,000,000</a:t>
                      </a:r>
                      <a:r>
                        <a:rPr sz="1200" spc="190" dirty="0">
                          <a:solidFill>
                            <a:srgbClr val="231F20"/>
                          </a:solidFill>
                          <a:latin typeface="ＭＳ Ｐ明朝" panose="02020600040205080304" pitchFamily="18" charset="-128"/>
                          <a:ea typeface="ＭＳ Ｐ明朝" panose="02020600040205080304" pitchFamily="18" charset="-128"/>
                          <a:cs typeface="PMingLiU"/>
                        </a:rPr>
                        <a:t> </a:t>
                      </a:r>
                      <a:r>
                        <a:rPr sz="1200" dirty="0">
                          <a:solidFill>
                            <a:srgbClr val="231F20"/>
                          </a:solidFill>
                          <a:latin typeface="ＭＳ Ｐ明朝" panose="02020600040205080304" pitchFamily="18" charset="-128"/>
                          <a:ea typeface="ＭＳ Ｐ明朝" panose="02020600040205080304" pitchFamily="18" charset="-128"/>
                          <a:cs typeface="PMingLiU"/>
                        </a:rPr>
                        <a:t>〃</a:t>
                      </a:r>
                      <a:endParaRPr sz="1200" dirty="0">
                        <a:latin typeface="ＭＳ Ｐ明朝" panose="02020600040205080304" pitchFamily="18" charset="-128"/>
                        <a:ea typeface="ＭＳ Ｐ明朝" panose="02020600040205080304" pitchFamily="18" charset="-128"/>
                        <a:cs typeface="PMingLiU"/>
                      </a:endParaRPr>
                    </a:p>
                  </a:txBody>
                  <a:tcPr marL="0" marR="0" marT="35559" marB="0">
                    <a:lnL w="9525">
                      <a:solidFill>
                        <a:srgbClr val="231F20"/>
                      </a:solidFill>
                      <a:prstDash val="solid"/>
                    </a:lnL>
                    <a:lnR w="6350">
                      <a:solidFill>
                        <a:srgbClr val="231F20"/>
                      </a:solidFill>
                      <a:prstDash val="solid"/>
                    </a:lnR>
                    <a:lnT w="6350">
                      <a:solidFill>
                        <a:srgbClr val="231F20"/>
                      </a:solidFill>
                      <a:prstDash val="solid"/>
                    </a:lnT>
                    <a:lnB w="9525">
                      <a:solidFill>
                        <a:srgbClr val="231F20"/>
                      </a:solidFill>
                      <a:prstDash val="solid"/>
                    </a:lnB>
                  </a:tcPr>
                </a:tc>
                <a:tc>
                  <a:txBody>
                    <a:bodyPr/>
                    <a:lstStyle/>
                    <a:p>
                      <a:pPr marR="24765" algn="l">
                        <a:lnSpc>
                          <a:spcPct val="100000"/>
                        </a:lnSpc>
                        <a:spcBef>
                          <a:spcPts val="280"/>
                        </a:spcBef>
                        <a:tabLst>
                          <a:tab pos="221615" algn="l"/>
                        </a:tabLst>
                      </a:pPr>
                      <a:r>
                        <a:rPr lang="en-US" sz="1200" spc="185" dirty="0" smtClean="0">
                          <a:solidFill>
                            <a:srgbClr val="231F20"/>
                          </a:solidFill>
                          <a:latin typeface="ＭＳ Ｐ明朝" panose="02020600040205080304" pitchFamily="18" charset="-128"/>
                          <a:ea typeface="ＭＳ Ｐ明朝" panose="02020600040205080304" pitchFamily="18" charset="-128"/>
                          <a:cs typeface="PMingLiU"/>
                        </a:rPr>
                        <a:t> </a:t>
                      </a:r>
                      <a:r>
                        <a:rPr sz="1200" spc="185" dirty="0" smtClean="0">
                          <a:solidFill>
                            <a:srgbClr val="231F20"/>
                          </a:solidFill>
                          <a:latin typeface="ＭＳ Ｐ明朝" panose="02020600040205080304" pitchFamily="18" charset="-128"/>
                          <a:ea typeface="ＭＳ Ｐ明朝" panose="02020600040205080304" pitchFamily="18" charset="-128"/>
                          <a:cs typeface="PMingLiU"/>
                        </a:rPr>
                        <a:t>(</a:t>
                      </a:r>
                      <a:r>
                        <a:rPr lang="en-US" sz="1200" spc="185" dirty="0" smtClean="0">
                          <a:solidFill>
                            <a:srgbClr val="231F20"/>
                          </a:solidFill>
                          <a:latin typeface="ＭＳ Ｐ明朝" panose="02020600040205080304" pitchFamily="18" charset="-128"/>
                          <a:ea typeface="ＭＳ Ｐ明朝" panose="02020600040205080304" pitchFamily="18" charset="-128"/>
                          <a:cs typeface="PMingLiU"/>
                        </a:rPr>
                        <a:t> (A)</a:t>
                      </a:r>
                      <a:r>
                        <a:rPr sz="1200" spc="140" dirty="0" smtClean="0">
                          <a:solidFill>
                            <a:srgbClr val="231F20"/>
                          </a:solidFill>
                          <a:latin typeface="ＭＳ Ｐ明朝" panose="02020600040205080304" pitchFamily="18" charset="-128"/>
                          <a:ea typeface="ＭＳ Ｐ明朝" panose="02020600040205080304" pitchFamily="18" charset="-128"/>
                          <a:cs typeface="PMingLiU"/>
                        </a:rPr>
                        <a:t>×45％</a:t>
                      </a:r>
                      <a:r>
                        <a:rPr lang="en-US" sz="1200" spc="140" dirty="0" smtClean="0">
                          <a:solidFill>
                            <a:srgbClr val="231F20"/>
                          </a:solidFill>
                          <a:latin typeface="ＭＳ Ｐ明朝" panose="02020600040205080304" pitchFamily="18" charset="-128"/>
                          <a:ea typeface="ＭＳ Ｐ明朝" panose="02020600040205080304" pitchFamily="18" charset="-128"/>
                          <a:cs typeface="PMingLiU"/>
                        </a:rPr>
                        <a:t> </a:t>
                      </a:r>
                      <a:r>
                        <a:rPr sz="1200" dirty="0" smtClean="0">
                          <a:solidFill>
                            <a:srgbClr val="231F20"/>
                          </a:solidFill>
                          <a:latin typeface="ＭＳ Ｐ明朝" panose="02020600040205080304" pitchFamily="18" charset="-128"/>
                          <a:ea typeface="ＭＳ Ｐ明朝" panose="02020600040205080304" pitchFamily="18" charset="-128"/>
                          <a:cs typeface="PMingLiU"/>
                        </a:rPr>
                        <a:t>－</a:t>
                      </a:r>
                      <a:r>
                        <a:rPr lang="en-US" sz="1200" dirty="0" smtClean="0">
                          <a:solidFill>
                            <a:srgbClr val="231F20"/>
                          </a:solidFill>
                          <a:latin typeface="ＭＳ Ｐ明朝" panose="02020600040205080304" pitchFamily="18" charset="-128"/>
                          <a:ea typeface="ＭＳ Ｐ明朝" panose="02020600040205080304" pitchFamily="18" charset="-128"/>
                          <a:cs typeface="PMingLiU"/>
                        </a:rPr>
                        <a:t> </a:t>
                      </a:r>
                      <a:r>
                        <a:rPr sz="1200" spc="20" dirty="0" smtClean="0">
                          <a:solidFill>
                            <a:srgbClr val="231F20"/>
                          </a:solidFill>
                          <a:latin typeface="ＭＳ Ｐ明朝" panose="02020600040205080304" pitchFamily="18" charset="-128"/>
                          <a:ea typeface="ＭＳ Ｐ明朝" panose="02020600040205080304" pitchFamily="18" charset="-128"/>
                          <a:cs typeface="PMingLiU"/>
                        </a:rPr>
                        <a:t>4,796,000</a:t>
                      </a:r>
                      <a:r>
                        <a:rPr sz="1200" spc="300" dirty="0">
                          <a:solidFill>
                            <a:srgbClr val="231F20"/>
                          </a:solidFill>
                          <a:latin typeface="ＭＳ Ｐ明朝" panose="02020600040205080304" pitchFamily="18" charset="-128"/>
                          <a:ea typeface="ＭＳ Ｐ明朝" panose="02020600040205080304" pitchFamily="18" charset="-128"/>
                          <a:cs typeface="PMingLiU"/>
                        </a:rPr>
                        <a:t>円</a:t>
                      </a:r>
                      <a:r>
                        <a:rPr sz="1200" spc="100" dirty="0" smtClean="0">
                          <a:solidFill>
                            <a:srgbClr val="231F20"/>
                          </a:solidFill>
                          <a:latin typeface="ＭＳ Ｐ明朝" panose="02020600040205080304" pitchFamily="18" charset="-128"/>
                          <a:ea typeface="ＭＳ Ｐ明朝" panose="02020600040205080304" pitchFamily="18" charset="-128"/>
                          <a:cs typeface="PMingLiU"/>
                        </a:rPr>
                        <a:t>)</a:t>
                      </a:r>
                      <a:r>
                        <a:rPr lang="en-US" sz="1200" spc="100" dirty="0" smtClean="0">
                          <a:solidFill>
                            <a:srgbClr val="231F20"/>
                          </a:solidFill>
                          <a:latin typeface="ＭＳ Ｐ明朝" panose="02020600040205080304" pitchFamily="18" charset="-128"/>
                          <a:ea typeface="ＭＳ Ｐ明朝" panose="02020600040205080304" pitchFamily="18" charset="-128"/>
                          <a:cs typeface="PMingLiU"/>
                        </a:rPr>
                        <a:t> </a:t>
                      </a:r>
                      <a:r>
                        <a:rPr sz="1200" spc="100" dirty="0" smtClean="0">
                          <a:solidFill>
                            <a:srgbClr val="231F20"/>
                          </a:solidFill>
                          <a:latin typeface="ＭＳ Ｐ明朝" panose="02020600040205080304" pitchFamily="18" charset="-128"/>
                          <a:ea typeface="ＭＳ Ｐ明朝" panose="02020600040205080304" pitchFamily="18" charset="-128"/>
                          <a:cs typeface="PMingLiU"/>
                        </a:rPr>
                        <a:t>×</a:t>
                      </a:r>
                      <a:r>
                        <a:rPr sz="1200" spc="100" dirty="0">
                          <a:solidFill>
                            <a:srgbClr val="231F20"/>
                          </a:solidFill>
                          <a:latin typeface="ＭＳ Ｐ明朝" panose="02020600040205080304" pitchFamily="18" charset="-128"/>
                          <a:ea typeface="ＭＳ Ｐ明朝" panose="02020600040205080304" pitchFamily="18" charset="-128"/>
                          <a:cs typeface="PMingLiU"/>
                        </a:rPr>
                        <a:t>102.1％</a:t>
                      </a:r>
                      <a:endParaRPr sz="1200" dirty="0">
                        <a:latin typeface="ＭＳ Ｐ明朝" panose="02020600040205080304" pitchFamily="18" charset="-128"/>
                        <a:ea typeface="ＭＳ Ｐ明朝" panose="02020600040205080304" pitchFamily="18" charset="-128"/>
                        <a:cs typeface="PMingLiU"/>
                      </a:endParaRPr>
                    </a:p>
                  </a:txBody>
                  <a:tcPr marL="0" marR="0" marT="35559" marB="0">
                    <a:lnL w="6350">
                      <a:solidFill>
                        <a:srgbClr val="231F20"/>
                      </a:solidFill>
                      <a:prstDash val="solid"/>
                    </a:lnL>
                    <a:lnR w="9525">
                      <a:solidFill>
                        <a:srgbClr val="231F20"/>
                      </a:solidFill>
                      <a:prstDash val="solid"/>
                    </a:lnR>
                    <a:lnT w="6350">
                      <a:solidFill>
                        <a:srgbClr val="231F20"/>
                      </a:solidFill>
                      <a:prstDash val="solid"/>
                    </a:lnT>
                    <a:lnB w="9525">
                      <a:solidFill>
                        <a:srgbClr val="231F20"/>
                      </a:solidFill>
                      <a:prstDash val="solid"/>
                    </a:lnB>
                  </a:tcPr>
                </a:tc>
              </a:tr>
            </a:tbl>
          </a:graphicData>
        </a:graphic>
      </p:graphicFrame>
      <p:pic>
        <p:nvPicPr>
          <p:cNvPr id="30" name="object 30"/>
          <p:cNvPicPr/>
          <p:nvPr/>
        </p:nvPicPr>
        <p:blipFill>
          <a:blip r:embed="rId3" cstate="print"/>
          <a:stretch>
            <a:fillRect/>
          </a:stretch>
        </p:blipFill>
        <p:spPr>
          <a:xfrm>
            <a:off x="507645" y="9982900"/>
            <a:ext cx="180975" cy="180975"/>
          </a:xfrm>
          <a:prstGeom prst="rect">
            <a:avLst/>
          </a:prstGeom>
        </p:spPr>
      </p:pic>
      <p:sp>
        <p:nvSpPr>
          <p:cNvPr id="31" name="object 31"/>
          <p:cNvSpPr txBox="1">
            <a:spLocks noGrp="1"/>
          </p:cNvSpPr>
          <p:nvPr>
            <p:ph type="sldNum" sz="quarter" idx="7"/>
          </p:nvPr>
        </p:nvSpPr>
        <p:spPr>
          <a:xfrm>
            <a:off x="3577870" y="9996443"/>
            <a:ext cx="533400" cy="153888"/>
          </a:xfrm>
          <a:prstGeom prst="rect">
            <a:avLst/>
          </a:prstGeom>
        </p:spPr>
        <p:txBody>
          <a:bodyPr vert="horz" wrap="square" lIns="0" tIns="0" rIns="0" bIns="0" rtlCol="0">
            <a:spAutoFit/>
          </a:bodyPr>
          <a:lstStyle/>
          <a:p>
            <a:pPr marL="12702">
              <a:lnSpc>
                <a:spcPts val="1159"/>
              </a:lnSpc>
            </a:pPr>
            <a:r>
              <a:rPr dirty="0"/>
              <a:t>―</a:t>
            </a:r>
            <a:r>
              <a:rPr spc="-57" dirty="0"/>
              <a:t> </a:t>
            </a:r>
            <a:r>
              <a:rPr lang="en-US" altLang="ja-JP" spc="30" dirty="0"/>
              <a:t>10</a:t>
            </a:r>
            <a:r>
              <a:rPr spc="-50" dirty="0" smtClean="0"/>
              <a:t> </a:t>
            </a:r>
            <a:r>
              <a:rPr dirty="0"/>
              <a:t>―</a:t>
            </a:r>
          </a:p>
        </p:txBody>
      </p:sp>
    </p:spTree>
    <p:extLst>
      <p:ext uri="{BB962C8B-B14F-4D97-AF65-F5344CB8AC3E}">
        <p14:creationId xmlns:p14="http://schemas.microsoft.com/office/powerpoint/2010/main" val="1592855333"/>
      </p:ext>
    </p:extLst>
  </p:cSld>
  <p:clrMapOvr>
    <a:masterClrMapping/>
  </p:clrMapOvr>
  <mc:AlternateContent xmlns:mc="http://schemas.openxmlformats.org/markup-compatibility/2006" xmlns:p14="http://schemas.microsoft.com/office/powerpoint/2010/main">
    <mc:Choice Requires="p14">
      <p:transition spd="slow" p14:dur="2000" advClick="0" advTm="52000"/>
    </mc:Choice>
    <mc:Fallback xmlns="">
      <p:transition spd="slow" advClick="0" advTm="52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60094" y="1124650"/>
            <a:ext cx="165101" cy="182099"/>
          </a:xfrm>
          <a:prstGeom prst="rect">
            <a:avLst/>
          </a:prstGeom>
        </p:spPr>
        <p:txBody>
          <a:bodyPr vert="horz" wrap="square" lIns="0" tIns="12698" rIns="0" bIns="0" rtlCol="0">
            <a:spAutoFit/>
          </a:bodyPr>
          <a:lstStyle/>
          <a:p>
            <a:pPr marL="12702">
              <a:spcBef>
                <a:spcPts val="100"/>
              </a:spcBef>
            </a:pPr>
            <a:r>
              <a:rPr sz="1100" spc="-224" dirty="0">
                <a:solidFill>
                  <a:srgbClr val="231F20"/>
                </a:solidFill>
                <a:latin typeface="Times New Roman"/>
                <a:cs typeface="Times New Roman"/>
              </a:rPr>
              <a:t> </a:t>
            </a:r>
            <a:endParaRPr sz="1100">
              <a:latin typeface="Times New Roman"/>
              <a:cs typeface="Times New Roman"/>
            </a:endParaRPr>
          </a:p>
        </p:txBody>
      </p:sp>
      <p:sp>
        <p:nvSpPr>
          <p:cNvPr id="3" name="object 3"/>
          <p:cNvSpPr txBox="1"/>
          <p:nvPr/>
        </p:nvSpPr>
        <p:spPr>
          <a:xfrm>
            <a:off x="939484" y="1094314"/>
            <a:ext cx="3733763" cy="228266"/>
          </a:xfrm>
          <a:prstGeom prst="rect">
            <a:avLst/>
          </a:prstGeom>
        </p:spPr>
        <p:txBody>
          <a:bodyPr vert="horz" wrap="square" lIns="0" tIns="12698" rIns="0" bIns="0" rtlCol="0">
            <a:spAutoFit/>
          </a:bodyPr>
          <a:lstStyle/>
          <a:p>
            <a:pPr marL="12702">
              <a:spcBef>
                <a:spcPts val="100"/>
              </a:spcBef>
            </a:pPr>
            <a:r>
              <a:rPr lang="en-US" sz="1400" spc="100" dirty="0" smtClean="0">
                <a:solidFill>
                  <a:srgbClr val="231F20"/>
                </a:solidFill>
                <a:latin typeface="ＭＳ Ｐ明朝" panose="02020600040205080304" pitchFamily="18" charset="-128"/>
                <a:ea typeface="ＭＳ Ｐ明朝" panose="02020600040205080304" pitchFamily="18" charset="-128"/>
                <a:cs typeface="MingLiU_HKSCS"/>
              </a:rPr>
              <a:t>(2)</a:t>
            </a:r>
            <a:r>
              <a:rPr lang="ja-JP" altLang="en-US" sz="1400" spc="100" dirty="0" smtClean="0">
                <a:solidFill>
                  <a:srgbClr val="231F20"/>
                </a:solidFill>
                <a:latin typeface="ＭＳ Ｐ明朝" panose="02020600040205080304" pitchFamily="18" charset="-128"/>
                <a:ea typeface="ＭＳ Ｐ明朝" panose="02020600040205080304" pitchFamily="18" charset="-128"/>
                <a:cs typeface="MingLiU_HKSCS"/>
              </a:rPr>
              <a:t>　</a:t>
            </a:r>
            <a:r>
              <a:rPr sz="1400" spc="100" dirty="0" smtClean="0">
                <a:solidFill>
                  <a:srgbClr val="231F20"/>
                </a:solidFill>
                <a:latin typeface="ＭＳ Ｐ明朝" panose="02020600040205080304" pitchFamily="18" charset="-128"/>
                <a:ea typeface="ＭＳ Ｐ明朝" panose="02020600040205080304" pitchFamily="18" charset="-128"/>
                <a:cs typeface="MingLiU_HKSCS"/>
              </a:rPr>
              <a:t>道府県民税額</a:t>
            </a:r>
            <a:r>
              <a:rPr sz="1400" spc="100" dirty="0">
                <a:solidFill>
                  <a:srgbClr val="231F20"/>
                </a:solidFill>
                <a:latin typeface="ＭＳ Ｐ明朝" panose="02020600040205080304" pitchFamily="18" charset="-128"/>
                <a:ea typeface="ＭＳ Ｐ明朝" panose="02020600040205080304" pitchFamily="18" charset="-128"/>
                <a:cs typeface="MingLiU_HKSCS"/>
              </a:rPr>
              <a:t>・市町村民税額の算定</a:t>
            </a:r>
            <a:endParaRPr sz="1400" dirty="0">
              <a:latin typeface="ＭＳ Ｐ明朝" panose="02020600040205080304" pitchFamily="18" charset="-128"/>
              <a:ea typeface="ＭＳ Ｐ明朝" panose="02020600040205080304" pitchFamily="18" charset="-128"/>
              <a:cs typeface="MingLiU_HKSCS"/>
            </a:endParaRPr>
          </a:p>
        </p:txBody>
      </p:sp>
      <p:sp>
        <p:nvSpPr>
          <p:cNvPr id="4" name="object 4"/>
          <p:cNvSpPr txBox="1"/>
          <p:nvPr/>
        </p:nvSpPr>
        <p:spPr>
          <a:xfrm>
            <a:off x="3381015" y="1429448"/>
            <a:ext cx="165101" cy="182099"/>
          </a:xfrm>
          <a:prstGeom prst="rect">
            <a:avLst/>
          </a:prstGeom>
        </p:spPr>
        <p:txBody>
          <a:bodyPr vert="horz" wrap="square" lIns="0" tIns="12698" rIns="0" bIns="0" rtlCol="0">
            <a:spAutoFit/>
          </a:bodyPr>
          <a:lstStyle/>
          <a:p>
            <a:pPr marL="12702">
              <a:spcBef>
                <a:spcPts val="100"/>
              </a:spcBef>
            </a:pPr>
            <a:r>
              <a:rPr sz="1100" spc="-224" dirty="0">
                <a:solidFill>
                  <a:srgbClr val="231F20"/>
                </a:solidFill>
                <a:latin typeface="Times New Roman"/>
                <a:cs typeface="Times New Roman"/>
              </a:rPr>
              <a:t> </a:t>
            </a:r>
            <a:endParaRPr sz="1100">
              <a:latin typeface="Times New Roman"/>
              <a:cs typeface="Times New Roman"/>
            </a:endParaRPr>
          </a:p>
        </p:txBody>
      </p:sp>
      <p:sp>
        <p:nvSpPr>
          <p:cNvPr id="5" name="object 5"/>
          <p:cNvSpPr txBox="1"/>
          <p:nvPr/>
        </p:nvSpPr>
        <p:spPr>
          <a:xfrm>
            <a:off x="1320615" y="1386569"/>
            <a:ext cx="5200835" cy="228266"/>
          </a:xfrm>
          <a:prstGeom prst="rect">
            <a:avLst/>
          </a:prstGeom>
        </p:spPr>
        <p:txBody>
          <a:bodyPr vert="horz" wrap="square" lIns="0" tIns="12698" rIns="0" bIns="0" rtlCol="0">
            <a:spAutoFit/>
          </a:bodyPr>
          <a:lstStyle/>
          <a:p>
            <a:pPr marL="12702">
              <a:spcBef>
                <a:spcPts val="100"/>
              </a:spcBef>
              <a:tabLst>
                <a:tab pos="2333228" algn="l"/>
              </a:tabLst>
            </a:pPr>
            <a:r>
              <a:rPr sz="1400" spc="100" dirty="0">
                <a:solidFill>
                  <a:srgbClr val="231F20"/>
                </a:solidFill>
                <a:latin typeface="ＭＳ Ｐ明朝" panose="02020600040205080304" pitchFamily="18" charset="-128"/>
                <a:ea typeface="ＭＳ Ｐ明朝" panose="02020600040205080304" pitchFamily="18" charset="-128"/>
                <a:cs typeface="PMingLiU"/>
              </a:rPr>
              <a:t>道府県民税＝</a:t>
            </a:r>
            <a:r>
              <a:rPr sz="1400" spc="100" dirty="0" smtClean="0">
                <a:solidFill>
                  <a:srgbClr val="231F20"/>
                </a:solidFill>
                <a:latin typeface="ＭＳ Ｐ明朝" panose="02020600040205080304" pitchFamily="18" charset="-128"/>
                <a:ea typeface="ＭＳ Ｐ明朝" panose="02020600040205080304" pitchFamily="18" charset="-128"/>
                <a:cs typeface="PMingLiU"/>
              </a:rPr>
              <a:t>課税退職所得金</a:t>
            </a:r>
            <a:r>
              <a:rPr sz="1400" dirty="0" smtClean="0">
                <a:solidFill>
                  <a:srgbClr val="231F20"/>
                </a:solidFill>
                <a:latin typeface="ＭＳ Ｐ明朝" panose="02020600040205080304" pitchFamily="18" charset="-128"/>
                <a:ea typeface="ＭＳ Ｐ明朝" panose="02020600040205080304" pitchFamily="18" charset="-128"/>
                <a:cs typeface="PMingLiU"/>
              </a:rPr>
              <a:t>額</a:t>
            </a:r>
            <a:r>
              <a:rPr lang="en-US" sz="1400" dirty="0" smtClean="0">
                <a:solidFill>
                  <a:srgbClr val="231F20"/>
                </a:solidFill>
                <a:latin typeface="ＭＳ Ｐ明朝" panose="02020600040205080304" pitchFamily="18" charset="-128"/>
                <a:ea typeface="ＭＳ Ｐ明朝" panose="02020600040205080304" pitchFamily="18" charset="-128"/>
                <a:cs typeface="PMingLiU"/>
              </a:rPr>
              <a:t>(A)</a:t>
            </a:r>
            <a:r>
              <a:rPr sz="1400" dirty="0">
                <a:solidFill>
                  <a:srgbClr val="231F20"/>
                </a:solidFill>
                <a:latin typeface="ＭＳ Ｐ明朝" panose="02020600040205080304" pitchFamily="18" charset="-128"/>
                <a:ea typeface="ＭＳ Ｐ明朝" panose="02020600040205080304" pitchFamily="18" charset="-128"/>
                <a:cs typeface="PMingLiU"/>
              </a:rPr>
              <a:t>	</a:t>
            </a:r>
            <a:r>
              <a:rPr lang="en-US" sz="1400" dirty="0" smtClean="0">
                <a:solidFill>
                  <a:srgbClr val="231F20"/>
                </a:solidFill>
                <a:latin typeface="ＭＳ Ｐ明朝" panose="02020600040205080304" pitchFamily="18" charset="-128"/>
                <a:ea typeface="ＭＳ Ｐ明朝" panose="02020600040205080304" pitchFamily="18" charset="-128"/>
                <a:cs typeface="PMingLiU"/>
              </a:rPr>
              <a:t> </a:t>
            </a:r>
            <a:r>
              <a:rPr sz="1400" spc="341" dirty="0" smtClean="0">
                <a:solidFill>
                  <a:srgbClr val="231F20"/>
                </a:solidFill>
                <a:latin typeface="ＭＳ Ｐ明朝" panose="02020600040205080304" pitchFamily="18" charset="-128"/>
                <a:ea typeface="ＭＳ Ｐ明朝" panose="02020600040205080304" pitchFamily="18" charset="-128"/>
                <a:cs typeface="PMingLiU"/>
              </a:rPr>
              <a:t>×</a:t>
            </a:r>
            <a:r>
              <a:rPr lang="ja-JP" altLang="en-US" sz="1400" spc="341" dirty="0">
                <a:solidFill>
                  <a:srgbClr val="231F20"/>
                </a:solidFill>
                <a:latin typeface="ＭＳ Ｐ明朝" panose="02020600040205080304" pitchFamily="18" charset="-128"/>
                <a:ea typeface="ＭＳ Ｐ明朝" panose="02020600040205080304" pitchFamily="18" charset="-128"/>
                <a:cs typeface="PMingLiU"/>
              </a:rPr>
              <a:t>４</a:t>
            </a:r>
            <a:r>
              <a:rPr sz="1400" spc="-40" dirty="0" smtClean="0">
                <a:solidFill>
                  <a:srgbClr val="231F20"/>
                </a:solidFill>
                <a:latin typeface="ＭＳ Ｐ明朝" panose="02020600040205080304" pitchFamily="18" charset="-128"/>
                <a:ea typeface="ＭＳ Ｐ明朝" panose="02020600040205080304" pitchFamily="18" charset="-128"/>
                <a:cs typeface="PMingLiU"/>
              </a:rPr>
              <a:t> </a:t>
            </a:r>
            <a:r>
              <a:rPr sz="1400" dirty="0">
                <a:solidFill>
                  <a:srgbClr val="231F20"/>
                </a:solidFill>
                <a:latin typeface="ＭＳ Ｐ明朝" panose="02020600040205080304" pitchFamily="18" charset="-128"/>
                <a:ea typeface="ＭＳ Ｐ明朝" panose="02020600040205080304" pitchFamily="18" charset="-128"/>
                <a:cs typeface="PMingLiU"/>
              </a:rPr>
              <a:t>％</a:t>
            </a:r>
            <a:r>
              <a:rPr sz="1400" spc="344" dirty="0">
                <a:solidFill>
                  <a:srgbClr val="231F20"/>
                </a:solidFill>
                <a:latin typeface="ＭＳ Ｐ明朝" panose="02020600040205080304" pitchFamily="18" charset="-128"/>
                <a:ea typeface="ＭＳ Ｐ明朝" panose="02020600040205080304" pitchFamily="18" charset="-128"/>
                <a:cs typeface="PMingLiU"/>
              </a:rPr>
              <a:t> </a:t>
            </a:r>
            <a:r>
              <a:rPr sz="1400" spc="255" dirty="0">
                <a:solidFill>
                  <a:srgbClr val="231F20"/>
                </a:solidFill>
                <a:latin typeface="ＭＳ Ｐ明朝" panose="02020600040205080304" pitchFamily="18" charset="-128"/>
                <a:ea typeface="ＭＳ Ｐ明朝" panose="02020600040205080304" pitchFamily="18" charset="-128"/>
                <a:cs typeface="PMingLiU"/>
              </a:rPr>
              <a:t>(</a:t>
            </a:r>
            <a:r>
              <a:rPr sz="1400" spc="187" dirty="0">
                <a:solidFill>
                  <a:srgbClr val="231F20"/>
                </a:solidFill>
                <a:latin typeface="ＭＳ Ｐ明朝" panose="02020600040205080304" pitchFamily="18" charset="-128"/>
                <a:ea typeface="ＭＳ Ｐ明朝" panose="02020600040205080304" pitchFamily="18" charset="-128"/>
                <a:cs typeface="PMingLiU"/>
              </a:rPr>
              <a:t>税率</a:t>
            </a:r>
            <a:r>
              <a:rPr sz="1400" spc="25" dirty="0">
                <a:solidFill>
                  <a:srgbClr val="231F20"/>
                </a:solidFill>
                <a:latin typeface="ＭＳ Ｐ明朝" panose="02020600040205080304" pitchFamily="18" charset="-128"/>
                <a:ea typeface="ＭＳ Ｐ明朝" panose="02020600040205080304" pitchFamily="18" charset="-128"/>
                <a:cs typeface="PMingLiU"/>
              </a:rPr>
              <a:t>)</a:t>
            </a:r>
            <a:r>
              <a:rPr sz="1400" spc="-190" dirty="0">
                <a:solidFill>
                  <a:srgbClr val="231F20"/>
                </a:solidFill>
                <a:latin typeface="ＭＳ Ｐ明朝" panose="02020600040205080304" pitchFamily="18" charset="-128"/>
                <a:ea typeface="ＭＳ Ｐ明朝" panose="02020600040205080304" pitchFamily="18" charset="-128"/>
                <a:cs typeface="PMingLiU"/>
              </a:rPr>
              <a:t> </a:t>
            </a:r>
            <a:endParaRPr sz="1400" dirty="0">
              <a:latin typeface="ＭＳ Ｐ明朝" panose="02020600040205080304" pitchFamily="18" charset="-128"/>
              <a:ea typeface="ＭＳ Ｐ明朝" panose="02020600040205080304" pitchFamily="18" charset="-128"/>
              <a:cs typeface="PMingLiU"/>
            </a:endParaRPr>
          </a:p>
        </p:txBody>
      </p:sp>
      <p:sp>
        <p:nvSpPr>
          <p:cNvPr id="6" name="object 6"/>
          <p:cNvSpPr txBox="1"/>
          <p:nvPr/>
        </p:nvSpPr>
        <p:spPr>
          <a:xfrm>
            <a:off x="3381015" y="1734244"/>
            <a:ext cx="165101" cy="182099"/>
          </a:xfrm>
          <a:prstGeom prst="rect">
            <a:avLst/>
          </a:prstGeom>
        </p:spPr>
        <p:txBody>
          <a:bodyPr vert="horz" wrap="square" lIns="0" tIns="12698" rIns="0" bIns="0" rtlCol="0">
            <a:spAutoFit/>
          </a:bodyPr>
          <a:lstStyle/>
          <a:p>
            <a:pPr marL="12702">
              <a:spcBef>
                <a:spcPts val="100"/>
              </a:spcBef>
            </a:pPr>
            <a:r>
              <a:rPr sz="1100" spc="-224" dirty="0">
                <a:solidFill>
                  <a:srgbClr val="231F20"/>
                </a:solidFill>
                <a:latin typeface="Times New Roman"/>
                <a:cs typeface="Times New Roman"/>
              </a:rPr>
              <a:t> </a:t>
            </a:r>
            <a:endParaRPr sz="1100">
              <a:latin typeface="Times New Roman"/>
              <a:cs typeface="Times New Roman"/>
            </a:endParaRPr>
          </a:p>
        </p:txBody>
      </p:sp>
      <p:sp>
        <p:nvSpPr>
          <p:cNvPr id="7" name="object 7"/>
          <p:cNvSpPr txBox="1"/>
          <p:nvPr/>
        </p:nvSpPr>
        <p:spPr>
          <a:xfrm>
            <a:off x="1332790" y="1691111"/>
            <a:ext cx="5537556" cy="228266"/>
          </a:xfrm>
          <a:prstGeom prst="rect">
            <a:avLst/>
          </a:prstGeom>
        </p:spPr>
        <p:txBody>
          <a:bodyPr vert="horz" wrap="square" lIns="0" tIns="12698" rIns="0" bIns="0" rtlCol="0">
            <a:spAutoFit/>
          </a:bodyPr>
          <a:lstStyle/>
          <a:p>
            <a:pPr marL="12702">
              <a:spcBef>
                <a:spcPts val="100"/>
              </a:spcBef>
              <a:tabLst>
                <a:tab pos="2333228" algn="l"/>
              </a:tabLst>
            </a:pPr>
            <a:r>
              <a:rPr sz="1400" spc="100" dirty="0">
                <a:solidFill>
                  <a:srgbClr val="231F20"/>
                </a:solidFill>
                <a:latin typeface="ＭＳ Ｐ明朝" panose="02020600040205080304" pitchFamily="18" charset="-128"/>
                <a:ea typeface="ＭＳ Ｐ明朝" panose="02020600040205080304" pitchFamily="18" charset="-128"/>
                <a:cs typeface="PMingLiU"/>
              </a:rPr>
              <a:t>市町村民税＝</a:t>
            </a:r>
            <a:r>
              <a:rPr sz="1400" spc="100" dirty="0" smtClean="0">
                <a:solidFill>
                  <a:srgbClr val="231F20"/>
                </a:solidFill>
                <a:latin typeface="ＭＳ Ｐ明朝" panose="02020600040205080304" pitchFamily="18" charset="-128"/>
                <a:ea typeface="ＭＳ Ｐ明朝" panose="02020600040205080304" pitchFamily="18" charset="-128"/>
                <a:cs typeface="PMingLiU"/>
              </a:rPr>
              <a:t>課税退職所得金</a:t>
            </a:r>
            <a:r>
              <a:rPr sz="1400" dirty="0" smtClean="0">
                <a:solidFill>
                  <a:srgbClr val="231F20"/>
                </a:solidFill>
                <a:latin typeface="ＭＳ Ｐ明朝" panose="02020600040205080304" pitchFamily="18" charset="-128"/>
                <a:ea typeface="ＭＳ Ｐ明朝" panose="02020600040205080304" pitchFamily="18" charset="-128"/>
                <a:cs typeface="PMingLiU"/>
              </a:rPr>
              <a:t>額</a:t>
            </a:r>
            <a:r>
              <a:rPr lang="en-US" sz="1400" dirty="0" smtClean="0">
                <a:solidFill>
                  <a:srgbClr val="231F20"/>
                </a:solidFill>
                <a:latin typeface="ＭＳ Ｐ明朝" panose="02020600040205080304" pitchFamily="18" charset="-128"/>
                <a:ea typeface="ＭＳ Ｐ明朝" panose="02020600040205080304" pitchFamily="18" charset="-128"/>
                <a:cs typeface="PMingLiU"/>
              </a:rPr>
              <a:t>(A)</a:t>
            </a:r>
            <a:r>
              <a:rPr sz="1400" dirty="0">
                <a:solidFill>
                  <a:srgbClr val="231F20"/>
                </a:solidFill>
                <a:latin typeface="ＭＳ Ｐ明朝" panose="02020600040205080304" pitchFamily="18" charset="-128"/>
                <a:ea typeface="ＭＳ Ｐ明朝" panose="02020600040205080304" pitchFamily="18" charset="-128"/>
                <a:cs typeface="PMingLiU"/>
              </a:rPr>
              <a:t>	</a:t>
            </a:r>
            <a:r>
              <a:rPr lang="en-US" sz="1400" dirty="0" smtClean="0">
                <a:solidFill>
                  <a:srgbClr val="231F20"/>
                </a:solidFill>
                <a:latin typeface="ＭＳ Ｐ明朝" panose="02020600040205080304" pitchFamily="18" charset="-128"/>
                <a:ea typeface="ＭＳ Ｐ明朝" panose="02020600040205080304" pitchFamily="18" charset="-128"/>
                <a:cs typeface="PMingLiU"/>
              </a:rPr>
              <a:t> </a:t>
            </a:r>
            <a:r>
              <a:rPr sz="1400" spc="341" dirty="0" smtClean="0">
                <a:solidFill>
                  <a:srgbClr val="231F20"/>
                </a:solidFill>
                <a:latin typeface="ＭＳ Ｐ明朝" panose="02020600040205080304" pitchFamily="18" charset="-128"/>
                <a:ea typeface="ＭＳ Ｐ明朝" panose="02020600040205080304" pitchFamily="18" charset="-128"/>
                <a:cs typeface="PMingLiU"/>
              </a:rPr>
              <a:t>×</a:t>
            </a:r>
            <a:r>
              <a:rPr lang="ja-JP" altLang="en-US" sz="1400" spc="341" dirty="0" smtClean="0">
                <a:solidFill>
                  <a:srgbClr val="231F20"/>
                </a:solidFill>
                <a:latin typeface="ＭＳ Ｐ明朝" panose="02020600040205080304" pitchFamily="18" charset="-128"/>
                <a:ea typeface="ＭＳ Ｐ明朝" panose="02020600040205080304" pitchFamily="18" charset="-128"/>
                <a:cs typeface="PMingLiU"/>
              </a:rPr>
              <a:t>６</a:t>
            </a:r>
            <a:r>
              <a:rPr sz="1400" spc="-40" dirty="0" smtClean="0">
                <a:solidFill>
                  <a:srgbClr val="231F20"/>
                </a:solidFill>
                <a:latin typeface="ＭＳ Ｐ明朝" panose="02020600040205080304" pitchFamily="18" charset="-128"/>
                <a:ea typeface="ＭＳ Ｐ明朝" panose="02020600040205080304" pitchFamily="18" charset="-128"/>
                <a:cs typeface="PMingLiU"/>
              </a:rPr>
              <a:t> </a:t>
            </a:r>
            <a:r>
              <a:rPr sz="1400" dirty="0">
                <a:solidFill>
                  <a:srgbClr val="231F20"/>
                </a:solidFill>
                <a:latin typeface="ＭＳ Ｐ明朝" panose="02020600040205080304" pitchFamily="18" charset="-128"/>
                <a:ea typeface="ＭＳ Ｐ明朝" panose="02020600040205080304" pitchFamily="18" charset="-128"/>
                <a:cs typeface="PMingLiU"/>
              </a:rPr>
              <a:t>％</a:t>
            </a:r>
            <a:r>
              <a:rPr sz="1400" spc="344" dirty="0">
                <a:solidFill>
                  <a:srgbClr val="231F20"/>
                </a:solidFill>
                <a:latin typeface="ＭＳ Ｐ明朝" panose="02020600040205080304" pitchFamily="18" charset="-128"/>
                <a:ea typeface="ＭＳ Ｐ明朝" panose="02020600040205080304" pitchFamily="18" charset="-128"/>
                <a:cs typeface="PMingLiU"/>
              </a:rPr>
              <a:t> </a:t>
            </a:r>
            <a:r>
              <a:rPr sz="1400" spc="255" dirty="0">
                <a:solidFill>
                  <a:srgbClr val="231F20"/>
                </a:solidFill>
                <a:latin typeface="ＭＳ Ｐ明朝" panose="02020600040205080304" pitchFamily="18" charset="-128"/>
                <a:ea typeface="ＭＳ Ｐ明朝" panose="02020600040205080304" pitchFamily="18" charset="-128"/>
                <a:cs typeface="PMingLiU"/>
              </a:rPr>
              <a:t>(</a:t>
            </a:r>
            <a:r>
              <a:rPr sz="1400" spc="187" dirty="0">
                <a:solidFill>
                  <a:srgbClr val="231F20"/>
                </a:solidFill>
                <a:latin typeface="ＭＳ Ｐ明朝" panose="02020600040205080304" pitchFamily="18" charset="-128"/>
                <a:ea typeface="ＭＳ Ｐ明朝" panose="02020600040205080304" pitchFamily="18" charset="-128"/>
                <a:cs typeface="PMingLiU"/>
              </a:rPr>
              <a:t>税率</a:t>
            </a:r>
            <a:r>
              <a:rPr sz="1400" spc="25" dirty="0">
                <a:solidFill>
                  <a:srgbClr val="231F20"/>
                </a:solidFill>
                <a:latin typeface="ＭＳ Ｐ明朝" panose="02020600040205080304" pitchFamily="18" charset="-128"/>
                <a:ea typeface="ＭＳ Ｐ明朝" panose="02020600040205080304" pitchFamily="18" charset="-128"/>
                <a:cs typeface="PMingLiU"/>
              </a:rPr>
              <a:t>)</a:t>
            </a:r>
            <a:r>
              <a:rPr sz="1400" spc="-190" dirty="0">
                <a:solidFill>
                  <a:srgbClr val="231F20"/>
                </a:solidFill>
                <a:latin typeface="ＭＳ Ｐ明朝" panose="02020600040205080304" pitchFamily="18" charset="-128"/>
                <a:ea typeface="ＭＳ Ｐ明朝" panose="02020600040205080304" pitchFamily="18" charset="-128"/>
                <a:cs typeface="PMingLiU"/>
              </a:rPr>
              <a:t> </a:t>
            </a:r>
            <a:endParaRPr sz="1400" dirty="0">
              <a:latin typeface="ＭＳ Ｐ明朝" panose="02020600040205080304" pitchFamily="18" charset="-128"/>
              <a:ea typeface="ＭＳ Ｐ明朝" panose="02020600040205080304" pitchFamily="18" charset="-128"/>
              <a:cs typeface="PMingLiU"/>
            </a:endParaRPr>
          </a:p>
        </p:txBody>
      </p:sp>
      <p:sp>
        <p:nvSpPr>
          <p:cNvPr id="8" name="object 8"/>
          <p:cNvSpPr txBox="1"/>
          <p:nvPr/>
        </p:nvSpPr>
        <p:spPr>
          <a:xfrm>
            <a:off x="1410949" y="1993789"/>
            <a:ext cx="2790831" cy="228266"/>
          </a:xfrm>
          <a:prstGeom prst="rect">
            <a:avLst/>
          </a:prstGeom>
        </p:spPr>
        <p:txBody>
          <a:bodyPr vert="horz" wrap="square" lIns="0" tIns="12698" rIns="0" bIns="0" rtlCol="0">
            <a:spAutoFit/>
          </a:bodyPr>
          <a:lstStyle/>
          <a:p>
            <a:pPr marL="12702">
              <a:spcBef>
                <a:spcPts val="100"/>
              </a:spcBef>
            </a:pPr>
            <a:r>
              <a:rPr sz="1400" spc="83" dirty="0">
                <a:solidFill>
                  <a:srgbClr val="231F20"/>
                </a:solidFill>
                <a:latin typeface="ＭＳ Ｐ明朝" panose="02020600040205080304" pitchFamily="18" charset="-128"/>
                <a:ea typeface="ＭＳ Ｐ明朝" panose="02020600040205080304" pitchFamily="18" charset="-128"/>
                <a:cs typeface="PMingLiU"/>
              </a:rPr>
              <a:t>(100</a:t>
            </a:r>
            <a:r>
              <a:rPr sz="1400" spc="115" dirty="0">
                <a:solidFill>
                  <a:srgbClr val="231F20"/>
                </a:solidFill>
                <a:latin typeface="ＭＳ Ｐ明朝" panose="02020600040205080304" pitchFamily="18" charset="-128"/>
                <a:ea typeface="ＭＳ Ｐ明朝" panose="02020600040205080304" pitchFamily="18" charset="-128"/>
                <a:cs typeface="PMingLiU"/>
              </a:rPr>
              <a:t>円未満の端数切り捨て</a:t>
            </a:r>
            <a:r>
              <a:rPr sz="1400" spc="6" dirty="0">
                <a:solidFill>
                  <a:srgbClr val="231F20"/>
                </a:solidFill>
                <a:latin typeface="ＭＳ Ｐ明朝" panose="02020600040205080304" pitchFamily="18" charset="-128"/>
                <a:ea typeface="ＭＳ Ｐ明朝" panose="02020600040205080304" pitchFamily="18" charset="-128"/>
                <a:cs typeface="PMingLiU"/>
              </a:rPr>
              <a:t>)</a:t>
            </a:r>
            <a:r>
              <a:rPr sz="1400" spc="-190" dirty="0">
                <a:solidFill>
                  <a:srgbClr val="231F20"/>
                </a:solidFill>
                <a:latin typeface="ＭＳ Ｐ明朝" panose="02020600040205080304" pitchFamily="18" charset="-128"/>
                <a:ea typeface="ＭＳ Ｐ明朝" panose="02020600040205080304" pitchFamily="18" charset="-128"/>
                <a:cs typeface="PMingLiU"/>
              </a:rPr>
              <a:t> </a:t>
            </a:r>
            <a:endParaRPr sz="1400" dirty="0">
              <a:latin typeface="ＭＳ Ｐ明朝" panose="02020600040205080304" pitchFamily="18" charset="-128"/>
              <a:ea typeface="ＭＳ Ｐ明朝" panose="02020600040205080304" pitchFamily="18" charset="-128"/>
              <a:cs typeface="PMingLiU"/>
            </a:endParaRPr>
          </a:p>
        </p:txBody>
      </p:sp>
      <p:sp>
        <p:nvSpPr>
          <p:cNvPr id="9" name="object 9"/>
          <p:cNvSpPr txBox="1"/>
          <p:nvPr/>
        </p:nvSpPr>
        <p:spPr>
          <a:xfrm>
            <a:off x="2311484" y="4765010"/>
            <a:ext cx="3219096" cy="228266"/>
          </a:xfrm>
          <a:prstGeom prst="rect">
            <a:avLst/>
          </a:prstGeom>
        </p:spPr>
        <p:txBody>
          <a:bodyPr vert="horz" wrap="square" lIns="0" tIns="12698" rIns="0" bIns="0" rtlCol="0">
            <a:spAutoFit/>
          </a:bodyPr>
          <a:lstStyle/>
          <a:p>
            <a:pPr marL="12702">
              <a:spcBef>
                <a:spcPts val="100"/>
              </a:spcBef>
              <a:tabLst>
                <a:tab pos="316897" algn="l"/>
                <a:tab pos="621728" algn="l"/>
                <a:tab pos="926561" algn="l"/>
                <a:tab pos="1231390" algn="l"/>
                <a:tab pos="1536223" algn="l"/>
                <a:tab pos="1841054" algn="l"/>
                <a:tab pos="2145883" algn="l"/>
                <a:tab pos="2450715" algn="l"/>
                <a:tab pos="2755548" algn="l"/>
              </a:tabLst>
            </a:pPr>
            <a:r>
              <a:rPr sz="1400" dirty="0">
                <a:solidFill>
                  <a:srgbClr val="231F20"/>
                </a:solidFill>
                <a:latin typeface="ＭＳ Ｐ明朝" panose="02020600040205080304" pitchFamily="18" charset="-128"/>
                <a:ea typeface="ＭＳ Ｐ明朝" panose="02020600040205080304" pitchFamily="18" charset="-128"/>
                <a:cs typeface="MingLiU_HKSCS"/>
              </a:rPr>
              <a:t>退	職	所	得	控	除	額	早	見	表</a:t>
            </a:r>
            <a:endParaRPr sz="1400" dirty="0">
              <a:latin typeface="ＭＳ Ｐ明朝" panose="02020600040205080304" pitchFamily="18" charset="-128"/>
              <a:ea typeface="ＭＳ Ｐ明朝" panose="02020600040205080304" pitchFamily="18" charset="-128"/>
              <a:cs typeface="MingLiU_HKSCS"/>
            </a:endParaRPr>
          </a:p>
        </p:txBody>
      </p:sp>
      <p:sp>
        <p:nvSpPr>
          <p:cNvPr id="10" name="object 10"/>
          <p:cNvSpPr txBox="1"/>
          <p:nvPr/>
        </p:nvSpPr>
        <p:spPr>
          <a:xfrm>
            <a:off x="1288685" y="2514038"/>
            <a:ext cx="724255" cy="228266"/>
          </a:xfrm>
          <a:prstGeom prst="rect">
            <a:avLst/>
          </a:prstGeom>
        </p:spPr>
        <p:txBody>
          <a:bodyPr vert="horz" wrap="square" lIns="0" tIns="12698" rIns="0" bIns="0" rtlCol="0">
            <a:spAutoFit/>
          </a:bodyPr>
          <a:lstStyle/>
          <a:p>
            <a:pPr marL="12702">
              <a:spcBef>
                <a:spcPts val="100"/>
              </a:spcBef>
            </a:pPr>
            <a:r>
              <a:rPr sz="1400" dirty="0">
                <a:solidFill>
                  <a:srgbClr val="231F20"/>
                </a:solidFill>
                <a:latin typeface="ＭＳ Ｐ明朝" panose="02020600040205080304" pitchFamily="18" charset="-128"/>
                <a:ea typeface="ＭＳ Ｐ明朝" panose="02020600040205080304" pitchFamily="18" charset="-128"/>
                <a:cs typeface="PMingLiU"/>
              </a:rPr>
              <a:t>計算例</a:t>
            </a:r>
            <a:endParaRPr sz="1400">
              <a:latin typeface="ＭＳ Ｐ明朝" panose="02020600040205080304" pitchFamily="18" charset="-128"/>
              <a:ea typeface="ＭＳ Ｐ明朝" panose="02020600040205080304" pitchFamily="18" charset="-128"/>
              <a:cs typeface="PMingLiU"/>
            </a:endParaRPr>
          </a:p>
        </p:txBody>
      </p:sp>
      <p:sp>
        <p:nvSpPr>
          <p:cNvPr id="11" name="object 11"/>
          <p:cNvSpPr txBox="1"/>
          <p:nvPr/>
        </p:nvSpPr>
        <p:spPr>
          <a:xfrm>
            <a:off x="2774594" y="2842959"/>
            <a:ext cx="279400" cy="167031"/>
          </a:xfrm>
          <a:prstGeom prst="rect">
            <a:avLst/>
          </a:prstGeom>
        </p:spPr>
        <p:txBody>
          <a:bodyPr vert="horz" wrap="square" lIns="0" tIns="12698" rIns="0" bIns="0" rtlCol="0">
            <a:spAutoFit/>
          </a:bodyPr>
          <a:lstStyle/>
          <a:p>
            <a:pPr marL="12702">
              <a:spcBef>
                <a:spcPts val="100"/>
              </a:spcBef>
            </a:pPr>
            <a:r>
              <a:rPr sz="1002" spc="20" dirty="0">
                <a:solidFill>
                  <a:srgbClr val="231F20"/>
                </a:solidFill>
                <a:latin typeface="ＭＳ Ｐ明朝" panose="02020600040205080304" pitchFamily="18" charset="-128"/>
                <a:ea typeface="ＭＳ Ｐ明朝" panose="02020600040205080304" pitchFamily="18" charset="-128"/>
                <a:cs typeface="PMingLiU"/>
              </a:rPr>
              <a:t>38年</a:t>
            </a:r>
            <a:endParaRPr sz="1002" dirty="0">
              <a:latin typeface="ＭＳ Ｐ明朝" panose="02020600040205080304" pitchFamily="18" charset="-128"/>
              <a:ea typeface="ＭＳ Ｐ明朝" panose="02020600040205080304" pitchFamily="18" charset="-128"/>
              <a:cs typeface="PMingLiU"/>
            </a:endParaRPr>
          </a:p>
        </p:txBody>
      </p:sp>
      <p:sp>
        <p:nvSpPr>
          <p:cNvPr id="12" name="object 12"/>
          <p:cNvSpPr txBox="1"/>
          <p:nvPr/>
        </p:nvSpPr>
        <p:spPr>
          <a:xfrm>
            <a:off x="1377596" y="2842960"/>
            <a:ext cx="1168400" cy="1449113"/>
          </a:xfrm>
          <a:prstGeom prst="rect">
            <a:avLst/>
          </a:prstGeom>
        </p:spPr>
        <p:txBody>
          <a:bodyPr vert="horz" wrap="square" lIns="0" tIns="12698" rIns="0" bIns="0" rtlCol="0">
            <a:spAutoFit/>
          </a:bodyPr>
          <a:lstStyle/>
          <a:p>
            <a:pPr marL="12702">
              <a:spcBef>
                <a:spcPts val="100"/>
              </a:spcBef>
            </a:pPr>
            <a:r>
              <a:rPr sz="1000" dirty="0">
                <a:solidFill>
                  <a:srgbClr val="231F20"/>
                </a:solidFill>
                <a:latin typeface="ＭＳ Ｐ明朝" panose="02020600040205080304" pitchFamily="18" charset="-128"/>
                <a:ea typeface="ＭＳ Ｐ明朝" panose="02020600040205080304" pitchFamily="18" charset="-128"/>
                <a:cs typeface="PMingLiU"/>
              </a:rPr>
              <a:t>勤続期間の年数</a:t>
            </a:r>
            <a:endParaRPr sz="1000" dirty="0">
              <a:latin typeface="ＭＳ Ｐ明朝" panose="02020600040205080304" pitchFamily="18" charset="-128"/>
              <a:ea typeface="ＭＳ Ｐ明朝" panose="02020600040205080304" pitchFamily="18" charset="-128"/>
              <a:cs typeface="PMingLiU"/>
            </a:endParaRPr>
          </a:p>
          <a:p>
            <a:pPr marL="12702">
              <a:spcBef>
                <a:spcPts val="800"/>
              </a:spcBef>
            </a:pPr>
            <a:r>
              <a:rPr sz="1000" dirty="0">
                <a:solidFill>
                  <a:srgbClr val="231F20"/>
                </a:solidFill>
                <a:latin typeface="ＭＳ Ｐ明朝" panose="02020600040205080304" pitchFamily="18" charset="-128"/>
                <a:ea typeface="ＭＳ Ｐ明朝" panose="02020600040205080304" pitchFamily="18" charset="-128"/>
                <a:cs typeface="PMingLiU"/>
              </a:rPr>
              <a:t>退職手当額</a:t>
            </a:r>
            <a:endParaRPr sz="1000" dirty="0">
              <a:latin typeface="ＭＳ Ｐ明朝" panose="02020600040205080304" pitchFamily="18" charset="-128"/>
              <a:ea typeface="ＭＳ Ｐ明朝" panose="02020600040205080304" pitchFamily="18" charset="-128"/>
              <a:cs typeface="PMingLiU"/>
            </a:endParaRPr>
          </a:p>
          <a:p>
            <a:pPr marL="12702">
              <a:spcBef>
                <a:spcPts val="400"/>
              </a:spcBef>
            </a:pPr>
            <a:r>
              <a:rPr sz="1000" dirty="0">
                <a:solidFill>
                  <a:srgbClr val="231F20"/>
                </a:solidFill>
                <a:latin typeface="ＭＳ Ｐ明朝" panose="02020600040205080304" pitchFamily="18" charset="-128"/>
                <a:ea typeface="ＭＳ Ｐ明朝" panose="02020600040205080304" pitchFamily="18" charset="-128"/>
                <a:cs typeface="PMingLiU"/>
              </a:rPr>
              <a:t>【課税退職所得額】</a:t>
            </a:r>
            <a:endParaRPr sz="1000" dirty="0">
              <a:latin typeface="ＭＳ Ｐ明朝" panose="02020600040205080304" pitchFamily="18" charset="-128"/>
              <a:ea typeface="ＭＳ Ｐ明朝" panose="02020600040205080304" pitchFamily="18" charset="-128"/>
              <a:cs typeface="PMingLiU"/>
            </a:endParaRPr>
          </a:p>
          <a:p>
            <a:pPr marL="12702">
              <a:spcBef>
                <a:spcPts val="400"/>
              </a:spcBef>
            </a:pPr>
            <a:r>
              <a:rPr sz="1000" dirty="0">
                <a:solidFill>
                  <a:srgbClr val="231F20"/>
                </a:solidFill>
                <a:latin typeface="ＭＳ Ｐ明朝" panose="02020600040205080304" pitchFamily="18" charset="-128"/>
                <a:ea typeface="ＭＳ Ｐ明朝" panose="02020600040205080304" pitchFamily="18" charset="-128"/>
                <a:cs typeface="PMingLiU"/>
              </a:rPr>
              <a:t>【所得税】</a:t>
            </a:r>
            <a:endParaRPr sz="1000" dirty="0">
              <a:latin typeface="ＭＳ Ｐ明朝" panose="02020600040205080304" pitchFamily="18" charset="-128"/>
              <a:ea typeface="ＭＳ Ｐ明朝" panose="02020600040205080304" pitchFamily="18" charset="-128"/>
              <a:cs typeface="PMingLiU"/>
            </a:endParaRPr>
          </a:p>
          <a:p>
            <a:pPr marL="12702">
              <a:spcBef>
                <a:spcPts val="400"/>
              </a:spcBef>
            </a:pPr>
            <a:r>
              <a:rPr sz="1000" dirty="0">
                <a:solidFill>
                  <a:srgbClr val="231F20"/>
                </a:solidFill>
                <a:latin typeface="ＭＳ Ｐ明朝" panose="02020600040205080304" pitchFamily="18" charset="-128"/>
                <a:ea typeface="ＭＳ Ｐ明朝" panose="02020600040205080304" pitchFamily="18" charset="-128"/>
                <a:cs typeface="PMingLiU"/>
              </a:rPr>
              <a:t>【道府県民税】</a:t>
            </a:r>
            <a:endParaRPr sz="1000" dirty="0">
              <a:latin typeface="ＭＳ Ｐ明朝" panose="02020600040205080304" pitchFamily="18" charset="-128"/>
              <a:ea typeface="ＭＳ Ｐ明朝" panose="02020600040205080304" pitchFamily="18" charset="-128"/>
              <a:cs typeface="PMingLiU"/>
            </a:endParaRPr>
          </a:p>
          <a:p>
            <a:pPr marL="12702">
              <a:spcBef>
                <a:spcPts val="400"/>
              </a:spcBef>
            </a:pPr>
            <a:r>
              <a:rPr sz="1000" dirty="0">
                <a:solidFill>
                  <a:srgbClr val="231F20"/>
                </a:solidFill>
                <a:latin typeface="ＭＳ Ｐ明朝" panose="02020600040205080304" pitchFamily="18" charset="-128"/>
                <a:ea typeface="ＭＳ Ｐ明朝" panose="02020600040205080304" pitchFamily="18" charset="-128"/>
                <a:cs typeface="PMingLiU"/>
              </a:rPr>
              <a:t>【市町村民税】</a:t>
            </a:r>
            <a:endParaRPr sz="1000" dirty="0">
              <a:latin typeface="ＭＳ Ｐ明朝" panose="02020600040205080304" pitchFamily="18" charset="-128"/>
              <a:ea typeface="ＭＳ Ｐ明朝" panose="02020600040205080304" pitchFamily="18" charset="-128"/>
              <a:cs typeface="PMingLiU"/>
            </a:endParaRPr>
          </a:p>
          <a:p>
            <a:pPr marL="12702">
              <a:spcBef>
                <a:spcPts val="400"/>
              </a:spcBef>
            </a:pPr>
            <a:r>
              <a:rPr sz="1000" dirty="0">
                <a:solidFill>
                  <a:srgbClr val="231F20"/>
                </a:solidFill>
                <a:latin typeface="ＭＳ Ｐ明朝" panose="02020600040205080304" pitchFamily="18" charset="-128"/>
                <a:ea typeface="ＭＳ Ｐ明朝" panose="02020600040205080304" pitchFamily="18" charset="-128"/>
                <a:cs typeface="PMingLiU"/>
              </a:rPr>
              <a:t>【住民税】</a:t>
            </a:r>
            <a:endParaRPr sz="1000" dirty="0">
              <a:latin typeface="ＭＳ Ｐ明朝" panose="02020600040205080304" pitchFamily="18" charset="-128"/>
              <a:ea typeface="ＭＳ Ｐ明朝" panose="02020600040205080304" pitchFamily="18" charset="-128"/>
              <a:cs typeface="PMingLiU"/>
            </a:endParaRPr>
          </a:p>
        </p:txBody>
      </p:sp>
      <p:sp>
        <p:nvSpPr>
          <p:cNvPr id="13" name="object 13"/>
          <p:cNvSpPr txBox="1"/>
          <p:nvPr/>
        </p:nvSpPr>
        <p:spPr>
          <a:xfrm>
            <a:off x="2774595" y="3096958"/>
            <a:ext cx="927455" cy="167031"/>
          </a:xfrm>
          <a:prstGeom prst="rect">
            <a:avLst/>
          </a:prstGeom>
        </p:spPr>
        <p:txBody>
          <a:bodyPr vert="horz" wrap="square" lIns="0" tIns="12698" rIns="0" bIns="0" rtlCol="0">
            <a:spAutoFit/>
          </a:bodyPr>
          <a:lstStyle/>
          <a:p>
            <a:pPr marL="12702">
              <a:spcBef>
                <a:spcPts val="100"/>
              </a:spcBef>
            </a:pPr>
            <a:r>
              <a:rPr sz="1002" spc="20" dirty="0">
                <a:solidFill>
                  <a:srgbClr val="231F20"/>
                </a:solidFill>
                <a:latin typeface="ＭＳ Ｐ明朝" panose="02020600040205080304" pitchFamily="18" charset="-128"/>
                <a:ea typeface="ＭＳ Ｐ明朝" panose="02020600040205080304" pitchFamily="18" charset="-128"/>
                <a:cs typeface="PMingLiU"/>
              </a:rPr>
              <a:t>22,516,729円</a:t>
            </a:r>
            <a:endParaRPr sz="1002" dirty="0">
              <a:latin typeface="ＭＳ Ｐ明朝" panose="02020600040205080304" pitchFamily="18" charset="-128"/>
              <a:ea typeface="ＭＳ Ｐ明朝" panose="02020600040205080304" pitchFamily="18" charset="-128"/>
              <a:cs typeface="PMingLiU"/>
            </a:endParaRPr>
          </a:p>
        </p:txBody>
      </p:sp>
      <p:sp>
        <p:nvSpPr>
          <p:cNvPr id="14" name="object 14"/>
          <p:cNvSpPr txBox="1"/>
          <p:nvPr/>
        </p:nvSpPr>
        <p:spPr>
          <a:xfrm>
            <a:off x="2774598" y="3249360"/>
            <a:ext cx="3797299" cy="1039578"/>
          </a:xfrm>
          <a:prstGeom prst="rect">
            <a:avLst/>
          </a:prstGeom>
        </p:spPr>
        <p:txBody>
          <a:bodyPr vert="horz" wrap="square" lIns="0" tIns="12698" rIns="0" bIns="0" rtlCol="0">
            <a:spAutoFit/>
          </a:bodyPr>
          <a:lstStyle/>
          <a:p>
            <a:pPr marL="12702" marR="5080">
              <a:lnSpc>
                <a:spcPct val="133300"/>
              </a:lnSpc>
              <a:spcBef>
                <a:spcPts val="100"/>
              </a:spcBef>
            </a:pPr>
            <a:r>
              <a:rPr sz="1002" spc="47" dirty="0">
                <a:solidFill>
                  <a:srgbClr val="231F20"/>
                </a:solidFill>
                <a:latin typeface="ＭＳ Ｐ明朝" panose="02020600040205080304" pitchFamily="18" charset="-128"/>
                <a:ea typeface="ＭＳ Ｐ明朝" panose="02020600040205080304" pitchFamily="18" charset="-128"/>
                <a:cs typeface="PMingLiU"/>
              </a:rPr>
              <a:t>(22,516,729－20,600,000)×1/2＝958,364.5</a:t>
            </a:r>
            <a:r>
              <a:rPr sz="1002" spc="241" dirty="0">
                <a:solidFill>
                  <a:srgbClr val="231F20"/>
                </a:solidFill>
                <a:latin typeface="ＭＳ Ｐ明朝" panose="02020600040205080304" pitchFamily="18" charset="-128"/>
                <a:ea typeface="ＭＳ Ｐ明朝" panose="02020600040205080304" pitchFamily="18" charset="-128"/>
                <a:cs typeface="PMingLiU"/>
              </a:rPr>
              <a:t> </a:t>
            </a:r>
            <a:r>
              <a:rPr sz="1002" spc="10" dirty="0">
                <a:solidFill>
                  <a:srgbClr val="231F20"/>
                </a:solidFill>
                <a:latin typeface="ＭＳ Ｐ明朝" panose="02020600040205080304" pitchFamily="18" charset="-128"/>
                <a:ea typeface="ＭＳ Ｐ明朝" panose="02020600040205080304" pitchFamily="18" charset="-128"/>
                <a:cs typeface="PMingLiU"/>
              </a:rPr>
              <a:t>(</a:t>
            </a:r>
            <a:r>
              <a:rPr sz="1002" spc="40" dirty="0">
                <a:solidFill>
                  <a:srgbClr val="231F20"/>
                </a:solidFill>
                <a:latin typeface="ＭＳ Ｐ明朝" panose="02020600040205080304" pitchFamily="18" charset="-128"/>
                <a:ea typeface="ＭＳ Ｐ明朝" panose="02020600040205080304" pitchFamily="18" charset="-128"/>
                <a:cs typeface="PMingLiU"/>
              </a:rPr>
              <a:t>千円未満切り捨て</a:t>
            </a:r>
            <a:r>
              <a:rPr sz="1002" spc="10" dirty="0">
                <a:solidFill>
                  <a:srgbClr val="231F20"/>
                </a:solidFill>
                <a:latin typeface="ＭＳ Ｐ明朝" panose="02020600040205080304" pitchFamily="18" charset="-128"/>
                <a:ea typeface="ＭＳ Ｐ明朝" panose="02020600040205080304" pitchFamily="18" charset="-128"/>
                <a:cs typeface="PMingLiU"/>
              </a:rPr>
              <a:t>) </a:t>
            </a:r>
            <a:r>
              <a:rPr sz="1002" spc="-250" dirty="0">
                <a:solidFill>
                  <a:srgbClr val="231F20"/>
                </a:solidFill>
                <a:latin typeface="ＭＳ Ｐ明朝" panose="02020600040205080304" pitchFamily="18" charset="-128"/>
                <a:ea typeface="ＭＳ Ｐ明朝" panose="02020600040205080304" pitchFamily="18" charset="-128"/>
                <a:cs typeface="PMingLiU"/>
              </a:rPr>
              <a:t> </a:t>
            </a:r>
            <a:r>
              <a:rPr sz="1002" spc="67" dirty="0">
                <a:solidFill>
                  <a:srgbClr val="231F20"/>
                </a:solidFill>
                <a:latin typeface="ＭＳ Ｐ明朝" panose="02020600040205080304" pitchFamily="18" charset="-128"/>
                <a:ea typeface="ＭＳ Ｐ明朝" panose="02020600040205080304" pitchFamily="18" charset="-128"/>
                <a:cs typeface="PMingLiU"/>
              </a:rPr>
              <a:t>(958,000×5％)×102.1％＝48,905.</a:t>
            </a:r>
            <a:r>
              <a:rPr sz="1002" u="sng" spc="67" dirty="0">
                <a:solidFill>
                  <a:srgbClr val="231F20"/>
                </a:solidFill>
                <a:uFill>
                  <a:solidFill>
                    <a:srgbClr val="231F20"/>
                  </a:solidFill>
                </a:uFill>
                <a:latin typeface="ＭＳ Ｐ明朝" panose="02020600040205080304" pitchFamily="18" charset="-128"/>
                <a:ea typeface="ＭＳ Ｐ明朝" panose="02020600040205080304" pitchFamily="18" charset="-128"/>
                <a:cs typeface="PMingLiU"/>
              </a:rPr>
              <a:t>9</a:t>
            </a:r>
            <a:r>
              <a:rPr sz="1002" spc="245" dirty="0">
                <a:solidFill>
                  <a:srgbClr val="231F20"/>
                </a:solidFill>
                <a:latin typeface="ＭＳ Ｐ明朝" panose="02020600040205080304" pitchFamily="18" charset="-128"/>
                <a:ea typeface="ＭＳ Ｐ明朝" panose="02020600040205080304" pitchFamily="18" charset="-128"/>
                <a:cs typeface="PMingLiU"/>
              </a:rPr>
              <a:t> </a:t>
            </a:r>
            <a:r>
              <a:rPr sz="1002" spc="25" dirty="0">
                <a:solidFill>
                  <a:srgbClr val="231F20"/>
                </a:solidFill>
                <a:latin typeface="ＭＳ Ｐ明朝" panose="02020600040205080304" pitchFamily="18" charset="-128"/>
                <a:ea typeface="ＭＳ Ｐ明朝" panose="02020600040205080304" pitchFamily="18" charset="-128"/>
                <a:cs typeface="PMingLiU"/>
              </a:rPr>
              <a:t>(１</a:t>
            </a:r>
            <a:r>
              <a:rPr sz="1002" spc="40" dirty="0">
                <a:solidFill>
                  <a:srgbClr val="231F20"/>
                </a:solidFill>
                <a:latin typeface="ＭＳ Ｐ明朝" panose="02020600040205080304" pitchFamily="18" charset="-128"/>
                <a:ea typeface="ＭＳ Ｐ明朝" panose="02020600040205080304" pitchFamily="18" charset="-128"/>
                <a:cs typeface="PMingLiU"/>
              </a:rPr>
              <a:t>円未満切り捨て</a:t>
            </a:r>
            <a:r>
              <a:rPr sz="1002" spc="10" dirty="0">
                <a:solidFill>
                  <a:srgbClr val="231F20"/>
                </a:solidFill>
                <a:latin typeface="ＭＳ Ｐ明朝" panose="02020600040205080304" pitchFamily="18" charset="-128"/>
                <a:ea typeface="ＭＳ Ｐ明朝" panose="02020600040205080304" pitchFamily="18" charset="-128"/>
                <a:cs typeface="PMingLiU"/>
              </a:rPr>
              <a:t>)</a:t>
            </a:r>
            <a:endParaRPr sz="1002" dirty="0">
              <a:latin typeface="ＭＳ Ｐ明朝" panose="02020600040205080304" pitchFamily="18" charset="-128"/>
              <a:ea typeface="ＭＳ Ｐ明朝" panose="02020600040205080304" pitchFamily="18" charset="-128"/>
              <a:cs typeface="PMingLiU"/>
            </a:endParaRPr>
          </a:p>
          <a:p>
            <a:pPr marL="12702">
              <a:spcBef>
                <a:spcPts val="400"/>
              </a:spcBef>
            </a:pPr>
            <a:r>
              <a:rPr sz="1002" spc="50" dirty="0">
                <a:solidFill>
                  <a:srgbClr val="231F20"/>
                </a:solidFill>
                <a:latin typeface="ＭＳ Ｐ明朝" panose="02020600040205080304" pitchFamily="18" charset="-128"/>
                <a:ea typeface="ＭＳ Ｐ明朝" panose="02020600040205080304" pitchFamily="18" charset="-128"/>
                <a:cs typeface="PMingLiU"/>
              </a:rPr>
              <a:t>958,000×4％＝38,320</a:t>
            </a:r>
            <a:r>
              <a:rPr sz="1002" spc="201" dirty="0">
                <a:solidFill>
                  <a:srgbClr val="231F20"/>
                </a:solidFill>
                <a:latin typeface="ＭＳ Ｐ明朝" panose="02020600040205080304" pitchFamily="18" charset="-128"/>
                <a:ea typeface="ＭＳ Ｐ明朝" panose="02020600040205080304" pitchFamily="18" charset="-128"/>
                <a:cs typeface="PMingLiU"/>
              </a:rPr>
              <a:t> </a:t>
            </a:r>
            <a:r>
              <a:rPr sz="1002" spc="20" dirty="0">
                <a:solidFill>
                  <a:srgbClr val="231F20"/>
                </a:solidFill>
                <a:latin typeface="ＭＳ Ｐ明朝" panose="02020600040205080304" pitchFamily="18" charset="-128"/>
                <a:ea typeface="ＭＳ Ｐ明朝" panose="02020600040205080304" pitchFamily="18" charset="-128"/>
                <a:cs typeface="PMingLiU"/>
              </a:rPr>
              <a:t>(100</a:t>
            </a:r>
            <a:r>
              <a:rPr sz="1002" spc="50" dirty="0">
                <a:solidFill>
                  <a:srgbClr val="231F20"/>
                </a:solidFill>
                <a:latin typeface="ＭＳ Ｐ明朝" panose="02020600040205080304" pitchFamily="18" charset="-128"/>
                <a:ea typeface="ＭＳ Ｐ明朝" panose="02020600040205080304" pitchFamily="18" charset="-128"/>
                <a:cs typeface="PMingLiU"/>
              </a:rPr>
              <a:t>円未満切り捨て</a:t>
            </a:r>
            <a:r>
              <a:rPr sz="1002" spc="16" dirty="0">
                <a:solidFill>
                  <a:srgbClr val="231F20"/>
                </a:solidFill>
                <a:latin typeface="ＭＳ Ｐ明朝" panose="02020600040205080304" pitchFamily="18" charset="-128"/>
                <a:ea typeface="ＭＳ Ｐ明朝" panose="02020600040205080304" pitchFamily="18" charset="-128"/>
                <a:cs typeface="PMingLiU"/>
              </a:rPr>
              <a:t>)</a:t>
            </a:r>
            <a:endParaRPr sz="1002" dirty="0">
              <a:latin typeface="ＭＳ Ｐ明朝" panose="02020600040205080304" pitchFamily="18" charset="-128"/>
              <a:ea typeface="ＭＳ Ｐ明朝" panose="02020600040205080304" pitchFamily="18" charset="-128"/>
              <a:cs typeface="PMingLiU"/>
            </a:endParaRPr>
          </a:p>
          <a:p>
            <a:pPr marL="12702">
              <a:spcBef>
                <a:spcPts val="400"/>
              </a:spcBef>
            </a:pPr>
            <a:r>
              <a:rPr sz="1002" spc="50" dirty="0">
                <a:solidFill>
                  <a:srgbClr val="231F20"/>
                </a:solidFill>
                <a:latin typeface="ＭＳ Ｐ明朝" panose="02020600040205080304" pitchFamily="18" charset="-128"/>
                <a:ea typeface="ＭＳ Ｐ明朝" panose="02020600040205080304" pitchFamily="18" charset="-128"/>
                <a:cs typeface="PMingLiU"/>
              </a:rPr>
              <a:t>958,000×6％＝57,480</a:t>
            </a:r>
            <a:r>
              <a:rPr sz="1002" spc="201" dirty="0">
                <a:solidFill>
                  <a:srgbClr val="231F20"/>
                </a:solidFill>
                <a:latin typeface="ＭＳ Ｐ明朝" panose="02020600040205080304" pitchFamily="18" charset="-128"/>
                <a:ea typeface="ＭＳ Ｐ明朝" panose="02020600040205080304" pitchFamily="18" charset="-128"/>
                <a:cs typeface="PMingLiU"/>
              </a:rPr>
              <a:t> </a:t>
            </a:r>
            <a:r>
              <a:rPr sz="1002" spc="20" dirty="0">
                <a:solidFill>
                  <a:srgbClr val="231F20"/>
                </a:solidFill>
                <a:latin typeface="ＭＳ Ｐ明朝" panose="02020600040205080304" pitchFamily="18" charset="-128"/>
                <a:ea typeface="ＭＳ Ｐ明朝" panose="02020600040205080304" pitchFamily="18" charset="-128"/>
                <a:cs typeface="PMingLiU"/>
              </a:rPr>
              <a:t>(100</a:t>
            </a:r>
            <a:r>
              <a:rPr sz="1002" spc="50" dirty="0">
                <a:solidFill>
                  <a:srgbClr val="231F20"/>
                </a:solidFill>
                <a:latin typeface="ＭＳ Ｐ明朝" panose="02020600040205080304" pitchFamily="18" charset="-128"/>
                <a:ea typeface="ＭＳ Ｐ明朝" panose="02020600040205080304" pitchFamily="18" charset="-128"/>
                <a:cs typeface="PMingLiU"/>
              </a:rPr>
              <a:t>円未満切り捨て</a:t>
            </a:r>
            <a:r>
              <a:rPr sz="1002" spc="16" dirty="0">
                <a:solidFill>
                  <a:srgbClr val="231F20"/>
                </a:solidFill>
                <a:latin typeface="ＭＳ Ｐ明朝" panose="02020600040205080304" pitchFamily="18" charset="-128"/>
                <a:ea typeface="ＭＳ Ｐ明朝" panose="02020600040205080304" pitchFamily="18" charset="-128"/>
                <a:cs typeface="PMingLiU"/>
              </a:rPr>
              <a:t>)</a:t>
            </a:r>
            <a:endParaRPr sz="1002" dirty="0">
              <a:latin typeface="ＭＳ Ｐ明朝" panose="02020600040205080304" pitchFamily="18" charset="-128"/>
              <a:ea typeface="ＭＳ Ｐ明朝" panose="02020600040205080304" pitchFamily="18" charset="-128"/>
              <a:cs typeface="PMingLiU"/>
            </a:endParaRPr>
          </a:p>
          <a:p>
            <a:pPr marL="12702">
              <a:spcBef>
                <a:spcPts val="400"/>
              </a:spcBef>
            </a:pPr>
            <a:r>
              <a:rPr sz="1002" spc="35" dirty="0">
                <a:solidFill>
                  <a:srgbClr val="231F20"/>
                </a:solidFill>
                <a:latin typeface="ＭＳ Ｐ明朝" panose="02020600040205080304" pitchFamily="18" charset="-128"/>
                <a:ea typeface="ＭＳ Ｐ明朝" panose="02020600040205080304" pitchFamily="18" charset="-128"/>
                <a:cs typeface="PMingLiU"/>
              </a:rPr>
              <a:t>毎月の給与明細の住民税の額</a:t>
            </a:r>
            <a:r>
              <a:rPr sz="1002" spc="16" dirty="0">
                <a:solidFill>
                  <a:srgbClr val="231F20"/>
                </a:solidFill>
                <a:latin typeface="ＭＳ Ｐ明朝" panose="02020600040205080304" pitchFamily="18" charset="-128"/>
                <a:ea typeface="ＭＳ Ｐ明朝" panose="02020600040205080304" pitchFamily="18" charset="-128"/>
                <a:cs typeface="PMingLiU"/>
              </a:rPr>
              <a:t>×2</a:t>
            </a:r>
            <a:r>
              <a:rPr sz="1002" spc="214" dirty="0">
                <a:solidFill>
                  <a:srgbClr val="231F20"/>
                </a:solidFill>
                <a:latin typeface="ＭＳ Ｐ明朝" panose="02020600040205080304" pitchFamily="18" charset="-128"/>
                <a:ea typeface="ＭＳ Ｐ明朝" panose="02020600040205080304" pitchFamily="18" charset="-128"/>
                <a:cs typeface="PMingLiU"/>
              </a:rPr>
              <a:t> </a:t>
            </a:r>
            <a:r>
              <a:rPr sz="1002" spc="25" dirty="0">
                <a:solidFill>
                  <a:srgbClr val="231F20"/>
                </a:solidFill>
                <a:latin typeface="ＭＳ Ｐ明朝" panose="02020600040205080304" pitchFamily="18" charset="-128"/>
                <a:ea typeface="ＭＳ Ｐ明朝" panose="02020600040205080304" pitchFamily="18" charset="-128"/>
                <a:cs typeface="PMingLiU"/>
              </a:rPr>
              <a:t>(４</a:t>
            </a:r>
            <a:r>
              <a:rPr sz="1002" spc="35" dirty="0">
                <a:solidFill>
                  <a:srgbClr val="231F20"/>
                </a:solidFill>
                <a:latin typeface="ＭＳ Ｐ明朝" panose="02020600040205080304" pitchFamily="18" charset="-128"/>
                <a:ea typeface="ＭＳ Ｐ明朝" panose="02020600040205080304" pitchFamily="18" charset="-128"/>
                <a:cs typeface="PMingLiU"/>
              </a:rPr>
              <a:t>・５月分の住民税</a:t>
            </a:r>
            <a:r>
              <a:rPr sz="1002" spc="10" dirty="0">
                <a:solidFill>
                  <a:srgbClr val="231F20"/>
                </a:solidFill>
                <a:latin typeface="ＭＳ Ｐ明朝" panose="02020600040205080304" pitchFamily="18" charset="-128"/>
                <a:ea typeface="ＭＳ Ｐ明朝" panose="02020600040205080304" pitchFamily="18" charset="-128"/>
                <a:cs typeface="PMingLiU"/>
              </a:rPr>
              <a:t>)</a:t>
            </a:r>
            <a:endParaRPr sz="1002" dirty="0">
              <a:latin typeface="ＭＳ Ｐ明朝" panose="02020600040205080304" pitchFamily="18" charset="-128"/>
              <a:ea typeface="ＭＳ Ｐ明朝" panose="02020600040205080304" pitchFamily="18" charset="-128"/>
              <a:cs typeface="PMingLiU"/>
            </a:endParaRPr>
          </a:p>
        </p:txBody>
      </p:sp>
      <p:grpSp>
        <p:nvGrpSpPr>
          <p:cNvPr id="15" name="object 15"/>
          <p:cNvGrpSpPr/>
          <p:nvPr/>
        </p:nvGrpSpPr>
        <p:grpSpPr>
          <a:xfrm>
            <a:off x="1259677" y="2803779"/>
            <a:ext cx="5316220" cy="1627503"/>
            <a:chOff x="1259674" y="2803779"/>
            <a:chExt cx="5316220" cy="1595120"/>
          </a:xfrm>
        </p:grpSpPr>
        <p:sp>
          <p:nvSpPr>
            <p:cNvPr id="16" name="object 16"/>
            <p:cNvSpPr/>
            <p:nvPr/>
          </p:nvSpPr>
          <p:spPr>
            <a:xfrm>
              <a:off x="1259674" y="2807398"/>
              <a:ext cx="5316220" cy="0"/>
            </a:xfrm>
            <a:custGeom>
              <a:avLst/>
              <a:gdLst/>
              <a:ahLst/>
              <a:cxnLst/>
              <a:rect l="l" t="t" r="r" b="b"/>
              <a:pathLst>
                <a:path w="5316220">
                  <a:moveTo>
                    <a:pt x="0" y="0"/>
                  </a:moveTo>
                  <a:lnTo>
                    <a:pt x="1400619" y="0"/>
                  </a:lnTo>
                  <a:lnTo>
                    <a:pt x="5315839" y="0"/>
                  </a:lnTo>
                </a:path>
              </a:pathLst>
            </a:custGeom>
            <a:ln w="7238">
              <a:solidFill>
                <a:srgbClr val="231F20"/>
              </a:solidFill>
            </a:ln>
          </p:spPr>
          <p:txBody>
            <a:bodyPr wrap="square" lIns="0" tIns="0" rIns="0" bIns="0" rtlCol="0"/>
            <a:lstStyle/>
            <a:p>
              <a:endParaRPr/>
            </a:p>
          </p:txBody>
        </p:sp>
        <p:sp>
          <p:nvSpPr>
            <p:cNvPr id="17" name="object 17"/>
            <p:cNvSpPr/>
            <p:nvPr/>
          </p:nvSpPr>
          <p:spPr>
            <a:xfrm>
              <a:off x="1259674" y="4394898"/>
              <a:ext cx="5316220" cy="0"/>
            </a:xfrm>
            <a:custGeom>
              <a:avLst/>
              <a:gdLst/>
              <a:ahLst/>
              <a:cxnLst/>
              <a:rect l="l" t="t" r="r" b="b"/>
              <a:pathLst>
                <a:path w="5316220">
                  <a:moveTo>
                    <a:pt x="0" y="0"/>
                  </a:moveTo>
                  <a:lnTo>
                    <a:pt x="1400619" y="0"/>
                  </a:lnTo>
                  <a:lnTo>
                    <a:pt x="5315839" y="0"/>
                  </a:lnTo>
                </a:path>
              </a:pathLst>
            </a:custGeom>
            <a:ln w="7238">
              <a:solidFill>
                <a:srgbClr val="231F20"/>
              </a:solidFill>
            </a:ln>
          </p:spPr>
          <p:txBody>
            <a:bodyPr wrap="square" lIns="0" tIns="0" rIns="0" bIns="0" rtlCol="0"/>
            <a:lstStyle/>
            <a:p>
              <a:endParaRPr/>
            </a:p>
          </p:txBody>
        </p:sp>
        <p:sp>
          <p:nvSpPr>
            <p:cNvPr id="18" name="object 18"/>
            <p:cNvSpPr/>
            <p:nvPr/>
          </p:nvSpPr>
          <p:spPr>
            <a:xfrm>
              <a:off x="1263294" y="2803779"/>
              <a:ext cx="0" cy="1595120"/>
            </a:xfrm>
            <a:custGeom>
              <a:avLst/>
              <a:gdLst/>
              <a:ahLst/>
              <a:cxnLst/>
              <a:rect l="l" t="t" r="r" b="b"/>
              <a:pathLst>
                <a:path h="1595120">
                  <a:moveTo>
                    <a:pt x="0" y="0"/>
                  </a:moveTo>
                  <a:lnTo>
                    <a:pt x="0" y="257619"/>
                  </a:lnTo>
                  <a:lnTo>
                    <a:pt x="0" y="1594739"/>
                  </a:lnTo>
                </a:path>
              </a:pathLst>
            </a:custGeom>
            <a:ln w="7238">
              <a:solidFill>
                <a:srgbClr val="231F20"/>
              </a:solidFill>
            </a:ln>
          </p:spPr>
          <p:txBody>
            <a:bodyPr wrap="square" lIns="0" tIns="0" rIns="0" bIns="0" rtlCol="0"/>
            <a:lstStyle/>
            <a:p>
              <a:endParaRPr/>
            </a:p>
          </p:txBody>
        </p:sp>
        <p:sp>
          <p:nvSpPr>
            <p:cNvPr id="19" name="object 19"/>
            <p:cNvSpPr/>
            <p:nvPr/>
          </p:nvSpPr>
          <p:spPr>
            <a:xfrm>
              <a:off x="6571894" y="2803779"/>
              <a:ext cx="0" cy="1595120"/>
            </a:xfrm>
            <a:custGeom>
              <a:avLst/>
              <a:gdLst/>
              <a:ahLst/>
              <a:cxnLst/>
              <a:rect l="l" t="t" r="r" b="b"/>
              <a:pathLst>
                <a:path h="1595120">
                  <a:moveTo>
                    <a:pt x="0" y="0"/>
                  </a:moveTo>
                  <a:lnTo>
                    <a:pt x="0" y="257619"/>
                  </a:lnTo>
                  <a:lnTo>
                    <a:pt x="0" y="1594739"/>
                  </a:lnTo>
                </a:path>
              </a:pathLst>
            </a:custGeom>
            <a:ln w="7238">
              <a:solidFill>
                <a:srgbClr val="231F20"/>
              </a:solidFill>
            </a:ln>
          </p:spPr>
          <p:txBody>
            <a:bodyPr wrap="square" lIns="0" tIns="0" rIns="0" bIns="0" rtlCol="0"/>
            <a:lstStyle/>
            <a:p>
              <a:endParaRPr/>
            </a:p>
          </p:txBody>
        </p:sp>
      </p:grpSp>
      <p:pic>
        <p:nvPicPr>
          <p:cNvPr id="21" name="object 21"/>
          <p:cNvPicPr/>
          <p:nvPr/>
        </p:nvPicPr>
        <p:blipFill>
          <a:blip r:embed="rId6" cstate="print"/>
          <a:stretch>
            <a:fillRect/>
          </a:stretch>
        </p:blipFill>
        <p:spPr>
          <a:xfrm>
            <a:off x="6870346" y="9982900"/>
            <a:ext cx="180975" cy="180975"/>
          </a:xfrm>
          <a:prstGeom prst="rect">
            <a:avLst/>
          </a:prstGeom>
        </p:spPr>
      </p:pic>
      <p:sp>
        <p:nvSpPr>
          <p:cNvPr id="22" name="object 22"/>
          <p:cNvSpPr txBox="1">
            <a:spLocks noGrp="1"/>
          </p:cNvSpPr>
          <p:nvPr>
            <p:ph type="sldNum" sz="quarter" idx="7"/>
          </p:nvPr>
        </p:nvSpPr>
        <p:spPr>
          <a:xfrm>
            <a:off x="3546116" y="9982900"/>
            <a:ext cx="533400" cy="153888"/>
          </a:xfrm>
          <a:prstGeom prst="rect">
            <a:avLst/>
          </a:prstGeom>
        </p:spPr>
        <p:txBody>
          <a:bodyPr vert="horz" wrap="square" lIns="0" tIns="0" rIns="0" bIns="0" rtlCol="0">
            <a:spAutoFit/>
          </a:bodyPr>
          <a:lstStyle/>
          <a:p>
            <a:pPr marL="12702">
              <a:lnSpc>
                <a:spcPts val="1159"/>
              </a:lnSpc>
            </a:pPr>
            <a:r>
              <a:rPr dirty="0"/>
              <a:t>―</a:t>
            </a:r>
            <a:r>
              <a:rPr spc="-57" dirty="0"/>
              <a:t> </a:t>
            </a:r>
            <a:r>
              <a:rPr lang="en-US" altLang="ja-JP" spc="30" dirty="0"/>
              <a:t>11</a:t>
            </a:r>
            <a:r>
              <a:rPr spc="-50" dirty="0" smtClean="0"/>
              <a:t> </a:t>
            </a:r>
            <a:r>
              <a:rPr dirty="0"/>
              <a:t>―</a:t>
            </a:r>
          </a:p>
        </p:txBody>
      </p:sp>
      <p:graphicFrame>
        <p:nvGraphicFramePr>
          <p:cNvPr id="27" name="オブジェクト 26"/>
          <p:cNvGraphicFramePr>
            <a:graphicFrameLocks noChangeAspect="1"/>
          </p:cNvGraphicFramePr>
          <p:nvPr>
            <p:extLst>
              <p:ext uri="{D42A27DB-BD31-4B8C-83A1-F6EECF244321}">
                <p14:modId xmlns:p14="http://schemas.microsoft.com/office/powerpoint/2010/main" val="634133793"/>
              </p:ext>
            </p:extLst>
          </p:nvPr>
        </p:nvGraphicFramePr>
        <p:xfrm>
          <a:off x="1011798" y="5090349"/>
          <a:ext cx="5773737" cy="4391025"/>
        </p:xfrm>
        <a:graphic>
          <a:graphicData uri="http://schemas.openxmlformats.org/presentationml/2006/ole">
            <mc:AlternateContent xmlns:mc="http://schemas.openxmlformats.org/markup-compatibility/2006">
              <mc:Choice xmlns:v="urn:schemas-microsoft-com:vml" Requires="v">
                <p:oleObj spid="_x0000_s1075" name="文書" r:id="rId8" imgW="5773798" imgH="4404413" progId="Word.Document.12">
                  <p:embed/>
                </p:oleObj>
              </mc:Choice>
              <mc:Fallback>
                <p:oleObj name="文書" r:id="rId8" imgW="5773798" imgH="4404413" progId="Word.Document.12">
                  <p:embed/>
                  <p:pic>
                    <p:nvPicPr>
                      <p:cNvPr id="0" name=""/>
                      <p:cNvPicPr/>
                      <p:nvPr/>
                    </p:nvPicPr>
                    <p:blipFill>
                      <a:blip r:embed="rId9"/>
                      <a:stretch>
                        <a:fillRect/>
                      </a:stretch>
                    </p:blipFill>
                    <p:spPr>
                      <a:xfrm>
                        <a:off x="1011798" y="5090349"/>
                        <a:ext cx="5773737" cy="4391025"/>
                      </a:xfrm>
                      <a:prstGeom prst="rect">
                        <a:avLst/>
                      </a:prstGeom>
                    </p:spPr>
                  </p:pic>
                </p:oleObj>
              </mc:Fallback>
            </mc:AlternateContent>
          </a:graphicData>
        </a:graphic>
      </p:graphicFrame>
      <p:sp>
        <p:nvSpPr>
          <p:cNvPr id="28" name="object 8"/>
          <p:cNvSpPr txBox="1"/>
          <p:nvPr/>
        </p:nvSpPr>
        <p:spPr>
          <a:xfrm>
            <a:off x="1074484" y="9309100"/>
            <a:ext cx="5675566" cy="197488"/>
          </a:xfrm>
          <a:prstGeom prst="rect">
            <a:avLst/>
          </a:prstGeom>
        </p:spPr>
        <p:txBody>
          <a:bodyPr vert="horz" wrap="square" lIns="0" tIns="12698" rIns="0" bIns="0" rtlCol="0">
            <a:spAutoFit/>
          </a:bodyPr>
          <a:lstStyle/>
          <a:p>
            <a:pPr marL="12702">
              <a:spcBef>
                <a:spcPts val="100"/>
              </a:spcBef>
            </a:pPr>
            <a:r>
              <a:rPr lang="en-US" altLang="ja-JP" sz="1200" dirty="0" smtClean="0">
                <a:latin typeface="ＭＳ Ｐ明朝" panose="02020600040205080304" pitchFamily="18" charset="-128"/>
                <a:ea typeface="ＭＳ Ｐ明朝" panose="02020600040205080304" pitchFamily="18" charset="-128"/>
                <a:cs typeface="PMingLiU"/>
              </a:rPr>
              <a:t>※</a:t>
            </a:r>
            <a:r>
              <a:rPr lang="ja-JP" altLang="en-US" sz="1200" dirty="0" smtClean="0">
                <a:latin typeface="ＭＳ Ｐ明朝" panose="02020600040205080304" pitchFamily="18" charset="-128"/>
                <a:ea typeface="ＭＳ Ｐ明朝" panose="02020600040205080304" pitchFamily="18" charset="-128"/>
                <a:cs typeface="PMingLiU"/>
              </a:rPr>
              <a:t>　勤続年数が２年以下の場合は，</a:t>
            </a:r>
            <a:r>
              <a:rPr lang="en-US" altLang="ja-JP" sz="1200" dirty="0" smtClean="0">
                <a:latin typeface="ＭＳ Ｐ明朝" panose="02020600040205080304" pitchFamily="18" charset="-128"/>
                <a:ea typeface="ＭＳ Ｐ明朝" panose="02020600040205080304" pitchFamily="18" charset="-128"/>
                <a:cs typeface="PMingLiU"/>
              </a:rPr>
              <a:t>80</a:t>
            </a:r>
            <a:r>
              <a:rPr lang="ja-JP" altLang="en-US" sz="1200" dirty="0" smtClean="0">
                <a:latin typeface="ＭＳ Ｐ明朝" panose="02020600040205080304" pitchFamily="18" charset="-128"/>
                <a:ea typeface="ＭＳ Ｐ明朝" panose="02020600040205080304" pitchFamily="18" charset="-128"/>
                <a:cs typeface="PMingLiU"/>
              </a:rPr>
              <a:t>万円。３年の場合は，</a:t>
            </a:r>
            <a:r>
              <a:rPr lang="en-US" altLang="ja-JP" sz="1200" dirty="0" smtClean="0">
                <a:latin typeface="ＭＳ Ｐ明朝" panose="02020600040205080304" pitchFamily="18" charset="-128"/>
                <a:ea typeface="ＭＳ Ｐ明朝" panose="02020600040205080304" pitchFamily="18" charset="-128"/>
                <a:cs typeface="PMingLiU"/>
              </a:rPr>
              <a:t>120</a:t>
            </a:r>
            <a:r>
              <a:rPr lang="ja-JP" altLang="en-US" sz="1200" dirty="0" smtClean="0">
                <a:latin typeface="ＭＳ Ｐ明朝" panose="02020600040205080304" pitchFamily="18" charset="-128"/>
                <a:ea typeface="ＭＳ Ｐ明朝" panose="02020600040205080304" pitchFamily="18" charset="-128"/>
                <a:cs typeface="PMingLiU"/>
              </a:rPr>
              <a:t>万円。</a:t>
            </a:r>
            <a:endParaRPr sz="1200" dirty="0">
              <a:latin typeface="ＭＳ Ｐ明朝" panose="02020600040205080304" pitchFamily="18" charset="-128"/>
              <a:ea typeface="ＭＳ Ｐ明朝" panose="02020600040205080304" pitchFamily="18" charset="-128"/>
              <a:cs typeface="PMingLiU"/>
            </a:endParaRPr>
          </a:p>
        </p:txBody>
      </p:sp>
      <p:pic>
        <p:nvPicPr>
          <p:cNvPr id="20" name="録音されたサウンド">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3473450" y="50419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79000"/>
    </mc:Choice>
    <mc:Fallback xmlns="">
      <p:transition spd="slow" advClick="0" advTm="7900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2997" fill="hold"/>
                                        <p:tgtEl>
                                          <p:spTgt spid="20"/>
                                        </p:tgtEl>
                                      </p:cBhvr>
                                    </p:cmd>
                                  </p:childTnLst>
                                </p:cTn>
                              </p:par>
                            </p:childTnLst>
                          </p:cTn>
                        </p:par>
                      </p:childTnLst>
                    </p:cTn>
                  </p:par>
                </p:childTnLst>
              </p:cTn>
              <p:nextCondLst>
                <p:cond evt="onClick" delay="0">
                  <p:tgtEl>
                    <p:spTgt spid="20"/>
                  </p:tgtEl>
                </p:cond>
              </p:nextCondLst>
            </p:seq>
            <p:audio>
              <p:cMediaNode vol="80000">
                <p:cTn id="7" fill="hold" display="0">
                  <p:stCondLst>
                    <p:cond delay="indefinite"/>
                  </p:stCondLst>
                  <p:endCondLst>
                    <p:cond evt="onStopAudio" delay="0">
                      <p:tgtEl>
                        <p:sldTgt/>
                      </p:tgtEl>
                    </p:cond>
                  </p:endCondLst>
                </p:cTn>
                <p:tgtEl>
                  <p:spTgt spid="20"/>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907695" y="2724855"/>
            <a:ext cx="165101" cy="182099"/>
          </a:xfrm>
          <a:prstGeom prst="rect">
            <a:avLst/>
          </a:prstGeom>
        </p:spPr>
        <p:txBody>
          <a:bodyPr vert="horz" wrap="square" lIns="0" tIns="12698" rIns="0" bIns="0" rtlCol="0">
            <a:spAutoFit/>
          </a:bodyPr>
          <a:lstStyle/>
          <a:p>
            <a:pPr marL="12702">
              <a:spcBef>
                <a:spcPts val="100"/>
              </a:spcBef>
            </a:pPr>
            <a:r>
              <a:rPr sz="1100" spc="-224" dirty="0">
                <a:solidFill>
                  <a:srgbClr val="231F20"/>
                </a:solidFill>
                <a:latin typeface="Times New Roman"/>
                <a:cs typeface="Times New Roman"/>
              </a:rPr>
              <a:t> </a:t>
            </a:r>
            <a:endParaRPr sz="1100">
              <a:latin typeface="Times New Roman"/>
              <a:cs typeface="Times New Roman"/>
            </a:endParaRPr>
          </a:p>
        </p:txBody>
      </p:sp>
      <p:grpSp>
        <p:nvGrpSpPr>
          <p:cNvPr id="10" name="object 10"/>
          <p:cNvGrpSpPr/>
          <p:nvPr/>
        </p:nvGrpSpPr>
        <p:grpSpPr>
          <a:xfrm>
            <a:off x="520331" y="7558606"/>
            <a:ext cx="6518630" cy="2301432"/>
            <a:chOff x="1109116" y="7314120"/>
            <a:chExt cx="5502910" cy="2162810"/>
          </a:xfrm>
        </p:grpSpPr>
        <p:sp>
          <p:nvSpPr>
            <p:cNvPr id="11" name="object 11"/>
            <p:cNvSpPr/>
            <p:nvPr/>
          </p:nvSpPr>
          <p:spPr>
            <a:xfrm>
              <a:off x="1109116" y="7315898"/>
              <a:ext cx="5502910" cy="0"/>
            </a:xfrm>
            <a:custGeom>
              <a:avLst/>
              <a:gdLst/>
              <a:ahLst/>
              <a:cxnLst/>
              <a:rect l="l" t="t" r="r" b="b"/>
              <a:pathLst>
                <a:path w="5502909">
                  <a:moveTo>
                    <a:pt x="0" y="0"/>
                  </a:moveTo>
                  <a:lnTo>
                    <a:pt x="1690877" y="0"/>
                  </a:lnTo>
                  <a:lnTo>
                    <a:pt x="2198878" y="0"/>
                  </a:lnTo>
                  <a:lnTo>
                    <a:pt x="5502656" y="0"/>
                  </a:lnTo>
                </a:path>
              </a:pathLst>
            </a:custGeom>
            <a:ln w="3556">
              <a:solidFill>
                <a:srgbClr val="231F20"/>
              </a:solidFill>
            </a:ln>
          </p:spPr>
          <p:txBody>
            <a:bodyPr wrap="square" lIns="0" tIns="0" rIns="0" bIns="0" rtlCol="0"/>
            <a:lstStyle/>
            <a:p>
              <a:endParaRPr/>
            </a:p>
          </p:txBody>
        </p:sp>
        <p:sp>
          <p:nvSpPr>
            <p:cNvPr id="12" name="object 12"/>
            <p:cNvSpPr/>
            <p:nvPr/>
          </p:nvSpPr>
          <p:spPr>
            <a:xfrm>
              <a:off x="1109116" y="9474898"/>
              <a:ext cx="5502910" cy="0"/>
            </a:xfrm>
            <a:custGeom>
              <a:avLst/>
              <a:gdLst/>
              <a:ahLst/>
              <a:cxnLst/>
              <a:rect l="l" t="t" r="r" b="b"/>
              <a:pathLst>
                <a:path w="5502909">
                  <a:moveTo>
                    <a:pt x="0" y="0"/>
                  </a:moveTo>
                  <a:lnTo>
                    <a:pt x="1690877" y="0"/>
                  </a:lnTo>
                  <a:lnTo>
                    <a:pt x="2198878" y="0"/>
                  </a:lnTo>
                  <a:lnTo>
                    <a:pt x="5502656" y="0"/>
                  </a:lnTo>
                </a:path>
              </a:pathLst>
            </a:custGeom>
            <a:ln w="3556">
              <a:solidFill>
                <a:srgbClr val="231F20"/>
              </a:solidFill>
            </a:ln>
          </p:spPr>
          <p:txBody>
            <a:bodyPr wrap="square" lIns="0" tIns="0" rIns="0" bIns="0" rtlCol="0"/>
            <a:lstStyle/>
            <a:p>
              <a:endParaRPr/>
            </a:p>
          </p:txBody>
        </p:sp>
        <p:sp>
          <p:nvSpPr>
            <p:cNvPr id="13" name="object 13"/>
            <p:cNvSpPr/>
            <p:nvPr/>
          </p:nvSpPr>
          <p:spPr>
            <a:xfrm>
              <a:off x="1110894" y="7314120"/>
              <a:ext cx="0" cy="2162810"/>
            </a:xfrm>
            <a:custGeom>
              <a:avLst/>
              <a:gdLst/>
              <a:ahLst/>
              <a:cxnLst/>
              <a:rect l="l" t="t" r="r" b="b"/>
              <a:pathLst>
                <a:path h="2162809">
                  <a:moveTo>
                    <a:pt x="0" y="0"/>
                  </a:moveTo>
                  <a:lnTo>
                    <a:pt x="0" y="382778"/>
                  </a:lnTo>
                  <a:lnTo>
                    <a:pt x="0" y="1017778"/>
                  </a:lnTo>
                  <a:lnTo>
                    <a:pt x="0" y="2162556"/>
                  </a:lnTo>
                </a:path>
              </a:pathLst>
            </a:custGeom>
            <a:ln w="3556">
              <a:solidFill>
                <a:srgbClr val="231F20"/>
              </a:solidFill>
            </a:ln>
          </p:spPr>
          <p:txBody>
            <a:bodyPr wrap="square" lIns="0" tIns="0" rIns="0" bIns="0" rtlCol="0"/>
            <a:lstStyle/>
            <a:p>
              <a:endParaRPr/>
            </a:p>
          </p:txBody>
        </p:sp>
        <p:sp>
          <p:nvSpPr>
            <p:cNvPr id="14" name="object 14"/>
            <p:cNvSpPr/>
            <p:nvPr/>
          </p:nvSpPr>
          <p:spPr>
            <a:xfrm>
              <a:off x="6609994" y="7314120"/>
              <a:ext cx="0" cy="2162810"/>
            </a:xfrm>
            <a:custGeom>
              <a:avLst/>
              <a:gdLst/>
              <a:ahLst/>
              <a:cxnLst/>
              <a:rect l="l" t="t" r="r" b="b"/>
              <a:pathLst>
                <a:path h="2162809">
                  <a:moveTo>
                    <a:pt x="0" y="0"/>
                  </a:moveTo>
                  <a:lnTo>
                    <a:pt x="0" y="382778"/>
                  </a:lnTo>
                  <a:lnTo>
                    <a:pt x="0" y="1017778"/>
                  </a:lnTo>
                  <a:lnTo>
                    <a:pt x="0" y="2162556"/>
                  </a:lnTo>
                </a:path>
              </a:pathLst>
            </a:custGeom>
            <a:ln w="3556">
              <a:solidFill>
                <a:srgbClr val="231F20"/>
              </a:solidFill>
            </a:ln>
          </p:spPr>
          <p:txBody>
            <a:bodyPr wrap="square" lIns="0" tIns="0" rIns="0" bIns="0" rtlCol="0"/>
            <a:lstStyle/>
            <a:p>
              <a:endParaRPr/>
            </a:p>
          </p:txBody>
        </p:sp>
      </p:grpSp>
      <p:pic>
        <p:nvPicPr>
          <p:cNvPr id="15" name="object 15"/>
          <p:cNvPicPr/>
          <p:nvPr/>
        </p:nvPicPr>
        <p:blipFill>
          <a:blip r:embed="rId3" cstate="print"/>
          <a:stretch>
            <a:fillRect/>
          </a:stretch>
        </p:blipFill>
        <p:spPr>
          <a:xfrm>
            <a:off x="507645" y="9982900"/>
            <a:ext cx="180975" cy="180975"/>
          </a:xfrm>
          <a:prstGeom prst="rect">
            <a:avLst/>
          </a:prstGeom>
        </p:spPr>
      </p:pic>
      <p:sp>
        <p:nvSpPr>
          <p:cNvPr id="16" name="object 16"/>
          <p:cNvSpPr txBox="1">
            <a:spLocks noGrp="1"/>
          </p:cNvSpPr>
          <p:nvPr>
            <p:ph type="sldNum" sz="quarter" idx="7"/>
          </p:nvPr>
        </p:nvSpPr>
        <p:spPr>
          <a:prstGeom prst="rect">
            <a:avLst/>
          </a:prstGeom>
        </p:spPr>
        <p:txBody>
          <a:bodyPr vert="horz" wrap="square" lIns="0" tIns="0" rIns="0" bIns="0" rtlCol="0">
            <a:spAutoFit/>
          </a:bodyPr>
          <a:lstStyle/>
          <a:p>
            <a:pPr marL="12702">
              <a:lnSpc>
                <a:spcPts val="1159"/>
              </a:lnSpc>
            </a:pPr>
            <a:r>
              <a:rPr dirty="0"/>
              <a:t>―</a:t>
            </a:r>
            <a:r>
              <a:rPr spc="-57" dirty="0"/>
              <a:t> </a:t>
            </a:r>
            <a:r>
              <a:rPr lang="en-US" altLang="ja-JP" spc="30" dirty="0"/>
              <a:t>12</a:t>
            </a:r>
            <a:r>
              <a:rPr spc="-50" dirty="0" smtClean="0"/>
              <a:t> </a:t>
            </a:r>
            <a:r>
              <a:rPr dirty="0"/>
              <a:t>―</a:t>
            </a:r>
          </a:p>
        </p:txBody>
      </p:sp>
      <p:sp>
        <p:nvSpPr>
          <p:cNvPr id="17" name="object 3"/>
          <p:cNvSpPr txBox="1"/>
          <p:nvPr/>
        </p:nvSpPr>
        <p:spPr>
          <a:xfrm>
            <a:off x="349250" y="774700"/>
            <a:ext cx="6857999" cy="6783906"/>
          </a:xfrm>
          <a:prstGeom prst="rect">
            <a:avLst/>
          </a:prstGeom>
        </p:spPr>
        <p:txBody>
          <a:bodyPr vert="horz" wrap="square" lIns="0" tIns="12698" rIns="0" bIns="0" rtlCol="0">
            <a:spAutoFit/>
          </a:bodyPr>
          <a:lstStyle/>
          <a:p>
            <a:pPr>
              <a:lnSpc>
                <a:spcPts val="2400"/>
              </a:lnSpc>
            </a:pPr>
            <a:r>
              <a:rPr lang="en-US" altLang="ja-JP" sz="1400" dirty="0">
                <a:latin typeface="+mn-ea"/>
              </a:rPr>
              <a:t>[</a:t>
            </a:r>
            <a:r>
              <a:rPr lang="ja-JP" altLang="ja-JP" sz="1400" dirty="0">
                <a:latin typeface="+mn-ea"/>
              </a:rPr>
              <a:t>提 出 書 類</a:t>
            </a:r>
            <a:r>
              <a:rPr lang="en-US" altLang="ja-JP" sz="1400" dirty="0">
                <a:latin typeface="+mn-ea"/>
              </a:rPr>
              <a:t>]</a:t>
            </a:r>
            <a:endParaRPr lang="ja-JP" altLang="ja-JP" sz="1400" dirty="0">
              <a:latin typeface="+mn-ea"/>
            </a:endParaRPr>
          </a:p>
          <a:p>
            <a:pPr>
              <a:lnSpc>
                <a:spcPts val="2400"/>
              </a:lnSpc>
            </a:pPr>
            <a:r>
              <a:rPr lang="en-US" altLang="ja-JP" sz="1400" dirty="0" smtClean="0">
                <a:latin typeface="ＭＳ Ｐ明朝" panose="02020600040205080304" pitchFamily="18" charset="-128"/>
                <a:ea typeface="ＭＳ Ｐ明朝" panose="02020600040205080304" pitchFamily="18" charset="-128"/>
              </a:rPr>
              <a:t>  </a:t>
            </a:r>
            <a:r>
              <a:rPr lang="ja-JP" altLang="ja-JP" sz="1400" dirty="0" smtClean="0">
                <a:latin typeface="ＭＳ Ｐ明朝" panose="02020600040205080304" pitchFamily="18" charset="-128"/>
                <a:ea typeface="ＭＳ Ｐ明朝" panose="02020600040205080304" pitchFamily="18" charset="-128"/>
              </a:rPr>
              <a:t>１</a:t>
            </a:r>
            <a:r>
              <a:rPr lang="ja-JP" altLang="ja-JP" sz="1400" dirty="0">
                <a:latin typeface="ＭＳ Ｐ明朝" panose="02020600040205080304" pitchFamily="18" charset="-128"/>
                <a:ea typeface="ＭＳ Ｐ明朝" panose="02020600040205080304" pitchFamily="18" charset="-128"/>
              </a:rPr>
              <a:t>　｢退職所得の受給に関する申告書・退職所得申告書｣ 兼 ｢退職手当受給調書</a:t>
            </a:r>
            <a:r>
              <a:rPr lang="ja-JP" altLang="ja-JP" sz="1400" dirty="0" smtClean="0">
                <a:latin typeface="ＭＳ Ｐ明朝" panose="02020600040205080304" pitchFamily="18" charset="-128"/>
                <a:ea typeface="ＭＳ Ｐ明朝" panose="02020600040205080304" pitchFamily="18" charset="-128"/>
              </a:rPr>
              <a:t>｣</a:t>
            </a:r>
            <a:endParaRPr lang="en-US" altLang="ja-JP" sz="1400" dirty="0" smtClean="0">
              <a:latin typeface="ＭＳ Ｐ明朝" panose="02020600040205080304" pitchFamily="18" charset="-128"/>
              <a:ea typeface="ＭＳ Ｐ明朝" panose="02020600040205080304" pitchFamily="18" charset="-128"/>
            </a:endParaRPr>
          </a:p>
          <a:p>
            <a:pPr>
              <a:lnSpc>
                <a:spcPts val="2400"/>
              </a:lnSpc>
            </a:pPr>
            <a:r>
              <a:rPr lang="en-US" altLang="ja-JP" sz="1400" dirty="0">
                <a:latin typeface="ＭＳ Ｐ明朝" panose="02020600040205080304" pitchFamily="18" charset="-128"/>
                <a:ea typeface="ＭＳ Ｐ明朝" panose="02020600040205080304" pitchFamily="18" charset="-128"/>
              </a:rPr>
              <a:t> </a:t>
            </a:r>
            <a:r>
              <a:rPr lang="en-US" altLang="ja-JP" sz="1400" dirty="0" smtClean="0">
                <a:latin typeface="ＭＳ Ｐ明朝" panose="02020600040205080304" pitchFamily="18" charset="-128"/>
                <a:ea typeface="ＭＳ Ｐ明朝" panose="02020600040205080304" pitchFamily="18" charset="-128"/>
              </a:rPr>
              <a:t>     </a:t>
            </a:r>
            <a:r>
              <a:rPr lang="ja-JP" altLang="ja-JP" sz="1400" dirty="0" smtClean="0">
                <a:latin typeface="ＭＳ Ｐ明朝" panose="02020600040205080304" pitchFamily="18" charset="-128"/>
                <a:ea typeface="ＭＳ Ｐ明朝" panose="02020600040205080304" pitchFamily="18" charset="-128"/>
              </a:rPr>
              <a:t> </a:t>
            </a:r>
            <a:r>
              <a:rPr lang="en-US" altLang="ja-JP" sz="1400" dirty="0">
                <a:latin typeface="ＭＳ Ｐ明朝" panose="02020600040205080304" pitchFamily="18" charset="-128"/>
                <a:ea typeface="ＭＳ Ｐ明朝" panose="02020600040205080304" pitchFamily="18" charset="-128"/>
              </a:rPr>
              <a:t>(</a:t>
            </a:r>
            <a:r>
              <a:rPr lang="ja-JP" altLang="ja-JP" sz="1400" dirty="0">
                <a:latin typeface="ＭＳ Ｐ明朝" panose="02020600040205080304" pitchFamily="18" charset="-128"/>
                <a:ea typeface="ＭＳ Ｐ明朝" panose="02020600040205080304" pitchFamily="18" charset="-128"/>
              </a:rPr>
              <a:t>別紙２　記入例</a:t>
            </a:r>
            <a:r>
              <a:rPr lang="en-US" altLang="ja-JP" sz="1400" dirty="0">
                <a:latin typeface="ＭＳ Ｐ明朝" panose="02020600040205080304" pitchFamily="18" charset="-128"/>
                <a:ea typeface="ＭＳ Ｐ明朝" panose="02020600040205080304" pitchFamily="18" charset="-128"/>
              </a:rPr>
              <a:t>) </a:t>
            </a:r>
            <a:endParaRPr lang="ja-JP" altLang="ja-JP" sz="1400" dirty="0">
              <a:latin typeface="ＭＳ Ｐ明朝" panose="02020600040205080304" pitchFamily="18" charset="-128"/>
              <a:ea typeface="ＭＳ Ｐ明朝" panose="02020600040205080304" pitchFamily="18" charset="-128"/>
            </a:endParaRPr>
          </a:p>
          <a:p>
            <a:pPr>
              <a:lnSpc>
                <a:spcPts val="2400"/>
              </a:lnSpc>
            </a:pPr>
            <a:r>
              <a:rPr lang="en-US" altLang="ja-JP" sz="1400" dirty="0" smtClean="0">
                <a:latin typeface="ＭＳ Ｐ明朝" panose="02020600040205080304" pitchFamily="18" charset="-128"/>
                <a:ea typeface="ＭＳ Ｐ明朝" panose="02020600040205080304" pitchFamily="18" charset="-128"/>
              </a:rPr>
              <a:t>  </a:t>
            </a:r>
            <a:r>
              <a:rPr lang="ja-JP" altLang="ja-JP" sz="1400" dirty="0" smtClean="0">
                <a:latin typeface="ＭＳ Ｐ明朝" panose="02020600040205080304" pitchFamily="18" charset="-128"/>
                <a:ea typeface="ＭＳ Ｐ明朝" panose="02020600040205080304" pitchFamily="18" charset="-128"/>
              </a:rPr>
              <a:t>２</a:t>
            </a:r>
            <a:r>
              <a:rPr lang="ja-JP" altLang="ja-JP" sz="1400" dirty="0">
                <a:latin typeface="ＭＳ Ｐ明朝" panose="02020600040205080304" pitchFamily="18" charset="-128"/>
                <a:ea typeface="ＭＳ Ｐ明朝" panose="02020600040205080304" pitchFamily="18" charset="-128"/>
              </a:rPr>
              <a:t>　退職手当の振込を希望する口座の預金通帳の写し</a:t>
            </a:r>
          </a:p>
          <a:p>
            <a:pPr>
              <a:lnSpc>
                <a:spcPts val="2400"/>
              </a:lnSpc>
            </a:pPr>
            <a:r>
              <a:rPr lang="en-US" altLang="ja-JP" sz="1400" dirty="0" smtClean="0">
                <a:latin typeface="ＭＳ Ｐ明朝" panose="02020600040205080304" pitchFamily="18" charset="-128"/>
                <a:ea typeface="ＭＳ Ｐ明朝" panose="02020600040205080304" pitchFamily="18" charset="-128"/>
              </a:rPr>
              <a:t>  </a:t>
            </a:r>
            <a:r>
              <a:rPr lang="ja-JP" altLang="ja-JP" sz="1400" dirty="0" smtClean="0">
                <a:latin typeface="ＭＳ Ｐ明朝" panose="02020600040205080304" pitchFamily="18" charset="-128"/>
                <a:ea typeface="ＭＳ Ｐ明朝" panose="02020600040205080304" pitchFamily="18" charset="-128"/>
              </a:rPr>
              <a:t>３</a:t>
            </a:r>
            <a:r>
              <a:rPr lang="ja-JP" altLang="en-US" sz="1400" dirty="0" smtClean="0">
                <a:latin typeface="ＭＳ Ｐ明朝" panose="02020600040205080304" pitchFamily="18" charset="-128"/>
                <a:ea typeface="ＭＳ Ｐ明朝" panose="02020600040205080304" pitchFamily="18" charset="-128"/>
              </a:rPr>
              <a:t>　</a:t>
            </a:r>
            <a:r>
              <a:rPr lang="ja-JP" altLang="ja-JP" sz="1400" dirty="0" smtClean="0">
                <a:latin typeface="ＭＳ Ｐ明朝" panose="02020600040205080304" pitchFamily="18" charset="-128"/>
                <a:ea typeface="ＭＳ Ｐ明朝" panose="02020600040205080304" pitchFamily="18" charset="-128"/>
              </a:rPr>
              <a:t>本県</a:t>
            </a:r>
            <a:r>
              <a:rPr lang="ja-JP" altLang="ja-JP" sz="1400" dirty="0">
                <a:latin typeface="ＭＳ Ｐ明朝" panose="02020600040205080304" pitchFamily="18" charset="-128"/>
                <a:ea typeface="ＭＳ Ｐ明朝" panose="02020600040205080304" pitchFamily="18" charset="-128"/>
              </a:rPr>
              <a:t>以外の履歴のある場合は，履歴証明書及び退職手当の支給の有無に</a:t>
            </a:r>
            <a:r>
              <a:rPr lang="ja-JP" altLang="ja-JP" sz="1400" dirty="0" smtClean="0">
                <a:latin typeface="ＭＳ Ｐ明朝" panose="02020600040205080304" pitchFamily="18" charset="-128"/>
                <a:ea typeface="ＭＳ Ｐ明朝" panose="02020600040205080304" pitchFamily="18" charset="-128"/>
              </a:rPr>
              <a:t>ついて</a:t>
            </a:r>
            <a:endParaRPr lang="en-US" altLang="ja-JP" sz="1400" dirty="0" smtClean="0">
              <a:latin typeface="ＭＳ Ｐ明朝" panose="02020600040205080304" pitchFamily="18" charset="-128"/>
              <a:ea typeface="ＭＳ Ｐ明朝" panose="02020600040205080304" pitchFamily="18" charset="-128"/>
            </a:endParaRPr>
          </a:p>
          <a:p>
            <a:pPr>
              <a:lnSpc>
                <a:spcPts val="2400"/>
              </a:lnSpc>
            </a:pPr>
            <a:r>
              <a:rPr lang="en-US" altLang="ja-JP" sz="1400" dirty="0">
                <a:latin typeface="ＭＳ Ｐ明朝" panose="02020600040205080304" pitchFamily="18" charset="-128"/>
                <a:ea typeface="ＭＳ Ｐ明朝" panose="02020600040205080304" pitchFamily="18" charset="-128"/>
              </a:rPr>
              <a:t> </a:t>
            </a:r>
            <a:r>
              <a:rPr lang="en-US" altLang="ja-JP" sz="1400" dirty="0" smtClean="0">
                <a:latin typeface="ＭＳ Ｐ明朝" panose="02020600040205080304" pitchFamily="18" charset="-128"/>
                <a:ea typeface="ＭＳ Ｐ明朝" panose="02020600040205080304" pitchFamily="18" charset="-128"/>
              </a:rPr>
              <a:t>  </a:t>
            </a:r>
            <a:r>
              <a:rPr lang="ja-JP" altLang="ja-JP" sz="1400" dirty="0" smtClean="0">
                <a:latin typeface="ＭＳ Ｐ明朝" panose="02020600040205080304" pitchFamily="18" charset="-128"/>
                <a:ea typeface="ＭＳ Ｐ明朝" panose="02020600040205080304" pitchFamily="18" charset="-128"/>
              </a:rPr>
              <a:t>の各任命権者</a:t>
            </a:r>
            <a:r>
              <a:rPr lang="ja-JP" altLang="ja-JP" sz="1400" dirty="0">
                <a:latin typeface="ＭＳ Ｐ明朝" panose="02020600040205080304" pitchFamily="18" charset="-128"/>
                <a:ea typeface="ＭＳ Ｐ明朝" panose="02020600040205080304" pitchFamily="18" charset="-128"/>
              </a:rPr>
              <a:t>の証明書</a:t>
            </a:r>
          </a:p>
          <a:p>
            <a:pPr>
              <a:lnSpc>
                <a:spcPts val="2400"/>
              </a:lnSpc>
            </a:pPr>
            <a:r>
              <a:rPr lang="en-US" altLang="ja-JP" sz="1400" dirty="0" smtClean="0">
                <a:latin typeface="ＭＳ Ｐ明朝" panose="02020600040205080304" pitchFamily="18" charset="-128"/>
                <a:ea typeface="ＭＳ Ｐ明朝" panose="02020600040205080304" pitchFamily="18" charset="-128"/>
              </a:rPr>
              <a:t>   </a:t>
            </a:r>
            <a:r>
              <a:rPr lang="ja-JP" altLang="ja-JP" sz="1400" dirty="0" smtClean="0">
                <a:latin typeface="ＭＳ Ｐ明朝" panose="02020600040205080304" pitchFamily="18" charset="-128"/>
                <a:ea typeface="ＭＳ Ｐ明朝" panose="02020600040205080304" pitchFamily="18" charset="-128"/>
              </a:rPr>
              <a:t>（</a:t>
            </a:r>
            <a:r>
              <a:rPr lang="ja-JP" altLang="ja-JP" sz="1400" dirty="0">
                <a:latin typeface="ＭＳ Ｐ明朝" panose="02020600040205080304" pitchFamily="18" charset="-128"/>
                <a:ea typeface="ＭＳ Ｐ明朝" panose="02020600040205080304" pitchFamily="18" charset="-128"/>
              </a:rPr>
              <a:t>注）　傷病により退職する場合は，公立学校共済組合が発行する障害程度の認定</a:t>
            </a:r>
            <a:r>
              <a:rPr lang="ja-JP" altLang="ja-JP" sz="1400" dirty="0" smtClean="0">
                <a:latin typeface="ＭＳ Ｐ明朝" panose="02020600040205080304" pitchFamily="18" charset="-128"/>
                <a:ea typeface="ＭＳ Ｐ明朝" panose="02020600040205080304" pitchFamily="18" charset="-128"/>
              </a:rPr>
              <a:t>に</a:t>
            </a:r>
            <a:endParaRPr lang="en-US" altLang="ja-JP" sz="1400" dirty="0" smtClean="0">
              <a:latin typeface="ＭＳ Ｐ明朝" panose="02020600040205080304" pitchFamily="18" charset="-128"/>
              <a:ea typeface="ＭＳ Ｐ明朝" panose="02020600040205080304" pitchFamily="18" charset="-128"/>
            </a:endParaRPr>
          </a:p>
          <a:p>
            <a:pPr>
              <a:lnSpc>
                <a:spcPts val="2400"/>
              </a:lnSpc>
            </a:pPr>
            <a:r>
              <a:rPr lang="en-US" altLang="ja-JP" sz="1400" dirty="0">
                <a:latin typeface="ＭＳ Ｐ明朝" panose="02020600040205080304" pitchFamily="18" charset="-128"/>
                <a:ea typeface="ＭＳ Ｐ明朝" panose="02020600040205080304" pitchFamily="18" charset="-128"/>
              </a:rPr>
              <a:t> </a:t>
            </a:r>
            <a:r>
              <a:rPr lang="en-US" altLang="ja-JP" sz="1400" dirty="0" smtClean="0">
                <a:latin typeface="ＭＳ Ｐ明朝" panose="02020600040205080304" pitchFamily="18" charset="-128"/>
                <a:ea typeface="ＭＳ Ｐ明朝" panose="02020600040205080304" pitchFamily="18" charset="-128"/>
              </a:rPr>
              <a:t>       </a:t>
            </a:r>
            <a:r>
              <a:rPr lang="ja-JP" altLang="ja-JP" sz="1400" dirty="0" smtClean="0">
                <a:latin typeface="ＭＳ Ｐ明朝" panose="02020600040205080304" pitchFamily="18" charset="-128"/>
                <a:ea typeface="ＭＳ Ｐ明朝" panose="02020600040205080304" pitchFamily="18" charset="-128"/>
              </a:rPr>
              <a:t>ついて</a:t>
            </a:r>
            <a:r>
              <a:rPr lang="ja-JP" altLang="ja-JP" sz="1400" dirty="0">
                <a:latin typeface="ＭＳ Ｐ明朝" panose="02020600040205080304" pitchFamily="18" charset="-128"/>
                <a:ea typeface="ＭＳ Ｐ明朝" panose="02020600040205080304" pitchFamily="18" charset="-128"/>
              </a:rPr>
              <a:t>の通知書</a:t>
            </a:r>
            <a:r>
              <a:rPr lang="ja-JP" altLang="ja-JP" sz="1400" dirty="0" smtClean="0">
                <a:latin typeface="ＭＳ Ｐ明朝" panose="02020600040205080304" pitchFamily="18" charset="-128"/>
                <a:ea typeface="ＭＳ Ｐ明朝" panose="02020600040205080304" pitchFamily="18" charset="-128"/>
              </a:rPr>
              <a:t>の写し</a:t>
            </a:r>
            <a:endParaRPr lang="ja-JP" altLang="ja-JP" sz="1400" dirty="0">
              <a:latin typeface="ＭＳ Ｐ明朝" panose="02020600040205080304" pitchFamily="18" charset="-128"/>
              <a:ea typeface="ＭＳ Ｐ明朝" panose="02020600040205080304" pitchFamily="18" charset="-128"/>
            </a:endParaRPr>
          </a:p>
          <a:p>
            <a:pPr>
              <a:lnSpc>
                <a:spcPts val="2400"/>
              </a:lnSpc>
            </a:pPr>
            <a:endParaRPr lang="en-US" altLang="ja-JP" sz="1400" dirty="0" smtClean="0">
              <a:latin typeface="ＭＳ Ｐ明朝" panose="02020600040205080304" pitchFamily="18" charset="-128"/>
              <a:ea typeface="ＭＳ Ｐ明朝" panose="02020600040205080304" pitchFamily="18" charset="-128"/>
            </a:endParaRPr>
          </a:p>
          <a:p>
            <a:pPr>
              <a:lnSpc>
                <a:spcPts val="2400"/>
              </a:lnSpc>
            </a:pPr>
            <a:r>
              <a:rPr lang="en-US" altLang="ja-JP" sz="1400" dirty="0" smtClean="0">
                <a:latin typeface="+mn-ea"/>
              </a:rPr>
              <a:t>[</a:t>
            </a:r>
            <a:r>
              <a:rPr lang="ja-JP" altLang="ja-JP" sz="1400" dirty="0">
                <a:latin typeface="+mn-ea"/>
              </a:rPr>
              <a:t>履 歴 証 明</a:t>
            </a:r>
            <a:r>
              <a:rPr lang="en-US" altLang="ja-JP" sz="1400" dirty="0">
                <a:latin typeface="+mn-ea"/>
              </a:rPr>
              <a:t>]</a:t>
            </a:r>
            <a:endParaRPr lang="ja-JP" altLang="ja-JP" sz="1400" dirty="0">
              <a:latin typeface="+mn-ea"/>
            </a:endParaRPr>
          </a:p>
          <a:p>
            <a:pPr>
              <a:lnSpc>
                <a:spcPts val="2400"/>
              </a:lnSpc>
            </a:pPr>
            <a:r>
              <a:rPr lang="ja-JP" altLang="en-US" sz="1400" dirty="0">
                <a:latin typeface="ＭＳ Ｐ明朝" panose="02020600040205080304" pitchFamily="18" charset="-128"/>
                <a:ea typeface="ＭＳ Ｐ明朝" panose="02020600040205080304" pitchFamily="18" charset="-128"/>
              </a:rPr>
              <a:t>　</a:t>
            </a:r>
            <a:r>
              <a:rPr lang="ja-JP" altLang="en-US" sz="1400" dirty="0" smtClean="0">
                <a:latin typeface="ＭＳ Ｐ明朝" panose="02020600040205080304" pitchFamily="18" charset="-128"/>
                <a:ea typeface="ＭＳ Ｐ明朝" panose="02020600040205080304" pitchFamily="18" charset="-128"/>
              </a:rPr>
              <a:t> </a:t>
            </a:r>
            <a:r>
              <a:rPr lang="ja-JP" altLang="ja-JP" sz="1400" dirty="0" smtClean="0">
                <a:latin typeface="ＭＳ Ｐ明朝" panose="02020600040205080304" pitchFamily="18" charset="-128"/>
                <a:ea typeface="ＭＳ Ｐ明朝" panose="02020600040205080304" pitchFamily="18" charset="-128"/>
              </a:rPr>
              <a:t>本県</a:t>
            </a:r>
            <a:r>
              <a:rPr lang="ja-JP" altLang="ja-JP" sz="1400" dirty="0">
                <a:latin typeface="ＭＳ Ｐ明朝" panose="02020600040205080304" pitchFamily="18" charset="-128"/>
                <a:ea typeface="ＭＳ Ｐ明朝" panose="02020600040205080304" pitchFamily="18" charset="-128"/>
              </a:rPr>
              <a:t>職員以外の履歴を有する人で，その期間が本県職員に通算される場合は</a:t>
            </a:r>
            <a:r>
              <a:rPr lang="ja-JP" altLang="ja-JP" sz="1400" dirty="0" smtClean="0">
                <a:latin typeface="ＭＳ Ｐ明朝" panose="02020600040205080304" pitchFamily="18" charset="-128"/>
                <a:ea typeface="ＭＳ Ｐ明朝" panose="02020600040205080304" pitchFamily="18" charset="-128"/>
              </a:rPr>
              <a:t>，</a:t>
            </a:r>
            <a:r>
              <a:rPr lang="ja-JP" altLang="en-US" sz="1400" dirty="0" smtClean="0">
                <a:latin typeface="ＭＳ Ｐ明朝" panose="02020600040205080304" pitchFamily="18" charset="-128"/>
                <a:ea typeface="ＭＳ Ｐ明朝" panose="02020600040205080304" pitchFamily="18" charset="-128"/>
              </a:rPr>
              <a:t>退職</a:t>
            </a:r>
            <a:r>
              <a:rPr lang="ja-JP" altLang="ja-JP" sz="1400" dirty="0" smtClean="0">
                <a:latin typeface="ＭＳ Ｐ明朝" panose="02020600040205080304" pitchFamily="18" charset="-128"/>
                <a:ea typeface="ＭＳ Ｐ明朝" panose="02020600040205080304" pitchFamily="18" charset="-128"/>
              </a:rPr>
              <a:t>手当</a:t>
            </a:r>
            <a:r>
              <a:rPr lang="ja-JP" altLang="ja-JP" sz="1400" dirty="0">
                <a:latin typeface="ＭＳ Ｐ明朝" panose="02020600040205080304" pitchFamily="18" charset="-128"/>
                <a:ea typeface="ＭＳ Ｐ明朝" panose="02020600040205080304" pitchFamily="18" charset="-128"/>
              </a:rPr>
              <a:t>の算定に際し，履歴証明が必要です｡ </a:t>
            </a:r>
          </a:p>
          <a:p>
            <a:pPr>
              <a:lnSpc>
                <a:spcPts val="2400"/>
              </a:lnSpc>
            </a:pPr>
            <a:endParaRPr lang="en-US" altLang="ja-JP" sz="1400" dirty="0" smtClean="0">
              <a:latin typeface="ＭＳ Ｐ明朝" panose="02020600040205080304" pitchFamily="18" charset="-128"/>
              <a:ea typeface="ＭＳ Ｐ明朝" panose="02020600040205080304" pitchFamily="18" charset="-128"/>
            </a:endParaRPr>
          </a:p>
          <a:p>
            <a:pPr>
              <a:lnSpc>
                <a:spcPts val="2400"/>
              </a:lnSpc>
            </a:pPr>
            <a:r>
              <a:rPr lang="en-US" altLang="ja-JP" sz="1400" dirty="0" smtClean="0">
                <a:latin typeface="+mn-ea"/>
              </a:rPr>
              <a:t>[</a:t>
            </a:r>
            <a:r>
              <a:rPr lang="ja-JP" altLang="ja-JP" sz="1400" dirty="0">
                <a:latin typeface="+mn-ea"/>
              </a:rPr>
              <a:t>退職手当支給の有無に係る証明</a:t>
            </a:r>
            <a:r>
              <a:rPr lang="en-US" altLang="ja-JP" sz="1400" dirty="0">
                <a:latin typeface="+mn-ea"/>
              </a:rPr>
              <a:t>]</a:t>
            </a:r>
            <a:endParaRPr lang="ja-JP" altLang="ja-JP" sz="1400" dirty="0">
              <a:latin typeface="+mn-ea"/>
            </a:endParaRPr>
          </a:p>
          <a:p>
            <a:pPr>
              <a:lnSpc>
                <a:spcPts val="2400"/>
              </a:lnSpc>
            </a:pPr>
            <a:r>
              <a:rPr lang="ja-JP" altLang="en-US" sz="1400" dirty="0" smtClean="0">
                <a:latin typeface="ＭＳ Ｐ明朝" panose="02020600040205080304" pitchFamily="18" charset="-128"/>
                <a:ea typeface="ＭＳ Ｐ明朝" panose="02020600040205080304" pitchFamily="18" charset="-128"/>
              </a:rPr>
              <a:t>　</a:t>
            </a:r>
            <a:r>
              <a:rPr lang="ja-JP" altLang="ja-JP" sz="1400" dirty="0" smtClean="0">
                <a:latin typeface="ＭＳ Ｐ明朝" panose="02020600040205080304" pitchFamily="18" charset="-128"/>
                <a:ea typeface="ＭＳ Ｐ明朝" panose="02020600040205080304" pitchFamily="18" charset="-128"/>
              </a:rPr>
              <a:t>本県</a:t>
            </a:r>
            <a:r>
              <a:rPr lang="ja-JP" altLang="ja-JP" sz="1400" dirty="0">
                <a:latin typeface="ＭＳ Ｐ明朝" panose="02020600040205080304" pitchFamily="18" charset="-128"/>
                <a:ea typeface="ＭＳ Ｐ明朝" panose="02020600040205080304" pitchFamily="18" charset="-128"/>
              </a:rPr>
              <a:t>以外の履歴で，退職手当の支給を受けた期間については，勤続期間に含まれないこととなるので， 次に掲げる場合は，履歴証明のほか退職手当支給の有無についての証明が必要です｡ </a:t>
            </a:r>
          </a:p>
          <a:p>
            <a:pPr>
              <a:lnSpc>
                <a:spcPts val="2400"/>
              </a:lnSpc>
            </a:pPr>
            <a:r>
              <a:rPr lang="ja-JP" altLang="ja-JP" sz="1400" dirty="0" smtClean="0">
                <a:latin typeface="ＭＳ Ｐ明朝" panose="02020600040205080304" pitchFamily="18" charset="-128"/>
                <a:ea typeface="ＭＳ Ｐ明朝" panose="02020600040205080304" pitchFamily="18" charset="-128"/>
              </a:rPr>
              <a:t>１</a:t>
            </a:r>
            <a:r>
              <a:rPr lang="ja-JP" altLang="en-US" sz="1400" dirty="0" smtClean="0">
                <a:latin typeface="ＭＳ Ｐ明朝" panose="02020600040205080304" pitchFamily="18" charset="-128"/>
                <a:ea typeface="ＭＳ Ｐ明朝" panose="02020600040205080304" pitchFamily="18" charset="-128"/>
              </a:rPr>
              <a:t>　</a:t>
            </a:r>
            <a:r>
              <a:rPr lang="ja-JP" altLang="ja-JP" sz="1400" dirty="0" smtClean="0">
                <a:latin typeface="ＭＳ Ｐ明朝" panose="02020600040205080304" pitchFamily="18" charset="-128"/>
                <a:ea typeface="ＭＳ Ｐ明朝" panose="02020600040205080304" pitchFamily="18" charset="-128"/>
              </a:rPr>
              <a:t>公務員間</a:t>
            </a:r>
            <a:r>
              <a:rPr lang="ja-JP" altLang="ja-JP" sz="1400" dirty="0">
                <a:latin typeface="ＭＳ Ｐ明朝" panose="02020600040205080304" pitchFamily="18" charset="-128"/>
                <a:ea typeface="ＭＳ Ｐ明朝" panose="02020600040205080304" pitchFamily="18" charset="-128"/>
              </a:rPr>
              <a:t>の異動の場合</a:t>
            </a:r>
          </a:p>
          <a:p>
            <a:pPr>
              <a:lnSpc>
                <a:spcPts val="2400"/>
              </a:lnSpc>
            </a:pPr>
            <a:r>
              <a:rPr lang="ja-JP" altLang="ja-JP" sz="1400" dirty="0" smtClean="0">
                <a:latin typeface="ＭＳ Ｐ明朝" panose="02020600040205080304" pitchFamily="18" charset="-128"/>
                <a:ea typeface="ＭＳ Ｐ明朝" panose="02020600040205080304" pitchFamily="18" charset="-128"/>
              </a:rPr>
              <a:t>２</a:t>
            </a:r>
            <a:r>
              <a:rPr lang="ja-JP" altLang="en-US" sz="1400" dirty="0" smtClean="0">
                <a:latin typeface="ＭＳ Ｐ明朝" panose="02020600040205080304" pitchFamily="18" charset="-128"/>
                <a:ea typeface="ＭＳ Ｐ明朝" panose="02020600040205080304" pitchFamily="18" charset="-128"/>
              </a:rPr>
              <a:t>　</a:t>
            </a:r>
            <a:r>
              <a:rPr lang="ja-JP" altLang="ja-JP" sz="1400" dirty="0" smtClean="0">
                <a:latin typeface="ＭＳ Ｐ明朝" panose="02020600040205080304" pitchFamily="18" charset="-128"/>
                <a:ea typeface="ＭＳ Ｐ明朝" panose="02020600040205080304" pitchFamily="18" charset="-128"/>
              </a:rPr>
              <a:t>国立</a:t>
            </a:r>
            <a:r>
              <a:rPr lang="ja-JP" altLang="ja-JP" sz="1400" dirty="0">
                <a:latin typeface="ＭＳ Ｐ明朝" panose="02020600040205080304" pitchFamily="18" charset="-128"/>
                <a:ea typeface="ＭＳ Ｐ明朝" panose="02020600040205080304" pitchFamily="18" charset="-128"/>
              </a:rPr>
              <a:t>大学法人等の職員として在職した後引き続いて再び本県の職員となった期間</a:t>
            </a:r>
            <a:r>
              <a:rPr lang="ja-JP" altLang="ja-JP" sz="1400" dirty="0" smtClean="0">
                <a:latin typeface="ＭＳ Ｐ明朝" panose="02020600040205080304" pitchFamily="18" charset="-128"/>
                <a:ea typeface="ＭＳ Ｐ明朝" panose="02020600040205080304" pitchFamily="18" charset="-128"/>
              </a:rPr>
              <a:t>がある</a:t>
            </a:r>
            <a:r>
              <a:rPr lang="en-US" altLang="ja-JP" sz="1400" dirty="0" smtClean="0">
                <a:latin typeface="ＭＳ Ｐ明朝" panose="02020600040205080304" pitchFamily="18" charset="-128"/>
                <a:ea typeface="ＭＳ Ｐ明朝" panose="02020600040205080304" pitchFamily="18" charset="-128"/>
              </a:rPr>
              <a:t> </a:t>
            </a:r>
          </a:p>
          <a:p>
            <a:pPr>
              <a:lnSpc>
                <a:spcPts val="2400"/>
              </a:lnSpc>
            </a:pPr>
            <a:r>
              <a:rPr lang="en-US" altLang="ja-JP" sz="1400" dirty="0">
                <a:latin typeface="ＭＳ Ｐ明朝" panose="02020600040205080304" pitchFamily="18" charset="-128"/>
                <a:ea typeface="ＭＳ Ｐ明朝" panose="02020600040205080304" pitchFamily="18" charset="-128"/>
              </a:rPr>
              <a:t> </a:t>
            </a:r>
            <a:r>
              <a:rPr lang="ja-JP" altLang="ja-JP" sz="1400" dirty="0" smtClean="0">
                <a:latin typeface="ＭＳ Ｐ明朝" panose="02020600040205080304" pitchFamily="18" charset="-128"/>
                <a:ea typeface="ＭＳ Ｐ明朝" panose="02020600040205080304" pitchFamily="18" charset="-128"/>
              </a:rPr>
              <a:t>場合</a:t>
            </a:r>
            <a:endParaRPr lang="ja-JP" altLang="ja-JP" sz="1400" dirty="0">
              <a:latin typeface="ＭＳ Ｐ明朝" panose="02020600040205080304" pitchFamily="18" charset="-128"/>
              <a:ea typeface="ＭＳ Ｐ明朝" panose="02020600040205080304" pitchFamily="18" charset="-128"/>
            </a:endParaRPr>
          </a:p>
          <a:p>
            <a:pPr>
              <a:lnSpc>
                <a:spcPts val="2400"/>
              </a:lnSpc>
            </a:pPr>
            <a:r>
              <a:rPr lang="ja-JP" altLang="en-US" sz="1400" dirty="0">
                <a:latin typeface="ＭＳ Ｐ明朝" panose="02020600040205080304" pitchFamily="18" charset="-128"/>
                <a:ea typeface="ＭＳ Ｐ明朝" panose="02020600040205080304" pitchFamily="18" charset="-128"/>
              </a:rPr>
              <a:t>　</a:t>
            </a:r>
            <a:r>
              <a:rPr lang="ja-JP" altLang="ja-JP" sz="1400" dirty="0" smtClean="0">
                <a:latin typeface="ＭＳ Ｐ明朝" panose="02020600040205080304" pitchFamily="18" charset="-128"/>
                <a:ea typeface="ＭＳ Ｐ明朝" panose="02020600040205080304" pitchFamily="18" charset="-128"/>
              </a:rPr>
              <a:t>※ </a:t>
            </a:r>
            <a:r>
              <a:rPr lang="ja-JP" altLang="ja-JP" sz="1400" dirty="0">
                <a:latin typeface="ＭＳ Ｐ明朝" panose="02020600040205080304" pitchFamily="18" charset="-128"/>
                <a:ea typeface="ＭＳ Ｐ明朝" panose="02020600040205080304" pitchFamily="18" charset="-128"/>
              </a:rPr>
              <a:t>本県職員以外の履歴のある方は，所属の事務担当者を通じて下記の照会先に</a:t>
            </a:r>
            <a:r>
              <a:rPr lang="ja-JP" altLang="ja-JP" sz="1400" dirty="0" smtClean="0">
                <a:latin typeface="ＭＳ Ｐ明朝" panose="02020600040205080304" pitchFamily="18" charset="-128"/>
                <a:ea typeface="ＭＳ Ｐ明朝" panose="02020600040205080304" pitchFamily="18" charset="-128"/>
              </a:rPr>
              <a:t>連絡して</a:t>
            </a:r>
            <a:endParaRPr lang="en-US" altLang="ja-JP" sz="1400" dirty="0" smtClean="0">
              <a:latin typeface="ＭＳ Ｐ明朝" panose="02020600040205080304" pitchFamily="18" charset="-128"/>
              <a:ea typeface="ＭＳ Ｐ明朝" panose="02020600040205080304" pitchFamily="18" charset="-128"/>
            </a:endParaRPr>
          </a:p>
          <a:p>
            <a:pPr>
              <a:lnSpc>
                <a:spcPts val="2400"/>
              </a:lnSpc>
            </a:pPr>
            <a:r>
              <a:rPr lang="ja-JP" altLang="en-US" sz="1400" dirty="0">
                <a:latin typeface="ＭＳ Ｐ明朝" panose="02020600040205080304" pitchFamily="18" charset="-128"/>
                <a:ea typeface="ＭＳ Ｐ明朝" panose="02020600040205080304" pitchFamily="18" charset="-128"/>
              </a:rPr>
              <a:t>　</a:t>
            </a:r>
            <a:r>
              <a:rPr lang="ja-JP" altLang="en-US" sz="1400" dirty="0" smtClean="0">
                <a:latin typeface="ＭＳ Ｐ明朝" panose="02020600040205080304" pitchFamily="18" charset="-128"/>
                <a:ea typeface="ＭＳ Ｐ明朝" panose="02020600040205080304" pitchFamily="18" charset="-128"/>
              </a:rPr>
              <a:t>　</a:t>
            </a:r>
            <a:r>
              <a:rPr lang="ja-JP" altLang="ja-JP" sz="1400" dirty="0" smtClean="0">
                <a:latin typeface="ＭＳ Ｐ明朝" panose="02020600040205080304" pitchFamily="18" charset="-128"/>
                <a:ea typeface="ＭＳ Ｐ明朝" panose="02020600040205080304" pitchFamily="18" charset="-128"/>
              </a:rPr>
              <a:t>ください</a:t>
            </a:r>
            <a:r>
              <a:rPr lang="ja-JP" altLang="ja-JP" sz="1400" dirty="0">
                <a:latin typeface="ＭＳ Ｐ明朝" panose="02020600040205080304" pitchFamily="18" charset="-128"/>
                <a:ea typeface="ＭＳ Ｐ明朝" panose="02020600040205080304" pitchFamily="18" charset="-128"/>
              </a:rPr>
              <a:t>｡ </a:t>
            </a:r>
          </a:p>
        </p:txBody>
      </p:sp>
      <p:sp>
        <p:nvSpPr>
          <p:cNvPr id="18" name="正方形/長方形 17"/>
          <p:cNvSpPr/>
          <p:nvPr/>
        </p:nvSpPr>
        <p:spPr>
          <a:xfrm>
            <a:off x="349250" y="7632700"/>
            <a:ext cx="6858000" cy="307777"/>
          </a:xfrm>
          <a:prstGeom prst="rect">
            <a:avLst/>
          </a:prstGeom>
        </p:spPr>
        <p:txBody>
          <a:bodyPr wrap="square">
            <a:spAutoFit/>
          </a:bodyPr>
          <a:lstStyle/>
          <a:p>
            <a:pPr marL="149876" algn="ctr">
              <a:tabLst>
                <a:tab pos="759538" algn="l"/>
                <a:tab pos="3400773" algn="l"/>
              </a:tabLst>
            </a:pPr>
            <a:r>
              <a:rPr lang="ja-JP" altLang="en-US" sz="1400" spc="67" dirty="0">
                <a:solidFill>
                  <a:srgbClr val="231F20"/>
                </a:solidFill>
                <a:latin typeface="ＭＳ Ｐ明朝" panose="02020600040205080304" pitchFamily="18" charset="-128"/>
                <a:ea typeface="ＭＳ Ｐ明朝" panose="02020600040205080304" pitchFamily="18" charset="-128"/>
                <a:cs typeface="MingLiU_HKSCS"/>
              </a:rPr>
              <a:t>☆☆</a:t>
            </a:r>
            <a:r>
              <a:rPr lang="ja-JP" altLang="en-US" sz="1400" spc="67" dirty="0" smtClean="0">
                <a:solidFill>
                  <a:srgbClr val="231F20"/>
                </a:solidFill>
                <a:latin typeface="ＭＳ Ｐ明朝" panose="02020600040205080304" pitchFamily="18" charset="-128"/>
                <a:ea typeface="ＭＳ Ｐ明朝" panose="02020600040205080304" pitchFamily="18" charset="-128"/>
                <a:cs typeface="MingLiU_HKSCS"/>
              </a:rPr>
              <a:t>☆</a:t>
            </a:r>
            <a:r>
              <a:rPr lang="ja-JP" altLang="en-US" sz="1400" spc="300" dirty="0" smtClean="0">
                <a:solidFill>
                  <a:srgbClr val="231F20"/>
                </a:solidFill>
                <a:latin typeface="ＭＳ Ｐ明朝" panose="02020600040205080304" pitchFamily="18" charset="-128"/>
                <a:ea typeface="ＭＳ Ｐ明朝" panose="02020600040205080304" pitchFamily="18" charset="-128"/>
                <a:cs typeface="MingLiU_HKSCS"/>
              </a:rPr>
              <a:t>退職</a:t>
            </a:r>
            <a:r>
              <a:rPr lang="ja-JP" altLang="en-US" sz="1400" spc="300" dirty="0">
                <a:solidFill>
                  <a:srgbClr val="231F20"/>
                </a:solidFill>
                <a:latin typeface="ＭＳ Ｐ明朝" panose="02020600040205080304" pitchFamily="18" charset="-128"/>
                <a:ea typeface="ＭＳ Ｐ明朝" panose="02020600040205080304" pitchFamily="18" charset="-128"/>
                <a:cs typeface="MingLiU_HKSCS"/>
              </a:rPr>
              <a:t>手当の書類に関する照会</a:t>
            </a:r>
            <a:r>
              <a:rPr lang="ja-JP" altLang="en-US" sz="1400" dirty="0">
                <a:solidFill>
                  <a:srgbClr val="231F20"/>
                </a:solidFill>
                <a:latin typeface="ＭＳ Ｐ明朝" panose="02020600040205080304" pitchFamily="18" charset="-128"/>
                <a:ea typeface="ＭＳ Ｐ明朝" panose="02020600040205080304" pitchFamily="18" charset="-128"/>
                <a:cs typeface="MingLiU_HKSCS"/>
              </a:rPr>
              <a:t>先	</a:t>
            </a:r>
            <a:r>
              <a:rPr lang="ja-JP" altLang="en-US" sz="1400" spc="67" dirty="0">
                <a:solidFill>
                  <a:srgbClr val="231F20"/>
                </a:solidFill>
                <a:latin typeface="ＭＳ Ｐ明朝" panose="02020600040205080304" pitchFamily="18" charset="-128"/>
                <a:ea typeface="ＭＳ Ｐ明朝" panose="02020600040205080304" pitchFamily="18" charset="-128"/>
                <a:cs typeface="MingLiU_HKSCS"/>
              </a:rPr>
              <a:t>☆☆☆</a:t>
            </a:r>
            <a:endParaRPr lang="ja-JP" altLang="en-US" sz="1400" dirty="0">
              <a:latin typeface="ＭＳ Ｐ明朝" panose="02020600040205080304" pitchFamily="18" charset="-128"/>
              <a:ea typeface="ＭＳ Ｐ明朝" panose="02020600040205080304" pitchFamily="18" charset="-128"/>
              <a:cs typeface="MingLiU_HKSCS"/>
            </a:endParaRPr>
          </a:p>
        </p:txBody>
      </p:sp>
      <p:sp>
        <p:nvSpPr>
          <p:cNvPr id="19" name="正方形/長方形 18"/>
          <p:cNvSpPr/>
          <p:nvPr/>
        </p:nvSpPr>
        <p:spPr>
          <a:xfrm>
            <a:off x="463550" y="8025378"/>
            <a:ext cx="6629400" cy="1815882"/>
          </a:xfrm>
          <a:prstGeom prst="rect">
            <a:avLst/>
          </a:prstGeom>
        </p:spPr>
        <p:txBody>
          <a:bodyPr wrap="square">
            <a:spAutoFit/>
          </a:bodyPr>
          <a:lstStyle/>
          <a:p>
            <a:pPr marL="149876">
              <a:tabLst>
                <a:tab pos="759538" algn="l"/>
                <a:tab pos="3400773" algn="l"/>
              </a:tabLst>
            </a:pPr>
            <a:r>
              <a:rPr lang="ja-JP" altLang="en-US" sz="1400" dirty="0" smtClean="0">
                <a:latin typeface="ＭＳ Ｐ明朝" panose="02020600040205080304" pitchFamily="18" charset="-128"/>
                <a:ea typeface="ＭＳ Ｐ明朝" panose="02020600040205080304" pitchFamily="18" charset="-128"/>
                <a:cs typeface="MingLiU_HKSCS"/>
              </a:rPr>
              <a:t>１　県教育委員会事務局及び県立学校</a:t>
            </a:r>
            <a:endParaRPr lang="en-US" altLang="ja-JP" sz="1400" dirty="0" smtClean="0">
              <a:latin typeface="ＭＳ Ｐ明朝" panose="02020600040205080304" pitchFamily="18" charset="-128"/>
              <a:ea typeface="ＭＳ Ｐ明朝" panose="02020600040205080304" pitchFamily="18" charset="-128"/>
              <a:cs typeface="MingLiU_HKSCS"/>
            </a:endParaRPr>
          </a:p>
          <a:p>
            <a:pPr marL="149876">
              <a:tabLst>
                <a:tab pos="759538" algn="l"/>
                <a:tab pos="3400773" algn="l"/>
              </a:tabLst>
            </a:pPr>
            <a:r>
              <a:rPr lang="ja-JP" altLang="en-US" sz="1400" dirty="0">
                <a:latin typeface="ＭＳ Ｐ明朝" panose="02020600040205080304" pitchFamily="18" charset="-128"/>
                <a:ea typeface="ＭＳ Ｐ明朝" panose="02020600040205080304" pitchFamily="18" charset="-128"/>
                <a:cs typeface="MingLiU_HKSCS"/>
              </a:rPr>
              <a:t>　</a:t>
            </a:r>
            <a:r>
              <a:rPr lang="ja-JP" altLang="en-US" sz="1400" dirty="0" smtClean="0">
                <a:latin typeface="ＭＳ Ｐ明朝" panose="02020600040205080304" pitchFamily="18" charset="-128"/>
                <a:ea typeface="ＭＳ Ｐ明朝" panose="02020600040205080304" pitchFamily="18" charset="-128"/>
                <a:cs typeface="MingLiU_HKSCS"/>
              </a:rPr>
              <a:t>　（担当）　県教育委員会事務局管理部教職員課職員給与室給与第一係</a:t>
            </a:r>
            <a:endParaRPr lang="en-US" altLang="ja-JP" sz="1400" dirty="0" smtClean="0">
              <a:latin typeface="ＭＳ Ｐ明朝" panose="02020600040205080304" pitchFamily="18" charset="-128"/>
              <a:ea typeface="ＭＳ Ｐ明朝" panose="02020600040205080304" pitchFamily="18" charset="-128"/>
              <a:cs typeface="MingLiU_HKSCS"/>
            </a:endParaRPr>
          </a:p>
          <a:p>
            <a:pPr marL="149876">
              <a:tabLst>
                <a:tab pos="759538" algn="l"/>
                <a:tab pos="3400773" algn="l"/>
              </a:tabLst>
            </a:pPr>
            <a:r>
              <a:rPr lang="ja-JP" altLang="en-US" sz="1400" dirty="0">
                <a:latin typeface="ＭＳ Ｐ明朝" panose="02020600040205080304" pitchFamily="18" charset="-128"/>
                <a:ea typeface="ＭＳ Ｐ明朝" panose="02020600040205080304" pitchFamily="18" charset="-128"/>
                <a:cs typeface="MingLiU_HKSCS"/>
              </a:rPr>
              <a:t>　</a:t>
            </a:r>
            <a:r>
              <a:rPr lang="ja-JP" altLang="en-US" sz="1400" dirty="0" smtClean="0">
                <a:latin typeface="ＭＳ Ｐ明朝" panose="02020600040205080304" pitchFamily="18" charset="-128"/>
                <a:ea typeface="ＭＳ Ｐ明朝" panose="02020600040205080304" pitchFamily="18" charset="-128"/>
                <a:cs typeface="MingLiU_HKSCS"/>
              </a:rPr>
              <a:t>　（電話）　（</a:t>
            </a:r>
            <a:r>
              <a:rPr lang="en-US" altLang="ja-JP" sz="1400" dirty="0" smtClean="0">
                <a:latin typeface="ＭＳ Ｐ明朝" panose="02020600040205080304" pitchFamily="18" charset="-128"/>
                <a:ea typeface="ＭＳ Ｐ明朝" panose="02020600040205080304" pitchFamily="18" charset="-128"/>
                <a:cs typeface="MingLiU_HKSCS"/>
              </a:rPr>
              <a:t>082</a:t>
            </a:r>
            <a:r>
              <a:rPr lang="ja-JP" altLang="en-US" sz="1400" dirty="0" smtClean="0">
                <a:latin typeface="ＭＳ Ｐ明朝" panose="02020600040205080304" pitchFamily="18" charset="-128"/>
                <a:ea typeface="ＭＳ Ｐ明朝" panose="02020600040205080304" pitchFamily="18" charset="-128"/>
                <a:cs typeface="MingLiU_HKSCS"/>
              </a:rPr>
              <a:t>）</a:t>
            </a:r>
            <a:r>
              <a:rPr lang="en-US" altLang="ja-JP" sz="1400" dirty="0" smtClean="0">
                <a:latin typeface="ＭＳ Ｐ明朝" panose="02020600040205080304" pitchFamily="18" charset="-128"/>
                <a:ea typeface="ＭＳ Ｐ明朝" panose="02020600040205080304" pitchFamily="18" charset="-128"/>
                <a:cs typeface="MingLiU_HKSCS"/>
              </a:rPr>
              <a:t>513-5001</a:t>
            </a:r>
            <a:r>
              <a:rPr lang="ja-JP" altLang="en-US" sz="1400" dirty="0" smtClean="0">
                <a:latin typeface="ＭＳ Ｐ明朝" panose="02020600040205080304" pitchFamily="18" charset="-128"/>
                <a:ea typeface="ＭＳ Ｐ明朝" panose="02020600040205080304" pitchFamily="18" charset="-128"/>
                <a:cs typeface="MingLiU_HKSCS"/>
              </a:rPr>
              <a:t>　　</a:t>
            </a:r>
            <a:endParaRPr lang="en-US" altLang="ja-JP" sz="1400" dirty="0" smtClean="0">
              <a:latin typeface="ＭＳ Ｐ明朝" panose="02020600040205080304" pitchFamily="18" charset="-128"/>
              <a:ea typeface="ＭＳ Ｐ明朝" panose="02020600040205080304" pitchFamily="18" charset="-128"/>
              <a:cs typeface="MingLiU_HKSCS"/>
            </a:endParaRPr>
          </a:p>
          <a:p>
            <a:pPr marL="149876">
              <a:tabLst>
                <a:tab pos="759538" algn="l"/>
                <a:tab pos="3400773" algn="l"/>
              </a:tabLst>
            </a:pPr>
            <a:endParaRPr lang="en-US" altLang="ja-JP" sz="1400" dirty="0">
              <a:latin typeface="ＭＳ Ｐ明朝" panose="02020600040205080304" pitchFamily="18" charset="-128"/>
              <a:ea typeface="ＭＳ Ｐ明朝" panose="02020600040205080304" pitchFamily="18" charset="-128"/>
              <a:cs typeface="MingLiU_HKSCS"/>
            </a:endParaRPr>
          </a:p>
          <a:p>
            <a:pPr marL="149876">
              <a:tabLst>
                <a:tab pos="759538" algn="l"/>
                <a:tab pos="3400773" algn="l"/>
              </a:tabLst>
            </a:pPr>
            <a:r>
              <a:rPr lang="ja-JP" altLang="en-US" sz="1400" dirty="0" smtClean="0">
                <a:latin typeface="ＭＳ Ｐ明朝" panose="02020600040205080304" pitchFamily="18" charset="-128"/>
                <a:ea typeface="ＭＳ Ｐ明朝" panose="02020600040205080304" pitchFamily="18" charset="-128"/>
                <a:cs typeface="MingLiU_HKSCS"/>
              </a:rPr>
              <a:t>２　市町立の所属</a:t>
            </a:r>
            <a:endParaRPr lang="en-US" altLang="ja-JP" sz="1400" dirty="0" smtClean="0">
              <a:latin typeface="ＭＳ Ｐ明朝" panose="02020600040205080304" pitchFamily="18" charset="-128"/>
              <a:ea typeface="ＭＳ Ｐ明朝" panose="02020600040205080304" pitchFamily="18" charset="-128"/>
              <a:cs typeface="MingLiU_HKSCS"/>
            </a:endParaRPr>
          </a:p>
          <a:p>
            <a:pPr marL="149876">
              <a:tabLst>
                <a:tab pos="759538" algn="l"/>
                <a:tab pos="3400773" algn="l"/>
              </a:tabLst>
            </a:pPr>
            <a:r>
              <a:rPr lang="ja-JP" altLang="en-US" sz="1400" dirty="0">
                <a:latin typeface="ＭＳ Ｐ明朝" panose="02020600040205080304" pitchFamily="18" charset="-128"/>
                <a:ea typeface="ＭＳ Ｐ明朝" panose="02020600040205080304" pitchFamily="18" charset="-128"/>
                <a:cs typeface="MingLiU_HKSCS"/>
              </a:rPr>
              <a:t>　</a:t>
            </a:r>
            <a:r>
              <a:rPr lang="ja-JP" altLang="en-US" sz="1400" dirty="0" smtClean="0">
                <a:latin typeface="ＭＳ Ｐ明朝" panose="02020600040205080304" pitchFamily="18" charset="-128"/>
                <a:ea typeface="ＭＳ Ｐ明朝" panose="02020600040205080304" pitchFamily="18" charset="-128"/>
                <a:cs typeface="MingLiU_HKSCS"/>
              </a:rPr>
              <a:t>　（</a:t>
            </a:r>
            <a:r>
              <a:rPr lang="ja-JP" altLang="en-US" sz="1400" dirty="0">
                <a:latin typeface="ＭＳ Ｐ明朝" panose="02020600040205080304" pitchFamily="18" charset="-128"/>
                <a:ea typeface="ＭＳ Ｐ明朝" panose="02020600040205080304" pitchFamily="18" charset="-128"/>
                <a:cs typeface="MingLiU_HKSCS"/>
              </a:rPr>
              <a:t>担当）　県教育委員会事務局管理部教職員課職員給与室</a:t>
            </a:r>
            <a:r>
              <a:rPr lang="ja-JP" altLang="en-US" sz="1400" dirty="0" smtClean="0">
                <a:latin typeface="ＭＳ Ｐ明朝" panose="02020600040205080304" pitchFamily="18" charset="-128"/>
                <a:ea typeface="ＭＳ Ｐ明朝" panose="02020600040205080304" pitchFamily="18" charset="-128"/>
                <a:cs typeface="MingLiU_HKSCS"/>
              </a:rPr>
              <a:t>給与第二係</a:t>
            </a:r>
            <a:endParaRPr lang="en-US" altLang="ja-JP" sz="1400" dirty="0">
              <a:latin typeface="ＭＳ Ｐ明朝" panose="02020600040205080304" pitchFamily="18" charset="-128"/>
              <a:ea typeface="ＭＳ Ｐ明朝" panose="02020600040205080304" pitchFamily="18" charset="-128"/>
              <a:cs typeface="MingLiU_HKSCS"/>
            </a:endParaRPr>
          </a:p>
          <a:p>
            <a:pPr marL="149876">
              <a:tabLst>
                <a:tab pos="759538" algn="l"/>
                <a:tab pos="3400773" algn="l"/>
              </a:tabLst>
            </a:pPr>
            <a:r>
              <a:rPr lang="ja-JP" altLang="en-US" sz="1400" dirty="0">
                <a:latin typeface="ＭＳ Ｐ明朝" panose="02020600040205080304" pitchFamily="18" charset="-128"/>
                <a:ea typeface="ＭＳ Ｐ明朝" panose="02020600040205080304" pitchFamily="18" charset="-128"/>
                <a:cs typeface="MingLiU_HKSCS"/>
              </a:rPr>
              <a:t>　　（電話）　（</a:t>
            </a:r>
            <a:r>
              <a:rPr lang="en-US" altLang="ja-JP" sz="1400" dirty="0">
                <a:latin typeface="ＭＳ Ｐ明朝" panose="02020600040205080304" pitchFamily="18" charset="-128"/>
                <a:ea typeface="ＭＳ Ｐ明朝" panose="02020600040205080304" pitchFamily="18" charset="-128"/>
                <a:cs typeface="MingLiU_HKSCS"/>
              </a:rPr>
              <a:t>082</a:t>
            </a:r>
            <a:r>
              <a:rPr lang="ja-JP" altLang="en-US" sz="1400" dirty="0">
                <a:latin typeface="ＭＳ Ｐ明朝" panose="02020600040205080304" pitchFamily="18" charset="-128"/>
                <a:ea typeface="ＭＳ Ｐ明朝" panose="02020600040205080304" pitchFamily="18" charset="-128"/>
                <a:cs typeface="MingLiU_HKSCS"/>
              </a:rPr>
              <a:t>）</a:t>
            </a:r>
            <a:r>
              <a:rPr lang="en-US" altLang="ja-JP" sz="1400" dirty="0" smtClean="0">
                <a:latin typeface="ＭＳ Ｐ明朝" panose="02020600040205080304" pitchFamily="18" charset="-128"/>
                <a:ea typeface="ＭＳ Ｐ明朝" panose="02020600040205080304" pitchFamily="18" charset="-128"/>
                <a:cs typeface="MingLiU_HKSCS"/>
              </a:rPr>
              <a:t>513-5003</a:t>
            </a:r>
            <a:r>
              <a:rPr lang="ja-JP" altLang="en-US" sz="1400" dirty="0">
                <a:latin typeface="ＭＳ Ｐ明朝" panose="02020600040205080304" pitchFamily="18" charset="-128"/>
                <a:ea typeface="ＭＳ Ｐ明朝" panose="02020600040205080304" pitchFamily="18" charset="-128"/>
                <a:cs typeface="MingLiU_HKSCS"/>
              </a:rPr>
              <a:t>　　</a:t>
            </a:r>
            <a:endParaRPr lang="en-US" altLang="ja-JP" sz="1400" dirty="0">
              <a:latin typeface="ＭＳ Ｐ明朝" panose="02020600040205080304" pitchFamily="18" charset="-128"/>
              <a:ea typeface="ＭＳ Ｐ明朝" panose="02020600040205080304" pitchFamily="18" charset="-128"/>
              <a:cs typeface="MingLiU_HKSCS"/>
            </a:endParaRPr>
          </a:p>
          <a:p>
            <a:pPr marL="149876">
              <a:tabLst>
                <a:tab pos="759538" algn="l"/>
                <a:tab pos="3400773" algn="l"/>
              </a:tabLst>
            </a:pPr>
            <a:endParaRPr lang="ja-JP" altLang="en-US" sz="1400" dirty="0">
              <a:latin typeface="ＭＳ Ｐ明朝" panose="02020600040205080304" pitchFamily="18" charset="-128"/>
              <a:ea typeface="ＭＳ Ｐ明朝" panose="02020600040205080304" pitchFamily="18" charset="-128"/>
              <a:cs typeface="MingLiU_HKSCS"/>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94000"/>
    </mc:Choice>
    <mc:Fallback xmlns="">
      <p:transition spd="slow" advClick="0" advTm="94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14"/>
          <p:cNvSpPr txBox="1">
            <a:spLocks noGrp="1"/>
          </p:cNvSpPr>
          <p:nvPr>
            <p:ph type="sldNum" sz="quarter" idx="7"/>
          </p:nvPr>
        </p:nvSpPr>
        <p:spPr>
          <a:xfrm>
            <a:off x="3549650" y="10223500"/>
            <a:ext cx="533400" cy="153888"/>
          </a:xfrm>
          <a:prstGeom prst="rect">
            <a:avLst/>
          </a:prstGeom>
        </p:spPr>
        <p:txBody>
          <a:bodyPr vert="horz" wrap="square" lIns="0" tIns="0" rIns="0" bIns="0" rtlCol="0">
            <a:spAutoFit/>
          </a:bodyPr>
          <a:lstStyle/>
          <a:p>
            <a:pPr marL="12702">
              <a:lnSpc>
                <a:spcPts val="1159"/>
              </a:lnSpc>
            </a:pPr>
            <a:r>
              <a:rPr dirty="0"/>
              <a:t>―</a:t>
            </a:r>
            <a:r>
              <a:rPr spc="-57" dirty="0"/>
              <a:t> </a:t>
            </a:r>
            <a:r>
              <a:rPr lang="en-US" altLang="ja-JP" spc="30" dirty="0"/>
              <a:t>14</a:t>
            </a:r>
            <a:r>
              <a:rPr spc="-50" dirty="0" smtClean="0"/>
              <a:t> </a:t>
            </a:r>
            <a:r>
              <a:rPr dirty="0"/>
              <a:t>―</a:t>
            </a:r>
          </a:p>
        </p:txBody>
      </p:sp>
      <p:pic>
        <p:nvPicPr>
          <p:cNvPr id="2" name="図 1"/>
          <p:cNvPicPr>
            <a:picLocks noChangeAspect="1"/>
          </p:cNvPicPr>
          <p:nvPr/>
        </p:nvPicPr>
        <p:blipFill>
          <a:blip r:embed="rId3"/>
          <a:stretch>
            <a:fillRect/>
          </a:stretch>
        </p:blipFill>
        <p:spPr>
          <a:xfrm>
            <a:off x="772885" y="698500"/>
            <a:ext cx="6086929" cy="9296400"/>
          </a:xfrm>
          <a:prstGeom prst="rect">
            <a:avLst/>
          </a:prstGeom>
        </p:spPr>
      </p:pic>
      <p:pic>
        <p:nvPicPr>
          <p:cNvPr id="6" name="object 15"/>
          <p:cNvPicPr/>
          <p:nvPr/>
        </p:nvPicPr>
        <p:blipFill>
          <a:blip r:embed="rId4" cstate="print"/>
          <a:stretch>
            <a:fillRect/>
          </a:stretch>
        </p:blipFill>
        <p:spPr>
          <a:xfrm>
            <a:off x="6859814" y="10119469"/>
            <a:ext cx="180975" cy="180975"/>
          </a:xfrm>
          <a:prstGeom prst="rect">
            <a:avLst/>
          </a:prstGeom>
        </p:spPr>
      </p:pic>
    </p:spTree>
    <p:extLst>
      <p:ext uri="{BB962C8B-B14F-4D97-AF65-F5344CB8AC3E}">
        <p14:creationId xmlns:p14="http://schemas.microsoft.com/office/powerpoint/2010/main" val="1405209566"/>
      </p:ext>
    </p:extLst>
  </p:cSld>
  <p:clrMapOvr>
    <a:masterClrMapping/>
  </p:clrMapOvr>
  <mc:AlternateContent xmlns:mc="http://schemas.openxmlformats.org/markup-compatibility/2006" xmlns:p14="http://schemas.microsoft.com/office/powerpoint/2010/main">
    <mc:Choice Requires="p14">
      <p:transition spd="slow" p14:dur="2000" advClick="0" advTm="49000"/>
    </mc:Choice>
    <mc:Fallback xmlns="">
      <p:transition spd="slow" advClick="0" advTm="49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060102" y="1962848"/>
            <a:ext cx="469900" cy="323166"/>
          </a:xfrm>
          <a:prstGeom prst="rect">
            <a:avLst/>
          </a:prstGeom>
        </p:spPr>
        <p:txBody>
          <a:bodyPr vert="horz" wrap="square" lIns="0" tIns="152401" rIns="0" bIns="0" rtlCol="0">
            <a:spAutoFit/>
          </a:bodyPr>
          <a:lstStyle/>
          <a:p>
            <a:pPr marL="12702">
              <a:spcBef>
                <a:spcPts val="1200"/>
              </a:spcBef>
              <a:tabLst>
                <a:tab pos="316897" algn="l"/>
              </a:tabLst>
            </a:pPr>
            <a:r>
              <a:rPr sz="1100" spc="-224" dirty="0">
                <a:solidFill>
                  <a:srgbClr val="231F20"/>
                </a:solidFill>
                <a:latin typeface="Times New Roman"/>
                <a:cs typeface="Times New Roman"/>
              </a:rPr>
              <a:t> 	 </a:t>
            </a:r>
            <a:endParaRPr sz="1100">
              <a:latin typeface="Times New Roman"/>
              <a:cs typeface="Times New Roman"/>
            </a:endParaRPr>
          </a:p>
        </p:txBody>
      </p:sp>
      <p:sp>
        <p:nvSpPr>
          <p:cNvPr id="5" name="object 5"/>
          <p:cNvSpPr txBox="1"/>
          <p:nvPr/>
        </p:nvSpPr>
        <p:spPr>
          <a:xfrm>
            <a:off x="1554144" y="2272666"/>
            <a:ext cx="165101" cy="182099"/>
          </a:xfrm>
          <a:prstGeom prst="rect">
            <a:avLst/>
          </a:prstGeom>
        </p:spPr>
        <p:txBody>
          <a:bodyPr vert="horz" wrap="square" lIns="0" tIns="12698" rIns="0" bIns="0" rtlCol="0">
            <a:spAutoFit/>
          </a:bodyPr>
          <a:lstStyle/>
          <a:p>
            <a:pPr marL="12702">
              <a:spcBef>
                <a:spcPts val="100"/>
              </a:spcBef>
            </a:pPr>
            <a:r>
              <a:rPr sz="1100" spc="-224" dirty="0">
                <a:solidFill>
                  <a:srgbClr val="231F20"/>
                </a:solidFill>
                <a:latin typeface="Times New Roman"/>
                <a:cs typeface="Times New Roman"/>
              </a:rPr>
              <a:t> </a:t>
            </a:r>
            <a:r>
              <a:rPr lang="ja-JP" altLang="en-US" sz="1100" spc="-224" dirty="0" smtClean="0">
                <a:solidFill>
                  <a:srgbClr val="231F20"/>
                </a:solidFill>
                <a:latin typeface="Times New Roman"/>
                <a:cs typeface="Times New Roman"/>
              </a:rPr>
              <a:t>　</a:t>
            </a:r>
            <a:endParaRPr sz="1100" dirty="0">
              <a:latin typeface="Times New Roman"/>
              <a:cs typeface="Times New Roman"/>
            </a:endParaRPr>
          </a:p>
        </p:txBody>
      </p:sp>
      <p:pic>
        <p:nvPicPr>
          <p:cNvPr id="7" name="object 7"/>
          <p:cNvPicPr/>
          <p:nvPr/>
        </p:nvPicPr>
        <p:blipFill>
          <a:blip r:embed="rId3" cstate="print"/>
          <a:stretch>
            <a:fillRect/>
          </a:stretch>
        </p:blipFill>
        <p:spPr>
          <a:xfrm>
            <a:off x="6870346" y="9982900"/>
            <a:ext cx="180975" cy="180975"/>
          </a:xfrm>
          <a:prstGeom prst="rect">
            <a:avLst/>
          </a:prstGeom>
        </p:spPr>
      </p:pic>
      <p:sp>
        <p:nvSpPr>
          <p:cNvPr id="8" name="object 8"/>
          <p:cNvSpPr txBox="1">
            <a:spLocks noGrp="1"/>
          </p:cNvSpPr>
          <p:nvPr>
            <p:ph type="sldNum" sz="quarter" idx="7"/>
          </p:nvPr>
        </p:nvSpPr>
        <p:spPr>
          <a:xfrm>
            <a:off x="3518820" y="9982900"/>
            <a:ext cx="533400" cy="153888"/>
          </a:xfrm>
          <a:prstGeom prst="rect">
            <a:avLst/>
          </a:prstGeom>
        </p:spPr>
        <p:txBody>
          <a:bodyPr vert="horz" wrap="square" lIns="0" tIns="0" rIns="0" bIns="0" rtlCol="0">
            <a:spAutoFit/>
          </a:bodyPr>
          <a:lstStyle/>
          <a:p>
            <a:pPr marL="12702">
              <a:lnSpc>
                <a:spcPts val="1159"/>
              </a:lnSpc>
            </a:pPr>
            <a:r>
              <a:rPr dirty="0"/>
              <a:t>―</a:t>
            </a:r>
            <a:r>
              <a:rPr spc="-57" dirty="0"/>
              <a:t> </a:t>
            </a:r>
            <a:r>
              <a:rPr lang="ja-JP" altLang="en-US" spc="30" dirty="0" smtClean="0"/>
              <a:t>９</a:t>
            </a:r>
            <a:r>
              <a:rPr spc="-50" dirty="0" smtClean="0"/>
              <a:t> </a:t>
            </a:r>
            <a:r>
              <a:rPr dirty="0"/>
              <a:t>―</a:t>
            </a:r>
          </a:p>
        </p:txBody>
      </p:sp>
      <p:sp>
        <p:nvSpPr>
          <p:cNvPr id="11" name="object 3"/>
          <p:cNvSpPr txBox="1"/>
          <p:nvPr/>
        </p:nvSpPr>
        <p:spPr>
          <a:xfrm>
            <a:off x="568176" y="774700"/>
            <a:ext cx="6518630" cy="9382054"/>
          </a:xfrm>
          <a:prstGeom prst="rect">
            <a:avLst/>
          </a:prstGeom>
        </p:spPr>
        <p:txBody>
          <a:bodyPr vert="horz" wrap="square" lIns="0" tIns="12698" rIns="0" bIns="0" rtlCol="0">
            <a:spAutoFit/>
          </a:bodyPr>
          <a:lstStyle/>
          <a:p>
            <a:pPr>
              <a:lnSpc>
                <a:spcPts val="2400"/>
              </a:lnSpc>
            </a:pPr>
            <a:r>
              <a:rPr lang="en-US" altLang="ja-JP" sz="1400" dirty="0">
                <a:latin typeface="+mn-ea"/>
              </a:rPr>
              <a:t>[</a:t>
            </a:r>
            <a:r>
              <a:rPr lang="ja-JP" altLang="ja-JP" sz="1400" dirty="0">
                <a:latin typeface="+mn-ea"/>
              </a:rPr>
              <a:t>退職手当の受取り</a:t>
            </a:r>
            <a:r>
              <a:rPr lang="en-US" altLang="ja-JP" sz="1400" dirty="0">
                <a:latin typeface="+mn-ea"/>
              </a:rPr>
              <a:t>]</a:t>
            </a:r>
            <a:endParaRPr lang="ja-JP" altLang="ja-JP" sz="1400" dirty="0">
              <a:latin typeface="+mn-ea"/>
            </a:endParaRPr>
          </a:p>
          <a:p>
            <a:pPr>
              <a:lnSpc>
                <a:spcPts val="2400"/>
              </a:lnSpc>
            </a:pPr>
            <a:r>
              <a:rPr lang="ja-JP" altLang="en-US" sz="1400" dirty="0">
                <a:latin typeface="ＭＳ Ｐ明朝" panose="02020600040205080304" pitchFamily="18" charset="-128"/>
                <a:ea typeface="ＭＳ Ｐ明朝" panose="02020600040205080304" pitchFamily="18" charset="-128"/>
              </a:rPr>
              <a:t>　</a:t>
            </a:r>
            <a:r>
              <a:rPr lang="ja-JP" altLang="ja-JP" sz="1400" dirty="0" smtClean="0">
                <a:latin typeface="ＭＳ Ｐ明朝" panose="02020600040205080304" pitchFamily="18" charset="-128"/>
                <a:ea typeface="ＭＳ Ｐ明朝" panose="02020600040205080304" pitchFamily="18" charset="-128"/>
              </a:rPr>
              <a:t>本人</a:t>
            </a:r>
            <a:r>
              <a:rPr lang="ja-JP" altLang="ja-JP" sz="1400" dirty="0">
                <a:latin typeface="ＭＳ Ｐ明朝" panose="02020600040205080304" pitchFamily="18" charset="-128"/>
                <a:ea typeface="ＭＳ Ｐ明朝" panose="02020600040205080304" pitchFamily="18" charset="-128"/>
              </a:rPr>
              <a:t>が指定した本人名義の口座への振替払</a:t>
            </a:r>
            <a:r>
              <a:rPr lang="en-US" altLang="ja-JP" sz="1400" dirty="0">
                <a:latin typeface="ＭＳ Ｐ明朝" panose="02020600040205080304" pitchFamily="18" charset="-128"/>
                <a:ea typeface="ＭＳ Ｐ明朝" panose="02020600040205080304" pitchFamily="18" charset="-128"/>
              </a:rPr>
              <a:t>, </a:t>
            </a:r>
            <a:r>
              <a:rPr lang="ja-JP" altLang="ja-JP" sz="1400" dirty="0">
                <a:latin typeface="ＭＳ Ｐ明朝" panose="02020600040205080304" pitchFamily="18" charset="-128"/>
                <a:ea typeface="ＭＳ Ｐ明朝" panose="02020600040205080304" pitchFamily="18" charset="-128"/>
              </a:rPr>
              <a:t>又は隔地払 </a:t>
            </a:r>
            <a:r>
              <a:rPr lang="en-US" altLang="ja-JP" sz="1400" dirty="0">
                <a:latin typeface="ＭＳ Ｐ明朝" panose="02020600040205080304" pitchFamily="18" charset="-128"/>
                <a:ea typeface="ＭＳ Ｐ明朝" panose="02020600040205080304" pitchFamily="18" charset="-128"/>
              </a:rPr>
              <a:t>(</a:t>
            </a:r>
            <a:r>
              <a:rPr lang="ja-JP" altLang="ja-JP" sz="1400" dirty="0">
                <a:latin typeface="ＭＳ Ｐ明朝" panose="02020600040205080304" pitchFamily="18" charset="-128"/>
                <a:ea typeface="ＭＳ Ｐ明朝" panose="02020600040205080304" pitchFamily="18" charset="-128"/>
              </a:rPr>
              <a:t>県が指定した金融</a:t>
            </a:r>
            <a:r>
              <a:rPr lang="ja-JP" altLang="ja-JP" sz="1400" dirty="0" smtClean="0">
                <a:latin typeface="ＭＳ Ｐ明朝" panose="02020600040205080304" pitchFamily="18" charset="-128"/>
                <a:ea typeface="ＭＳ Ｐ明朝" panose="02020600040205080304" pitchFamily="18" charset="-128"/>
              </a:rPr>
              <a:t>機関へ</a:t>
            </a:r>
            <a:r>
              <a:rPr lang="ja-JP" altLang="ja-JP" sz="1400" dirty="0">
                <a:latin typeface="ＭＳ Ｐ明朝" panose="02020600040205080304" pitchFamily="18" charset="-128"/>
                <a:ea typeface="ＭＳ Ｐ明朝" panose="02020600040205080304" pitchFamily="18" charset="-128"/>
              </a:rPr>
              <a:t>送金</a:t>
            </a:r>
            <a:r>
              <a:rPr lang="en-US" altLang="ja-JP" sz="1400" dirty="0">
                <a:latin typeface="ＭＳ Ｐ明朝" panose="02020600040205080304" pitchFamily="18" charset="-128"/>
                <a:ea typeface="ＭＳ Ｐ明朝" panose="02020600040205080304" pitchFamily="18" charset="-128"/>
              </a:rPr>
              <a:t>) </a:t>
            </a:r>
            <a:r>
              <a:rPr lang="ja-JP" altLang="ja-JP" sz="1400" dirty="0">
                <a:latin typeface="ＭＳ Ｐ明朝" panose="02020600040205080304" pitchFamily="18" charset="-128"/>
                <a:ea typeface="ＭＳ Ｐ明朝" panose="02020600040205080304" pitchFamily="18" charset="-128"/>
              </a:rPr>
              <a:t>により受け取れます｡ </a:t>
            </a:r>
          </a:p>
          <a:p>
            <a:pPr>
              <a:lnSpc>
                <a:spcPts val="2400"/>
              </a:lnSpc>
            </a:pPr>
            <a:r>
              <a:rPr lang="ja-JP" altLang="ja-JP" sz="1400" dirty="0">
                <a:latin typeface="ＭＳ Ｐ明朝" panose="02020600040205080304" pitchFamily="18" charset="-128"/>
                <a:ea typeface="ＭＳ Ｐ明朝" panose="02020600040205080304" pitchFamily="18" charset="-128"/>
              </a:rPr>
              <a:t>（注）　</a:t>
            </a:r>
            <a:r>
              <a:rPr lang="en-US" altLang="ja-JP" sz="1400" dirty="0">
                <a:latin typeface="ＭＳ Ｐ明朝" panose="02020600040205080304" pitchFamily="18" charset="-128"/>
                <a:ea typeface="ＭＳ Ｐ明朝" panose="02020600040205080304" pitchFamily="18" charset="-128"/>
              </a:rPr>
              <a:t>(1</a:t>
            </a:r>
            <a:r>
              <a:rPr lang="en-US" altLang="ja-JP" sz="1400" dirty="0" smtClean="0">
                <a:latin typeface="ＭＳ Ｐ明朝" panose="02020600040205080304" pitchFamily="18" charset="-128"/>
                <a:ea typeface="ＭＳ Ｐ明朝" panose="02020600040205080304" pitchFamily="18" charset="-128"/>
              </a:rPr>
              <a:t>)</a:t>
            </a:r>
            <a:r>
              <a:rPr lang="ja-JP" altLang="en-US" sz="1400" dirty="0" smtClean="0">
                <a:latin typeface="ＭＳ Ｐ明朝" panose="02020600040205080304" pitchFamily="18" charset="-128"/>
                <a:ea typeface="ＭＳ Ｐ明朝" panose="02020600040205080304" pitchFamily="18" charset="-128"/>
              </a:rPr>
              <a:t>　</a:t>
            </a:r>
            <a:r>
              <a:rPr lang="ja-JP" altLang="ja-JP" sz="1400" dirty="0" smtClean="0">
                <a:latin typeface="ＭＳ Ｐ明朝" panose="02020600040205080304" pitchFamily="18" charset="-128"/>
                <a:ea typeface="ＭＳ Ｐ明朝" panose="02020600040205080304" pitchFamily="18" charset="-128"/>
              </a:rPr>
              <a:t>口座振替払</a:t>
            </a:r>
            <a:r>
              <a:rPr lang="ja-JP" altLang="ja-JP" sz="1400" dirty="0">
                <a:latin typeface="ＭＳ Ｐ明朝" panose="02020600040205080304" pitchFamily="18" charset="-128"/>
                <a:ea typeface="ＭＳ Ｐ明朝" panose="02020600040205080304" pitchFamily="18" charset="-128"/>
              </a:rPr>
              <a:t>の場合は</a:t>
            </a:r>
            <a:r>
              <a:rPr lang="en-US" altLang="ja-JP" sz="1400" dirty="0">
                <a:latin typeface="ＭＳ Ｐ明朝" panose="02020600040205080304" pitchFamily="18" charset="-128"/>
                <a:ea typeface="ＭＳ Ｐ明朝" panose="02020600040205080304" pitchFamily="18" charset="-128"/>
              </a:rPr>
              <a:t>, </a:t>
            </a:r>
            <a:r>
              <a:rPr lang="ja-JP" altLang="ja-JP" sz="1400" dirty="0">
                <a:latin typeface="ＭＳ Ｐ明朝" panose="02020600040205080304" pitchFamily="18" charset="-128"/>
                <a:ea typeface="ＭＳ Ｐ明朝" panose="02020600040205080304" pitchFamily="18" charset="-128"/>
              </a:rPr>
              <a:t>漁業協同組合の一部を除く</a:t>
            </a:r>
            <a:r>
              <a:rPr lang="ja-JP" altLang="ja-JP" sz="1400" dirty="0" smtClean="0">
                <a:latin typeface="ＭＳ Ｐ明朝" panose="02020600040205080304" pitchFamily="18" charset="-128"/>
                <a:ea typeface="ＭＳ Ｐ明朝" panose="02020600040205080304" pitchFamily="18" charset="-128"/>
              </a:rPr>
              <a:t>金融機関</a:t>
            </a:r>
            <a:endParaRPr lang="en-US" altLang="ja-JP" sz="1400" dirty="0" smtClean="0">
              <a:latin typeface="ＭＳ Ｐ明朝" panose="02020600040205080304" pitchFamily="18" charset="-128"/>
              <a:ea typeface="ＭＳ Ｐ明朝" panose="02020600040205080304" pitchFamily="18" charset="-128"/>
            </a:endParaRPr>
          </a:p>
          <a:p>
            <a:pPr>
              <a:lnSpc>
                <a:spcPts val="2400"/>
              </a:lnSpc>
            </a:pPr>
            <a:r>
              <a:rPr lang="ja-JP" altLang="en-US" sz="1400" dirty="0" smtClean="0">
                <a:latin typeface="ＭＳ Ｐ明朝" panose="02020600040205080304" pitchFamily="18" charset="-128"/>
                <a:ea typeface="ＭＳ Ｐ明朝" panose="02020600040205080304" pitchFamily="18" charset="-128"/>
              </a:rPr>
              <a:t>　　　　</a:t>
            </a:r>
            <a:r>
              <a:rPr lang="en-US" altLang="ja-JP" sz="1400" dirty="0" smtClean="0">
                <a:latin typeface="ＭＳ Ｐ明朝" panose="02020600040205080304" pitchFamily="18" charset="-128"/>
                <a:ea typeface="ＭＳ Ｐ明朝" panose="02020600040205080304" pitchFamily="18" charset="-128"/>
              </a:rPr>
              <a:t>(2)</a:t>
            </a:r>
            <a:r>
              <a:rPr lang="ja-JP" altLang="en-US" sz="1400" dirty="0" smtClean="0">
                <a:latin typeface="ＭＳ Ｐ明朝" panose="02020600040205080304" pitchFamily="18" charset="-128"/>
                <a:ea typeface="ＭＳ Ｐ明朝" panose="02020600040205080304" pitchFamily="18" charset="-128"/>
              </a:rPr>
              <a:t>　</a:t>
            </a:r>
            <a:r>
              <a:rPr lang="ja-JP" altLang="ja-JP" sz="1400" dirty="0" smtClean="0">
                <a:latin typeface="ＭＳ Ｐ明朝" panose="02020600040205080304" pitchFamily="18" charset="-128"/>
                <a:ea typeface="ＭＳ Ｐ明朝" panose="02020600040205080304" pitchFamily="18" charset="-128"/>
              </a:rPr>
              <a:t>隔地払</a:t>
            </a:r>
            <a:r>
              <a:rPr lang="ja-JP" altLang="ja-JP" sz="1400" dirty="0">
                <a:latin typeface="ＭＳ Ｐ明朝" panose="02020600040205080304" pitchFamily="18" charset="-128"/>
                <a:ea typeface="ＭＳ Ｐ明朝" panose="02020600040205080304" pitchFamily="18" charset="-128"/>
              </a:rPr>
              <a:t>の場合は</a:t>
            </a:r>
            <a:r>
              <a:rPr lang="en-US" altLang="ja-JP" sz="1400" dirty="0">
                <a:latin typeface="ＭＳ Ｐ明朝" panose="02020600040205080304" pitchFamily="18" charset="-128"/>
                <a:ea typeface="ＭＳ Ｐ明朝" panose="02020600040205080304" pitchFamily="18" charset="-128"/>
              </a:rPr>
              <a:t>, </a:t>
            </a:r>
            <a:r>
              <a:rPr lang="ja-JP" altLang="ja-JP" sz="1400" dirty="0">
                <a:latin typeface="ＭＳ Ｐ明朝" panose="02020600040205080304" pitchFamily="18" charset="-128"/>
                <a:ea typeface="ＭＳ Ｐ明朝" panose="02020600040205080304" pitchFamily="18" charset="-128"/>
              </a:rPr>
              <a:t>原則として県内にあっては広島銀行本支店</a:t>
            </a:r>
            <a:r>
              <a:rPr lang="en-US" altLang="ja-JP" sz="1400" dirty="0">
                <a:latin typeface="ＭＳ Ｐ明朝" panose="02020600040205080304" pitchFamily="18" charset="-128"/>
                <a:ea typeface="ＭＳ Ｐ明朝" panose="02020600040205080304" pitchFamily="18" charset="-128"/>
              </a:rPr>
              <a:t>, </a:t>
            </a:r>
            <a:r>
              <a:rPr lang="ja-JP" altLang="ja-JP" sz="1400" dirty="0">
                <a:latin typeface="ＭＳ Ｐ明朝" panose="02020600040205080304" pitchFamily="18" charset="-128"/>
                <a:ea typeface="ＭＳ Ｐ明朝" panose="02020600040205080304" pitchFamily="18" charset="-128"/>
              </a:rPr>
              <a:t>県外に</a:t>
            </a:r>
            <a:r>
              <a:rPr lang="ja-JP" altLang="ja-JP" sz="1400" dirty="0" smtClean="0">
                <a:latin typeface="ＭＳ Ｐ明朝" panose="02020600040205080304" pitchFamily="18" charset="-128"/>
                <a:ea typeface="ＭＳ Ｐ明朝" panose="02020600040205080304" pitchFamily="18" charset="-128"/>
              </a:rPr>
              <a:t>あって</a:t>
            </a:r>
            <a:r>
              <a:rPr lang="ja-JP" altLang="en-US" sz="1400" dirty="0" smtClean="0">
                <a:latin typeface="ＭＳ Ｐ明朝" panose="02020600040205080304" pitchFamily="18" charset="-128"/>
                <a:ea typeface="ＭＳ Ｐ明朝" panose="02020600040205080304" pitchFamily="18" charset="-128"/>
              </a:rPr>
              <a:t>　</a:t>
            </a:r>
            <a:endParaRPr lang="en-US" altLang="ja-JP" sz="1400" dirty="0" smtClean="0">
              <a:latin typeface="ＭＳ Ｐ明朝" panose="02020600040205080304" pitchFamily="18" charset="-128"/>
              <a:ea typeface="ＭＳ Ｐ明朝" panose="02020600040205080304" pitchFamily="18" charset="-128"/>
            </a:endParaRPr>
          </a:p>
          <a:p>
            <a:pPr>
              <a:lnSpc>
                <a:spcPts val="2400"/>
              </a:lnSpc>
            </a:pPr>
            <a:r>
              <a:rPr lang="ja-JP" altLang="en-US" sz="1400" dirty="0">
                <a:latin typeface="ＭＳ Ｐ明朝" panose="02020600040205080304" pitchFamily="18" charset="-128"/>
                <a:ea typeface="ＭＳ Ｐ明朝" panose="02020600040205080304" pitchFamily="18" charset="-128"/>
              </a:rPr>
              <a:t>　</a:t>
            </a:r>
            <a:r>
              <a:rPr lang="ja-JP" altLang="en-US" sz="1400" dirty="0" smtClean="0">
                <a:latin typeface="ＭＳ Ｐ明朝" panose="02020600040205080304" pitchFamily="18" charset="-128"/>
                <a:ea typeface="ＭＳ Ｐ明朝" panose="02020600040205080304" pitchFamily="18" charset="-128"/>
              </a:rPr>
              <a:t>　　　　</a:t>
            </a:r>
            <a:r>
              <a:rPr lang="ja-JP" altLang="ja-JP" sz="1400" dirty="0" smtClean="0">
                <a:latin typeface="ＭＳ Ｐ明朝" panose="02020600040205080304" pitchFamily="18" charset="-128"/>
                <a:ea typeface="ＭＳ Ｐ明朝" panose="02020600040205080304" pitchFamily="18" charset="-128"/>
              </a:rPr>
              <a:t>は</a:t>
            </a:r>
            <a:r>
              <a:rPr lang="ja-JP" altLang="ja-JP" sz="1400" dirty="0">
                <a:latin typeface="ＭＳ Ｐ明朝" panose="02020600040205080304" pitchFamily="18" charset="-128"/>
                <a:ea typeface="ＭＳ Ｐ明朝" panose="02020600040205080304" pitchFamily="18" charset="-128"/>
              </a:rPr>
              <a:t>広島銀行又は広島銀行と取引関係にある金融機関等 </a:t>
            </a:r>
            <a:r>
              <a:rPr lang="en-US" altLang="ja-JP" sz="1400" dirty="0">
                <a:latin typeface="ＭＳ Ｐ明朝" panose="02020600040205080304" pitchFamily="18" charset="-128"/>
                <a:ea typeface="ＭＳ Ｐ明朝" panose="02020600040205080304" pitchFamily="18" charset="-128"/>
              </a:rPr>
              <a:t>(</a:t>
            </a:r>
            <a:r>
              <a:rPr lang="ja-JP" altLang="ja-JP" sz="1400" dirty="0">
                <a:latin typeface="ＭＳ Ｐ明朝" panose="02020600040205080304" pitchFamily="18" charset="-128"/>
                <a:ea typeface="ＭＳ Ｐ明朝" panose="02020600040205080304" pitchFamily="18" charset="-128"/>
              </a:rPr>
              <a:t>漁業協同組合を除く｡</a:t>
            </a:r>
            <a:r>
              <a:rPr lang="en-US" altLang="ja-JP" sz="1400" dirty="0">
                <a:latin typeface="ＭＳ Ｐ明朝" panose="02020600040205080304" pitchFamily="18" charset="-128"/>
                <a:ea typeface="ＭＳ Ｐ明朝" panose="02020600040205080304" pitchFamily="18" charset="-128"/>
              </a:rPr>
              <a:t>)</a:t>
            </a:r>
            <a:endParaRPr lang="ja-JP" altLang="ja-JP" sz="1400" dirty="0">
              <a:latin typeface="ＭＳ Ｐ明朝" panose="02020600040205080304" pitchFamily="18" charset="-128"/>
              <a:ea typeface="ＭＳ Ｐ明朝" panose="02020600040205080304" pitchFamily="18" charset="-128"/>
            </a:endParaRPr>
          </a:p>
          <a:p>
            <a:pPr>
              <a:lnSpc>
                <a:spcPts val="2400"/>
              </a:lnSpc>
            </a:pPr>
            <a:endParaRPr lang="en-US" altLang="ja-JP" sz="1400" dirty="0" smtClean="0">
              <a:latin typeface="ＭＳ Ｐ明朝" panose="02020600040205080304" pitchFamily="18" charset="-128"/>
              <a:ea typeface="ＭＳ Ｐ明朝" panose="02020600040205080304" pitchFamily="18" charset="-128"/>
            </a:endParaRPr>
          </a:p>
          <a:p>
            <a:pPr>
              <a:lnSpc>
                <a:spcPts val="2400"/>
              </a:lnSpc>
            </a:pPr>
            <a:r>
              <a:rPr lang="en-US" altLang="ja-JP" sz="1400" dirty="0" smtClean="0">
                <a:latin typeface="+mn-ea"/>
              </a:rPr>
              <a:t>[</a:t>
            </a:r>
            <a:r>
              <a:rPr lang="ja-JP" altLang="ja-JP" sz="1400" dirty="0">
                <a:latin typeface="+mn-ea"/>
              </a:rPr>
              <a:t>退職手当から控除されるもの</a:t>
            </a:r>
            <a:r>
              <a:rPr lang="en-US" altLang="ja-JP" sz="1400" dirty="0">
                <a:latin typeface="+mn-ea"/>
              </a:rPr>
              <a:t>]</a:t>
            </a:r>
            <a:endParaRPr lang="ja-JP" altLang="ja-JP" sz="1400" dirty="0">
              <a:latin typeface="+mn-ea"/>
            </a:endParaRPr>
          </a:p>
          <a:p>
            <a:pPr>
              <a:lnSpc>
                <a:spcPts val="2400"/>
              </a:lnSpc>
            </a:pPr>
            <a:r>
              <a:rPr lang="ja-JP" altLang="ja-JP" sz="1400" dirty="0" smtClean="0">
                <a:latin typeface="ＭＳ Ｐ明朝" panose="02020600040205080304" pitchFamily="18" charset="-128"/>
                <a:ea typeface="ＭＳ Ｐ明朝" panose="02020600040205080304" pitchFamily="18" charset="-128"/>
              </a:rPr>
              <a:t>１</a:t>
            </a:r>
            <a:r>
              <a:rPr lang="ja-JP" altLang="en-US" sz="1400" dirty="0" smtClean="0">
                <a:latin typeface="ＭＳ Ｐ明朝" panose="02020600040205080304" pitchFamily="18" charset="-128"/>
                <a:ea typeface="ＭＳ Ｐ明朝" panose="02020600040205080304" pitchFamily="18" charset="-128"/>
              </a:rPr>
              <a:t>　</a:t>
            </a:r>
            <a:r>
              <a:rPr lang="ja-JP" altLang="ja-JP" sz="1400" dirty="0" smtClean="0">
                <a:latin typeface="ＭＳ Ｐ明朝" panose="02020600040205080304" pitchFamily="18" charset="-128"/>
                <a:ea typeface="ＭＳ Ｐ明朝" panose="02020600040205080304" pitchFamily="18" charset="-128"/>
              </a:rPr>
              <a:t>退職</a:t>
            </a:r>
            <a:r>
              <a:rPr lang="ja-JP" altLang="ja-JP" sz="1400" dirty="0">
                <a:latin typeface="ＭＳ Ｐ明朝" panose="02020600040205080304" pitchFamily="18" charset="-128"/>
                <a:ea typeface="ＭＳ Ｐ明朝" panose="02020600040205080304" pitchFamily="18" charset="-128"/>
              </a:rPr>
              <a:t>手当に対する税金</a:t>
            </a:r>
          </a:p>
          <a:p>
            <a:pPr>
              <a:lnSpc>
                <a:spcPts val="2400"/>
              </a:lnSpc>
            </a:pPr>
            <a:r>
              <a:rPr lang="ja-JP" altLang="en-US" sz="1400" dirty="0" smtClean="0">
                <a:latin typeface="ＭＳ Ｐ明朝" panose="02020600040205080304" pitchFamily="18" charset="-128"/>
                <a:ea typeface="ＭＳ Ｐ明朝" panose="02020600040205080304" pitchFamily="18" charset="-128"/>
              </a:rPr>
              <a:t>　　</a:t>
            </a:r>
            <a:r>
              <a:rPr lang="ja-JP" altLang="ja-JP" sz="1400" dirty="0" smtClean="0">
                <a:latin typeface="ＭＳ Ｐ明朝" panose="02020600040205080304" pitchFamily="18" charset="-128"/>
                <a:ea typeface="ＭＳ Ｐ明朝" panose="02020600040205080304" pitchFamily="18" charset="-128"/>
              </a:rPr>
              <a:t>退職</a:t>
            </a:r>
            <a:r>
              <a:rPr lang="ja-JP" altLang="ja-JP" sz="1400" dirty="0">
                <a:latin typeface="ＭＳ Ｐ明朝" panose="02020600040205080304" pitchFamily="18" charset="-128"/>
                <a:ea typeface="ＭＳ Ｐ明朝" panose="02020600040205080304" pitchFamily="18" charset="-128"/>
              </a:rPr>
              <a:t>手当に対する税金 </a:t>
            </a:r>
            <a:r>
              <a:rPr lang="en-US" altLang="ja-JP" sz="1400" dirty="0">
                <a:latin typeface="ＭＳ Ｐ明朝" panose="02020600040205080304" pitchFamily="18" charset="-128"/>
                <a:ea typeface="ＭＳ Ｐ明朝" panose="02020600040205080304" pitchFamily="18" charset="-128"/>
              </a:rPr>
              <a:t>(</a:t>
            </a:r>
            <a:r>
              <a:rPr lang="ja-JP" altLang="ja-JP" sz="1400" dirty="0">
                <a:latin typeface="ＭＳ Ｐ明朝" panose="02020600040205080304" pitchFamily="18" charset="-128"/>
                <a:ea typeface="ＭＳ Ｐ明朝" panose="02020600040205080304" pitchFamily="18" charset="-128"/>
              </a:rPr>
              <a:t>所得税</a:t>
            </a:r>
            <a:r>
              <a:rPr lang="en-US" altLang="ja-JP" sz="1400" dirty="0">
                <a:latin typeface="ＭＳ Ｐ明朝" panose="02020600040205080304" pitchFamily="18" charset="-128"/>
                <a:ea typeface="ＭＳ Ｐ明朝" panose="02020600040205080304" pitchFamily="18" charset="-128"/>
              </a:rPr>
              <a:t>, </a:t>
            </a:r>
            <a:r>
              <a:rPr lang="ja-JP" altLang="ja-JP" sz="1400" dirty="0">
                <a:latin typeface="ＭＳ Ｐ明朝" panose="02020600040205080304" pitchFamily="18" charset="-128"/>
                <a:ea typeface="ＭＳ Ｐ明朝" panose="02020600040205080304" pitchFamily="18" charset="-128"/>
              </a:rPr>
              <a:t>市町村民税及び県民税</a:t>
            </a:r>
            <a:r>
              <a:rPr lang="en-US" altLang="ja-JP" sz="1400" dirty="0">
                <a:latin typeface="ＭＳ Ｐ明朝" panose="02020600040205080304" pitchFamily="18" charset="-128"/>
                <a:ea typeface="ＭＳ Ｐ明朝" panose="02020600040205080304" pitchFamily="18" charset="-128"/>
              </a:rPr>
              <a:t>) </a:t>
            </a:r>
            <a:r>
              <a:rPr lang="ja-JP" altLang="ja-JP" sz="1400" dirty="0">
                <a:latin typeface="ＭＳ Ｐ明朝" panose="02020600040205080304" pitchFamily="18" charset="-128"/>
                <a:ea typeface="ＭＳ Ｐ明朝" panose="02020600040205080304" pitchFamily="18" charset="-128"/>
              </a:rPr>
              <a:t>が控除されます</a:t>
            </a:r>
            <a:r>
              <a:rPr lang="ja-JP" altLang="ja-JP" sz="1400" dirty="0" smtClean="0">
                <a:latin typeface="ＭＳ Ｐ明朝" panose="02020600040205080304" pitchFamily="18" charset="-128"/>
                <a:ea typeface="ＭＳ Ｐ明朝" panose="02020600040205080304" pitchFamily="18" charset="-128"/>
              </a:rPr>
              <a:t>｡</a:t>
            </a:r>
            <a:endParaRPr lang="en-US" altLang="ja-JP" sz="1400" dirty="0" smtClean="0">
              <a:latin typeface="ＭＳ Ｐ明朝" panose="02020600040205080304" pitchFamily="18" charset="-128"/>
              <a:ea typeface="ＭＳ Ｐ明朝" panose="02020600040205080304" pitchFamily="18" charset="-128"/>
            </a:endParaRPr>
          </a:p>
          <a:p>
            <a:pPr>
              <a:lnSpc>
                <a:spcPts val="2400"/>
              </a:lnSpc>
            </a:pPr>
            <a:r>
              <a:rPr lang="ja-JP" altLang="ja-JP" sz="1400" dirty="0" smtClean="0">
                <a:latin typeface="ＭＳ Ｐ明朝" panose="02020600040205080304" pitchFamily="18" charset="-128"/>
                <a:ea typeface="ＭＳ Ｐ明朝" panose="02020600040205080304" pitchFamily="18" charset="-128"/>
              </a:rPr>
              <a:t>２</a:t>
            </a:r>
            <a:r>
              <a:rPr lang="ja-JP" altLang="en-US" sz="1400" dirty="0">
                <a:latin typeface="ＭＳ Ｐ明朝" panose="02020600040205080304" pitchFamily="18" charset="-128"/>
                <a:ea typeface="ＭＳ Ｐ明朝" panose="02020600040205080304" pitchFamily="18" charset="-128"/>
              </a:rPr>
              <a:t>　</a:t>
            </a:r>
            <a:r>
              <a:rPr lang="ja-JP" altLang="ja-JP" sz="1400" dirty="0" smtClean="0">
                <a:latin typeface="ＭＳ Ｐ明朝" panose="02020600040205080304" pitchFamily="18" charset="-128"/>
                <a:ea typeface="ＭＳ Ｐ明朝" panose="02020600040205080304" pitchFamily="18" charset="-128"/>
              </a:rPr>
              <a:t>一括</a:t>
            </a:r>
            <a:r>
              <a:rPr lang="ja-JP" altLang="ja-JP" sz="1400" dirty="0">
                <a:latin typeface="ＭＳ Ｐ明朝" panose="02020600040205080304" pitchFamily="18" charset="-128"/>
                <a:ea typeface="ＭＳ Ｐ明朝" panose="02020600040205080304" pitchFamily="18" charset="-128"/>
              </a:rPr>
              <a:t>徴収の住民税</a:t>
            </a:r>
          </a:p>
          <a:p>
            <a:pPr>
              <a:lnSpc>
                <a:spcPts val="2400"/>
              </a:lnSpc>
            </a:pPr>
            <a:r>
              <a:rPr lang="ja-JP" altLang="en-US" sz="1400" dirty="0" smtClean="0">
                <a:latin typeface="ＭＳ Ｐ明朝" panose="02020600040205080304" pitchFamily="18" charset="-128"/>
                <a:ea typeface="ＭＳ Ｐ明朝" panose="02020600040205080304" pitchFamily="18" charset="-128"/>
              </a:rPr>
              <a:t>　　１</a:t>
            </a:r>
            <a:r>
              <a:rPr lang="ja-JP" altLang="ja-JP" sz="1400" dirty="0" smtClean="0">
                <a:latin typeface="ＭＳ Ｐ明朝" panose="02020600040205080304" pitchFamily="18" charset="-128"/>
                <a:ea typeface="ＭＳ Ｐ明朝" panose="02020600040205080304" pitchFamily="18" charset="-128"/>
              </a:rPr>
              <a:t>月から</a:t>
            </a:r>
            <a:r>
              <a:rPr lang="ja-JP" altLang="en-US" sz="1400" dirty="0" smtClean="0">
                <a:latin typeface="ＭＳ Ｐ明朝" panose="02020600040205080304" pitchFamily="18" charset="-128"/>
                <a:ea typeface="ＭＳ Ｐ明朝" panose="02020600040205080304" pitchFamily="18" charset="-128"/>
              </a:rPr>
              <a:t>４</a:t>
            </a:r>
            <a:r>
              <a:rPr lang="ja-JP" altLang="ja-JP" sz="1400" dirty="0" smtClean="0">
                <a:latin typeface="ＭＳ Ｐ明朝" panose="02020600040205080304" pitchFamily="18" charset="-128"/>
                <a:ea typeface="ＭＳ Ｐ明朝" panose="02020600040205080304" pitchFamily="18" charset="-128"/>
              </a:rPr>
              <a:t>月</a:t>
            </a:r>
            <a:r>
              <a:rPr lang="ja-JP" altLang="ja-JP" sz="1400" dirty="0">
                <a:latin typeface="ＭＳ Ｐ明朝" panose="02020600040205080304" pitchFamily="18" charset="-128"/>
                <a:ea typeface="ＭＳ Ｐ明朝" panose="02020600040205080304" pitchFamily="18" charset="-128"/>
              </a:rPr>
              <a:t>の間に退職する人は</a:t>
            </a:r>
            <a:r>
              <a:rPr lang="en-US" altLang="ja-JP" sz="1400" dirty="0">
                <a:latin typeface="ＭＳ Ｐ明朝" panose="02020600040205080304" pitchFamily="18" charset="-128"/>
                <a:ea typeface="ＭＳ Ｐ明朝" panose="02020600040205080304" pitchFamily="18" charset="-128"/>
              </a:rPr>
              <a:t>, </a:t>
            </a:r>
            <a:r>
              <a:rPr lang="ja-JP" altLang="ja-JP" sz="1400" dirty="0">
                <a:latin typeface="ＭＳ Ｐ明朝" panose="02020600040205080304" pitchFamily="18" charset="-128"/>
                <a:ea typeface="ＭＳ Ｐ明朝" panose="02020600040205080304" pitchFamily="18" charset="-128"/>
              </a:rPr>
              <a:t>毎月給料から控除され分割納付している住民税 </a:t>
            </a:r>
            <a:r>
              <a:rPr lang="ja-JP" altLang="en-US" sz="1400" dirty="0" smtClean="0">
                <a:latin typeface="ＭＳ Ｐ明朝" panose="02020600040205080304" pitchFamily="18" charset="-128"/>
                <a:ea typeface="ＭＳ Ｐ明朝" panose="02020600040205080304" pitchFamily="18" charset="-128"/>
              </a:rPr>
              <a:t>　</a:t>
            </a:r>
            <a:endParaRPr lang="en-US" altLang="ja-JP" sz="1400" dirty="0" smtClean="0">
              <a:latin typeface="ＭＳ Ｐ明朝" panose="02020600040205080304" pitchFamily="18" charset="-128"/>
              <a:ea typeface="ＭＳ Ｐ明朝" panose="02020600040205080304" pitchFamily="18" charset="-128"/>
            </a:endParaRPr>
          </a:p>
          <a:p>
            <a:pPr>
              <a:lnSpc>
                <a:spcPts val="2400"/>
              </a:lnSpc>
            </a:pPr>
            <a:r>
              <a:rPr lang="ja-JP" altLang="en-US" sz="1400" dirty="0">
                <a:latin typeface="ＭＳ Ｐ明朝" panose="02020600040205080304" pitchFamily="18" charset="-128"/>
                <a:ea typeface="ＭＳ Ｐ明朝" panose="02020600040205080304" pitchFamily="18" charset="-128"/>
              </a:rPr>
              <a:t>　</a:t>
            </a:r>
            <a:r>
              <a:rPr lang="en-US" altLang="ja-JP" sz="1400" dirty="0" smtClean="0">
                <a:latin typeface="ＭＳ Ｐ明朝" panose="02020600040205080304" pitchFamily="18" charset="-128"/>
                <a:ea typeface="ＭＳ Ｐ明朝" panose="02020600040205080304" pitchFamily="18" charset="-128"/>
              </a:rPr>
              <a:t>(</a:t>
            </a:r>
            <a:r>
              <a:rPr lang="ja-JP" altLang="ja-JP" sz="1400" dirty="0">
                <a:latin typeface="ＭＳ Ｐ明朝" panose="02020600040205080304" pitchFamily="18" charset="-128"/>
                <a:ea typeface="ＭＳ Ｐ明朝" panose="02020600040205080304" pitchFamily="18" charset="-128"/>
              </a:rPr>
              <a:t>市町村民税及び県民税</a:t>
            </a:r>
            <a:r>
              <a:rPr lang="en-US" altLang="ja-JP" sz="1400" dirty="0">
                <a:latin typeface="ＭＳ Ｐ明朝" panose="02020600040205080304" pitchFamily="18" charset="-128"/>
                <a:ea typeface="ＭＳ Ｐ明朝" panose="02020600040205080304" pitchFamily="18" charset="-128"/>
              </a:rPr>
              <a:t>) </a:t>
            </a:r>
            <a:r>
              <a:rPr lang="ja-JP" altLang="ja-JP" sz="1400" dirty="0">
                <a:latin typeface="ＭＳ Ｐ明朝" panose="02020600040205080304" pitchFamily="18" charset="-128"/>
                <a:ea typeface="ＭＳ Ｐ明朝" panose="02020600040205080304" pitchFamily="18" charset="-128"/>
              </a:rPr>
              <a:t>のうち未納と</a:t>
            </a:r>
            <a:r>
              <a:rPr lang="ja-JP" altLang="ja-JP" sz="1400" dirty="0" smtClean="0">
                <a:latin typeface="ＭＳ Ｐ明朝" panose="02020600040205080304" pitchFamily="18" charset="-128"/>
                <a:ea typeface="ＭＳ Ｐ明朝" panose="02020600040205080304" pitchFamily="18" charset="-128"/>
              </a:rPr>
              <a:t>なる</a:t>
            </a:r>
            <a:r>
              <a:rPr lang="ja-JP" altLang="en-US" sz="1400" dirty="0" smtClean="0">
                <a:latin typeface="ＭＳ Ｐ明朝" panose="02020600040205080304" pitchFamily="18" charset="-128"/>
                <a:ea typeface="ＭＳ Ｐ明朝" panose="02020600040205080304" pitchFamily="18" charset="-128"/>
              </a:rPr>
              <a:t>５</a:t>
            </a:r>
            <a:r>
              <a:rPr lang="ja-JP" altLang="ja-JP" sz="1400" dirty="0" smtClean="0">
                <a:latin typeface="ＭＳ Ｐ明朝" panose="02020600040205080304" pitchFamily="18" charset="-128"/>
                <a:ea typeface="ＭＳ Ｐ明朝" panose="02020600040205080304" pitchFamily="18" charset="-128"/>
              </a:rPr>
              <a:t>月</a:t>
            </a:r>
            <a:r>
              <a:rPr lang="ja-JP" altLang="ja-JP" sz="1400" dirty="0">
                <a:latin typeface="ＭＳ Ｐ明朝" panose="02020600040205080304" pitchFamily="18" charset="-128"/>
                <a:ea typeface="ＭＳ Ｐ明朝" panose="02020600040205080304" pitchFamily="18" charset="-128"/>
              </a:rPr>
              <a:t>までの住民税がまとめて控除されます｡ </a:t>
            </a:r>
          </a:p>
          <a:p>
            <a:pPr>
              <a:lnSpc>
                <a:spcPts val="2400"/>
              </a:lnSpc>
            </a:pPr>
            <a:r>
              <a:rPr lang="ja-JP" altLang="ja-JP" sz="1400" dirty="0" smtClean="0">
                <a:latin typeface="ＭＳ Ｐ明朝" panose="02020600040205080304" pitchFamily="18" charset="-128"/>
                <a:ea typeface="ＭＳ Ｐ明朝" panose="02020600040205080304" pitchFamily="18" charset="-128"/>
              </a:rPr>
              <a:t>３</a:t>
            </a:r>
            <a:r>
              <a:rPr lang="ja-JP" altLang="en-US" sz="1400" dirty="0">
                <a:latin typeface="ＭＳ Ｐ明朝" panose="02020600040205080304" pitchFamily="18" charset="-128"/>
                <a:ea typeface="ＭＳ Ｐ明朝" panose="02020600040205080304" pitchFamily="18" charset="-128"/>
              </a:rPr>
              <a:t>　</a:t>
            </a:r>
            <a:r>
              <a:rPr lang="ja-JP" altLang="ja-JP" sz="1400" dirty="0" smtClean="0">
                <a:latin typeface="ＭＳ Ｐ明朝" panose="02020600040205080304" pitchFamily="18" charset="-128"/>
                <a:ea typeface="ＭＳ Ｐ明朝" panose="02020600040205080304" pitchFamily="18" charset="-128"/>
              </a:rPr>
              <a:t>共済</a:t>
            </a:r>
            <a:r>
              <a:rPr lang="ja-JP" altLang="ja-JP" sz="1400" dirty="0">
                <a:latin typeface="ＭＳ Ｐ明朝" panose="02020600040205080304" pitchFamily="18" charset="-128"/>
                <a:ea typeface="ＭＳ Ｐ明朝" panose="02020600040205080304" pitchFamily="18" charset="-128"/>
              </a:rPr>
              <a:t>組合等の貸付金の未償還金</a:t>
            </a:r>
          </a:p>
          <a:p>
            <a:pPr>
              <a:lnSpc>
                <a:spcPts val="2400"/>
              </a:lnSpc>
            </a:pPr>
            <a:r>
              <a:rPr lang="ja-JP" altLang="en-US" sz="1400" dirty="0" smtClean="0">
                <a:latin typeface="ＭＳ Ｐ明朝" panose="02020600040205080304" pitchFamily="18" charset="-128"/>
                <a:ea typeface="ＭＳ Ｐ明朝" panose="02020600040205080304" pitchFamily="18" charset="-128"/>
              </a:rPr>
              <a:t>　　</a:t>
            </a:r>
            <a:r>
              <a:rPr lang="ja-JP" altLang="ja-JP" sz="1400" dirty="0" smtClean="0">
                <a:latin typeface="ＭＳ Ｐ明朝" panose="02020600040205080304" pitchFamily="18" charset="-128"/>
                <a:ea typeface="ＭＳ Ｐ明朝" panose="02020600040205080304" pitchFamily="18" charset="-128"/>
              </a:rPr>
              <a:t>共済</a:t>
            </a:r>
            <a:r>
              <a:rPr lang="ja-JP" altLang="ja-JP" sz="1400" dirty="0">
                <a:latin typeface="ＭＳ Ｐ明朝" panose="02020600040205080304" pitchFamily="18" charset="-128"/>
                <a:ea typeface="ＭＳ Ｐ明朝" panose="02020600040205080304" pitchFamily="18" charset="-128"/>
              </a:rPr>
              <a:t>組合及び互助組合から貸付を受けている人は</a:t>
            </a:r>
            <a:r>
              <a:rPr lang="en-US" altLang="ja-JP" sz="1400" dirty="0">
                <a:latin typeface="ＭＳ Ｐ明朝" panose="02020600040205080304" pitchFamily="18" charset="-128"/>
                <a:ea typeface="ＭＳ Ｐ明朝" panose="02020600040205080304" pitchFamily="18" charset="-128"/>
              </a:rPr>
              <a:t>, </a:t>
            </a:r>
            <a:r>
              <a:rPr lang="ja-JP" altLang="ja-JP" sz="1400" dirty="0">
                <a:latin typeface="ＭＳ Ｐ明朝" panose="02020600040205080304" pitchFamily="18" charset="-128"/>
                <a:ea typeface="ＭＳ Ｐ明朝" panose="02020600040205080304" pitchFamily="18" charset="-128"/>
              </a:rPr>
              <a:t>貸付金の未償還元利金</a:t>
            </a:r>
            <a:r>
              <a:rPr lang="ja-JP" altLang="ja-JP" sz="1400" dirty="0" smtClean="0">
                <a:latin typeface="ＭＳ Ｐ明朝" panose="02020600040205080304" pitchFamily="18" charset="-128"/>
                <a:ea typeface="ＭＳ Ｐ明朝" panose="02020600040205080304" pitchFamily="18" charset="-128"/>
              </a:rPr>
              <a:t>相当額</a:t>
            </a:r>
            <a:r>
              <a:rPr lang="ja-JP" altLang="en-US" sz="1400" dirty="0" smtClean="0">
                <a:latin typeface="ＭＳ Ｐ明朝" panose="02020600040205080304" pitchFamily="18" charset="-128"/>
                <a:ea typeface="ＭＳ Ｐ明朝" panose="02020600040205080304" pitchFamily="18" charset="-128"/>
              </a:rPr>
              <a:t>　</a:t>
            </a:r>
            <a:endParaRPr lang="en-US" altLang="ja-JP" sz="1400" dirty="0" smtClean="0">
              <a:latin typeface="ＭＳ Ｐ明朝" panose="02020600040205080304" pitchFamily="18" charset="-128"/>
              <a:ea typeface="ＭＳ Ｐ明朝" panose="02020600040205080304" pitchFamily="18" charset="-128"/>
            </a:endParaRPr>
          </a:p>
          <a:p>
            <a:pPr>
              <a:lnSpc>
                <a:spcPts val="2400"/>
              </a:lnSpc>
            </a:pPr>
            <a:r>
              <a:rPr lang="ja-JP" altLang="en-US" sz="1400" dirty="0" smtClean="0">
                <a:latin typeface="ＭＳ Ｐ明朝" panose="02020600040205080304" pitchFamily="18" charset="-128"/>
                <a:ea typeface="ＭＳ Ｐ明朝" panose="02020600040205080304" pitchFamily="18" charset="-128"/>
              </a:rPr>
              <a:t> </a:t>
            </a:r>
            <a:r>
              <a:rPr lang="ja-JP" altLang="ja-JP" sz="1400" dirty="0" smtClean="0">
                <a:latin typeface="ＭＳ Ｐ明朝" panose="02020600040205080304" pitchFamily="18" charset="-128"/>
                <a:ea typeface="ＭＳ Ｐ明朝" panose="02020600040205080304" pitchFamily="18" charset="-128"/>
              </a:rPr>
              <a:t>が</a:t>
            </a:r>
            <a:r>
              <a:rPr lang="ja-JP" altLang="ja-JP" sz="1400" dirty="0">
                <a:latin typeface="ＭＳ Ｐ明朝" panose="02020600040205080304" pitchFamily="18" charset="-128"/>
                <a:ea typeface="ＭＳ Ｐ明朝" panose="02020600040205080304" pitchFamily="18" charset="-128"/>
              </a:rPr>
              <a:t>控除されます｡ </a:t>
            </a:r>
          </a:p>
          <a:p>
            <a:pPr lvl="0">
              <a:lnSpc>
                <a:spcPts val="2400"/>
              </a:lnSpc>
            </a:pPr>
            <a:endParaRPr lang="en-US" altLang="ja-JP" sz="1400" dirty="0" smtClean="0">
              <a:latin typeface="ＭＳ Ｐ明朝" panose="02020600040205080304" pitchFamily="18" charset="-128"/>
              <a:ea typeface="ＭＳ Ｐ明朝" panose="02020600040205080304" pitchFamily="18" charset="-128"/>
            </a:endParaRPr>
          </a:p>
          <a:p>
            <a:pPr lvl="0">
              <a:lnSpc>
                <a:spcPts val="2400"/>
              </a:lnSpc>
            </a:pPr>
            <a:r>
              <a:rPr lang="ja-JP" altLang="en-US" sz="1400" dirty="0" smtClean="0">
                <a:latin typeface="ＭＳ Ｐ明朝" panose="02020600040205080304" pitchFamily="18" charset="-128"/>
                <a:ea typeface="ＭＳ Ｐ明朝" panose="02020600040205080304" pitchFamily="18" charset="-128"/>
              </a:rPr>
              <a:t>　　〇　</a:t>
            </a:r>
            <a:r>
              <a:rPr lang="ja-JP" altLang="ja-JP" sz="1400" dirty="0" smtClean="0">
                <a:latin typeface="ＭＳ Ｐ明朝" panose="02020600040205080304" pitchFamily="18" charset="-128"/>
                <a:ea typeface="ＭＳ Ｐ明朝" panose="02020600040205080304" pitchFamily="18" charset="-128"/>
              </a:rPr>
              <a:t>退職</a:t>
            </a:r>
            <a:r>
              <a:rPr lang="ja-JP" altLang="ja-JP" sz="1400" dirty="0">
                <a:latin typeface="ＭＳ Ｐ明朝" panose="02020600040205080304" pitchFamily="18" charset="-128"/>
                <a:ea typeface="ＭＳ Ｐ明朝" panose="02020600040205080304" pitchFamily="18" charset="-128"/>
              </a:rPr>
              <a:t>手当手取額</a:t>
            </a:r>
          </a:p>
          <a:p>
            <a:pPr>
              <a:lnSpc>
                <a:spcPts val="2400"/>
              </a:lnSpc>
            </a:pPr>
            <a:r>
              <a:rPr lang="ja-JP" altLang="en-US" sz="1400" dirty="0" smtClean="0">
                <a:latin typeface="ＭＳ Ｐ明朝" panose="02020600040205080304" pitchFamily="18" charset="-128"/>
                <a:ea typeface="ＭＳ Ｐ明朝" panose="02020600040205080304" pitchFamily="18" charset="-128"/>
              </a:rPr>
              <a:t>　　　　 </a:t>
            </a:r>
            <a:r>
              <a:rPr lang="ja-JP" altLang="ja-JP" sz="1400" dirty="0" smtClean="0">
                <a:latin typeface="ＭＳ Ｐ明朝" panose="02020600040205080304" pitchFamily="18" charset="-128"/>
                <a:ea typeface="ＭＳ Ｐ明朝" panose="02020600040205080304" pitchFamily="18" charset="-128"/>
              </a:rPr>
              <a:t>退職</a:t>
            </a:r>
            <a:r>
              <a:rPr lang="ja-JP" altLang="ja-JP" sz="1400" dirty="0">
                <a:latin typeface="ＭＳ Ｐ明朝" panose="02020600040205080304" pitchFamily="18" charset="-128"/>
                <a:ea typeface="ＭＳ Ｐ明朝" panose="02020600040205080304" pitchFamily="18" charset="-128"/>
              </a:rPr>
              <a:t>手当－</a:t>
            </a:r>
            <a:r>
              <a:rPr lang="en-US" altLang="ja-JP" sz="1400" dirty="0">
                <a:latin typeface="ＭＳ Ｐ明朝" panose="02020600040205080304" pitchFamily="18" charset="-128"/>
                <a:ea typeface="ＭＳ Ｐ明朝" panose="02020600040205080304" pitchFamily="18" charset="-128"/>
              </a:rPr>
              <a:t>[</a:t>
            </a:r>
            <a:r>
              <a:rPr lang="ja-JP" altLang="ja-JP" sz="1400" dirty="0">
                <a:latin typeface="ＭＳ Ｐ明朝" panose="02020600040205080304" pitchFamily="18" charset="-128"/>
                <a:ea typeface="ＭＳ Ｐ明朝" panose="02020600040205080304" pitchFamily="18" charset="-128"/>
              </a:rPr>
              <a:t>所得税＋市町村民税＋県民税＋１～５月までの未納</a:t>
            </a:r>
            <a:r>
              <a:rPr lang="ja-JP" altLang="ja-JP" sz="1400" dirty="0" smtClean="0">
                <a:latin typeface="ＭＳ Ｐ明朝" panose="02020600040205080304" pitchFamily="18" charset="-128"/>
                <a:ea typeface="ＭＳ Ｐ明朝" panose="02020600040205080304" pitchFamily="18" charset="-128"/>
              </a:rPr>
              <a:t>住民税</a:t>
            </a:r>
            <a:endParaRPr lang="en-US" altLang="ja-JP" sz="1400" dirty="0" smtClean="0">
              <a:latin typeface="ＭＳ Ｐ明朝" panose="02020600040205080304" pitchFamily="18" charset="-128"/>
              <a:ea typeface="ＭＳ Ｐ明朝" panose="02020600040205080304" pitchFamily="18" charset="-128"/>
            </a:endParaRPr>
          </a:p>
          <a:p>
            <a:pPr>
              <a:lnSpc>
                <a:spcPts val="2400"/>
              </a:lnSpc>
            </a:pPr>
            <a:r>
              <a:rPr lang="ja-JP" altLang="en-US" sz="1400" dirty="0">
                <a:latin typeface="ＭＳ Ｐ明朝" panose="02020600040205080304" pitchFamily="18" charset="-128"/>
                <a:ea typeface="ＭＳ Ｐ明朝" panose="02020600040205080304" pitchFamily="18" charset="-128"/>
              </a:rPr>
              <a:t>　</a:t>
            </a:r>
            <a:r>
              <a:rPr lang="ja-JP" altLang="en-US" sz="1400" dirty="0" smtClean="0">
                <a:latin typeface="ＭＳ Ｐ明朝" panose="02020600040205080304" pitchFamily="18" charset="-128"/>
                <a:ea typeface="ＭＳ Ｐ明朝" panose="02020600040205080304" pitchFamily="18" charset="-128"/>
              </a:rPr>
              <a:t>　　　</a:t>
            </a:r>
            <a:r>
              <a:rPr lang="ja-JP" altLang="ja-JP" sz="1400" dirty="0" smtClean="0">
                <a:latin typeface="ＭＳ Ｐ明朝" panose="02020600040205080304" pitchFamily="18" charset="-128"/>
                <a:ea typeface="ＭＳ Ｐ明朝" panose="02020600040205080304" pitchFamily="18" charset="-128"/>
              </a:rPr>
              <a:t>  </a:t>
            </a:r>
            <a:r>
              <a:rPr lang="en-US" altLang="ja-JP" sz="1400" dirty="0">
                <a:latin typeface="ＭＳ Ｐ明朝" panose="02020600040205080304" pitchFamily="18" charset="-128"/>
                <a:ea typeface="ＭＳ Ｐ明朝" panose="02020600040205080304" pitchFamily="18" charset="-128"/>
              </a:rPr>
              <a:t>(</a:t>
            </a:r>
            <a:r>
              <a:rPr lang="ja-JP" altLang="ja-JP" sz="1400" dirty="0">
                <a:latin typeface="ＭＳ Ｐ明朝" panose="02020600040205080304" pitchFamily="18" charset="-128"/>
                <a:ea typeface="ＭＳ Ｐ明朝" panose="02020600040205080304" pitchFamily="18" charset="-128"/>
              </a:rPr>
              <a:t>年度末退職者は４～５月分</a:t>
            </a:r>
            <a:r>
              <a:rPr lang="en-US" altLang="ja-JP" sz="1400" dirty="0">
                <a:latin typeface="ＭＳ Ｐ明朝" panose="02020600040205080304" pitchFamily="18" charset="-128"/>
                <a:ea typeface="ＭＳ Ｐ明朝" panose="02020600040205080304" pitchFamily="18" charset="-128"/>
              </a:rPr>
              <a:t>)</a:t>
            </a:r>
            <a:r>
              <a:rPr lang="ja-JP" altLang="ja-JP" sz="1400" dirty="0">
                <a:latin typeface="ＭＳ Ｐ明朝" panose="02020600040205080304" pitchFamily="18" charset="-128"/>
                <a:ea typeface="ＭＳ Ｐ明朝" panose="02020600040205080304" pitchFamily="18" charset="-128"/>
              </a:rPr>
              <a:t>＋共済組合等の貸付金の未償還元利金</a:t>
            </a:r>
            <a:r>
              <a:rPr lang="en-US" altLang="ja-JP" sz="1400" dirty="0" smtClean="0">
                <a:latin typeface="ＭＳ Ｐ明朝" panose="02020600040205080304" pitchFamily="18" charset="-128"/>
                <a:ea typeface="ＭＳ Ｐ明朝" panose="02020600040205080304" pitchFamily="18" charset="-128"/>
              </a:rPr>
              <a:t>]</a:t>
            </a:r>
          </a:p>
          <a:p>
            <a:pPr>
              <a:lnSpc>
                <a:spcPts val="2400"/>
              </a:lnSpc>
            </a:pPr>
            <a:endParaRPr lang="ja-JP" altLang="ja-JP" sz="1400" dirty="0">
              <a:latin typeface="+mn-ea"/>
            </a:endParaRPr>
          </a:p>
          <a:p>
            <a:pPr>
              <a:lnSpc>
                <a:spcPts val="2400"/>
              </a:lnSpc>
            </a:pPr>
            <a:r>
              <a:rPr lang="en-US" altLang="ja-JP" sz="1400" dirty="0">
                <a:latin typeface="+mn-ea"/>
              </a:rPr>
              <a:t>[</a:t>
            </a:r>
            <a:r>
              <a:rPr lang="ja-JP" altLang="ja-JP" sz="1400" dirty="0">
                <a:latin typeface="+mn-ea"/>
              </a:rPr>
              <a:t>退職手当に対する税金</a:t>
            </a:r>
            <a:r>
              <a:rPr lang="en-US" altLang="ja-JP" sz="1400" dirty="0">
                <a:latin typeface="+mn-ea"/>
              </a:rPr>
              <a:t>]</a:t>
            </a:r>
            <a:endParaRPr lang="ja-JP" altLang="ja-JP" sz="1400" dirty="0">
              <a:latin typeface="+mn-ea"/>
            </a:endParaRPr>
          </a:p>
          <a:p>
            <a:pPr>
              <a:lnSpc>
                <a:spcPts val="2400"/>
              </a:lnSpc>
            </a:pPr>
            <a:r>
              <a:rPr lang="ja-JP" altLang="ja-JP" sz="1400" dirty="0" smtClean="0">
                <a:latin typeface="ＭＳ Ｐ明朝" panose="02020600040205080304" pitchFamily="18" charset="-128"/>
                <a:ea typeface="ＭＳ Ｐ明朝" panose="02020600040205080304" pitchFamily="18" charset="-128"/>
              </a:rPr>
              <a:t>１</a:t>
            </a:r>
            <a:r>
              <a:rPr lang="ja-JP" altLang="en-US" sz="1400" dirty="0">
                <a:latin typeface="ＭＳ Ｐ明朝" panose="02020600040205080304" pitchFamily="18" charset="-128"/>
                <a:ea typeface="ＭＳ Ｐ明朝" panose="02020600040205080304" pitchFamily="18" charset="-128"/>
              </a:rPr>
              <a:t>　</a:t>
            </a:r>
            <a:r>
              <a:rPr lang="ja-JP" altLang="ja-JP" sz="1400" dirty="0" smtClean="0">
                <a:latin typeface="ＭＳ Ｐ明朝" panose="02020600040205080304" pitchFamily="18" charset="-128"/>
                <a:ea typeface="ＭＳ Ｐ明朝" panose="02020600040205080304" pitchFamily="18" charset="-128"/>
              </a:rPr>
              <a:t>税額</a:t>
            </a:r>
            <a:r>
              <a:rPr lang="ja-JP" altLang="ja-JP" sz="1400" dirty="0">
                <a:latin typeface="ＭＳ Ｐ明朝" panose="02020600040205080304" pitchFamily="18" charset="-128"/>
                <a:ea typeface="ＭＳ Ｐ明朝" panose="02020600040205080304" pitchFamily="18" charset="-128"/>
              </a:rPr>
              <a:t>の算出</a:t>
            </a:r>
          </a:p>
          <a:p>
            <a:pPr>
              <a:lnSpc>
                <a:spcPts val="2400"/>
              </a:lnSpc>
            </a:pPr>
            <a:r>
              <a:rPr lang="ja-JP" altLang="en-US" sz="1400" dirty="0" smtClean="0">
                <a:latin typeface="ＭＳ Ｐ明朝" panose="02020600040205080304" pitchFamily="18" charset="-128"/>
                <a:ea typeface="ＭＳ Ｐ明朝" panose="02020600040205080304" pitchFamily="18" charset="-128"/>
              </a:rPr>
              <a:t>　　</a:t>
            </a:r>
            <a:r>
              <a:rPr lang="ja-JP" altLang="ja-JP" sz="1400" dirty="0" smtClean="0">
                <a:latin typeface="ＭＳ Ｐ明朝" panose="02020600040205080304" pitchFamily="18" charset="-128"/>
                <a:ea typeface="ＭＳ Ｐ明朝" panose="02020600040205080304" pitchFamily="18" charset="-128"/>
              </a:rPr>
              <a:t>所得税</a:t>
            </a:r>
            <a:r>
              <a:rPr lang="en-US" altLang="ja-JP" sz="1400" dirty="0">
                <a:latin typeface="ＭＳ Ｐ明朝" panose="02020600040205080304" pitchFamily="18" charset="-128"/>
                <a:ea typeface="ＭＳ Ｐ明朝" panose="02020600040205080304" pitchFamily="18" charset="-128"/>
              </a:rPr>
              <a:t>, </a:t>
            </a:r>
            <a:r>
              <a:rPr lang="ja-JP" altLang="ja-JP" sz="1400" dirty="0">
                <a:latin typeface="ＭＳ Ｐ明朝" panose="02020600040205080304" pitchFamily="18" charset="-128"/>
                <a:ea typeface="ＭＳ Ｐ明朝" panose="02020600040205080304" pitchFamily="18" charset="-128"/>
              </a:rPr>
              <a:t>市町村民税及び県民税は退職手当から勤続年数に応じて算出された</a:t>
            </a:r>
            <a:r>
              <a:rPr lang="ja-JP" altLang="ja-JP" sz="1400" dirty="0" smtClean="0">
                <a:latin typeface="ＭＳ Ｐ明朝" panose="02020600040205080304" pitchFamily="18" charset="-128"/>
                <a:ea typeface="ＭＳ Ｐ明朝" panose="02020600040205080304" pitchFamily="18" charset="-128"/>
              </a:rPr>
              <a:t>退職</a:t>
            </a:r>
            <a:r>
              <a:rPr lang="en-US" altLang="ja-JP" sz="1400" dirty="0" smtClean="0">
                <a:latin typeface="ＭＳ Ｐ明朝" panose="02020600040205080304" pitchFamily="18" charset="-128"/>
                <a:ea typeface="ＭＳ Ｐ明朝" panose="02020600040205080304" pitchFamily="18" charset="-128"/>
              </a:rPr>
              <a:t> </a:t>
            </a:r>
          </a:p>
          <a:p>
            <a:pPr>
              <a:lnSpc>
                <a:spcPts val="2400"/>
              </a:lnSpc>
            </a:pPr>
            <a:r>
              <a:rPr lang="en-US" altLang="ja-JP" sz="1400" dirty="0" smtClean="0">
                <a:latin typeface="ＭＳ Ｐ明朝" panose="02020600040205080304" pitchFamily="18" charset="-128"/>
                <a:ea typeface="ＭＳ Ｐ明朝" panose="02020600040205080304" pitchFamily="18" charset="-128"/>
              </a:rPr>
              <a:t> </a:t>
            </a:r>
            <a:r>
              <a:rPr lang="ja-JP" altLang="ja-JP" sz="1400" dirty="0" smtClean="0">
                <a:latin typeface="ＭＳ Ｐ明朝" panose="02020600040205080304" pitchFamily="18" charset="-128"/>
                <a:ea typeface="ＭＳ Ｐ明朝" panose="02020600040205080304" pitchFamily="18" charset="-128"/>
              </a:rPr>
              <a:t>所得控除額を控除した額を基に計算されます｡この場合の勤続年数は</a:t>
            </a:r>
            <a:r>
              <a:rPr lang="en-US" altLang="ja-JP" sz="1400" dirty="0" smtClean="0">
                <a:latin typeface="ＭＳ Ｐ明朝" panose="02020600040205080304" pitchFamily="18" charset="-128"/>
                <a:ea typeface="ＭＳ Ｐ明朝" panose="02020600040205080304" pitchFamily="18" charset="-128"/>
              </a:rPr>
              <a:t>,</a:t>
            </a:r>
            <a:r>
              <a:rPr lang="ja-JP" altLang="ja-JP" sz="1400" dirty="0" smtClean="0">
                <a:latin typeface="ＭＳ Ｐ明朝" panose="02020600040205080304" pitchFamily="18" charset="-128"/>
                <a:ea typeface="ＭＳ Ｐ明朝" panose="02020600040205080304" pitchFamily="18" charset="-128"/>
              </a:rPr>
              <a:t>休職等があって</a:t>
            </a:r>
            <a:r>
              <a:rPr lang="en-US" altLang="ja-JP" sz="1400" dirty="0" smtClean="0">
                <a:latin typeface="ＭＳ Ｐ明朝" panose="02020600040205080304" pitchFamily="18" charset="-128"/>
                <a:ea typeface="ＭＳ Ｐ明朝" panose="02020600040205080304" pitchFamily="18" charset="-128"/>
              </a:rPr>
              <a:t> </a:t>
            </a:r>
          </a:p>
          <a:p>
            <a:pPr>
              <a:lnSpc>
                <a:spcPts val="2400"/>
              </a:lnSpc>
            </a:pPr>
            <a:r>
              <a:rPr lang="en-US" altLang="ja-JP" sz="1400" dirty="0" smtClean="0">
                <a:latin typeface="ＭＳ Ｐ明朝" panose="02020600040205080304" pitchFamily="18" charset="-128"/>
                <a:ea typeface="ＭＳ Ｐ明朝" panose="02020600040205080304" pitchFamily="18" charset="-128"/>
              </a:rPr>
              <a:t> </a:t>
            </a:r>
            <a:r>
              <a:rPr lang="ja-JP" altLang="ja-JP" sz="1400" dirty="0" err="1" smtClean="0">
                <a:latin typeface="ＭＳ Ｐ明朝" panose="02020600040205080304" pitchFamily="18" charset="-128"/>
                <a:ea typeface="ＭＳ Ｐ明朝" panose="02020600040205080304" pitchFamily="18" charset="-128"/>
              </a:rPr>
              <a:t>も</a:t>
            </a:r>
            <a:r>
              <a:rPr lang="ja-JP" altLang="ja-JP" sz="1400" dirty="0" err="1">
                <a:latin typeface="ＭＳ Ｐ明朝" panose="02020600040205080304" pitchFamily="18" charset="-128"/>
                <a:ea typeface="ＭＳ Ｐ明朝" panose="02020600040205080304" pitchFamily="18" charset="-128"/>
              </a:rPr>
              <a:t>減</a:t>
            </a:r>
            <a:r>
              <a:rPr lang="ja-JP" altLang="ja-JP" sz="1400" dirty="0">
                <a:latin typeface="ＭＳ Ｐ明朝" panose="02020600040205080304" pitchFamily="18" charset="-128"/>
                <a:ea typeface="ＭＳ Ｐ明朝" panose="02020600040205080304" pitchFamily="18" charset="-128"/>
              </a:rPr>
              <a:t>算しないで計算し</a:t>
            </a:r>
            <a:r>
              <a:rPr lang="en-US" altLang="ja-JP" sz="1400" dirty="0">
                <a:latin typeface="ＭＳ Ｐ明朝" panose="02020600040205080304" pitchFamily="18" charset="-128"/>
                <a:ea typeface="ＭＳ Ｐ明朝" panose="02020600040205080304" pitchFamily="18" charset="-128"/>
              </a:rPr>
              <a:t>, </a:t>
            </a:r>
            <a:r>
              <a:rPr lang="ja-JP" altLang="ja-JP" sz="1400" dirty="0">
                <a:latin typeface="ＭＳ Ｐ明朝" panose="02020600040205080304" pitchFamily="18" charset="-128"/>
                <a:ea typeface="ＭＳ Ｐ明朝" panose="02020600040205080304" pitchFamily="18" charset="-128"/>
              </a:rPr>
              <a:t>１年未満の端数があるときは切り上げて年数を求めます｡ </a:t>
            </a:r>
          </a:p>
          <a:p>
            <a:pPr>
              <a:lnSpc>
                <a:spcPts val="2400"/>
              </a:lnSpc>
            </a:pPr>
            <a:r>
              <a:rPr lang="en-US" altLang="ja-JP" sz="1400" dirty="0">
                <a:latin typeface="ＭＳ Ｐ明朝" panose="02020600040205080304" pitchFamily="18" charset="-128"/>
                <a:ea typeface="ＭＳ Ｐ明朝" panose="02020600040205080304" pitchFamily="18" charset="-128"/>
              </a:rPr>
              <a:t> </a:t>
            </a:r>
            <a:r>
              <a:rPr lang="ja-JP" altLang="en-US" sz="1400" dirty="0" smtClean="0">
                <a:latin typeface="ＭＳ Ｐ明朝" panose="02020600040205080304" pitchFamily="18" charset="-128"/>
                <a:ea typeface="ＭＳ Ｐ明朝" panose="02020600040205080304" pitchFamily="18" charset="-128"/>
              </a:rPr>
              <a:t>　</a:t>
            </a:r>
            <a:r>
              <a:rPr lang="ja-JP" altLang="ja-JP" sz="1400" dirty="0" smtClean="0">
                <a:latin typeface="ＭＳ Ｐ明朝" panose="02020600040205080304" pitchFamily="18" charset="-128"/>
                <a:ea typeface="ＭＳ Ｐ明朝" panose="02020600040205080304" pitchFamily="18" charset="-128"/>
              </a:rPr>
              <a:t>例えば</a:t>
            </a:r>
            <a:r>
              <a:rPr lang="en-US" altLang="ja-JP" sz="1400" dirty="0">
                <a:latin typeface="ＭＳ Ｐ明朝" panose="02020600040205080304" pitchFamily="18" charset="-128"/>
                <a:ea typeface="ＭＳ Ｐ明朝" panose="02020600040205080304" pitchFamily="18" charset="-128"/>
              </a:rPr>
              <a:t>, 30</a:t>
            </a:r>
            <a:r>
              <a:rPr lang="ja-JP" altLang="ja-JP" sz="1400" dirty="0">
                <a:latin typeface="ＭＳ Ｐ明朝" panose="02020600040205080304" pitchFamily="18" charset="-128"/>
                <a:ea typeface="ＭＳ Ｐ明朝" panose="02020600040205080304" pitchFamily="18" charset="-128"/>
              </a:rPr>
              <a:t>年１か月という場合は</a:t>
            </a:r>
            <a:r>
              <a:rPr lang="en-US" altLang="ja-JP" sz="1400" dirty="0">
                <a:latin typeface="ＭＳ Ｐ明朝" panose="02020600040205080304" pitchFamily="18" charset="-128"/>
                <a:ea typeface="ＭＳ Ｐ明朝" panose="02020600040205080304" pitchFamily="18" charset="-128"/>
              </a:rPr>
              <a:t>, </a:t>
            </a:r>
            <a:r>
              <a:rPr lang="ja-JP" altLang="ja-JP" sz="1400" dirty="0">
                <a:latin typeface="ＭＳ Ｐ明朝" panose="02020600040205080304" pitchFamily="18" charset="-128"/>
                <a:ea typeface="ＭＳ Ｐ明朝" panose="02020600040205080304" pitchFamily="18" charset="-128"/>
              </a:rPr>
              <a:t>１か月を切り上げて</a:t>
            </a:r>
            <a:r>
              <a:rPr lang="en-US" altLang="ja-JP" sz="1400" dirty="0">
                <a:latin typeface="ＭＳ Ｐ明朝" panose="02020600040205080304" pitchFamily="18" charset="-128"/>
                <a:ea typeface="ＭＳ Ｐ明朝" panose="02020600040205080304" pitchFamily="18" charset="-128"/>
              </a:rPr>
              <a:t>31</a:t>
            </a:r>
            <a:r>
              <a:rPr lang="ja-JP" altLang="ja-JP" sz="1400" dirty="0">
                <a:latin typeface="ＭＳ Ｐ明朝" panose="02020600040205080304" pitchFamily="18" charset="-128"/>
                <a:ea typeface="ＭＳ Ｐ明朝" panose="02020600040205080304" pitchFamily="18" charset="-128"/>
              </a:rPr>
              <a:t>年として退職所得控除額を</a:t>
            </a:r>
            <a:r>
              <a:rPr lang="ja-JP" altLang="ja-JP" sz="1400" dirty="0" smtClean="0">
                <a:latin typeface="ＭＳ Ｐ明朝" panose="02020600040205080304" pitchFamily="18" charset="-128"/>
                <a:ea typeface="ＭＳ Ｐ明朝" panose="02020600040205080304" pitchFamily="18" charset="-128"/>
              </a:rPr>
              <a:t>計</a:t>
            </a:r>
            <a:endParaRPr lang="en-US" altLang="ja-JP" sz="1400" dirty="0" smtClean="0">
              <a:latin typeface="ＭＳ Ｐ明朝" panose="02020600040205080304" pitchFamily="18" charset="-128"/>
              <a:ea typeface="ＭＳ Ｐ明朝" panose="02020600040205080304" pitchFamily="18" charset="-128"/>
            </a:endParaRPr>
          </a:p>
          <a:p>
            <a:pPr>
              <a:lnSpc>
                <a:spcPts val="2400"/>
              </a:lnSpc>
            </a:pPr>
            <a:r>
              <a:rPr lang="en-US" altLang="ja-JP" sz="1400" dirty="0">
                <a:latin typeface="ＭＳ Ｐ明朝" panose="02020600040205080304" pitchFamily="18" charset="-128"/>
                <a:ea typeface="ＭＳ Ｐ明朝" panose="02020600040205080304" pitchFamily="18" charset="-128"/>
              </a:rPr>
              <a:t> </a:t>
            </a:r>
            <a:r>
              <a:rPr lang="ja-JP" altLang="ja-JP" sz="1400" dirty="0" smtClean="0">
                <a:latin typeface="ＭＳ Ｐ明朝" panose="02020600040205080304" pitchFamily="18" charset="-128"/>
                <a:ea typeface="ＭＳ Ｐ明朝" panose="02020600040205080304" pitchFamily="18" charset="-128"/>
              </a:rPr>
              <a:t>算</a:t>
            </a:r>
            <a:r>
              <a:rPr lang="ja-JP" altLang="ja-JP" sz="1400" dirty="0">
                <a:latin typeface="ＭＳ Ｐ明朝" panose="02020600040205080304" pitchFamily="18" charset="-128"/>
                <a:ea typeface="ＭＳ Ｐ明朝" panose="02020600040205080304" pitchFamily="18" charset="-128"/>
              </a:rPr>
              <a:t>します｡ </a:t>
            </a:r>
          </a:p>
          <a:p>
            <a:r>
              <a:rPr lang="en-US" altLang="ja-JP" sz="1400" dirty="0"/>
              <a:t> </a:t>
            </a:r>
            <a:endParaRPr lang="ja-JP" altLang="ja-JP" sz="1400" dirty="0"/>
          </a:p>
          <a:p>
            <a:pPr marL="12702">
              <a:spcBef>
                <a:spcPts val="100"/>
              </a:spcBef>
            </a:pPr>
            <a:endParaRPr sz="1400" dirty="0">
              <a:latin typeface="PMingLiU"/>
              <a:cs typeface="PMingLiU"/>
            </a:endParaRPr>
          </a:p>
        </p:txBody>
      </p:sp>
    </p:spTree>
    <p:extLst>
      <p:ext uri="{BB962C8B-B14F-4D97-AF65-F5344CB8AC3E}">
        <p14:creationId xmlns:p14="http://schemas.microsoft.com/office/powerpoint/2010/main" val="892438717"/>
      </p:ext>
    </p:extLst>
  </p:cSld>
  <p:clrMapOvr>
    <a:masterClrMapping/>
  </p:clrMapOvr>
  <mc:AlternateContent xmlns:mc="http://schemas.openxmlformats.org/markup-compatibility/2006" xmlns:p14="http://schemas.microsoft.com/office/powerpoint/2010/main">
    <mc:Choice Requires="p14">
      <p:transition spd="slow" p14:dur="2000" advClick="0" advTm="82000"/>
    </mc:Choice>
    <mc:Fallback xmlns="">
      <p:transition spd="slow" advClick="0" advTm="82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1060106" y="4782223"/>
            <a:ext cx="165101" cy="182099"/>
          </a:xfrm>
          <a:prstGeom prst="rect">
            <a:avLst/>
          </a:prstGeom>
        </p:spPr>
        <p:txBody>
          <a:bodyPr vert="horz" wrap="square" lIns="0" tIns="12698" rIns="0" bIns="0" rtlCol="0">
            <a:spAutoFit/>
          </a:bodyPr>
          <a:lstStyle/>
          <a:p>
            <a:pPr marL="12702">
              <a:spcBef>
                <a:spcPts val="100"/>
              </a:spcBef>
            </a:pPr>
            <a:r>
              <a:rPr sz="1100" spc="-224" dirty="0">
                <a:solidFill>
                  <a:srgbClr val="231F20"/>
                </a:solidFill>
                <a:latin typeface="Times New Roman"/>
                <a:cs typeface="Times New Roman"/>
              </a:rPr>
              <a:t> </a:t>
            </a:r>
            <a:endParaRPr sz="1100">
              <a:latin typeface="Times New Roman"/>
              <a:cs typeface="Times New Roman"/>
            </a:endParaRPr>
          </a:p>
        </p:txBody>
      </p:sp>
      <p:sp>
        <p:nvSpPr>
          <p:cNvPr id="7" name="object 7"/>
          <p:cNvSpPr txBox="1"/>
          <p:nvPr/>
        </p:nvSpPr>
        <p:spPr>
          <a:xfrm>
            <a:off x="1060275" y="5391820"/>
            <a:ext cx="165101" cy="182099"/>
          </a:xfrm>
          <a:prstGeom prst="rect">
            <a:avLst/>
          </a:prstGeom>
        </p:spPr>
        <p:txBody>
          <a:bodyPr vert="horz" wrap="square" lIns="0" tIns="12698" rIns="0" bIns="0" rtlCol="0">
            <a:spAutoFit/>
          </a:bodyPr>
          <a:lstStyle/>
          <a:p>
            <a:pPr marL="12702">
              <a:spcBef>
                <a:spcPts val="100"/>
              </a:spcBef>
            </a:pPr>
            <a:r>
              <a:rPr sz="1100" spc="-224" dirty="0">
                <a:solidFill>
                  <a:srgbClr val="231F20"/>
                </a:solidFill>
                <a:latin typeface="Times New Roman"/>
                <a:cs typeface="Times New Roman"/>
              </a:rPr>
              <a:t> </a:t>
            </a:r>
            <a:endParaRPr sz="1100">
              <a:latin typeface="Times New Roman"/>
              <a:cs typeface="Times New Roman"/>
            </a:endParaRPr>
          </a:p>
        </p:txBody>
      </p:sp>
      <p:sp>
        <p:nvSpPr>
          <p:cNvPr id="10" name="object 10"/>
          <p:cNvSpPr txBox="1"/>
          <p:nvPr/>
        </p:nvSpPr>
        <p:spPr>
          <a:xfrm>
            <a:off x="1060106" y="7220603"/>
            <a:ext cx="165101" cy="182099"/>
          </a:xfrm>
          <a:prstGeom prst="rect">
            <a:avLst/>
          </a:prstGeom>
        </p:spPr>
        <p:txBody>
          <a:bodyPr vert="horz" wrap="square" lIns="0" tIns="12698" rIns="0" bIns="0" rtlCol="0">
            <a:spAutoFit/>
          </a:bodyPr>
          <a:lstStyle/>
          <a:p>
            <a:pPr marL="12702">
              <a:spcBef>
                <a:spcPts val="100"/>
              </a:spcBef>
            </a:pPr>
            <a:r>
              <a:rPr sz="1100" spc="-224" dirty="0">
                <a:solidFill>
                  <a:srgbClr val="231F20"/>
                </a:solidFill>
                <a:latin typeface="Times New Roman"/>
                <a:cs typeface="Times New Roman"/>
              </a:rPr>
              <a:t> </a:t>
            </a:r>
            <a:endParaRPr sz="1100">
              <a:latin typeface="Times New Roman"/>
              <a:cs typeface="Times New Roman"/>
            </a:endParaRPr>
          </a:p>
        </p:txBody>
      </p:sp>
      <p:sp>
        <p:nvSpPr>
          <p:cNvPr id="13" name="object 13"/>
          <p:cNvSpPr txBox="1"/>
          <p:nvPr/>
        </p:nvSpPr>
        <p:spPr>
          <a:xfrm>
            <a:off x="1060106" y="8134996"/>
            <a:ext cx="165101" cy="182099"/>
          </a:xfrm>
          <a:prstGeom prst="rect">
            <a:avLst/>
          </a:prstGeom>
        </p:spPr>
        <p:txBody>
          <a:bodyPr vert="horz" wrap="square" lIns="0" tIns="12698" rIns="0" bIns="0" rtlCol="0">
            <a:spAutoFit/>
          </a:bodyPr>
          <a:lstStyle/>
          <a:p>
            <a:pPr marL="12702">
              <a:spcBef>
                <a:spcPts val="100"/>
              </a:spcBef>
            </a:pPr>
            <a:r>
              <a:rPr sz="1100" spc="-224" dirty="0">
                <a:solidFill>
                  <a:srgbClr val="231F20"/>
                </a:solidFill>
                <a:latin typeface="Times New Roman"/>
                <a:cs typeface="Times New Roman"/>
              </a:rPr>
              <a:t> </a:t>
            </a:r>
            <a:endParaRPr sz="1100">
              <a:latin typeface="Times New Roman"/>
              <a:cs typeface="Times New Roman"/>
            </a:endParaRPr>
          </a:p>
        </p:txBody>
      </p:sp>
      <p:sp>
        <p:nvSpPr>
          <p:cNvPr id="15" name="object 15"/>
          <p:cNvSpPr txBox="1"/>
          <p:nvPr/>
        </p:nvSpPr>
        <p:spPr>
          <a:xfrm>
            <a:off x="349250" y="931706"/>
            <a:ext cx="6937031" cy="9051194"/>
          </a:xfrm>
          <a:prstGeom prst="rect">
            <a:avLst/>
          </a:prstGeom>
        </p:spPr>
        <p:txBody>
          <a:bodyPr vert="horz" wrap="square" lIns="0" tIns="12698" rIns="0" bIns="0" rtlCol="0">
            <a:spAutoFit/>
          </a:bodyPr>
          <a:lstStyle/>
          <a:p>
            <a:pPr algn="ctr"/>
            <a:r>
              <a:rPr lang="ja-JP" altLang="ja-JP" sz="2000" b="1" dirty="0">
                <a:latin typeface="+mj-ea"/>
                <a:ea typeface="+mj-ea"/>
              </a:rPr>
              <a:t>第１</a:t>
            </a:r>
            <a:r>
              <a:rPr lang="en-US" altLang="ja-JP" sz="2000" b="1" dirty="0">
                <a:latin typeface="+mj-ea"/>
                <a:ea typeface="+mj-ea"/>
              </a:rPr>
              <a:t>	</a:t>
            </a:r>
            <a:r>
              <a:rPr lang="ja-JP" altLang="ja-JP" sz="2000" b="1" dirty="0">
                <a:latin typeface="+mj-ea"/>
                <a:ea typeface="+mj-ea"/>
              </a:rPr>
              <a:t>退職手当の</a:t>
            </a:r>
            <a:r>
              <a:rPr lang="ja-JP" altLang="ja-JP" sz="2000" b="1" dirty="0" smtClean="0">
                <a:latin typeface="+mj-ea"/>
                <a:ea typeface="+mj-ea"/>
              </a:rPr>
              <a:t>概要</a:t>
            </a:r>
            <a:endParaRPr lang="en-US" altLang="ja-JP" sz="2000" b="1" dirty="0" smtClean="0">
              <a:latin typeface="+mj-ea"/>
              <a:ea typeface="+mj-ea"/>
            </a:endParaRPr>
          </a:p>
          <a:p>
            <a:pPr algn="ctr"/>
            <a:endParaRPr lang="ja-JP" altLang="ja-JP" dirty="0">
              <a:latin typeface="+mj-ea"/>
              <a:ea typeface="+mj-ea"/>
            </a:endParaRPr>
          </a:p>
          <a:p>
            <a:pPr>
              <a:lnSpc>
                <a:spcPts val="2400"/>
              </a:lnSpc>
            </a:pPr>
            <a:r>
              <a:rPr lang="ja-JP" altLang="en-US" sz="1600" dirty="0">
                <a:latin typeface="+mn-ea"/>
              </a:rPr>
              <a:t>　</a:t>
            </a:r>
            <a:r>
              <a:rPr lang="ja-JP" altLang="ja-JP" sz="1400" dirty="0" smtClean="0">
                <a:latin typeface="ＭＳ Ｐ明朝" panose="02020600040205080304" pitchFamily="18" charset="-128"/>
                <a:ea typeface="ＭＳ Ｐ明朝" panose="02020600040205080304" pitchFamily="18" charset="-128"/>
              </a:rPr>
              <a:t>退職</a:t>
            </a:r>
            <a:r>
              <a:rPr lang="ja-JP" altLang="ja-JP" sz="1400" dirty="0">
                <a:latin typeface="ＭＳ Ｐ明朝" panose="02020600040205080304" pitchFamily="18" charset="-128"/>
                <a:ea typeface="ＭＳ Ｐ明朝" panose="02020600040205080304" pitchFamily="18" charset="-128"/>
              </a:rPr>
              <a:t>手当は</a:t>
            </a:r>
            <a:r>
              <a:rPr lang="en-US" altLang="ja-JP" sz="1400" dirty="0">
                <a:latin typeface="ＭＳ Ｐ明朝" panose="02020600040205080304" pitchFamily="18" charset="-128"/>
                <a:ea typeface="ＭＳ Ｐ明朝" panose="02020600040205080304" pitchFamily="18" charset="-128"/>
              </a:rPr>
              <a:t>, </a:t>
            </a:r>
            <a:r>
              <a:rPr lang="ja-JP" altLang="ja-JP" sz="1400" dirty="0">
                <a:latin typeface="ＭＳ Ｐ明朝" panose="02020600040205080304" pitchFamily="18" charset="-128"/>
                <a:ea typeface="ＭＳ Ｐ明朝" panose="02020600040205080304" pitchFamily="18" charset="-128"/>
              </a:rPr>
              <a:t>広島県条例 </a:t>
            </a:r>
            <a:r>
              <a:rPr lang="en-US" altLang="ja-JP" sz="1400" dirty="0">
                <a:latin typeface="ＭＳ Ｐ明朝" panose="02020600040205080304" pitchFamily="18" charset="-128"/>
                <a:ea typeface="ＭＳ Ｐ明朝" panose="02020600040205080304" pitchFamily="18" charset="-128"/>
              </a:rPr>
              <a:t>(</a:t>
            </a:r>
            <a:r>
              <a:rPr lang="ja-JP" altLang="ja-JP" sz="1400" dirty="0">
                <a:latin typeface="ＭＳ Ｐ明朝" panose="02020600040205080304" pitchFamily="18" charset="-128"/>
                <a:ea typeface="ＭＳ Ｐ明朝" panose="02020600040205080304" pitchFamily="18" charset="-128"/>
              </a:rPr>
              <a:t>職員の退職手当に関する条例</a:t>
            </a:r>
            <a:r>
              <a:rPr lang="en-US" altLang="ja-JP" sz="1400" dirty="0">
                <a:latin typeface="ＭＳ Ｐ明朝" panose="02020600040205080304" pitchFamily="18" charset="-128"/>
                <a:ea typeface="ＭＳ Ｐ明朝" panose="02020600040205080304" pitchFamily="18" charset="-128"/>
              </a:rPr>
              <a:t>) (</a:t>
            </a:r>
            <a:r>
              <a:rPr lang="ja-JP" altLang="ja-JP" sz="1400" dirty="0">
                <a:latin typeface="ＭＳ Ｐ明朝" panose="02020600040205080304" pitchFamily="18" charset="-128"/>
                <a:ea typeface="ＭＳ Ｐ明朝" panose="02020600040205080304" pitchFamily="18" charset="-128"/>
              </a:rPr>
              <a:t>以下 ｢条例｣ </a:t>
            </a:r>
            <a:r>
              <a:rPr lang="ja-JP" altLang="ja-JP" sz="1400" dirty="0" smtClean="0">
                <a:latin typeface="ＭＳ Ｐ明朝" panose="02020600040205080304" pitchFamily="18" charset="-128"/>
                <a:ea typeface="ＭＳ Ｐ明朝" panose="02020600040205080304" pitchFamily="18" charset="-128"/>
              </a:rPr>
              <a:t>と</a:t>
            </a:r>
            <a:r>
              <a:rPr lang="ja-JP" altLang="en-US" sz="1400" dirty="0">
                <a:latin typeface="ＭＳ Ｐ明朝" panose="02020600040205080304" pitchFamily="18" charset="-128"/>
                <a:ea typeface="ＭＳ Ｐ明朝" panose="02020600040205080304" pitchFamily="18" charset="-128"/>
              </a:rPr>
              <a:t>い</a:t>
            </a:r>
            <a:r>
              <a:rPr lang="ja-JP" altLang="ja-JP" sz="1400" dirty="0" smtClean="0">
                <a:latin typeface="ＭＳ Ｐ明朝" panose="02020600040205080304" pitchFamily="18" charset="-128"/>
                <a:ea typeface="ＭＳ Ｐ明朝" panose="02020600040205080304" pitchFamily="18" charset="-128"/>
              </a:rPr>
              <a:t>う</a:t>
            </a:r>
            <a:r>
              <a:rPr lang="ja-JP" altLang="ja-JP" sz="1400" dirty="0">
                <a:latin typeface="ＭＳ Ｐ明朝" panose="02020600040205080304" pitchFamily="18" charset="-128"/>
                <a:ea typeface="ＭＳ Ｐ明朝" panose="02020600040205080304" pitchFamily="18" charset="-128"/>
              </a:rPr>
              <a:t>｡</a:t>
            </a:r>
            <a:r>
              <a:rPr lang="en-US" altLang="ja-JP" sz="1400" dirty="0">
                <a:latin typeface="ＭＳ Ｐ明朝" panose="02020600040205080304" pitchFamily="18" charset="-128"/>
                <a:ea typeface="ＭＳ Ｐ明朝" panose="02020600040205080304" pitchFamily="18" charset="-128"/>
              </a:rPr>
              <a:t>)  </a:t>
            </a:r>
            <a:r>
              <a:rPr lang="ja-JP" altLang="ja-JP" sz="1400" dirty="0">
                <a:latin typeface="ＭＳ Ｐ明朝" panose="02020600040205080304" pitchFamily="18" charset="-128"/>
                <a:ea typeface="ＭＳ Ｐ明朝" panose="02020600040205080304" pitchFamily="18" charset="-128"/>
              </a:rPr>
              <a:t>にその内容が定められており</a:t>
            </a:r>
            <a:r>
              <a:rPr lang="en-US" altLang="ja-JP" sz="1400" dirty="0">
                <a:latin typeface="ＭＳ Ｐ明朝" panose="02020600040205080304" pitchFamily="18" charset="-128"/>
                <a:ea typeface="ＭＳ Ｐ明朝" panose="02020600040205080304" pitchFamily="18" charset="-128"/>
              </a:rPr>
              <a:t>, </a:t>
            </a:r>
            <a:r>
              <a:rPr lang="ja-JP" altLang="ja-JP" sz="1400" dirty="0">
                <a:latin typeface="ＭＳ Ｐ明朝" panose="02020600040205080304" pitchFamily="18" charset="-128"/>
                <a:ea typeface="ＭＳ Ｐ明朝" panose="02020600040205080304" pitchFamily="18" charset="-128"/>
              </a:rPr>
              <a:t>その概要は</a:t>
            </a:r>
            <a:r>
              <a:rPr lang="en-US" altLang="ja-JP" sz="1400" dirty="0">
                <a:latin typeface="ＭＳ Ｐ明朝" panose="02020600040205080304" pitchFamily="18" charset="-128"/>
                <a:ea typeface="ＭＳ Ｐ明朝" panose="02020600040205080304" pitchFamily="18" charset="-128"/>
              </a:rPr>
              <a:t>, </a:t>
            </a:r>
            <a:r>
              <a:rPr lang="ja-JP" altLang="ja-JP" sz="1400" dirty="0">
                <a:latin typeface="ＭＳ Ｐ明朝" panose="02020600040205080304" pitchFamily="18" charset="-128"/>
                <a:ea typeface="ＭＳ Ｐ明朝" panose="02020600040205080304" pitchFamily="18" charset="-128"/>
              </a:rPr>
              <a:t>次のとおりです｡ </a:t>
            </a:r>
          </a:p>
          <a:p>
            <a:pPr>
              <a:lnSpc>
                <a:spcPts val="2400"/>
              </a:lnSpc>
            </a:pPr>
            <a:r>
              <a:rPr lang="en-US" altLang="ja-JP" sz="1400" dirty="0">
                <a:latin typeface="ＭＳ Ｐ明朝" panose="02020600040205080304" pitchFamily="18" charset="-128"/>
                <a:ea typeface="ＭＳ Ｐ明朝" panose="02020600040205080304" pitchFamily="18" charset="-128"/>
              </a:rPr>
              <a:t> </a:t>
            </a:r>
            <a:endParaRPr lang="ja-JP" altLang="ja-JP" sz="1400" dirty="0">
              <a:latin typeface="ＭＳ Ｐ明朝" panose="02020600040205080304" pitchFamily="18" charset="-128"/>
              <a:ea typeface="ＭＳ Ｐ明朝" panose="02020600040205080304" pitchFamily="18" charset="-128"/>
            </a:endParaRPr>
          </a:p>
          <a:p>
            <a:pPr>
              <a:lnSpc>
                <a:spcPts val="2400"/>
              </a:lnSpc>
            </a:pPr>
            <a:r>
              <a:rPr lang="en-US" altLang="ja-JP" sz="1400" dirty="0">
                <a:latin typeface="+mn-ea"/>
              </a:rPr>
              <a:t>[</a:t>
            </a:r>
            <a:r>
              <a:rPr lang="ja-JP" altLang="ja-JP" sz="1400" dirty="0">
                <a:latin typeface="+mn-ea"/>
              </a:rPr>
              <a:t>退職手当の支給要件</a:t>
            </a:r>
            <a:r>
              <a:rPr lang="en-US" altLang="ja-JP" sz="1400" dirty="0">
                <a:latin typeface="+mn-ea"/>
              </a:rPr>
              <a:t>]</a:t>
            </a:r>
            <a:endParaRPr lang="ja-JP" altLang="ja-JP" sz="1400" dirty="0">
              <a:latin typeface="+mn-ea"/>
            </a:endParaRPr>
          </a:p>
          <a:p>
            <a:pPr>
              <a:lnSpc>
                <a:spcPts val="2400"/>
              </a:lnSpc>
            </a:pPr>
            <a:r>
              <a:rPr lang="ja-JP" altLang="ja-JP" sz="1400" dirty="0">
                <a:latin typeface="ＭＳ Ｐ明朝" panose="02020600040205080304" pitchFamily="18" charset="-128"/>
                <a:ea typeface="ＭＳ Ｐ明朝" panose="02020600040205080304" pitchFamily="18" charset="-128"/>
              </a:rPr>
              <a:t>１　支給対象者</a:t>
            </a:r>
          </a:p>
          <a:p>
            <a:pPr>
              <a:lnSpc>
                <a:spcPts val="2400"/>
              </a:lnSpc>
            </a:pPr>
            <a:r>
              <a:rPr lang="ja-JP" altLang="en-US" sz="1400" dirty="0" smtClean="0">
                <a:latin typeface="ＭＳ Ｐ明朝" panose="02020600040205080304" pitchFamily="18" charset="-128"/>
                <a:ea typeface="ＭＳ Ｐ明朝" panose="02020600040205080304" pitchFamily="18" charset="-128"/>
              </a:rPr>
              <a:t>　　</a:t>
            </a:r>
            <a:r>
              <a:rPr lang="ja-JP" altLang="ja-JP" sz="1400" dirty="0" smtClean="0">
                <a:latin typeface="ＭＳ Ｐ明朝" panose="02020600040205080304" pitchFamily="18" charset="-128"/>
                <a:ea typeface="ＭＳ Ｐ明朝" panose="02020600040205080304" pitchFamily="18" charset="-128"/>
              </a:rPr>
              <a:t>退職</a:t>
            </a:r>
            <a:r>
              <a:rPr lang="ja-JP" altLang="ja-JP" sz="1400" dirty="0">
                <a:latin typeface="ＭＳ Ｐ明朝" panose="02020600040205080304" pitchFamily="18" charset="-128"/>
                <a:ea typeface="ＭＳ Ｐ明朝" panose="02020600040205080304" pitchFamily="18" charset="-128"/>
              </a:rPr>
              <a:t>手当は</a:t>
            </a:r>
            <a:r>
              <a:rPr lang="en-US" altLang="ja-JP" sz="1400" dirty="0">
                <a:latin typeface="ＭＳ Ｐ明朝" panose="02020600040205080304" pitchFamily="18" charset="-128"/>
                <a:ea typeface="ＭＳ Ｐ明朝" panose="02020600040205080304" pitchFamily="18" charset="-128"/>
              </a:rPr>
              <a:t>, </a:t>
            </a:r>
            <a:r>
              <a:rPr lang="ja-JP" altLang="ja-JP" sz="1400" dirty="0">
                <a:latin typeface="ＭＳ Ｐ明朝" panose="02020600040205080304" pitchFamily="18" charset="-128"/>
                <a:ea typeface="ＭＳ Ｐ明朝" panose="02020600040205080304" pitchFamily="18" charset="-128"/>
              </a:rPr>
              <a:t>次のいずれかに該当する職員で６月以上 </a:t>
            </a:r>
            <a:r>
              <a:rPr lang="en-US" altLang="ja-JP" sz="1400" dirty="0">
                <a:latin typeface="ＭＳ Ｐ明朝" panose="02020600040205080304" pitchFamily="18" charset="-128"/>
                <a:ea typeface="ＭＳ Ｐ明朝" panose="02020600040205080304" pitchFamily="18" charset="-128"/>
              </a:rPr>
              <a:t>(</a:t>
            </a:r>
            <a:r>
              <a:rPr lang="ja-JP" altLang="ja-JP" sz="1400" dirty="0">
                <a:latin typeface="ＭＳ Ｐ明朝" panose="02020600040205080304" pitchFamily="18" charset="-128"/>
                <a:ea typeface="ＭＳ Ｐ明朝" panose="02020600040205080304" pitchFamily="18" charset="-128"/>
              </a:rPr>
              <a:t>死亡</a:t>
            </a:r>
            <a:r>
              <a:rPr lang="en-US" altLang="ja-JP" sz="1400" dirty="0">
                <a:latin typeface="ＭＳ Ｐ明朝" panose="02020600040205080304" pitchFamily="18" charset="-128"/>
                <a:ea typeface="ＭＳ Ｐ明朝" panose="02020600040205080304" pitchFamily="18" charset="-128"/>
              </a:rPr>
              <a:t>, </a:t>
            </a:r>
            <a:r>
              <a:rPr lang="ja-JP" altLang="ja-JP" sz="1400" dirty="0" smtClean="0">
                <a:latin typeface="ＭＳ Ｐ明朝" panose="02020600040205080304" pitchFamily="18" charset="-128"/>
                <a:ea typeface="ＭＳ Ｐ明朝" panose="02020600040205080304" pitchFamily="18" charset="-128"/>
              </a:rPr>
              <a:t>早期退職募集制度</a:t>
            </a:r>
            <a:r>
              <a:rPr lang="ja-JP" altLang="ja-JP" sz="1400" dirty="0">
                <a:latin typeface="ＭＳ Ｐ明朝" panose="02020600040205080304" pitchFamily="18" charset="-128"/>
                <a:ea typeface="ＭＳ Ｐ明朝" panose="02020600040205080304" pitchFamily="18" charset="-128"/>
              </a:rPr>
              <a:t>に</a:t>
            </a:r>
            <a:r>
              <a:rPr lang="ja-JP" altLang="ja-JP" sz="1400" dirty="0" smtClean="0">
                <a:latin typeface="ＭＳ Ｐ明朝" panose="02020600040205080304" pitchFamily="18" charset="-128"/>
                <a:ea typeface="ＭＳ Ｐ明朝" panose="02020600040205080304" pitchFamily="18" charset="-128"/>
              </a:rPr>
              <a:t>より</a:t>
            </a:r>
            <a:r>
              <a:rPr lang="ja-JP" altLang="en-US" sz="1400" dirty="0" smtClean="0">
                <a:latin typeface="ＭＳ Ｐ明朝" panose="02020600040205080304" pitchFamily="18" charset="-128"/>
                <a:ea typeface="ＭＳ Ｐ明朝" panose="02020600040205080304" pitchFamily="18" charset="-128"/>
              </a:rPr>
              <a:t>　</a:t>
            </a:r>
            <a:endParaRPr lang="en-US" altLang="ja-JP" sz="1400" dirty="0" smtClean="0">
              <a:latin typeface="ＭＳ Ｐ明朝" panose="02020600040205080304" pitchFamily="18" charset="-128"/>
              <a:ea typeface="ＭＳ Ｐ明朝" panose="02020600040205080304" pitchFamily="18" charset="-128"/>
            </a:endParaRPr>
          </a:p>
          <a:p>
            <a:pPr>
              <a:lnSpc>
                <a:spcPts val="2400"/>
              </a:lnSpc>
            </a:pPr>
            <a:r>
              <a:rPr lang="ja-JP" altLang="en-US" sz="1400" dirty="0" smtClean="0">
                <a:latin typeface="ＭＳ Ｐ明朝" panose="02020600040205080304" pitchFamily="18" charset="-128"/>
                <a:ea typeface="ＭＳ Ｐ明朝" panose="02020600040205080304" pitchFamily="18" charset="-128"/>
              </a:rPr>
              <a:t> </a:t>
            </a:r>
            <a:r>
              <a:rPr lang="ja-JP" altLang="ja-JP" sz="1400" dirty="0" smtClean="0">
                <a:latin typeface="ＭＳ Ｐ明朝" panose="02020600040205080304" pitchFamily="18" charset="-128"/>
                <a:ea typeface="ＭＳ Ｐ明朝" panose="02020600040205080304" pitchFamily="18" charset="-128"/>
              </a:rPr>
              <a:t>認定</a:t>
            </a:r>
            <a:r>
              <a:rPr lang="ja-JP" altLang="ja-JP" sz="1400" dirty="0">
                <a:latin typeface="ＭＳ Ｐ明朝" panose="02020600040205080304" pitchFamily="18" charset="-128"/>
                <a:ea typeface="ＭＳ Ｐ明朝" panose="02020600040205080304" pitchFamily="18" charset="-128"/>
              </a:rPr>
              <a:t>を受けて退職 </a:t>
            </a:r>
            <a:r>
              <a:rPr lang="en-US" altLang="ja-JP" sz="1400" dirty="0">
                <a:latin typeface="ＭＳ Ｐ明朝" panose="02020600040205080304" pitchFamily="18" charset="-128"/>
                <a:ea typeface="ＭＳ Ｐ明朝" panose="02020600040205080304" pitchFamily="18" charset="-128"/>
              </a:rPr>
              <a:t>(</a:t>
            </a:r>
            <a:r>
              <a:rPr lang="ja-JP" altLang="ja-JP" sz="1400" dirty="0">
                <a:latin typeface="ＭＳ Ｐ明朝" panose="02020600040205080304" pitchFamily="18" charset="-128"/>
                <a:ea typeface="ＭＳ Ｐ明朝" panose="02020600040205080304" pitchFamily="18" charset="-128"/>
              </a:rPr>
              <a:t>以下 ｢応募認定退職｣ という｡</a:t>
            </a:r>
            <a:r>
              <a:rPr lang="en-US" altLang="ja-JP" sz="1400" dirty="0">
                <a:latin typeface="ＭＳ Ｐ明朝" panose="02020600040205080304" pitchFamily="18" charset="-128"/>
                <a:ea typeface="ＭＳ Ｐ明朝" panose="02020600040205080304" pitchFamily="18" charset="-128"/>
              </a:rPr>
              <a:t>), </a:t>
            </a:r>
            <a:r>
              <a:rPr lang="ja-JP" altLang="ja-JP" sz="1400" dirty="0">
                <a:latin typeface="ＭＳ Ｐ明朝" panose="02020600040205080304" pitchFamily="18" charset="-128"/>
                <a:ea typeface="ＭＳ Ｐ明朝" panose="02020600040205080304" pitchFamily="18" charset="-128"/>
              </a:rPr>
              <a:t>傷病</a:t>
            </a:r>
            <a:r>
              <a:rPr lang="en-US" altLang="ja-JP" sz="1400" dirty="0">
                <a:latin typeface="ＭＳ Ｐ明朝" panose="02020600040205080304" pitchFamily="18" charset="-128"/>
                <a:ea typeface="ＭＳ Ｐ明朝" panose="02020600040205080304" pitchFamily="18" charset="-128"/>
              </a:rPr>
              <a:t>, </a:t>
            </a:r>
            <a:r>
              <a:rPr lang="ja-JP" altLang="ja-JP" sz="1400" dirty="0" smtClean="0">
                <a:latin typeface="ＭＳ Ｐ明朝" panose="02020600040205080304" pitchFamily="18" charset="-128"/>
                <a:ea typeface="ＭＳ Ｐ明朝" panose="02020600040205080304" pitchFamily="18" charset="-128"/>
              </a:rPr>
              <a:t>整理による</a:t>
            </a:r>
            <a:r>
              <a:rPr lang="ja-JP" altLang="ja-JP" sz="1400" dirty="0">
                <a:latin typeface="ＭＳ Ｐ明朝" panose="02020600040205080304" pitchFamily="18" charset="-128"/>
                <a:ea typeface="ＭＳ Ｐ明朝" panose="02020600040205080304" pitchFamily="18" charset="-128"/>
              </a:rPr>
              <a:t>場合は</a:t>
            </a:r>
            <a:r>
              <a:rPr lang="en-US" altLang="ja-JP" sz="1400" dirty="0">
                <a:latin typeface="ＭＳ Ｐ明朝" panose="02020600040205080304" pitchFamily="18" charset="-128"/>
                <a:ea typeface="ＭＳ Ｐ明朝" panose="02020600040205080304" pitchFamily="18" charset="-128"/>
              </a:rPr>
              <a:t>, </a:t>
            </a:r>
            <a:r>
              <a:rPr lang="ja-JP" altLang="ja-JP" sz="1400" dirty="0">
                <a:latin typeface="ＭＳ Ｐ明朝" panose="02020600040205080304" pitchFamily="18" charset="-128"/>
                <a:ea typeface="ＭＳ Ｐ明朝" panose="02020600040205080304" pitchFamily="18" charset="-128"/>
              </a:rPr>
              <a:t>１日以上</a:t>
            </a:r>
            <a:r>
              <a:rPr lang="en-US" altLang="ja-JP" sz="1400" dirty="0">
                <a:latin typeface="ＭＳ Ｐ明朝" panose="02020600040205080304" pitchFamily="18" charset="-128"/>
                <a:ea typeface="ＭＳ Ｐ明朝" panose="02020600040205080304" pitchFamily="18" charset="-128"/>
              </a:rPr>
              <a:t>) </a:t>
            </a:r>
            <a:r>
              <a:rPr lang="ja-JP" altLang="ja-JP" sz="1400" dirty="0" smtClean="0">
                <a:latin typeface="ＭＳ Ｐ明朝" panose="02020600040205080304" pitchFamily="18" charset="-128"/>
                <a:ea typeface="ＭＳ Ｐ明朝" panose="02020600040205080304" pitchFamily="18" charset="-128"/>
              </a:rPr>
              <a:t>在</a:t>
            </a:r>
            <a:r>
              <a:rPr lang="en-US" altLang="ja-JP" sz="1400" dirty="0" smtClean="0">
                <a:latin typeface="ＭＳ Ｐ明朝" panose="02020600040205080304" pitchFamily="18" charset="-128"/>
                <a:ea typeface="ＭＳ Ｐ明朝" panose="02020600040205080304" pitchFamily="18" charset="-128"/>
              </a:rPr>
              <a:t> </a:t>
            </a:r>
          </a:p>
          <a:p>
            <a:pPr>
              <a:lnSpc>
                <a:spcPts val="2400"/>
              </a:lnSpc>
            </a:pPr>
            <a:r>
              <a:rPr lang="en-US" altLang="ja-JP" sz="1400" dirty="0">
                <a:latin typeface="ＭＳ Ｐ明朝" panose="02020600040205080304" pitchFamily="18" charset="-128"/>
                <a:ea typeface="ＭＳ Ｐ明朝" panose="02020600040205080304" pitchFamily="18" charset="-128"/>
              </a:rPr>
              <a:t> </a:t>
            </a:r>
            <a:r>
              <a:rPr lang="ja-JP" altLang="ja-JP" sz="1400" dirty="0" smtClean="0">
                <a:latin typeface="ＭＳ Ｐ明朝" panose="02020600040205080304" pitchFamily="18" charset="-128"/>
                <a:ea typeface="ＭＳ Ｐ明朝" panose="02020600040205080304" pitchFamily="18" charset="-128"/>
              </a:rPr>
              <a:t>職</a:t>
            </a:r>
            <a:r>
              <a:rPr lang="ja-JP" altLang="ja-JP" sz="1400" dirty="0">
                <a:latin typeface="ＭＳ Ｐ明朝" panose="02020600040205080304" pitchFamily="18" charset="-128"/>
                <a:ea typeface="ＭＳ Ｐ明朝" panose="02020600040205080304" pitchFamily="18" charset="-128"/>
              </a:rPr>
              <a:t>期間を有する場合に</a:t>
            </a:r>
            <a:r>
              <a:rPr lang="en-US" altLang="ja-JP" sz="1400" dirty="0">
                <a:latin typeface="ＭＳ Ｐ明朝" panose="02020600040205080304" pitchFamily="18" charset="-128"/>
                <a:ea typeface="ＭＳ Ｐ明朝" panose="02020600040205080304" pitchFamily="18" charset="-128"/>
              </a:rPr>
              <a:t>, </a:t>
            </a:r>
            <a:r>
              <a:rPr lang="ja-JP" altLang="ja-JP" sz="1400" dirty="0">
                <a:latin typeface="ＭＳ Ｐ明朝" panose="02020600040205080304" pitchFamily="18" charset="-128"/>
                <a:ea typeface="ＭＳ Ｐ明朝" panose="02020600040205080304" pitchFamily="18" charset="-128"/>
              </a:rPr>
              <a:t>その人 </a:t>
            </a:r>
            <a:r>
              <a:rPr lang="en-US" altLang="ja-JP" sz="1400" dirty="0">
                <a:latin typeface="ＭＳ Ｐ明朝" panose="02020600040205080304" pitchFamily="18" charset="-128"/>
                <a:ea typeface="ＭＳ Ｐ明朝" panose="02020600040205080304" pitchFamily="18" charset="-128"/>
              </a:rPr>
              <a:t>(</a:t>
            </a:r>
            <a:r>
              <a:rPr lang="ja-JP" altLang="ja-JP" sz="1400" dirty="0">
                <a:latin typeface="ＭＳ Ｐ明朝" panose="02020600040205080304" pitchFamily="18" charset="-128"/>
                <a:ea typeface="ＭＳ Ｐ明朝" panose="02020600040205080304" pitchFamily="18" charset="-128"/>
              </a:rPr>
              <a:t>死亡による</a:t>
            </a:r>
            <a:r>
              <a:rPr lang="ja-JP" altLang="ja-JP" sz="1400" dirty="0" smtClean="0">
                <a:latin typeface="ＭＳ Ｐ明朝" panose="02020600040205080304" pitchFamily="18" charset="-128"/>
                <a:ea typeface="ＭＳ Ｐ明朝" panose="02020600040205080304" pitchFamily="18" charset="-128"/>
              </a:rPr>
              <a:t>退職の場合は</a:t>
            </a:r>
            <a:r>
              <a:rPr lang="en-US" altLang="ja-JP" sz="1400" dirty="0">
                <a:latin typeface="ＭＳ Ｐ明朝" panose="02020600040205080304" pitchFamily="18" charset="-128"/>
                <a:ea typeface="ＭＳ Ｐ明朝" panose="02020600040205080304" pitchFamily="18" charset="-128"/>
              </a:rPr>
              <a:t>, </a:t>
            </a:r>
            <a:r>
              <a:rPr lang="ja-JP" altLang="ja-JP" sz="1400" dirty="0">
                <a:latin typeface="ＭＳ Ｐ明朝" panose="02020600040205080304" pitchFamily="18" charset="-128"/>
                <a:ea typeface="ＭＳ Ｐ明朝" panose="02020600040205080304" pitchFamily="18" charset="-128"/>
              </a:rPr>
              <a:t>その遺族</a:t>
            </a:r>
            <a:r>
              <a:rPr lang="en-US" altLang="ja-JP" sz="1400" dirty="0">
                <a:latin typeface="ＭＳ Ｐ明朝" panose="02020600040205080304" pitchFamily="18" charset="-128"/>
                <a:ea typeface="ＭＳ Ｐ明朝" panose="02020600040205080304" pitchFamily="18" charset="-128"/>
              </a:rPr>
              <a:t>) </a:t>
            </a:r>
            <a:r>
              <a:rPr lang="ja-JP" altLang="ja-JP" sz="1400" dirty="0">
                <a:latin typeface="ＭＳ Ｐ明朝" panose="02020600040205080304" pitchFamily="18" charset="-128"/>
                <a:ea typeface="ＭＳ Ｐ明朝" panose="02020600040205080304" pitchFamily="18" charset="-128"/>
              </a:rPr>
              <a:t>に支給されます｡ </a:t>
            </a:r>
          </a:p>
          <a:p>
            <a:pPr>
              <a:lnSpc>
                <a:spcPts val="2400"/>
              </a:lnSpc>
            </a:pPr>
            <a:r>
              <a:rPr lang="ja-JP" altLang="en-US" sz="1400" dirty="0" smtClean="0">
                <a:latin typeface="ＭＳ Ｐ明朝" panose="02020600040205080304" pitchFamily="18" charset="-128"/>
                <a:ea typeface="ＭＳ Ｐ明朝" panose="02020600040205080304" pitchFamily="18" charset="-128"/>
              </a:rPr>
              <a:t>　</a:t>
            </a:r>
            <a:r>
              <a:rPr lang="ja-JP" altLang="ja-JP" sz="1400" dirty="0" smtClean="0">
                <a:latin typeface="ＭＳ Ｐ明朝" panose="02020600040205080304" pitchFamily="18" charset="-128"/>
                <a:ea typeface="ＭＳ Ｐ明朝" panose="02020600040205080304" pitchFamily="18" charset="-128"/>
              </a:rPr>
              <a:t>（</a:t>
            </a:r>
            <a:r>
              <a:rPr lang="en-US" altLang="ja-JP" sz="1400" dirty="0">
                <a:latin typeface="ＭＳ Ｐ明朝" panose="02020600040205080304" pitchFamily="18" charset="-128"/>
                <a:ea typeface="ＭＳ Ｐ明朝" panose="02020600040205080304" pitchFamily="18" charset="-128"/>
              </a:rPr>
              <a:t>1</a:t>
            </a:r>
            <a:r>
              <a:rPr lang="ja-JP" altLang="ja-JP" sz="1400" dirty="0">
                <a:latin typeface="ＭＳ Ｐ明朝" panose="02020600040205080304" pitchFamily="18" charset="-128"/>
                <a:ea typeface="ＭＳ Ｐ明朝" panose="02020600040205080304" pitchFamily="18" charset="-128"/>
              </a:rPr>
              <a:t>）　地方公務員法第３条第２項に規定する常勤の一般職職員</a:t>
            </a:r>
          </a:p>
          <a:p>
            <a:pPr>
              <a:lnSpc>
                <a:spcPts val="2400"/>
              </a:lnSpc>
            </a:pPr>
            <a:r>
              <a:rPr lang="ja-JP" altLang="en-US" sz="1400" dirty="0" smtClean="0">
                <a:latin typeface="ＭＳ Ｐ明朝" panose="02020600040205080304" pitchFamily="18" charset="-128"/>
                <a:ea typeface="ＭＳ Ｐ明朝" panose="02020600040205080304" pitchFamily="18" charset="-128"/>
              </a:rPr>
              <a:t>　</a:t>
            </a:r>
            <a:r>
              <a:rPr lang="ja-JP" altLang="ja-JP" sz="1400" dirty="0" smtClean="0">
                <a:latin typeface="ＭＳ Ｐ明朝" panose="02020600040205080304" pitchFamily="18" charset="-128"/>
                <a:ea typeface="ＭＳ Ｐ明朝" panose="02020600040205080304" pitchFamily="18" charset="-128"/>
              </a:rPr>
              <a:t>（</a:t>
            </a:r>
            <a:r>
              <a:rPr lang="en-US" altLang="ja-JP" sz="1400" dirty="0">
                <a:latin typeface="ＭＳ Ｐ明朝" panose="02020600040205080304" pitchFamily="18" charset="-128"/>
                <a:ea typeface="ＭＳ Ｐ明朝" panose="02020600040205080304" pitchFamily="18" charset="-128"/>
              </a:rPr>
              <a:t>2</a:t>
            </a:r>
            <a:r>
              <a:rPr lang="ja-JP" altLang="ja-JP" sz="1400" dirty="0">
                <a:latin typeface="ＭＳ Ｐ明朝" panose="02020600040205080304" pitchFamily="18" charset="-128"/>
                <a:ea typeface="ＭＳ Ｐ明朝" panose="02020600040205080304" pitchFamily="18" charset="-128"/>
              </a:rPr>
              <a:t>）　市町村立学校職員給与負担法第１条及び第２条に規定する職員</a:t>
            </a:r>
          </a:p>
          <a:p>
            <a:pPr>
              <a:lnSpc>
                <a:spcPts val="2400"/>
              </a:lnSpc>
            </a:pPr>
            <a:r>
              <a:rPr lang="en-US" altLang="ja-JP" sz="1400" dirty="0">
                <a:latin typeface="ＭＳ Ｐ明朝" panose="02020600040205080304" pitchFamily="18" charset="-128"/>
                <a:ea typeface="ＭＳ Ｐ明朝" panose="02020600040205080304" pitchFamily="18" charset="-128"/>
              </a:rPr>
              <a:t> </a:t>
            </a:r>
            <a:endParaRPr lang="ja-JP" altLang="ja-JP" sz="1400" dirty="0">
              <a:latin typeface="ＭＳ Ｐ明朝" panose="02020600040205080304" pitchFamily="18" charset="-128"/>
              <a:ea typeface="ＭＳ Ｐ明朝" panose="02020600040205080304" pitchFamily="18" charset="-128"/>
            </a:endParaRPr>
          </a:p>
          <a:p>
            <a:pPr>
              <a:lnSpc>
                <a:spcPts val="2400"/>
              </a:lnSpc>
            </a:pPr>
            <a:r>
              <a:rPr lang="ja-JP" altLang="ja-JP" sz="1400" dirty="0">
                <a:latin typeface="ＭＳ Ｐ明朝" panose="02020600040205080304" pitchFamily="18" charset="-128"/>
                <a:ea typeface="ＭＳ Ｐ明朝" panose="02020600040205080304" pitchFamily="18" charset="-128"/>
              </a:rPr>
              <a:t>２　支給制限</a:t>
            </a:r>
          </a:p>
          <a:p>
            <a:pPr>
              <a:lnSpc>
                <a:spcPts val="2400"/>
              </a:lnSpc>
            </a:pPr>
            <a:r>
              <a:rPr lang="en-US" altLang="ja-JP" sz="1400" dirty="0" smtClean="0">
                <a:latin typeface="ＭＳ Ｐ明朝" panose="02020600040205080304" pitchFamily="18" charset="-128"/>
                <a:ea typeface="ＭＳ Ｐ明朝" panose="02020600040205080304" pitchFamily="18" charset="-128"/>
              </a:rPr>
              <a:t>  </a:t>
            </a:r>
            <a:r>
              <a:rPr lang="ja-JP" altLang="ja-JP" sz="1400" dirty="0" smtClean="0">
                <a:latin typeface="ＭＳ Ｐ明朝" panose="02020600040205080304" pitchFamily="18" charset="-128"/>
                <a:ea typeface="ＭＳ Ｐ明朝" panose="02020600040205080304" pitchFamily="18" charset="-128"/>
              </a:rPr>
              <a:t>（</a:t>
            </a:r>
            <a:r>
              <a:rPr lang="en-US" altLang="ja-JP" sz="1400" dirty="0">
                <a:latin typeface="ＭＳ Ｐ明朝" panose="02020600040205080304" pitchFamily="18" charset="-128"/>
                <a:ea typeface="ＭＳ Ｐ明朝" panose="02020600040205080304" pitchFamily="18" charset="-128"/>
              </a:rPr>
              <a:t>1</a:t>
            </a:r>
            <a:r>
              <a:rPr lang="ja-JP" altLang="ja-JP" sz="1400" dirty="0">
                <a:latin typeface="ＭＳ Ｐ明朝" panose="02020600040205080304" pitchFamily="18" charset="-128"/>
                <a:ea typeface="ＭＳ Ｐ明朝" panose="02020600040205080304" pitchFamily="18" charset="-128"/>
              </a:rPr>
              <a:t>）　条例第２条の４及び第６条の５に規定する退職手当 </a:t>
            </a:r>
            <a:r>
              <a:rPr lang="en-US" altLang="ja-JP" sz="1400" dirty="0">
                <a:latin typeface="ＭＳ Ｐ明朝" panose="02020600040205080304" pitchFamily="18" charset="-128"/>
                <a:ea typeface="ＭＳ Ｐ明朝" panose="02020600040205080304" pitchFamily="18" charset="-128"/>
              </a:rPr>
              <a:t>(</a:t>
            </a:r>
            <a:r>
              <a:rPr lang="ja-JP" altLang="ja-JP" sz="1400" dirty="0">
                <a:latin typeface="ＭＳ Ｐ明朝" panose="02020600040205080304" pitchFamily="18" charset="-128"/>
                <a:ea typeface="ＭＳ Ｐ明朝" panose="02020600040205080304" pitchFamily="18" charset="-128"/>
              </a:rPr>
              <a:t>以下 ｢一般の</a:t>
            </a:r>
            <a:r>
              <a:rPr lang="ja-JP" altLang="ja-JP" sz="1400" dirty="0" smtClean="0">
                <a:latin typeface="ＭＳ Ｐ明朝" panose="02020600040205080304" pitchFamily="18" charset="-128"/>
                <a:ea typeface="ＭＳ Ｐ明朝" panose="02020600040205080304" pitchFamily="18" charset="-128"/>
              </a:rPr>
              <a:t>退職手当</a:t>
            </a:r>
            <a:r>
              <a:rPr lang="ja-JP" altLang="ja-JP" sz="1400" dirty="0">
                <a:latin typeface="ＭＳ Ｐ明朝" panose="02020600040205080304" pitchFamily="18" charset="-128"/>
                <a:ea typeface="ＭＳ Ｐ明朝" panose="02020600040205080304" pitchFamily="18" charset="-128"/>
              </a:rPr>
              <a:t>｣ という｡</a:t>
            </a:r>
            <a:r>
              <a:rPr lang="en-US" altLang="ja-JP" sz="1400" dirty="0">
                <a:latin typeface="ＭＳ Ｐ明朝" panose="02020600040205080304" pitchFamily="18" charset="-128"/>
                <a:ea typeface="ＭＳ Ｐ明朝" panose="02020600040205080304" pitchFamily="18" charset="-128"/>
              </a:rPr>
              <a:t>) </a:t>
            </a:r>
            <a:endParaRPr lang="en-US" altLang="ja-JP" sz="1400" dirty="0" smtClean="0">
              <a:latin typeface="ＭＳ Ｐ明朝" panose="02020600040205080304" pitchFamily="18" charset="-128"/>
              <a:ea typeface="ＭＳ Ｐ明朝" panose="02020600040205080304" pitchFamily="18" charset="-128"/>
            </a:endParaRPr>
          </a:p>
          <a:p>
            <a:pPr>
              <a:lnSpc>
                <a:spcPts val="2400"/>
              </a:lnSpc>
            </a:pPr>
            <a:r>
              <a:rPr lang="en-US" altLang="ja-JP" sz="1400" dirty="0">
                <a:latin typeface="ＭＳ Ｐ明朝" panose="02020600040205080304" pitchFamily="18" charset="-128"/>
                <a:ea typeface="ＭＳ Ｐ明朝" panose="02020600040205080304" pitchFamily="18" charset="-128"/>
              </a:rPr>
              <a:t> </a:t>
            </a:r>
            <a:r>
              <a:rPr lang="en-US" altLang="ja-JP" sz="1400" dirty="0" smtClean="0">
                <a:latin typeface="ＭＳ Ｐ明朝" panose="02020600040205080304" pitchFamily="18" charset="-128"/>
                <a:ea typeface="ＭＳ Ｐ明朝" panose="02020600040205080304" pitchFamily="18" charset="-128"/>
              </a:rPr>
              <a:t>      </a:t>
            </a:r>
            <a:r>
              <a:rPr lang="ja-JP" altLang="ja-JP" sz="1400" dirty="0" smtClean="0">
                <a:latin typeface="ＭＳ Ｐ明朝" panose="02020600040205080304" pitchFamily="18" charset="-128"/>
                <a:ea typeface="ＭＳ Ｐ明朝" panose="02020600040205080304" pitchFamily="18" charset="-128"/>
              </a:rPr>
              <a:t>は</a:t>
            </a:r>
            <a:r>
              <a:rPr lang="en-US" altLang="ja-JP" sz="1400" dirty="0">
                <a:latin typeface="ＭＳ Ｐ明朝" panose="02020600040205080304" pitchFamily="18" charset="-128"/>
                <a:ea typeface="ＭＳ Ｐ明朝" panose="02020600040205080304" pitchFamily="18" charset="-128"/>
              </a:rPr>
              <a:t>, </a:t>
            </a:r>
            <a:r>
              <a:rPr lang="ja-JP" altLang="ja-JP" sz="1400" dirty="0">
                <a:latin typeface="ＭＳ Ｐ明朝" panose="02020600040205080304" pitchFamily="18" charset="-128"/>
                <a:ea typeface="ＭＳ Ｐ明朝" panose="02020600040205080304" pitchFamily="18" charset="-128"/>
              </a:rPr>
              <a:t>次のいずれかに該当する人には</a:t>
            </a:r>
            <a:r>
              <a:rPr lang="en-US" altLang="ja-JP" sz="1400" dirty="0">
                <a:latin typeface="ＭＳ Ｐ明朝" panose="02020600040205080304" pitchFamily="18" charset="-128"/>
                <a:ea typeface="ＭＳ Ｐ明朝" panose="02020600040205080304" pitchFamily="18" charset="-128"/>
              </a:rPr>
              <a:t>, </a:t>
            </a:r>
            <a:r>
              <a:rPr lang="ja-JP" altLang="ja-JP" sz="1400" dirty="0">
                <a:latin typeface="ＭＳ Ｐ明朝" panose="02020600040205080304" pitchFamily="18" charset="-128"/>
                <a:ea typeface="ＭＳ Ｐ明朝" panose="02020600040205080304" pitchFamily="18" charset="-128"/>
              </a:rPr>
              <a:t>全部又は一部が</a:t>
            </a:r>
            <a:r>
              <a:rPr lang="ja-JP" altLang="ja-JP" sz="1400" dirty="0" smtClean="0">
                <a:latin typeface="ＭＳ Ｐ明朝" panose="02020600040205080304" pitchFamily="18" charset="-128"/>
                <a:ea typeface="ＭＳ Ｐ明朝" panose="02020600040205080304" pitchFamily="18" charset="-128"/>
              </a:rPr>
              <a:t>支給されない</a:t>
            </a:r>
            <a:r>
              <a:rPr lang="ja-JP" altLang="ja-JP" sz="1400" dirty="0">
                <a:latin typeface="ＭＳ Ｐ明朝" panose="02020600040205080304" pitchFamily="18" charset="-128"/>
                <a:ea typeface="ＭＳ Ｐ明朝" panose="02020600040205080304" pitchFamily="18" charset="-128"/>
              </a:rPr>
              <a:t>ことがあります｡ </a:t>
            </a:r>
          </a:p>
          <a:p>
            <a:pPr>
              <a:lnSpc>
                <a:spcPts val="2400"/>
              </a:lnSpc>
            </a:pPr>
            <a:r>
              <a:rPr lang="en-US" altLang="ja-JP" sz="1400" dirty="0" smtClean="0">
                <a:latin typeface="ＭＳ Ｐ明朝" panose="02020600040205080304" pitchFamily="18" charset="-128"/>
                <a:ea typeface="ＭＳ Ｐ明朝" panose="02020600040205080304" pitchFamily="18" charset="-128"/>
              </a:rPr>
              <a:t>       </a:t>
            </a:r>
            <a:r>
              <a:rPr lang="ja-JP" altLang="ja-JP" sz="1400" dirty="0" smtClean="0">
                <a:latin typeface="ＭＳ Ｐ明朝" panose="02020600040205080304" pitchFamily="18" charset="-128"/>
                <a:ea typeface="ＭＳ Ｐ明朝" panose="02020600040205080304" pitchFamily="18" charset="-128"/>
              </a:rPr>
              <a:t>ア</a:t>
            </a:r>
            <a:r>
              <a:rPr lang="ja-JP" altLang="ja-JP" sz="1400" dirty="0">
                <a:latin typeface="ＭＳ Ｐ明朝" panose="02020600040205080304" pitchFamily="18" charset="-128"/>
                <a:ea typeface="ＭＳ Ｐ明朝" panose="02020600040205080304" pitchFamily="18" charset="-128"/>
              </a:rPr>
              <a:t>　地方公務員法第</a:t>
            </a:r>
            <a:r>
              <a:rPr lang="en-US" altLang="ja-JP" sz="1400" dirty="0">
                <a:latin typeface="ＭＳ Ｐ明朝" panose="02020600040205080304" pitchFamily="18" charset="-128"/>
                <a:ea typeface="ＭＳ Ｐ明朝" panose="02020600040205080304" pitchFamily="18" charset="-128"/>
              </a:rPr>
              <a:t>29</a:t>
            </a:r>
            <a:r>
              <a:rPr lang="ja-JP" altLang="ja-JP" sz="1400" dirty="0">
                <a:latin typeface="ＭＳ Ｐ明朝" panose="02020600040205080304" pitchFamily="18" charset="-128"/>
                <a:ea typeface="ＭＳ Ｐ明朝" panose="02020600040205080304" pitchFamily="18" charset="-128"/>
              </a:rPr>
              <a:t>条の規定による懲戒免職の処分を受けた人</a:t>
            </a:r>
          </a:p>
          <a:p>
            <a:pPr>
              <a:lnSpc>
                <a:spcPts val="2400"/>
              </a:lnSpc>
            </a:pPr>
            <a:r>
              <a:rPr lang="en-US" altLang="ja-JP" sz="1400" dirty="0" smtClean="0">
                <a:latin typeface="ＭＳ Ｐ明朝" panose="02020600040205080304" pitchFamily="18" charset="-128"/>
                <a:ea typeface="ＭＳ Ｐ明朝" panose="02020600040205080304" pitchFamily="18" charset="-128"/>
              </a:rPr>
              <a:t>       </a:t>
            </a:r>
            <a:r>
              <a:rPr lang="ja-JP" altLang="ja-JP" sz="1400" dirty="0" smtClean="0">
                <a:latin typeface="ＭＳ Ｐ明朝" panose="02020600040205080304" pitchFamily="18" charset="-128"/>
                <a:ea typeface="ＭＳ Ｐ明朝" panose="02020600040205080304" pitchFamily="18" charset="-128"/>
              </a:rPr>
              <a:t>イ</a:t>
            </a:r>
            <a:r>
              <a:rPr lang="ja-JP" altLang="ja-JP" sz="1400" dirty="0">
                <a:latin typeface="ＭＳ Ｐ明朝" panose="02020600040205080304" pitchFamily="18" charset="-128"/>
                <a:ea typeface="ＭＳ Ｐ明朝" panose="02020600040205080304" pitchFamily="18" charset="-128"/>
              </a:rPr>
              <a:t>　地方公務員法第</a:t>
            </a:r>
            <a:r>
              <a:rPr lang="en-US" altLang="ja-JP" sz="1400" dirty="0">
                <a:latin typeface="ＭＳ Ｐ明朝" panose="02020600040205080304" pitchFamily="18" charset="-128"/>
                <a:ea typeface="ＭＳ Ｐ明朝" panose="02020600040205080304" pitchFamily="18" charset="-128"/>
              </a:rPr>
              <a:t>28</a:t>
            </a:r>
            <a:r>
              <a:rPr lang="ja-JP" altLang="ja-JP" sz="1400" dirty="0">
                <a:latin typeface="ＭＳ Ｐ明朝" panose="02020600040205080304" pitchFamily="18" charset="-128"/>
                <a:ea typeface="ＭＳ Ｐ明朝" panose="02020600040205080304" pitchFamily="18" charset="-128"/>
              </a:rPr>
              <a:t>条第４項の規定による失職 </a:t>
            </a:r>
            <a:r>
              <a:rPr lang="en-US" altLang="ja-JP" sz="1400" dirty="0">
                <a:latin typeface="ＭＳ Ｐ明朝" panose="02020600040205080304" pitchFamily="18" charset="-128"/>
                <a:ea typeface="ＭＳ Ｐ明朝" panose="02020600040205080304" pitchFamily="18" charset="-128"/>
              </a:rPr>
              <a:t>(</a:t>
            </a:r>
            <a:r>
              <a:rPr lang="ja-JP" altLang="ja-JP" sz="1400" dirty="0">
                <a:latin typeface="ＭＳ Ｐ明朝" panose="02020600040205080304" pitchFamily="18" charset="-128"/>
                <a:ea typeface="ＭＳ Ｐ明朝" panose="02020600040205080304" pitchFamily="18" charset="-128"/>
              </a:rPr>
              <a:t>同法第</a:t>
            </a:r>
            <a:r>
              <a:rPr lang="en-US" altLang="ja-JP" sz="1400" dirty="0">
                <a:latin typeface="ＭＳ Ｐ明朝" panose="02020600040205080304" pitchFamily="18" charset="-128"/>
                <a:ea typeface="ＭＳ Ｐ明朝" panose="02020600040205080304" pitchFamily="18" charset="-128"/>
              </a:rPr>
              <a:t>16</a:t>
            </a:r>
            <a:r>
              <a:rPr lang="ja-JP" altLang="ja-JP" sz="1400" dirty="0">
                <a:latin typeface="ＭＳ Ｐ明朝" panose="02020600040205080304" pitchFamily="18" charset="-128"/>
                <a:ea typeface="ＭＳ Ｐ明朝" panose="02020600040205080304" pitchFamily="18" charset="-128"/>
              </a:rPr>
              <a:t>条第１号に</a:t>
            </a:r>
            <a:r>
              <a:rPr lang="ja-JP" altLang="ja-JP" sz="1400" dirty="0" smtClean="0">
                <a:latin typeface="ＭＳ Ｐ明朝" panose="02020600040205080304" pitchFamily="18" charset="-128"/>
                <a:ea typeface="ＭＳ Ｐ明朝" panose="02020600040205080304" pitchFamily="18" charset="-128"/>
              </a:rPr>
              <a:t>該当する</a:t>
            </a:r>
            <a:r>
              <a:rPr lang="ja-JP" altLang="ja-JP" sz="1400" dirty="0">
                <a:latin typeface="ＭＳ Ｐ明朝" panose="02020600040205080304" pitchFamily="18" charset="-128"/>
                <a:ea typeface="ＭＳ Ｐ明朝" panose="02020600040205080304" pitchFamily="18" charset="-128"/>
              </a:rPr>
              <a:t>場合</a:t>
            </a:r>
            <a:r>
              <a:rPr lang="ja-JP" altLang="ja-JP" sz="1400" dirty="0" smtClean="0">
                <a:latin typeface="ＭＳ Ｐ明朝" panose="02020600040205080304" pitchFamily="18" charset="-128"/>
                <a:ea typeface="ＭＳ Ｐ明朝" panose="02020600040205080304" pitchFamily="18" charset="-128"/>
              </a:rPr>
              <a:t>を</a:t>
            </a:r>
            <a:endParaRPr lang="en-US" altLang="ja-JP" sz="1400" dirty="0" smtClean="0">
              <a:latin typeface="ＭＳ Ｐ明朝" panose="02020600040205080304" pitchFamily="18" charset="-128"/>
              <a:ea typeface="ＭＳ Ｐ明朝" panose="02020600040205080304" pitchFamily="18" charset="-128"/>
            </a:endParaRPr>
          </a:p>
          <a:p>
            <a:pPr>
              <a:lnSpc>
                <a:spcPts val="2400"/>
              </a:lnSpc>
            </a:pPr>
            <a:r>
              <a:rPr lang="en-US" altLang="ja-JP" sz="1400" dirty="0">
                <a:latin typeface="ＭＳ Ｐ明朝" panose="02020600040205080304" pitchFamily="18" charset="-128"/>
                <a:ea typeface="ＭＳ Ｐ明朝" panose="02020600040205080304" pitchFamily="18" charset="-128"/>
              </a:rPr>
              <a:t> </a:t>
            </a:r>
            <a:r>
              <a:rPr lang="en-US" altLang="ja-JP" sz="1400" dirty="0" smtClean="0">
                <a:latin typeface="ＭＳ Ｐ明朝" panose="02020600040205080304" pitchFamily="18" charset="-128"/>
                <a:ea typeface="ＭＳ Ｐ明朝" panose="02020600040205080304" pitchFamily="18" charset="-128"/>
              </a:rPr>
              <a:t>        </a:t>
            </a:r>
            <a:r>
              <a:rPr lang="ja-JP" altLang="ja-JP" sz="1400" dirty="0" smtClean="0">
                <a:latin typeface="ＭＳ Ｐ明朝" panose="02020600040205080304" pitchFamily="18" charset="-128"/>
                <a:ea typeface="ＭＳ Ｐ明朝" panose="02020600040205080304" pitchFamily="18" charset="-128"/>
              </a:rPr>
              <a:t>除く</a:t>
            </a:r>
            <a:r>
              <a:rPr lang="ja-JP" altLang="ja-JP" sz="1400" dirty="0">
                <a:latin typeface="ＭＳ Ｐ明朝" panose="02020600040205080304" pitchFamily="18" charset="-128"/>
                <a:ea typeface="ＭＳ Ｐ明朝" panose="02020600040205080304" pitchFamily="18" charset="-128"/>
              </a:rPr>
              <a:t>｡</a:t>
            </a:r>
            <a:r>
              <a:rPr lang="en-US" altLang="ja-JP" sz="1400" dirty="0">
                <a:latin typeface="ＭＳ Ｐ明朝" panose="02020600040205080304" pitchFamily="18" charset="-128"/>
                <a:ea typeface="ＭＳ Ｐ明朝" panose="02020600040205080304" pitchFamily="18" charset="-128"/>
              </a:rPr>
              <a:t>) </a:t>
            </a:r>
            <a:r>
              <a:rPr lang="ja-JP" altLang="ja-JP" sz="1400" dirty="0">
                <a:latin typeface="ＭＳ Ｐ明朝" panose="02020600040205080304" pitchFamily="18" charset="-128"/>
                <a:ea typeface="ＭＳ Ｐ明朝" panose="02020600040205080304" pitchFamily="18" charset="-128"/>
              </a:rPr>
              <a:t>又はこれに準ずる退職をした人</a:t>
            </a:r>
          </a:p>
          <a:p>
            <a:pPr>
              <a:lnSpc>
                <a:spcPts val="2400"/>
              </a:lnSpc>
            </a:pPr>
            <a:r>
              <a:rPr lang="en-US" altLang="ja-JP" sz="1400" dirty="0" smtClean="0">
                <a:latin typeface="ＭＳ Ｐ明朝" panose="02020600040205080304" pitchFamily="18" charset="-128"/>
                <a:ea typeface="ＭＳ Ｐ明朝" panose="02020600040205080304" pitchFamily="18" charset="-128"/>
              </a:rPr>
              <a:t>  </a:t>
            </a:r>
            <a:r>
              <a:rPr lang="ja-JP" altLang="ja-JP" sz="1400" dirty="0" smtClean="0">
                <a:latin typeface="ＭＳ Ｐ明朝" panose="02020600040205080304" pitchFamily="18" charset="-128"/>
                <a:ea typeface="ＭＳ Ｐ明朝" panose="02020600040205080304" pitchFamily="18" charset="-128"/>
              </a:rPr>
              <a:t>（</a:t>
            </a:r>
            <a:r>
              <a:rPr lang="en-US" altLang="ja-JP" sz="1400" dirty="0">
                <a:latin typeface="ＭＳ Ｐ明朝" panose="02020600040205080304" pitchFamily="18" charset="-128"/>
                <a:ea typeface="ＭＳ Ｐ明朝" panose="02020600040205080304" pitchFamily="18" charset="-128"/>
              </a:rPr>
              <a:t>2</a:t>
            </a:r>
            <a:r>
              <a:rPr lang="ja-JP" altLang="ja-JP" sz="1400" dirty="0">
                <a:latin typeface="ＭＳ Ｐ明朝" panose="02020600040205080304" pitchFamily="18" charset="-128"/>
                <a:ea typeface="ＭＳ Ｐ明朝" panose="02020600040205080304" pitchFamily="18" charset="-128"/>
              </a:rPr>
              <a:t>）　職員が退職した場合において</a:t>
            </a:r>
            <a:r>
              <a:rPr lang="en-US" altLang="ja-JP" sz="1400" dirty="0">
                <a:latin typeface="ＭＳ Ｐ明朝" panose="02020600040205080304" pitchFamily="18" charset="-128"/>
                <a:ea typeface="ＭＳ Ｐ明朝" panose="02020600040205080304" pitchFamily="18" charset="-128"/>
              </a:rPr>
              <a:t>,  </a:t>
            </a:r>
            <a:r>
              <a:rPr lang="ja-JP" altLang="ja-JP" sz="1400" dirty="0">
                <a:latin typeface="ＭＳ Ｐ明朝" panose="02020600040205080304" pitchFamily="18" charset="-128"/>
                <a:ea typeface="ＭＳ Ｐ明朝" panose="02020600040205080304" pitchFamily="18" charset="-128"/>
              </a:rPr>
              <a:t>その人が退職の日又はその翌日に</a:t>
            </a:r>
            <a:r>
              <a:rPr lang="ja-JP" altLang="ja-JP" sz="1400" dirty="0" smtClean="0">
                <a:latin typeface="ＭＳ Ｐ明朝" panose="02020600040205080304" pitchFamily="18" charset="-128"/>
                <a:ea typeface="ＭＳ Ｐ明朝" panose="02020600040205080304" pitchFamily="18" charset="-128"/>
              </a:rPr>
              <a:t>再び職員</a:t>
            </a:r>
            <a:r>
              <a:rPr lang="ja-JP" altLang="ja-JP" sz="1400" dirty="0">
                <a:latin typeface="ＭＳ Ｐ明朝" panose="02020600040205080304" pitchFamily="18" charset="-128"/>
                <a:ea typeface="ＭＳ Ｐ明朝" panose="02020600040205080304" pitchFamily="18" charset="-128"/>
              </a:rPr>
              <a:t>になった</a:t>
            </a:r>
            <a:r>
              <a:rPr lang="ja-JP" altLang="ja-JP" sz="1400" dirty="0" smtClean="0">
                <a:latin typeface="ＭＳ Ｐ明朝" panose="02020600040205080304" pitchFamily="18" charset="-128"/>
                <a:ea typeface="ＭＳ Ｐ明朝" panose="02020600040205080304" pitchFamily="18" charset="-128"/>
              </a:rPr>
              <a:t>と</a:t>
            </a:r>
            <a:endParaRPr lang="en-US" altLang="ja-JP" sz="1400" dirty="0" smtClean="0">
              <a:latin typeface="ＭＳ Ｐ明朝" panose="02020600040205080304" pitchFamily="18" charset="-128"/>
              <a:ea typeface="ＭＳ Ｐ明朝" panose="02020600040205080304" pitchFamily="18" charset="-128"/>
            </a:endParaRPr>
          </a:p>
          <a:p>
            <a:pPr>
              <a:lnSpc>
                <a:spcPts val="2400"/>
              </a:lnSpc>
            </a:pPr>
            <a:r>
              <a:rPr lang="en-US" altLang="ja-JP" sz="1400" dirty="0">
                <a:latin typeface="ＭＳ Ｐ明朝" panose="02020600040205080304" pitchFamily="18" charset="-128"/>
                <a:ea typeface="ＭＳ Ｐ明朝" panose="02020600040205080304" pitchFamily="18" charset="-128"/>
              </a:rPr>
              <a:t> </a:t>
            </a:r>
            <a:r>
              <a:rPr lang="en-US" altLang="ja-JP" sz="1400" dirty="0" smtClean="0">
                <a:latin typeface="ＭＳ Ｐ明朝" panose="02020600040205080304" pitchFamily="18" charset="-128"/>
                <a:ea typeface="ＭＳ Ｐ明朝" panose="02020600040205080304" pitchFamily="18" charset="-128"/>
              </a:rPr>
              <a:t>      </a:t>
            </a:r>
            <a:r>
              <a:rPr lang="ja-JP" altLang="ja-JP" sz="1400" dirty="0" smtClean="0">
                <a:latin typeface="ＭＳ Ｐ明朝" panose="02020600040205080304" pitchFamily="18" charset="-128"/>
                <a:ea typeface="ＭＳ Ｐ明朝" panose="02020600040205080304" pitchFamily="18" charset="-128"/>
              </a:rPr>
              <a:t>き</a:t>
            </a:r>
            <a:r>
              <a:rPr lang="ja-JP" altLang="ja-JP" sz="1400" dirty="0">
                <a:latin typeface="ＭＳ Ｐ明朝" panose="02020600040205080304" pitchFamily="18" charset="-128"/>
                <a:ea typeface="ＭＳ Ｐ明朝" panose="02020600040205080304" pitchFamily="18" charset="-128"/>
              </a:rPr>
              <a:t>は</a:t>
            </a:r>
            <a:r>
              <a:rPr lang="en-US" altLang="ja-JP" sz="1400" dirty="0">
                <a:latin typeface="ＭＳ Ｐ明朝" panose="02020600040205080304" pitchFamily="18" charset="-128"/>
                <a:ea typeface="ＭＳ Ｐ明朝" panose="02020600040205080304" pitchFamily="18" charset="-128"/>
              </a:rPr>
              <a:t>, </a:t>
            </a:r>
            <a:r>
              <a:rPr lang="ja-JP" altLang="ja-JP" sz="1400" dirty="0">
                <a:latin typeface="ＭＳ Ｐ明朝" panose="02020600040205080304" pitchFamily="18" charset="-128"/>
                <a:ea typeface="ＭＳ Ｐ明朝" panose="02020600040205080304" pitchFamily="18" charset="-128"/>
              </a:rPr>
              <a:t>その退職については</a:t>
            </a:r>
            <a:r>
              <a:rPr lang="en-US" altLang="ja-JP" sz="1400" dirty="0">
                <a:latin typeface="ＭＳ Ｐ明朝" panose="02020600040205080304" pitchFamily="18" charset="-128"/>
                <a:ea typeface="ＭＳ Ｐ明朝" panose="02020600040205080304" pitchFamily="18" charset="-128"/>
              </a:rPr>
              <a:t>,</a:t>
            </a:r>
            <a:r>
              <a:rPr lang="ja-JP" altLang="ja-JP" sz="1400" dirty="0">
                <a:latin typeface="ＭＳ Ｐ明朝" panose="02020600040205080304" pitchFamily="18" charset="-128"/>
                <a:ea typeface="ＭＳ Ｐ明朝" panose="02020600040205080304" pitchFamily="18" charset="-128"/>
              </a:rPr>
              <a:t>退職手当は支給されません｡ </a:t>
            </a:r>
          </a:p>
          <a:p>
            <a:pPr>
              <a:lnSpc>
                <a:spcPts val="2400"/>
              </a:lnSpc>
            </a:pPr>
            <a:r>
              <a:rPr lang="en-US" altLang="ja-JP" sz="1400" dirty="0" smtClean="0">
                <a:latin typeface="ＭＳ Ｐ明朝" panose="02020600040205080304" pitchFamily="18" charset="-128"/>
                <a:ea typeface="ＭＳ Ｐ明朝" panose="02020600040205080304" pitchFamily="18" charset="-128"/>
              </a:rPr>
              <a:t>         </a:t>
            </a:r>
            <a:r>
              <a:rPr lang="ja-JP" altLang="ja-JP" sz="1400" dirty="0" smtClean="0">
                <a:latin typeface="ＭＳ Ｐ明朝" panose="02020600040205080304" pitchFamily="18" charset="-128"/>
                <a:ea typeface="ＭＳ Ｐ明朝" panose="02020600040205080304" pitchFamily="18" charset="-128"/>
              </a:rPr>
              <a:t>ただし</a:t>
            </a:r>
            <a:r>
              <a:rPr lang="en-US" altLang="ja-JP" sz="1400" dirty="0">
                <a:latin typeface="ＭＳ Ｐ明朝" panose="02020600040205080304" pitchFamily="18" charset="-128"/>
                <a:ea typeface="ＭＳ Ｐ明朝" panose="02020600040205080304" pitchFamily="18" charset="-128"/>
              </a:rPr>
              <a:t>,  </a:t>
            </a:r>
            <a:r>
              <a:rPr lang="ja-JP" altLang="ja-JP" sz="1400" dirty="0">
                <a:latin typeface="ＭＳ Ｐ明朝" panose="02020600040205080304" pitchFamily="18" charset="-128"/>
                <a:ea typeface="ＭＳ Ｐ明朝" panose="02020600040205080304" pitchFamily="18" charset="-128"/>
              </a:rPr>
              <a:t>引き続いて再任用職員となる場合には</a:t>
            </a:r>
            <a:r>
              <a:rPr lang="en-US" altLang="ja-JP" sz="1400" dirty="0">
                <a:latin typeface="ＭＳ Ｐ明朝" panose="02020600040205080304" pitchFamily="18" charset="-128"/>
                <a:ea typeface="ＭＳ Ｐ明朝" panose="02020600040205080304" pitchFamily="18" charset="-128"/>
              </a:rPr>
              <a:t>, </a:t>
            </a:r>
            <a:r>
              <a:rPr lang="ja-JP" altLang="ja-JP" sz="1400" dirty="0">
                <a:latin typeface="ＭＳ Ｐ明朝" panose="02020600040205080304" pitchFamily="18" charset="-128"/>
                <a:ea typeface="ＭＳ Ｐ明朝" panose="02020600040205080304" pitchFamily="18" charset="-128"/>
              </a:rPr>
              <a:t>退職手当は支給</a:t>
            </a:r>
            <a:r>
              <a:rPr lang="ja-JP" altLang="ja-JP" sz="1400" dirty="0" smtClean="0">
                <a:latin typeface="ＭＳ Ｐ明朝" panose="02020600040205080304" pitchFamily="18" charset="-128"/>
                <a:ea typeface="ＭＳ Ｐ明朝" panose="02020600040205080304" pitchFamily="18" charset="-128"/>
              </a:rPr>
              <a:t>されます</a:t>
            </a:r>
            <a:r>
              <a:rPr lang="ja-JP" altLang="ja-JP" sz="1400" dirty="0">
                <a:latin typeface="ＭＳ Ｐ明朝" panose="02020600040205080304" pitchFamily="18" charset="-128"/>
                <a:ea typeface="ＭＳ Ｐ明朝" panose="02020600040205080304" pitchFamily="18" charset="-128"/>
              </a:rPr>
              <a:t>｡ </a:t>
            </a:r>
          </a:p>
          <a:p>
            <a:pPr>
              <a:lnSpc>
                <a:spcPts val="2400"/>
              </a:lnSpc>
            </a:pPr>
            <a:r>
              <a:rPr lang="en-US" altLang="ja-JP" sz="1400" dirty="0" smtClean="0">
                <a:latin typeface="ＭＳ Ｐ明朝" panose="02020600040205080304" pitchFamily="18" charset="-128"/>
                <a:ea typeface="ＭＳ Ｐ明朝" panose="02020600040205080304" pitchFamily="18" charset="-128"/>
              </a:rPr>
              <a:t>  </a:t>
            </a:r>
            <a:r>
              <a:rPr lang="ja-JP" altLang="ja-JP" sz="1400" dirty="0" smtClean="0">
                <a:latin typeface="ＭＳ Ｐ明朝" panose="02020600040205080304" pitchFamily="18" charset="-128"/>
                <a:ea typeface="ＭＳ Ｐ明朝" panose="02020600040205080304" pitchFamily="18" charset="-128"/>
              </a:rPr>
              <a:t>（</a:t>
            </a:r>
            <a:r>
              <a:rPr lang="en-US" altLang="ja-JP" sz="1400" dirty="0">
                <a:latin typeface="ＭＳ Ｐ明朝" panose="02020600040205080304" pitchFamily="18" charset="-128"/>
                <a:ea typeface="ＭＳ Ｐ明朝" panose="02020600040205080304" pitchFamily="18" charset="-128"/>
              </a:rPr>
              <a:t>3</a:t>
            </a:r>
            <a:r>
              <a:rPr lang="ja-JP" altLang="ja-JP" sz="1400" dirty="0">
                <a:latin typeface="ＭＳ Ｐ明朝" panose="02020600040205080304" pitchFamily="18" charset="-128"/>
                <a:ea typeface="ＭＳ Ｐ明朝" panose="02020600040205080304" pitchFamily="18" charset="-128"/>
              </a:rPr>
              <a:t>）　職員が刑事事件に関し起訴された場合において</a:t>
            </a:r>
            <a:r>
              <a:rPr lang="en-US" altLang="ja-JP" sz="1400" dirty="0">
                <a:latin typeface="ＭＳ Ｐ明朝" panose="02020600040205080304" pitchFamily="18" charset="-128"/>
                <a:ea typeface="ＭＳ Ｐ明朝" panose="02020600040205080304" pitchFamily="18" charset="-128"/>
              </a:rPr>
              <a:t>, </a:t>
            </a:r>
            <a:r>
              <a:rPr lang="ja-JP" altLang="ja-JP" sz="1400" dirty="0">
                <a:latin typeface="ＭＳ Ｐ明朝" panose="02020600040205080304" pitchFamily="18" charset="-128"/>
                <a:ea typeface="ＭＳ Ｐ明朝" panose="02020600040205080304" pitchFamily="18" charset="-128"/>
              </a:rPr>
              <a:t>その判決の確定前</a:t>
            </a:r>
            <a:r>
              <a:rPr lang="ja-JP" altLang="ja-JP" sz="1400" dirty="0" smtClean="0">
                <a:latin typeface="ＭＳ Ｐ明朝" panose="02020600040205080304" pitchFamily="18" charset="-128"/>
                <a:ea typeface="ＭＳ Ｐ明朝" panose="02020600040205080304" pitchFamily="18" charset="-128"/>
              </a:rPr>
              <a:t>に退職した</a:t>
            </a:r>
            <a:r>
              <a:rPr lang="ja-JP" altLang="ja-JP" sz="1400" dirty="0">
                <a:latin typeface="ＭＳ Ｐ明朝" panose="02020600040205080304" pitchFamily="18" charset="-128"/>
                <a:ea typeface="ＭＳ Ｐ明朝" panose="02020600040205080304" pitchFamily="18" charset="-128"/>
              </a:rPr>
              <a:t>とき</a:t>
            </a:r>
            <a:r>
              <a:rPr lang="ja-JP" altLang="ja-JP" sz="1400" dirty="0" smtClean="0">
                <a:latin typeface="ＭＳ Ｐ明朝" panose="02020600040205080304" pitchFamily="18" charset="-128"/>
                <a:ea typeface="ＭＳ Ｐ明朝" panose="02020600040205080304" pitchFamily="18" charset="-128"/>
              </a:rPr>
              <a:t>又</a:t>
            </a:r>
            <a:endParaRPr lang="en-US" altLang="ja-JP" sz="1400" dirty="0" smtClean="0">
              <a:latin typeface="ＭＳ Ｐ明朝" panose="02020600040205080304" pitchFamily="18" charset="-128"/>
              <a:ea typeface="ＭＳ Ｐ明朝" panose="02020600040205080304" pitchFamily="18" charset="-128"/>
            </a:endParaRPr>
          </a:p>
          <a:p>
            <a:pPr>
              <a:lnSpc>
                <a:spcPts val="2400"/>
              </a:lnSpc>
            </a:pPr>
            <a:r>
              <a:rPr lang="en-US" altLang="ja-JP" sz="1400" dirty="0">
                <a:latin typeface="ＭＳ Ｐ明朝" panose="02020600040205080304" pitchFamily="18" charset="-128"/>
                <a:ea typeface="ＭＳ Ｐ明朝" panose="02020600040205080304" pitchFamily="18" charset="-128"/>
              </a:rPr>
              <a:t> </a:t>
            </a:r>
            <a:r>
              <a:rPr lang="en-US" altLang="ja-JP" sz="1400" dirty="0" smtClean="0">
                <a:latin typeface="ＭＳ Ｐ明朝" panose="02020600040205080304" pitchFamily="18" charset="-128"/>
                <a:ea typeface="ＭＳ Ｐ明朝" panose="02020600040205080304" pitchFamily="18" charset="-128"/>
              </a:rPr>
              <a:t>  </a:t>
            </a:r>
            <a:r>
              <a:rPr lang="ja-JP" altLang="en-US" sz="1400" dirty="0">
                <a:latin typeface="ＭＳ Ｐ明朝" panose="02020600040205080304" pitchFamily="18" charset="-128"/>
                <a:ea typeface="ＭＳ Ｐ明朝" panose="02020600040205080304" pitchFamily="18" charset="-128"/>
              </a:rPr>
              <a:t> </a:t>
            </a:r>
            <a:r>
              <a:rPr lang="ja-JP" altLang="en-US" sz="1400" dirty="0" smtClean="0">
                <a:latin typeface="ＭＳ Ｐ明朝" panose="02020600040205080304" pitchFamily="18" charset="-128"/>
                <a:ea typeface="ＭＳ Ｐ明朝" panose="02020600040205080304" pitchFamily="18" charset="-128"/>
              </a:rPr>
              <a:t>  </a:t>
            </a:r>
            <a:r>
              <a:rPr lang="ja-JP" altLang="ja-JP" sz="1400" dirty="0" smtClean="0">
                <a:latin typeface="ＭＳ Ｐ明朝" panose="02020600040205080304" pitchFamily="18" charset="-128"/>
                <a:ea typeface="ＭＳ Ｐ明朝" panose="02020600040205080304" pitchFamily="18" charset="-128"/>
              </a:rPr>
              <a:t>は</a:t>
            </a:r>
            <a:r>
              <a:rPr lang="ja-JP" altLang="ja-JP" sz="1400" dirty="0">
                <a:latin typeface="ＭＳ Ｐ明朝" panose="02020600040205080304" pitchFamily="18" charset="-128"/>
                <a:ea typeface="ＭＳ Ｐ明朝" panose="02020600040205080304" pitchFamily="18" charset="-128"/>
              </a:rPr>
              <a:t>退職した後まだ一般の退職手当等の額が支払われて</a:t>
            </a:r>
            <a:r>
              <a:rPr lang="ja-JP" altLang="ja-JP" sz="1400" dirty="0" smtClean="0">
                <a:latin typeface="ＭＳ Ｐ明朝" panose="02020600040205080304" pitchFamily="18" charset="-128"/>
                <a:ea typeface="ＭＳ Ｐ明朝" panose="02020600040205080304" pitchFamily="18" charset="-128"/>
              </a:rPr>
              <a:t>いない</a:t>
            </a:r>
            <a:r>
              <a:rPr lang="ja-JP" altLang="en-US" sz="1400" dirty="0" smtClean="0">
                <a:latin typeface="ＭＳ Ｐ明朝" panose="02020600040205080304" pitchFamily="18" charset="-128"/>
                <a:ea typeface="ＭＳ Ｐ明朝" panose="02020600040205080304" pitchFamily="18" charset="-128"/>
              </a:rPr>
              <a:t>場</a:t>
            </a:r>
            <a:r>
              <a:rPr lang="ja-JP" altLang="ja-JP" sz="1400" dirty="0" smtClean="0">
                <a:latin typeface="ＭＳ Ｐ明朝" panose="02020600040205080304" pitchFamily="18" charset="-128"/>
                <a:ea typeface="ＭＳ Ｐ明朝" panose="02020600040205080304" pitchFamily="18" charset="-128"/>
              </a:rPr>
              <a:t>合</a:t>
            </a:r>
            <a:r>
              <a:rPr lang="ja-JP" altLang="ja-JP" sz="1400" dirty="0">
                <a:latin typeface="ＭＳ Ｐ明朝" panose="02020600040205080304" pitchFamily="18" charset="-128"/>
                <a:ea typeface="ＭＳ Ｐ明朝" panose="02020600040205080304" pitchFamily="18" charset="-128"/>
              </a:rPr>
              <a:t>に</a:t>
            </a:r>
            <a:r>
              <a:rPr lang="ja-JP" altLang="ja-JP" sz="1400" dirty="0" smtClean="0">
                <a:latin typeface="ＭＳ Ｐ明朝" panose="02020600040205080304" pitchFamily="18" charset="-128"/>
                <a:ea typeface="ＭＳ Ｐ明朝" panose="02020600040205080304" pitchFamily="18" charset="-128"/>
              </a:rPr>
              <a:t>おいて</a:t>
            </a:r>
            <a:r>
              <a:rPr lang="en-US" altLang="ja-JP" sz="1400" dirty="0">
                <a:latin typeface="ＭＳ Ｐ明朝" panose="02020600040205080304" pitchFamily="18" charset="-128"/>
                <a:ea typeface="ＭＳ Ｐ明朝" panose="02020600040205080304" pitchFamily="18" charset="-128"/>
              </a:rPr>
              <a:t>, </a:t>
            </a:r>
            <a:r>
              <a:rPr lang="ja-JP" altLang="ja-JP" sz="1400" dirty="0">
                <a:latin typeface="ＭＳ Ｐ明朝" panose="02020600040205080304" pitchFamily="18" charset="-128"/>
                <a:ea typeface="ＭＳ Ｐ明朝" panose="02020600040205080304" pitchFamily="18" charset="-128"/>
              </a:rPr>
              <a:t>退職した</a:t>
            </a:r>
            <a:r>
              <a:rPr lang="ja-JP" altLang="ja-JP" sz="1400" dirty="0" smtClean="0">
                <a:latin typeface="ＭＳ Ｐ明朝" panose="02020600040205080304" pitchFamily="18" charset="-128"/>
                <a:ea typeface="ＭＳ Ｐ明朝" panose="02020600040205080304" pitchFamily="18" charset="-128"/>
              </a:rPr>
              <a:t>人</a:t>
            </a:r>
            <a:r>
              <a:rPr lang="ja-JP" altLang="en-US" sz="1400" dirty="0" smtClean="0">
                <a:latin typeface="ＭＳ Ｐ明朝" panose="02020600040205080304" pitchFamily="18" charset="-128"/>
                <a:ea typeface="ＭＳ Ｐ明朝" panose="02020600040205080304" pitchFamily="18" charset="-128"/>
              </a:rPr>
              <a:t>　　</a:t>
            </a:r>
            <a:endParaRPr lang="en-US" altLang="ja-JP" sz="1400" dirty="0" smtClean="0">
              <a:latin typeface="ＭＳ Ｐ明朝" panose="02020600040205080304" pitchFamily="18" charset="-128"/>
              <a:ea typeface="ＭＳ Ｐ明朝" panose="02020600040205080304" pitchFamily="18" charset="-128"/>
            </a:endParaRPr>
          </a:p>
          <a:p>
            <a:pPr>
              <a:lnSpc>
                <a:spcPts val="2400"/>
              </a:lnSpc>
            </a:pPr>
            <a:r>
              <a:rPr lang="ja-JP" altLang="en-US" sz="1400" dirty="0">
                <a:latin typeface="ＭＳ Ｐ明朝" panose="02020600040205080304" pitchFamily="18" charset="-128"/>
                <a:ea typeface="ＭＳ Ｐ明朝" panose="02020600040205080304" pitchFamily="18" charset="-128"/>
              </a:rPr>
              <a:t>　</a:t>
            </a:r>
            <a:r>
              <a:rPr lang="ja-JP" altLang="en-US" sz="1400" dirty="0" smtClean="0">
                <a:latin typeface="ＭＳ Ｐ明朝" panose="02020600040205080304" pitchFamily="18" charset="-128"/>
                <a:ea typeface="ＭＳ Ｐ明朝" panose="02020600040205080304" pitchFamily="18" charset="-128"/>
              </a:rPr>
              <a:t>　  </a:t>
            </a:r>
            <a:r>
              <a:rPr lang="ja-JP" altLang="ja-JP" sz="1400" dirty="0" smtClean="0">
                <a:latin typeface="ＭＳ Ｐ明朝" panose="02020600040205080304" pitchFamily="18" charset="-128"/>
                <a:ea typeface="ＭＳ Ｐ明朝" panose="02020600040205080304" pitchFamily="18" charset="-128"/>
              </a:rPr>
              <a:t>が</a:t>
            </a:r>
            <a:r>
              <a:rPr lang="ja-JP" altLang="ja-JP" sz="1400" dirty="0">
                <a:latin typeface="ＭＳ Ｐ明朝" panose="02020600040205080304" pitchFamily="18" charset="-128"/>
                <a:ea typeface="ＭＳ Ｐ明朝" panose="02020600040205080304" pitchFamily="18" charset="-128"/>
              </a:rPr>
              <a:t>在職期間中の行為に係る刑事事件に</a:t>
            </a:r>
            <a:r>
              <a:rPr lang="ja-JP" altLang="ja-JP" sz="1400" dirty="0" smtClean="0">
                <a:latin typeface="ＭＳ Ｐ明朝" panose="02020600040205080304" pitchFamily="18" charset="-128"/>
                <a:ea typeface="ＭＳ Ｐ明朝" panose="02020600040205080304" pitchFamily="18" charset="-128"/>
              </a:rPr>
              <a:t>関し起訴されたと</a:t>
            </a:r>
            <a:r>
              <a:rPr lang="ja-JP" altLang="en-US" sz="1400" dirty="0" smtClean="0">
                <a:latin typeface="ＭＳ Ｐ明朝" panose="02020600040205080304" pitchFamily="18" charset="-128"/>
                <a:ea typeface="ＭＳ Ｐ明朝" panose="02020600040205080304" pitchFamily="18" charset="-128"/>
              </a:rPr>
              <a:t>き</a:t>
            </a:r>
            <a:r>
              <a:rPr lang="ja-JP" altLang="ja-JP" sz="1400" dirty="0" smtClean="0">
                <a:latin typeface="ＭＳ Ｐ明朝" panose="02020600040205080304" pitchFamily="18" charset="-128"/>
                <a:ea typeface="ＭＳ Ｐ明朝" panose="02020600040205080304" pitchFamily="18" charset="-128"/>
              </a:rPr>
              <a:t>は</a:t>
            </a:r>
            <a:r>
              <a:rPr lang="en-US" altLang="ja-JP" sz="1400" dirty="0" smtClean="0">
                <a:latin typeface="ＭＳ Ｐ明朝" panose="02020600040205080304" pitchFamily="18" charset="-128"/>
                <a:ea typeface="ＭＳ Ｐ明朝" panose="02020600040205080304" pitchFamily="18" charset="-128"/>
              </a:rPr>
              <a:t>,</a:t>
            </a:r>
            <a:r>
              <a:rPr lang="ja-JP" altLang="ja-JP" sz="1400" dirty="0" smtClean="0">
                <a:latin typeface="ＭＳ Ｐ明朝" panose="02020600040205080304" pitchFamily="18" charset="-128"/>
                <a:ea typeface="ＭＳ Ｐ明朝" panose="02020600040205080304" pitchFamily="18" charset="-128"/>
              </a:rPr>
              <a:t>一般</a:t>
            </a:r>
            <a:r>
              <a:rPr lang="ja-JP" altLang="ja-JP" sz="1400" dirty="0">
                <a:latin typeface="ＭＳ Ｐ明朝" panose="02020600040205080304" pitchFamily="18" charset="-128"/>
                <a:ea typeface="ＭＳ Ｐ明朝" panose="02020600040205080304" pitchFamily="18" charset="-128"/>
              </a:rPr>
              <a:t>の退職手当等の</a:t>
            </a:r>
            <a:r>
              <a:rPr lang="ja-JP" altLang="ja-JP" sz="1400" dirty="0" smtClean="0">
                <a:latin typeface="ＭＳ Ｐ明朝" panose="02020600040205080304" pitchFamily="18" charset="-128"/>
                <a:ea typeface="ＭＳ Ｐ明朝" panose="02020600040205080304" pitchFamily="18" charset="-128"/>
              </a:rPr>
              <a:t>支払</a:t>
            </a:r>
            <a:endParaRPr lang="en-US" altLang="ja-JP" sz="1400" dirty="0" smtClean="0">
              <a:latin typeface="ＭＳ Ｐ明朝" panose="02020600040205080304" pitchFamily="18" charset="-128"/>
              <a:ea typeface="ＭＳ Ｐ明朝" panose="02020600040205080304" pitchFamily="18" charset="-128"/>
            </a:endParaRPr>
          </a:p>
          <a:p>
            <a:pPr>
              <a:lnSpc>
                <a:spcPts val="2400"/>
              </a:lnSpc>
            </a:pPr>
            <a:r>
              <a:rPr lang="ja-JP" altLang="en-US" sz="1400" dirty="0">
                <a:latin typeface="ＭＳ Ｐ明朝" panose="02020600040205080304" pitchFamily="18" charset="-128"/>
                <a:ea typeface="ＭＳ Ｐ明朝" panose="02020600040205080304" pitchFamily="18" charset="-128"/>
              </a:rPr>
              <a:t>　</a:t>
            </a:r>
            <a:r>
              <a:rPr lang="ja-JP" altLang="en-US" sz="1400" dirty="0" smtClean="0">
                <a:latin typeface="ＭＳ Ｐ明朝" panose="02020600040205080304" pitchFamily="18" charset="-128"/>
                <a:ea typeface="ＭＳ Ｐ明朝" panose="02020600040205080304" pitchFamily="18" charset="-128"/>
              </a:rPr>
              <a:t>　  </a:t>
            </a:r>
            <a:r>
              <a:rPr lang="ja-JP" altLang="ja-JP" sz="1400" dirty="0" smtClean="0">
                <a:latin typeface="ＭＳ Ｐ明朝" panose="02020600040205080304" pitchFamily="18" charset="-128"/>
                <a:ea typeface="ＭＳ Ｐ明朝" panose="02020600040205080304" pitchFamily="18" charset="-128"/>
              </a:rPr>
              <a:t>が</a:t>
            </a:r>
            <a:r>
              <a:rPr lang="ja-JP" altLang="ja-JP" sz="1400" dirty="0">
                <a:latin typeface="ＭＳ Ｐ明朝" panose="02020600040205080304" pitchFamily="18" charset="-128"/>
                <a:ea typeface="ＭＳ Ｐ明朝" panose="02020600040205080304" pitchFamily="18" charset="-128"/>
              </a:rPr>
              <a:t>差し止められます｡ </a:t>
            </a:r>
          </a:p>
          <a:p>
            <a:pPr>
              <a:lnSpc>
                <a:spcPts val="2400"/>
              </a:lnSpc>
            </a:pPr>
            <a:r>
              <a:rPr lang="en-US" altLang="ja-JP" sz="1400" dirty="0" smtClean="0">
                <a:latin typeface="ＭＳ Ｐ明朝" panose="02020600040205080304" pitchFamily="18" charset="-128"/>
                <a:ea typeface="ＭＳ Ｐ明朝" panose="02020600040205080304" pitchFamily="18" charset="-128"/>
              </a:rPr>
              <a:t>         </a:t>
            </a:r>
            <a:r>
              <a:rPr lang="ja-JP" altLang="ja-JP" sz="1400" dirty="0" smtClean="0">
                <a:latin typeface="ＭＳ Ｐ明朝" panose="02020600040205080304" pitchFamily="18" charset="-128"/>
                <a:ea typeface="ＭＳ Ｐ明朝" panose="02020600040205080304" pitchFamily="18" charset="-128"/>
              </a:rPr>
              <a:t>ただし</a:t>
            </a:r>
            <a:r>
              <a:rPr lang="en-US" altLang="ja-JP" sz="1400" dirty="0">
                <a:latin typeface="ＭＳ Ｐ明朝" panose="02020600040205080304" pitchFamily="18" charset="-128"/>
                <a:ea typeface="ＭＳ Ｐ明朝" panose="02020600040205080304" pitchFamily="18" charset="-128"/>
              </a:rPr>
              <a:t>, </a:t>
            </a:r>
            <a:r>
              <a:rPr lang="ja-JP" altLang="ja-JP" sz="1400" dirty="0">
                <a:latin typeface="ＭＳ Ｐ明朝" panose="02020600040205080304" pitchFamily="18" charset="-128"/>
                <a:ea typeface="ＭＳ Ｐ明朝" panose="02020600040205080304" pitchFamily="18" charset="-128"/>
              </a:rPr>
              <a:t>禁固以上の刑に処されなかったときは</a:t>
            </a:r>
            <a:r>
              <a:rPr lang="en-US" altLang="ja-JP" sz="1400" dirty="0">
                <a:latin typeface="ＭＳ Ｐ明朝" panose="02020600040205080304" pitchFamily="18" charset="-128"/>
                <a:ea typeface="ＭＳ Ｐ明朝" panose="02020600040205080304" pitchFamily="18" charset="-128"/>
              </a:rPr>
              <a:t>, </a:t>
            </a:r>
            <a:r>
              <a:rPr lang="ja-JP" altLang="ja-JP" sz="1400" dirty="0">
                <a:latin typeface="ＭＳ Ｐ明朝" panose="02020600040205080304" pitchFamily="18" charset="-128"/>
                <a:ea typeface="ＭＳ Ｐ明朝" panose="02020600040205080304" pitchFamily="18" charset="-128"/>
              </a:rPr>
              <a:t>退職手当は支給されます｡ </a:t>
            </a:r>
          </a:p>
          <a:p>
            <a:pPr>
              <a:lnSpc>
                <a:spcPts val="2400"/>
              </a:lnSpc>
            </a:pPr>
            <a:r>
              <a:rPr lang="en-US" altLang="ja-JP" sz="1400" dirty="0">
                <a:latin typeface="ＭＳ Ｐ明朝" panose="02020600040205080304" pitchFamily="18" charset="-128"/>
                <a:ea typeface="ＭＳ Ｐ明朝" panose="02020600040205080304" pitchFamily="18" charset="-128"/>
              </a:rPr>
              <a:t> </a:t>
            </a:r>
            <a:endParaRPr lang="ja-JP" altLang="ja-JP" sz="1400" dirty="0">
              <a:latin typeface="ＭＳ Ｐ明朝" panose="02020600040205080304" pitchFamily="18" charset="-128"/>
              <a:ea typeface="ＭＳ Ｐ明朝" panose="02020600040205080304" pitchFamily="18" charset="-128"/>
            </a:endParaRPr>
          </a:p>
          <a:p>
            <a:pPr marL="12702">
              <a:spcBef>
                <a:spcPts val="100"/>
              </a:spcBef>
            </a:pPr>
            <a:endParaRPr sz="1050" dirty="0">
              <a:latin typeface="PMingLiU"/>
              <a:cs typeface="PMingLiU"/>
            </a:endParaRPr>
          </a:p>
        </p:txBody>
      </p:sp>
      <p:pic>
        <p:nvPicPr>
          <p:cNvPr id="16" name="object 16"/>
          <p:cNvPicPr/>
          <p:nvPr/>
        </p:nvPicPr>
        <p:blipFill>
          <a:blip r:embed="rId3" cstate="print"/>
          <a:stretch>
            <a:fillRect/>
          </a:stretch>
        </p:blipFill>
        <p:spPr>
          <a:xfrm>
            <a:off x="6870346" y="9982900"/>
            <a:ext cx="180975" cy="180975"/>
          </a:xfrm>
          <a:prstGeom prst="rect">
            <a:avLst/>
          </a:prstGeom>
        </p:spPr>
      </p:pic>
      <p:sp>
        <p:nvSpPr>
          <p:cNvPr id="17" name="object 17"/>
          <p:cNvSpPr txBox="1">
            <a:spLocks noGrp="1"/>
          </p:cNvSpPr>
          <p:nvPr>
            <p:ph type="sldNum" sz="quarter" idx="7"/>
          </p:nvPr>
        </p:nvSpPr>
        <p:spPr>
          <a:xfrm>
            <a:off x="3590581" y="9996443"/>
            <a:ext cx="533400" cy="153888"/>
          </a:xfrm>
          <a:prstGeom prst="rect">
            <a:avLst/>
          </a:prstGeom>
        </p:spPr>
        <p:txBody>
          <a:bodyPr vert="horz" wrap="square" lIns="0" tIns="0" rIns="0" bIns="0" rtlCol="0">
            <a:spAutoFit/>
          </a:bodyPr>
          <a:lstStyle/>
          <a:p>
            <a:pPr marL="12702">
              <a:lnSpc>
                <a:spcPts val="1159"/>
              </a:lnSpc>
            </a:pPr>
            <a:r>
              <a:rPr dirty="0"/>
              <a:t>―</a:t>
            </a:r>
            <a:r>
              <a:rPr spc="-57" dirty="0"/>
              <a:t> </a:t>
            </a:r>
            <a:r>
              <a:rPr lang="ja-JP" altLang="en-US" spc="30" dirty="0" smtClean="0"/>
              <a:t>１ </a:t>
            </a:r>
            <a:r>
              <a:rPr dirty="0" smtClean="0"/>
              <a:t>―</a:t>
            </a:r>
            <a:endParaRPr dirty="0"/>
          </a:p>
        </p:txBody>
      </p:sp>
    </p:spTree>
    <p:extLst>
      <p:ext uri="{BB962C8B-B14F-4D97-AF65-F5344CB8AC3E}">
        <p14:creationId xmlns:p14="http://schemas.microsoft.com/office/powerpoint/2010/main" val="126012255"/>
      </p:ext>
    </p:extLst>
  </p:cSld>
  <p:clrMapOvr>
    <a:masterClrMapping/>
  </p:clrMapOvr>
  <mc:AlternateContent xmlns:mc="http://schemas.openxmlformats.org/markup-compatibility/2006" xmlns:p14="http://schemas.microsoft.com/office/powerpoint/2010/main">
    <mc:Choice Requires="p14">
      <p:transition spd="slow" p14:dur="2000" advClick="0" advTm="39000"/>
    </mc:Choice>
    <mc:Fallback xmlns="">
      <p:transition spd="slow" advClick="0" advTm="39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60094" y="1124650"/>
            <a:ext cx="165101" cy="182099"/>
          </a:xfrm>
          <a:prstGeom prst="rect">
            <a:avLst/>
          </a:prstGeom>
        </p:spPr>
        <p:txBody>
          <a:bodyPr vert="horz" wrap="square" lIns="0" tIns="12698" rIns="0" bIns="0" rtlCol="0">
            <a:spAutoFit/>
          </a:bodyPr>
          <a:lstStyle/>
          <a:p>
            <a:pPr marL="12702">
              <a:spcBef>
                <a:spcPts val="100"/>
              </a:spcBef>
            </a:pPr>
            <a:r>
              <a:rPr sz="1100" spc="-224" dirty="0">
                <a:solidFill>
                  <a:srgbClr val="231F20"/>
                </a:solidFill>
                <a:latin typeface="Times New Roman"/>
                <a:cs typeface="Times New Roman"/>
              </a:rPr>
              <a:t> </a:t>
            </a:r>
            <a:endParaRPr sz="1100">
              <a:latin typeface="Times New Roman"/>
              <a:cs typeface="Times New Roman"/>
            </a:endParaRPr>
          </a:p>
        </p:txBody>
      </p:sp>
      <p:sp>
        <p:nvSpPr>
          <p:cNvPr id="3" name="object 3"/>
          <p:cNvSpPr txBox="1"/>
          <p:nvPr/>
        </p:nvSpPr>
        <p:spPr>
          <a:xfrm>
            <a:off x="544811" y="850900"/>
            <a:ext cx="6518630" cy="8551057"/>
          </a:xfrm>
          <a:prstGeom prst="rect">
            <a:avLst/>
          </a:prstGeom>
        </p:spPr>
        <p:txBody>
          <a:bodyPr vert="horz" wrap="square" lIns="0" tIns="12698" rIns="0" bIns="0" rtlCol="0">
            <a:spAutoFit/>
          </a:bodyPr>
          <a:lstStyle/>
          <a:p>
            <a:pPr>
              <a:lnSpc>
                <a:spcPts val="2400"/>
              </a:lnSpc>
            </a:pPr>
            <a:r>
              <a:rPr lang="ja-JP" altLang="ja-JP" sz="1400" dirty="0" smtClean="0">
                <a:latin typeface="ＭＳ Ｐ明朝" panose="02020600040205080304" pitchFamily="18" charset="-128"/>
                <a:ea typeface="ＭＳ Ｐ明朝" panose="02020600040205080304" pitchFamily="18" charset="-128"/>
              </a:rPr>
              <a:t>（</a:t>
            </a:r>
            <a:r>
              <a:rPr lang="en-US" altLang="ja-JP" sz="1400" dirty="0">
                <a:latin typeface="ＭＳ Ｐ明朝" panose="02020600040205080304" pitchFamily="18" charset="-128"/>
                <a:ea typeface="ＭＳ Ｐ明朝" panose="02020600040205080304" pitchFamily="18" charset="-128"/>
              </a:rPr>
              <a:t>4</a:t>
            </a:r>
            <a:r>
              <a:rPr lang="ja-JP" altLang="ja-JP" sz="1400" dirty="0">
                <a:latin typeface="ＭＳ Ｐ明朝" panose="02020600040205080304" pitchFamily="18" charset="-128"/>
                <a:ea typeface="ＭＳ Ｐ明朝" panose="02020600040205080304" pitchFamily="18" charset="-128"/>
              </a:rPr>
              <a:t>）　職員が</a:t>
            </a:r>
            <a:r>
              <a:rPr lang="en-US" altLang="ja-JP" sz="1400" dirty="0">
                <a:latin typeface="ＭＳ Ｐ明朝" panose="02020600040205080304" pitchFamily="18" charset="-128"/>
                <a:ea typeface="ＭＳ Ｐ明朝" panose="02020600040205080304" pitchFamily="18" charset="-128"/>
              </a:rPr>
              <a:t>, </a:t>
            </a:r>
            <a:r>
              <a:rPr lang="ja-JP" altLang="ja-JP" sz="1400" dirty="0">
                <a:latin typeface="ＭＳ Ｐ明朝" panose="02020600040205080304" pitchFamily="18" charset="-128"/>
                <a:ea typeface="ＭＳ Ｐ明朝" panose="02020600040205080304" pitchFamily="18" charset="-128"/>
              </a:rPr>
              <a:t>引き続いて国又は他の地方公共団体等の職員となるため退職した</a:t>
            </a:r>
            <a:r>
              <a:rPr lang="ja-JP" altLang="ja-JP" sz="1400" dirty="0" smtClean="0">
                <a:latin typeface="ＭＳ Ｐ明朝" panose="02020600040205080304" pitchFamily="18" charset="-128"/>
                <a:ea typeface="ＭＳ Ｐ明朝" panose="02020600040205080304" pitchFamily="18" charset="-128"/>
              </a:rPr>
              <a:t>場合は</a:t>
            </a:r>
            <a:endParaRPr lang="en-US" altLang="ja-JP" sz="1400" dirty="0" smtClean="0">
              <a:latin typeface="ＭＳ Ｐ明朝" panose="02020600040205080304" pitchFamily="18" charset="-128"/>
              <a:ea typeface="ＭＳ Ｐ明朝" panose="02020600040205080304" pitchFamily="18" charset="-128"/>
            </a:endParaRPr>
          </a:p>
          <a:p>
            <a:pPr>
              <a:lnSpc>
                <a:spcPts val="2400"/>
              </a:lnSpc>
            </a:pPr>
            <a:r>
              <a:rPr lang="en-US" altLang="ja-JP" sz="1400" dirty="0">
                <a:latin typeface="ＭＳ Ｐ明朝" panose="02020600040205080304" pitchFamily="18" charset="-128"/>
                <a:ea typeface="ＭＳ Ｐ明朝" panose="02020600040205080304" pitchFamily="18" charset="-128"/>
              </a:rPr>
              <a:t> </a:t>
            </a:r>
            <a:r>
              <a:rPr lang="en-US" altLang="ja-JP" sz="1400" dirty="0" smtClean="0">
                <a:latin typeface="ＭＳ Ｐ明朝" panose="02020600040205080304" pitchFamily="18" charset="-128"/>
                <a:ea typeface="ＭＳ Ｐ明朝" panose="02020600040205080304" pitchFamily="18" charset="-128"/>
              </a:rPr>
              <a:t>   </a:t>
            </a:r>
            <a:r>
              <a:rPr lang="ja-JP" altLang="ja-JP" sz="1400" dirty="0" smtClean="0">
                <a:latin typeface="ＭＳ Ｐ明朝" panose="02020600040205080304" pitchFamily="18" charset="-128"/>
                <a:ea typeface="ＭＳ Ｐ明朝" panose="02020600040205080304" pitchFamily="18" charset="-128"/>
              </a:rPr>
              <a:t>退職</a:t>
            </a:r>
            <a:r>
              <a:rPr lang="ja-JP" altLang="ja-JP" sz="1400" dirty="0">
                <a:latin typeface="ＭＳ Ｐ明朝" panose="02020600040205080304" pitchFamily="18" charset="-128"/>
                <a:ea typeface="ＭＳ Ｐ明朝" panose="02020600040205080304" pitchFamily="18" charset="-128"/>
              </a:rPr>
              <a:t>手当は支給されません｡ </a:t>
            </a:r>
            <a:endParaRPr lang="en-US" altLang="ja-JP" sz="1400" dirty="0" smtClean="0">
              <a:latin typeface="ＭＳ Ｐ明朝" panose="02020600040205080304" pitchFamily="18" charset="-128"/>
              <a:ea typeface="ＭＳ Ｐ明朝" panose="02020600040205080304" pitchFamily="18" charset="-128"/>
            </a:endParaRPr>
          </a:p>
          <a:p>
            <a:pPr>
              <a:lnSpc>
                <a:spcPts val="2400"/>
              </a:lnSpc>
            </a:pPr>
            <a:r>
              <a:rPr lang="en-US" altLang="ja-JP" sz="1400" dirty="0">
                <a:latin typeface="ＭＳ Ｐ明朝" panose="02020600040205080304" pitchFamily="18" charset="-128"/>
                <a:ea typeface="ＭＳ Ｐ明朝" panose="02020600040205080304" pitchFamily="18" charset="-128"/>
              </a:rPr>
              <a:t> </a:t>
            </a:r>
            <a:r>
              <a:rPr lang="en-US" altLang="ja-JP" sz="1400" dirty="0" smtClean="0">
                <a:latin typeface="ＭＳ Ｐ明朝" panose="02020600040205080304" pitchFamily="18" charset="-128"/>
                <a:ea typeface="ＭＳ Ｐ明朝" panose="02020600040205080304" pitchFamily="18" charset="-128"/>
              </a:rPr>
              <a:t>      </a:t>
            </a:r>
            <a:r>
              <a:rPr lang="ja-JP" altLang="ja-JP" sz="1400" dirty="0" smtClean="0">
                <a:latin typeface="ＭＳ Ｐ明朝" panose="02020600040205080304" pitchFamily="18" charset="-128"/>
                <a:ea typeface="ＭＳ Ｐ明朝" panose="02020600040205080304" pitchFamily="18" charset="-128"/>
              </a:rPr>
              <a:t>ただし</a:t>
            </a:r>
            <a:r>
              <a:rPr lang="en-US" altLang="ja-JP" sz="1400" dirty="0">
                <a:latin typeface="ＭＳ Ｐ明朝" panose="02020600040205080304" pitchFamily="18" charset="-128"/>
                <a:ea typeface="ＭＳ Ｐ明朝" panose="02020600040205080304" pitchFamily="18" charset="-128"/>
              </a:rPr>
              <a:t>, </a:t>
            </a:r>
            <a:r>
              <a:rPr lang="ja-JP" altLang="ja-JP" sz="1400" dirty="0">
                <a:latin typeface="ＭＳ Ｐ明朝" panose="02020600040205080304" pitchFamily="18" charset="-128"/>
                <a:ea typeface="ＭＳ Ｐ明朝" panose="02020600040205080304" pitchFamily="18" charset="-128"/>
              </a:rPr>
              <a:t>他の地方公共団体等の退職手当に関する規定で</a:t>
            </a:r>
            <a:r>
              <a:rPr lang="en-US" altLang="ja-JP" sz="1400" dirty="0">
                <a:latin typeface="ＭＳ Ｐ明朝" panose="02020600040205080304" pitchFamily="18" charset="-128"/>
                <a:ea typeface="ＭＳ Ｐ明朝" panose="02020600040205080304" pitchFamily="18" charset="-128"/>
              </a:rPr>
              <a:t>, </a:t>
            </a:r>
            <a:r>
              <a:rPr lang="ja-JP" altLang="ja-JP" sz="1400" dirty="0">
                <a:latin typeface="ＭＳ Ｐ明朝" panose="02020600040205080304" pitchFamily="18" charset="-128"/>
                <a:ea typeface="ＭＳ Ｐ明朝" panose="02020600040205080304" pitchFamily="18" charset="-128"/>
              </a:rPr>
              <a:t>広島県での在職</a:t>
            </a:r>
            <a:r>
              <a:rPr lang="ja-JP" altLang="ja-JP" sz="1400" dirty="0" smtClean="0">
                <a:latin typeface="ＭＳ Ｐ明朝" panose="02020600040205080304" pitchFamily="18" charset="-128"/>
                <a:ea typeface="ＭＳ Ｐ明朝" panose="02020600040205080304" pitchFamily="18" charset="-128"/>
              </a:rPr>
              <a:t>期間が</a:t>
            </a:r>
            <a:endParaRPr lang="en-US" altLang="ja-JP" sz="1400" dirty="0" smtClean="0">
              <a:latin typeface="ＭＳ Ｐ明朝" panose="02020600040205080304" pitchFamily="18" charset="-128"/>
              <a:ea typeface="ＭＳ Ｐ明朝" panose="02020600040205080304" pitchFamily="18" charset="-128"/>
            </a:endParaRPr>
          </a:p>
          <a:p>
            <a:pPr>
              <a:lnSpc>
                <a:spcPts val="2400"/>
              </a:lnSpc>
            </a:pPr>
            <a:r>
              <a:rPr lang="en-US" altLang="ja-JP" sz="1400" dirty="0">
                <a:latin typeface="ＭＳ Ｐ明朝" panose="02020600040205080304" pitchFamily="18" charset="-128"/>
                <a:ea typeface="ＭＳ Ｐ明朝" panose="02020600040205080304" pitchFamily="18" charset="-128"/>
              </a:rPr>
              <a:t> </a:t>
            </a:r>
            <a:r>
              <a:rPr lang="en-US" altLang="ja-JP" sz="1400" dirty="0" smtClean="0">
                <a:latin typeface="ＭＳ Ｐ明朝" panose="02020600040205080304" pitchFamily="18" charset="-128"/>
                <a:ea typeface="ＭＳ Ｐ明朝" panose="02020600040205080304" pitchFamily="18" charset="-128"/>
              </a:rPr>
              <a:t>   </a:t>
            </a:r>
            <a:r>
              <a:rPr lang="ja-JP" altLang="ja-JP" sz="1400" dirty="0" smtClean="0">
                <a:latin typeface="ＭＳ Ｐ明朝" panose="02020600040205080304" pitchFamily="18" charset="-128"/>
                <a:ea typeface="ＭＳ Ｐ明朝" panose="02020600040205080304" pitchFamily="18" charset="-128"/>
              </a:rPr>
              <a:t>通算</a:t>
            </a:r>
            <a:r>
              <a:rPr lang="ja-JP" altLang="ja-JP" sz="1400" dirty="0">
                <a:latin typeface="ＭＳ Ｐ明朝" panose="02020600040205080304" pitchFamily="18" charset="-128"/>
                <a:ea typeface="ＭＳ Ｐ明朝" panose="02020600040205080304" pitchFamily="18" charset="-128"/>
              </a:rPr>
              <a:t>されないことになっている場合は</a:t>
            </a:r>
            <a:r>
              <a:rPr lang="en-US" altLang="ja-JP" sz="1400" dirty="0">
                <a:latin typeface="ＭＳ Ｐ明朝" panose="02020600040205080304" pitchFamily="18" charset="-128"/>
                <a:ea typeface="ＭＳ Ｐ明朝" panose="02020600040205080304" pitchFamily="18" charset="-128"/>
              </a:rPr>
              <a:t>, </a:t>
            </a:r>
            <a:r>
              <a:rPr lang="ja-JP" altLang="ja-JP" sz="1400" dirty="0">
                <a:latin typeface="ＭＳ Ｐ明朝" panose="02020600040205080304" pitchFamily="18" charset="-128"/>
                <a:ea typeface="ＭＳ Ｐ明朝" panose="02020600040205080304" pitchFamily="18" charset="-128"/>
              </a:rPr>
              <a:t>退職手当が支給</a:t>
            </a:r>
            <a:r>
              <a:rPr lang="ja-JP" altLang="ja-JP" sz="1400" dirty="0" smtClean="0">
                <a:latin typeface="ＭＳ Ｐ明朝" panose="02020600040205080304" pitchFamily="18" charset="-128"/>
                <a:ea typeface="ＭＳ Ｐ明朝" panose="02020600040205080304" pitchFamily="18" charset="-128"/>
              </a:rPr>
              <a:t>されます</a:t>
            </a:r>
            <a:r>
              <a:rPr lang="ja-JP" altLang="en-US" sz="1400" dirty="0" smtClean="0">
                <a:latin typeface="ＭＳ Ｐ明朝" panose="02020600040205080304" pitchFamily="18" charset="-128"/>
                <a:ea typeface="ＭＳ Ｐ明朝" panose="02020600040205080304" pitchFamily="18" charset="-128"/>
              </a:rPr>
              <a:t>。</a:t>
            </a:r>
            <a:endParaRPr lang="ja-JP" altLang="ja-JP" sz="1400" dirty="0">
              <a:latin typeface="ＭＳ Ｐ明朝" panose="02020600040205080304" pitchFamily="18" charset="-128"/>
              <a:ea typeface="ＭＳ Ｐ明朝" panose="02020600040205080304" pitchFamily="18" charset="-128"/>
            </a:endParaRPr>
          </a:p>
          <a:p>
            <a:pPr>
              <a:lnSpc>
                <a:spcPts val="2400"/>
              </a:lnSpc>
            </a:pPr>
            <a:r>
              <a:rPr lang="en-US" altLang="ja-JP" sz="1400" dirty="0">
                <a:latin typeface="ＭＳ Ｐ明朝" panose="02020600040205080304" pitchFamily="18" charset="-128"/>
                <a:ea typeface="ＭＳ Ｐ明朝" panose="02020600040205080304" pitchFamily="18" charset="-128"/>
              </a:rPr>
              <a:t> </a:t>
            </a:r>
            <a:endParaRPr lang="ja-JP" altLang="ja-JP" sz="1400" dirty="0">
              <a:latin typeface="ＭＳ Ｐ明朝" panose="02020600040205080304" pitchFamily="18" charset="-128"/>
              <a:ea typeface="ＭＳ Ｐ明朝" panose="02020600040205080304" pitchFamily="18" charset="-128"/>
            </a:endParaRPr>
          </a:p>
          <a:p>
            <a:pPr>
              <a:lnSpc>
                <a:spcPts val="2400"/>
              </a:lnSpc>
            </a:pPr>
            <a:r>
              <a:rPr lang="en-US" altLang="ja-JP" sz="1400" dirty="0">
                <a:latin typeface="+mn-ea"/>
              </a:rPr>
              <a:t>[</a:t>
            </a:r>
            <a:r>
              <a:rPr lang="ja-JP" altLang="ja-JP" sz="1400" dirty="0">
                <a:latin typeface="+mn-ea"/>
              </a:rPr>
              <a:t>退職手当額の計算</a:t>
            </a:r>
            <a:r>
              <a:rPr lang="en-US" altLang="ja-JP" sz="1400" dirty="0">
                <a:latin typeface="+mn-ea"/>
              </a:rPr>
              <a:t>]</a:t>
            </a:r>
            <a:endParaRPr lang="ja-JP" altLang="ja-JP" sz="1400" dirty="0">
              <a:latin typeface="+mn-ea"/>
            </a:endParaRPr>
          </a:p>
          <a:p>
            <a:pPr>
              <a:lnSpc>
                <a:spcPts val="2400"/>
              </a:lnSpc>
            </a:pPr>
            <a:r>
              <a:rPr lang="en-US" altLang="ja-JP" sz="1400" dirty="0">
                <a:latin typeface="ＭＳ Ｐ明朝" panose="02020600040205080304" pitchFamily="18" charset="-128"/>
                <a:ea typeface="ＭＳ Ｐ明朝" panose="02020600040205080304" pitchFamily="18" charset="-128"/>
              </a:rPr>
              <a:t> </a:t>
            </a:r>
            <a:endParaRPr lang="ja-JP" altLang="ja-JP" sz="1400" dirty="0">
              <a:latin typeface="ＭＳ Ｐ明朝" panose="02020600040205080304" pitchFamily="18" charset="-128"/>
              <a:ea typeface="ＭＳ Ｐ明朝" panose="02020600040205080304" pitchFamily="18" charset="-128"/>
            </a:endParaRPr>
          </a:p>
          <a:p>
            <a:pPr>
              <a:lnSpc>
                <a:spcPts val="2400"/>
              </a:lnSpc>
            </a:pPr>
            <a:r>
              <a:rPr lang="en-US" altLang="ja-JP" sz="1400" dirty="0" smtClean="0">
                <a:latin typeface="ＭＳ Ｐ明朝" panose="02020600040205080304" pitchFamily="18" charset="-128"/>
                <a:ea typeface="ＭＳ Ｐ明朝" panose="02020600040205080304" pitchFamily="18" charset="-128"/>
              </a:rPr>
              <a:t>       </a:t>
            </a:r>
            <a:r>
              <a:rPr lang="ja-JP" altLang="ja-JP" sz="1400" dirty="0" smtClean="0">
                <a:latin typeface="ＭＳ Ｐ明朝" panose="02020600040205080304" pitchFamily="18" charset="-128"/>
                <a:ea typeface="ＭＳ Ｐ明朝" panose="02020600040205080304" pitchFamily="18" charset="-128"/>
              </a:rPr>
              <a:t>基本額</a:t>
            </a:r>
            <a:r>
              <a:rPr lang="en-US" altLang="ja-JP" sz="1400" dirty="0" smtClean="0">
                <a:latin typeface="ＭＳ Ｐ明朝" panose="02020600040205080304" pitchFamily="18" charset="-128"/>
                <a:ea typeface="ＭＳ Ｐ明朝" panose="02020600040205080304" pitchFamily="18" charset="-128"/>
              </a:rPr>
              <a:t>	(</a:t>
            </a:r>
            <a:r>
              <a:rPr lang="ja-JP" altLang="ja-JP" sz="1400" dirty="0" smtClean="0">
                <a:latin typeface="ＭＳ Ｐ明朝" panose="02020600040205080304" pitchFamily="18" charset="-128"/>
                <a:ea typeface="ＭＳ Ｐ明朝" panose="02020600040205080304" pitchFamily="18" charset="-128"/>
              </a:rPr>
              <a:t>退職日の給料 </a:t>
            </a:r>
            <a:r>
              <a:rPr lang="en-US" altLang="ja-JP" sz="1400" dirty="0" smtClean="0">
                <a:latin typeface="ＭＳ Ｐ明朝" panose="02020600040205080304" pitchFamily="18" charset="-128"/>
                <a:ea typeface="ＭＳ Ｐ明朝" panose="02020600040205080304" pitchFamily="18" charset="-128"/>
              </a:rPr>
              <a:t>× </a:t>
            </a:r>
            <a:r>
              <a:rPr lang="ja-JP" altLang="ja-JP" sz="1400" dirty="0" smtClean="0">
                <a:latin typeface="ＭＳ Ｐ明朝" panose="02020600040205080304" pitchFamily="18" charset="-128"/>
                <a:ea typeface="ＭＳ Ｐ明朝" panose="02020600040205080304" pitchFamily="18" charset="-128"/>
              </a:rPr>
              <a:t>支給割合</a:t>
            </a:r>
            <a:r>
              <a:rPr lang="en-US" altLang="ja-JP" sz="1400" dirty="0" smtClean="0">
                <a:latin typeface="ＭＳ Ｐ明朝" panose="02020600040205080304" pitchFamily="18" charset="-128"/>
                <a:ea typeface="ＭＳ Ｐ明朝" panose="02020600040205080304" pitchFamily="18" charset="-128"/>
              </a:rPr>
              <a:t>)   </a:t>
            </a:r>
            <a:r>
              <a:rPr lang="ja-JP" altLang="ja-JP" sz="1400" dirty="0" smtClean="0">
                <a:latin typeface="ＭＳ Ｐ明朝" panose="02020600040205080304" pitchFamily="18" charset="-128"/>
                <a:ea typeface="ＭＳ Ｐ明朝" panose="02020600040205080304" pitchFamily="18" charset="-128"/>
              </a:rPr>
              <a:t>＋</a:t>
            </a:r>
            <a:r>
              <a:rPr lang="en-US" altLang="ja-JP" sz="1400" dirty="0" smtClean="0">
                <a:latin typeface="ＭＳ Ｐ明朝" panose="02020600040205080304" pitchFamily="18" charset="-128"/>
                <a:ea typeface="ＭＳ Ｐ明朝" panose="02020600040205080304" pitchFamily="18" charset="-128"/>
              </a:rPr>
              <a:t>   </a:t>
            </a:r>
            <a:r>
              <a:rPr lang="ja-JP" altLang="ja-JP" sz="1400" dirty="0" smtClean="0">
                <a:latin typeface="ＭＳ Ｐ明朝" panose="02020600040205080304" pitchFamily="18" charset="-128"/>
                <a:ea typeface="ＭＳ Ｐ明朝" panose="02020600040205080304" pitchFamily="18" charset="-128"/>
              </a:rPr>
              <a:t> </a:t>
            </a:r>
            <a:r>
              <a:rPr lang="ja-JP" altLang="ja-JP" sz="1400" dirty="0">
                <a:latin typeface="ＭＳ Ｐ明朝" panose="02020600040205080304" pitchFamily="18" charset="-128"/>
                <a:ea typeface="ＭＳ Ｐ明朝" panose="02020600040205080304" pitchFamily="18" charset="-128"/>
              </a:rPr>
              <a:t>調整額 </a:t>
            </a:r>
            <a:r>
              <a:rPr lang="en-US" altLang="ja-JP" sz="1400" dirty="0" smtClean="0">
                <a:latin typeface="ＭＳ Ｐ明朝" panose="02020600040205080304" pitchFamily="18" charset="-128"/>
                <a:ea typeface="ＭＳ Ｐ明朝" panose="02020600040205080304" pitchFamily="18" charset="-128"/>
              </a:rPr>
              <a:t>  </a:t>
            </a:r>
            <a:r>
              <a:rPr lang="ja-JP" altLang="ja-JP" sz="1400" dirty="0" smtClean="0">
                <a:latin typeface="ＭＳ Ｐ明朝" panose="02020600040205080304" pitchFamily="18" charset="-128"/>
                <a:ea typeface="ＭＳ Ｐ明朝" panose="02020600040205080304" pitchFamily="18" charset="-128"/>
              </a:rPr>
              <a:t>＝ </a:t>
            </a:r>
            <a:r>
              <a:rPr lang="en-US" altLang="ja-JP" sz="1400" dirty="0" smtClean="0">
                <a:latin typeface="ＭＳ Ｐ明朝" panose="02020600040205080304" pitchFamily="18" charset="-128"/>
                <a:ea typeface="ＭＳ Ｐ明朝" panose="02020600040205080304" pitchFamily="18" charset="-128"/>
              </a:rPr>
              <a:t>  </a:t>
            </a:r>
            <a:r>
              <a:rPr lang="ja-JP" altLang="ja-JP" sz="1400" dirty="0" smtClean="0">
                <a:latin typeface="ＭＳ Ｐ明朝" panose="02020600040205080304" pitchFamily="18" charset="-128"/>
                <a:ea typeface="ＭＳ Ｐ明朝" panose="02020600040205080304" pitchFamily="18" charset="-128"/>
              </a:rPr>
              <a:t>退職</a:t>
            </a:r>
            <a:r>
              <a:rPr lang="ja-JP" altLang="ja-JP" sz="1400" dirty="0">
                <a:latin typeface="ＭＳ Ｐ明朝" panose="02020600040205080304" pitchFamily="18" charset="-128"/>
                <a:ea typeface="ＭＳ Ｐ明朝" panose="02020600040205080304" pitchFamily="18" charset="-128"/>
              </a:rPr>
              <a:t>手当額</a:t>
            </a:r>
          </a:p>
          <a:p>
            <a:pPr>
              <a:lnSpc>
                <a:spcPts val="2400"/>
              </a:lnSpc>
            </a:pPr>
            <a:endParaRPr lang="en-US" altLang="ja-JP" sz="1400" dirty="0" smtClean="0">
              <a:latin typeface="ＭＳ Ｐ明朝" panose="02020600040205080304" pitchFamily="18" charset="-128"/>
              <a:ea typeface="ＭＳ Ｐ明朝" panose="02020600040205080304" pitchFamily="18" charset="-128"/>
            </a:endParaRPr>
          </a:p>
          <a:p>
            <a:pPr>
              <a:lnSpc>
                <a:spcPts val="2400"/>
              </a:lnSpc>
            </a:pPr>
            <a:endParaRPr lang="en-US" altLang="ja-JP" sz="1400" dirty="0">
              <a:latin typeface="ＭＳ Ｐ明朝" panose="02020600040205080304" pitchFamily="18" charset="-128"/>
              <a:ea typeface="ＭＳ Ｐ明朝" panose="02020600040205080304" pitchFamily="18" charset="-128"/>
            </a:endParaRPr>
          </a:p>
          <a:p>
            <a:pPr>
              <a:lnSpc>
                <a:spcPts val="2400"/>
              </a:lnSpc>
            </a:pPr>
            <a:endParaRPr lang="en-US" altLang="ja-JP" sz="1400" dirty="0" smtClean="0">
              <a:latin typeface="ＭＳ Ｐ明朝" panose="02020600040205080304" pitchFamily="18" charset="-128"/>
              <a:ea typeface="ＭＳ Ｐ明朝" panose="02020600040205080304" pitchFamily="18" charset="-128"/>
            </a:endParaRPr>
          </a:p>
          <a:p>
            <a:pPr>
              <a:lnSpc>
                <a:spcPts val="2400"/>
              </a:lnSpc>
            </a:pPr>
            <a:endParaRPr lang="en-US" altLang="ja-JP" sz="1400" dirty="0">
              <a:latin typeface="ＭＳ Ｐ明朝" panose="02020600040205080304" pitchFamily="18" charset="-128"/>
              <a:ea typeface="ＭＳ Ｐ明朝" panose="02020600040205080304" pitchFamily="18" charset="-128"/>
            </a:endParaRPr>
          </a:p>
          <a:p>
            <a:pPr>
              <a:lnSpc>
                <a:spcPts val="2400"/>
              </a:lnSpc>
            </a:pPr>
            <a:endParaRPr lang="en-US" altLang="ja-JP" sz="1400" dirty="0" smtClean="0">
              <a:latin typeface="ＭＳ Ｐ明朝" panose="02020600040205080304" pitchFamily="18" charset="-128"/>
              <a:ea typeface="ＭＳ Ｐ明朝" panose="02020600040205080304" pitchFamily="18" charset="-128"/>
            </a:endParaRPr>
          </a:p>
          <a:p>
            <a:pPr>
              <a:lnSpc>
                <a:spcPts val="2400"/>
              </a:lnSpc>
            </a:pPr>
            <a:endParaRPr lang="en-US" altLang="ja-JP" sz="1400" dirty="0">
              <a:latin typeface="ＭＳ Ｐ明朝" panose="02020600040205080304" pitchFamily="18" charset="-128"/>
              <a:ea typeface="ＭＳ Ｐ明朝" panose="02020600040205080304" pitchFamily="18" charset="-128"/>
            </a:endParaRPr>
          </a:p>
          <a:p>
            <a:pPr>
              <a:lnSpc>
                <a:spcPts val="2400"/>
              </a:lnSpc>
            </a:pPr>
            <a:endParaRPr lang="en-US" altLang="ja-JP" sz="1400" dirty="0" smtClean="0">
              <a:latin typeface="ＭＳ Ｐ明朝" panose="02020600040205080304" pitchFamily="18" charset="-128"/>
              <a:ea typeface="ＭＳ Ｐ明朝" panose="02020600040205080304" pitchFamily="18" charset="-128"/>
            </a:endParaRPr>
          </a:p>
          <a:p>
            <a:pPr>
              <a:lnSpc>
                <a:spcPts val="2400"/>
              </a:lnSpc>
            </a:pPr>
            <a:r>
              <a:rPr lang="en-US" altLang="ja-JP" sz="1400" dirty="0">
                <a:latin typeface="ＭＳ Ｐ明朝" panose="02020600040205080304" pitchFamily="18" charset="-128"/>
                <a:ea typeface="ＭＳ Ｐ明朝" panose="02020600040205080304" pitchFamily="18" charset="-128"/>
              </a:rPr>
              <a:t> </a:t>
            </a:r>
            <a:endParaRPr lang="ja-JP" altLang="ja-JP" sz="1400" dirty="0">
              <a:latin typeface="ＭＳ Ｐ明朝" panose="02020600040205080304" pitchFamily="18" charset="-128"/>
              <a:ea typeface="ＭＳ Ｐ明朝" panose="02020600040205080304" pitchFamily="18" charset="-128"/>
            </a:endParaRPr>
          </a:p>
          <a:p>
            <a:pPr>
              <a:lnSpc>
                <a:spcPts val="2400"/>
              </a:lnSpc>
            </a:pPr>
            <a:r>
              <a:rPr lang="ja-JP" altLang="en-US" sz="1200" dirty="0" smtClean="0">
                <a:latin typeface="ＭＳ Ｐ明朝" panose="02020600040205080304" pitchFamily="18" charset="-128"/>
                <a:ea typeface="ＭＳ Ｐ明朝" panose="02020600040205080304" pitchFamily="18" charset="-128"/>
              </a:rPr>
              <a:t>　　</a:t>
            </a:r>
            <a:r>
              <a:rPr lang="en-US" altLang="ja-JP" sz="1200" dirty="0" smtClean="0">
                <a:latin typeface="ＭＳ Ｐ明朝" panose="02020600040205080304" pitchFamily="18" charset="-128"/>
                <a:ea typeface="ＭＳ Ｐ明朝" panose="02020600040205080304" pitchFamily="18" charset="-128"/>
              </a:rPr>
              <a:t>(</a:t>
            </a:r>
            <a:r>
              <a:rPr lang="ja-JP" altLang="ja-JP" sz="1200" dirty="0">
                <a:latin typeface="ＭＳ Ｐ明朝" panose="02020600040205080304" pitchFamily="18" charset="-128"/>
                <a:ea typeface="ＭＳ Ｐ明朝" panose="02020600040205080304" pitchFamily="18" charset="-128"/>
              </a:rPr>
              <a:t>注１</a:t>
            </a:r>
            <a:r>
              <a:rPr lang="en-US" altLang="ja-JP" sz="1200" dirty="0">
                <a:latin typeface="ＭＳ Ｐ明朝" panose="02020600040205080304" pitchFamily="18" charset="-128"/>
                <a:ea typeface="ＭＳ Ｐ明朝" panose="02020600040205080304" pitchFamily="18" charset="-128"/>
              </a:rPr>
              <a:t>)</a:t>
            </a:r>
            <a:r>
              <a:rPr lang="ja-JP" altLang="ja-JP" sz="1200" dirty="0">
                <a:latin typeface="ＭＳ Ｐ明朝" panose="02020600040205080304" pitchFamily="18" charset="-128"/>
                <a:ea typeface="ＭＳ Ｐ明朝" panose="02020600040205080304" pitchFamily="18" charset="-128"/>
              </a:rPr>
              <a:t>　給料月額の減額改定以外の理由に</a:t>
            </a:r>
            <a:r>
              <a:rPr lang="ja-JP" altLang="ja-JP" sz="1200" dirty="0" smtClean="0">
                <a:latin typeface="ＭＳ Ｐ明朝" panose="02020600040205080304" pitchFamily="18" charset="-128"/>
                <a:ea typeface="ＭＳ Ｐ明朝" panose="02020600040205080304" pitchFamily="18" charset="-128"/>
              </a:rPr>
              <a:t>より</a:t>
            </a:r>
            <a:r>
              <a:rPr lang="ja-JP" altLang="en-US" sz="1200" dirty="0">
                <a:latin typeface="ＭＳ Ｐ明朝" panose="02020600040205080304" pitchFamily="18" charset="-128"/>
                <a:ea typeface="ＭＳ Ｐ明朝" panose="02020600040205080304" pitchFamily="18" charset="-128"/>
              </a:rPr>
              <a:t>，</a:t>
            </a:r>
            <a:r>
              <a:rPr lang="ja-JP" altLang="ja-JP" sz="1200" dirty="0" smtClean="0">
                <a:latin typeface="ＭＳ Ｐ明朝" panose="02020600040205080304" pitchFamily="18" charset="-128"/>
                <a:ea typeface="ＭＳ Ｐ明朝" panose="02020600040205080304" pitchFamily="18" charset="-128"/>
              </a:rPr>
              <a:t>給料</a:t>
            </a:r>
            <a:r>
              <a:rPr lang="ja-JP" altLang="ja-JP" sz="1200" dirty="0">
                <a:latin typeface="ＭＳ Ｐ明朝" panose="02020600040205080304" pitchFamily="18" charset="-128"/>
                <a:ea typeface="ＭＳ Ｐ明朝" panose="02020600040205080304" pitchFamily="18" charset="-128"/>
              </a:rPr>
              <a:t>月額が減額されたことがある場合</a:t>
            </a:r>
            <a:r>
              <a:rPr lang="ja-JP" altLang="ja-JP" sz="1200" dirty="0" smtClean="0">
                <a:latin typeface="ＭＳ Ｐ明朝" panose="02020600040205080304" pitchFamily="18" charset="-128"/>
                <a:ea typeface="ＭＳ Ｐ明朝" panose="02020600040205080304" pitchFamily="18" charset="-128"/>
              </a:rPr>
              <a:t>は</a:t>
            </a:r>
            <a:r>
              <a:rPr lang="ja-JP" altLang="en-US" sz="1200" dirty="0">
                <a:latin typeface="ＭＳ Ｐ明朝" panose="02020600040205080304" pitchFamily="18" charset="-128"/>
                <a:ea typeface="ＭＳ Ｐ明朝" panose="02020600040205080304" pitchFamily="18" charset="-128"/>
              </a:rPr>
              <a:t>，</a:t>
            </a:r>
            <a:r>
              <a:rPr lang="ja-JP" altLang="ja-JP" sz="1200" dirty="0" smtClean="0">
                <a:latin typeface="ＭＳ Ｐ明朝" panose="02020600040205080304" pitchFamily="18" charset="-128"/>
                <a:ea typeface="ＭＳ Ｐ明朝" panose="02020600040205080304" pitchFamily="18" charset="-128"/>
              </a:rPr>
              <a:t>退職手当</a:t>
            </a:r>
            <a:endParaRPr lang="en-US" altLang="ja-JP" sz="1200" dirty="0" smtClean="0">
              <a:latin typeface="ＭＳ Ｐ明朝" panose="02020600040205080304" pitchFamily="18" charset="-128"/>
              <a:ea typeface="ＭＳ Ｐ明朝" panose="02020600040205080304" pitchFamily="18" charset="-128"/>
            </a:endParaRPr>
          </a:p>
          <a:p>
            <a:pPr>
              <a:lnSpc>
                <a:spcPts val="2400"/>
              </a:lnSpc>
            </a:pPr>
            <a:r>
              <a:rPr lang="ja-JP" altLang="en-US" sz="1200" dirty="0">
                <a:latin typeface="ＭＳ Ｐ明朝" panose="02020600040205080304" pitchFamily="18" charset="-128"/>
                <a:ea typeface="ＭＳ Ｐ明朝" panose="02020600040205080304" pitchFamily="18" charset="-128"/>
              </a:rPr>
              <a:t>　</a:t>
            </a:r>
            <a:r>
              <a:rPr lang="ja-JP" altLang="en-US" sz="1200" dirty="0" smtClean="0">
                <a:latin typeface="ＭＳ Ｐ明朝" panose="02020600040205080304" pitchFamily="18" charset="-128"/>
                <a:ea typeface="ＭＳ Ｐ明朝" panose="02020600040205080304" pitchFamily="18" charset="-128"/>
              </a:rPr>
              <a:t>　　　　</a:t>
            </a:r>
            <a:r>
              <a:rPr lang="ja-JP" altLang="ja-JP" sz="1200" dirty="0" smtClean="0">
                <a:latin typeface="ＭＳ Ｐ明朝" panose="02020600040205080304" pitchFamily="18" charset="-128"/>
                <a:ea typeface="ＭＳ Ｐ明朝" panose="02020600040205080304" pitchFamily="18" charset="-128"/>
              </a:rPr>
              <a:t>の</a:t>
            </a:r>
            <a:r>
              <a:rPr lang="ja-JP" altLang="ja-JP" sz="1200" dirty="0">
                <a:latin typeface="ＭＳ Ｐ明朝" panose="02020600040205080304" pitchFamily="18" charset="-128"/>
                <a:ea typeface="ＭＳ Ｐ明朝" panose="02020600040205080304" pitchFamily="18" charset="-128"/>
              </a:rPr>
              <a:t>基本額に係る特例が適用される場合がある </a:t>
            </a:r>
            <a:r>
              <a:rPr lang="en-US" altLang="ja-JP" sz="1200" dirty="0">
                <a:latin typeface="ＭＳ Ｐ明朝" panose="02020600040205080304" pitchFamily="18" charset="-128"/>
                <a:ea typeface="ＭＳ Ｐ明朝" panose="02020600040205080304" pitchFamily="18" charset="-128"/>
              </a:rPr>
              <a:t>(</a:t>
            </a:r>
            <a:r>
              <a:rPr lang="ja-JP" altLang="ja-JP" sz="1200" dirty="0">
                <a:latin typeface="ＭＳ Ｐ明朝" panose="02020600040205080304" pitchFamily="18" charset="-128"/>
                <a:ea typeface="ＭＳ Ｐ明朝" panose="02020600040205080304" pitchFamily="18" charset="-128"/>
              </a:rPr>
              <a:t>条例第５条の２適用</a:t>
            </a:r>
            <a:r>
              <a:rPr lang="en-US" altLang="ja-JP" sz="1200" dirty="0" smtClean="0">
                <a:latin typeface="ＭＳ Ｐ明朝" panose="02020600040205080304" pitchFamily="18" charset="-128"/>
                <a:ea typeface="ＭＳ Ｐ明朝" panose="02020600040205080304" pitchFamily="18" charset="-128"/>
              </a:rPr>
              <a:t>)</a:t>
            </a:r>
            <a:r>
              <a:rPr lang="ja-JP" altLang="ja-JP" sz="1200" dirty="0" err="1" smtClean="0">
                <a:latin typeface="ＭＳ Ｐ明朝" panose="02020600040205080304" pitchFamily="18" charset="-128"/>
                <a:ea typeface="ＭＳ Ｐ明朝" panose="02020600040205080304" pitchFamily="18" charset="-128"/>
              </a:rPr>
              <a:t>。</a:t>
            </a:r>
            <a:endParaRPr lang="ja-JP" altLang="ja-JP" sz="1200" dirty="0">
              <a:latin typeface="ＭＳ Ｐ明朝" panose="02020600040205080304" pitchFamily="18" charset="-128"/>
              <a:ea typeface="ＭＳ Ｐ明朝" panose="02020600040205080304" pitchFamily="18" charset="-128"/>
            </a:endParaRPr>
          </a:p>
          <a:p>
            <a:pPr>
              <a:lnSpc>
                <a:spcPts val="2400"/>
              </a:lnSpc>
            </a:pPr>
            <a:r>
              <a:rPr lang="ja-JP" altLang="en-US" sz="1200" dirty="0" smtClean="0">
                <a:latin typeface="ＭＳ Ｐ明朝" panose="02020600040205080304" pitchFamily="18" charset="-128"/>
                <a:ea typeface="ＭＳ Ｐ明朝" panose="02020600040205080304" pitchFamily="18" charset="-128"/>
              </a:rPr>
              <a:t>　　</a:t>
            </a:r>
            <a:r>
              <a:rPr lang="en-US" altLang="ja-JP" sz="1200" dirty="0" smtClean="0">
                <a:latin typeface="ＭＳ Ｐ明朝" panose="02020600040205080304" pitchFamily="18" charset="-128"/>
                <a:ea typeface="ＭＳ Ｐ明朝" panose="02020600040205080304" pitchFamily="18" charset="-128"/>
              </a:rPr>
              <a:t>(</a:t>
            </a:r>
            <a:r>
              <a:rPr lang="ja-JP" altLang="ja-JP" sz="1200" dirty="0">
                <a:latin typeface="ＭＳ Ｐ明朝" panose="02020600040205080304" pitchFamily="18" charset="-128"/>
                <a:ea typeface="ＭＳ Ｐ明朝" panose="02020600040205080304" pitchFamily="18" charset="-128"/>
              </a:rPr>
              <a:t>注２</a:t>
            </a:r>
            <a:r>
              <a:rPr lang="en-US" altLang="ja-JP" sz="1200" dirty="0">
                <a:latin typeface="ＭＳ Ｐ明朝" panose="02020600040205080304" pitchFamily="18" charset="-128"/>
                <a:ea typeface="ＭＳ Ｐ明朝" panose="02020600040205080304" pitchFamily="18" charset="-128"/>
              </a:rPr>
              <a:t>)</a:t>
            </a:r>
            <a:r>
              <a:rPr lang="ja-JP" altLang="ja-JP" sz="1200" dirty="0">
                <a:latin typeface="ＭＳ Ｐ明朝" panose="02020600040205080304" pitchFamily="18" charset="-128"/>
                <a:ea typeface="ＭＳ Ｐ明朝" panose="02020600040205080304" pitchFamily="18" charset="-128"/>
              </a:rPr>
              <a:t>　平成</a:t>
            </a:r>
            <a:r>
              <a:rPr lang="en-US" altLang="ja-JP" sz="1200" dirty="0">
                <a:latin typeface="ＭＳ Ｐ明朝" panose="02020600040205080304" pitchFamily="18" charset="-128"/>
                <a:ea typeface="ＭＳ Ｐ明朝" panose="02020600040205080304" pitchFamily="18" charset="-128"/>
              </a:rPr>
              <a:t>18</a:t>
            </a:r>
            <a:r>
              <a:rPr lang="ja-JP" altLang="ja-JP" sz="1200" dirty="0">
                <a:latin typeface="ＭＳ Ｐ明朝" panose="02020600040205080304" pitchFamily="18" charset="-128"/>
                <a:ea typeface="ＭＳ Ｐ明朝" panose="02020600040205080304" pitchFamily="18" charset="-128"/>
              </a:rPr>
              <a:t>年３月</a:t>
            </a:r>
            <a:r>
              <a:rPr lang="en-US" altLang="ja-JP" sz="1200" dirty="0">
                <a:latin typeface="ＭＳ Ｐ明朝" panose="02020600040205080304" pitchFamily="18" charset="-128"/>
                <a:ea typeface="ＭＳ Ｐ明朝" panose="02020600040205080304" pitchFamily="18" charset="-128"/>
              </a:rPr>
              <a:t>31</a:t>
            </a:r>
            <a:r>
              <a:rPr lang="ja-JP" altLang="ja-JP" sz="1200" dirty="0">
                <a:latin typeface="ＭＳ Ｐ明朝" panose="02020600040205080304" pitchFamily="18" charset="-128"/>
                <a:ea typeface="ＭＳ Ｐ明朝" panose="02020600040205080304" pitchFamily="18" charset="-128"/>
              </a:rPr>
              <a:t>日に同じ退職事由により退職したと仮定した場合</a:t>
            </a:r>
            <a:r>
              <a:rPr lang="ja-JP" altLang="ja-JP" sz="1200" dirty="0" smtClean="0">
                <a:latin typeface="ＭＳ Ｐ明朝" panose="02020600040205080304" pitchFamily="18" charset="-128"/>
                <a:ea typeface="ＭＳ Ｐ明朝" panose="02020600040205080304" pitchFamily="18" charset="-128"/>
              </a:rPr>
              <a:t>の</a:t>
            </a:r>
            <a:r>
              <a:rPr lang="ja-JP" altLang="en-US" sz="1200" dirty="0" smtClean="0">
                <a:latin typeface="ＭＳ Ｐ明朝" panose="02020600040205080304" pitchFamily="18" charset="-128"/>
                <a:ea typeface="ＭＳ Ｐ明朝" panose="02020600040205080304" pitchFamily="18" charset="-128"/>
              </a:rPr>
              <a:t>，</a:t>
            </a:r>
            <a:r>
              <a:rPr lang="ja-JP" altLang="ja-JP" sz="1200" dirty="0" smtClean="0">
                <a:latin typeface="ＭＳ Ｐ明朝" panose="02020600040205080304" pitchFamily="18" charset="-128"/>
                <a:ea typeface="ＭＳ Ｐ明朝" panose="02020600040205080304" pitchFamily="18" charset="-128"/>
              </a:rPr>
              <a:t>改正前</a:t>
            </a:r>
            <a:r>
              <a:rPr lang="ja-JP" altLang="ja-JP" sz="1200" dirty="0">
                <a:latin typeface="ＭＳ Ｐ明朝" panose="02020600040205080304" pitchFamily="18" charset="-128"/>
                <a:ea typeface="ＭＳ Ｐ明朝" panose="02020600040205080304" pitchFamily="18" charset="-128"/>
              </a:rPr>
              <a:t>の</a:t>
            </a:r>
            <a:r>
              <a:rPr lang="ja-JP" altLang="ja-JP" sz="1200" dirty="0" smtClean="0">
                <a:latin typeface="ＭＳ Ｐ明朝" panose="02020600040205080304" pitchFamily="18" charset="-128"/>
                <a:ea typeface="ＭＳ Ｐ明朝" panose="02020600040205080304" pitchFamily="18" charset="-128"/>
              </a:rPr>
              <a:t>条例</a:t>
            </a:r>
            <a:r>
              <a:rPr lang="ja-JP" altLang="ja-JP" sz="1200" dirty="0">
                <a:latin typeface="ＭＳ Ｐ明朝" panose="02020600040205080304" pitchFamily="18" charset="-128"/>
                <a:ea typeface="ＭＳ Ｐ明朝" panose="02020600040205080304" pitchFamily="18" charset="-128"/>
              </a:rPr>
              <a:t>に基</a:t>
            </a:r>
            <a:r>
              <a:rPr lang="ja-JP" altLang="ja-JP" sz="1200" dirty="0" err="1" smtClean="0">
                <a:latin typeface="ＭＳ Ｐ明朝" panose="02020600040205080304" pitchFamily="18" charset="-128"/>
                <a:ea typeface="ＭＳ Ｐ明朝" panose="02020600040205080304" pitchFamily="18" charset="-128"/>
              </a:rPr>
              <a:t>づい</a:t>
            </a:r>
            <a:r>
              <a:rPr lang="ja-JP" altLang="en-US" sz="1200" dirty="0" smtClean="0">
                <a:latin typeface="ＭＳ Ｐ明朝" panose="02020600040205080304" pitchFamily="18" charset="-128"/>
                <a:ea typeface="ＭＳ Ｐ明朝" panose="02020600040205080304" pitchFamily="18" charset="-128"/>
              </a:rPr>
              <a:t>　　</a:t>
            </a:r>
            <a:endParaRPr lang="en-US" altLang="ja-JP" sz="1200" dirty="0" smtClean="0">
              <a:latin typeface="ＭＳ Ｐ明朝" panose="02020600040205080304" pitchFamily="18" charset="-128"/>
              <a:ea typeface="ＭＳ Ｐ明朝" panose="02020600040205080304" pitchFamily="18" charset="-128"/>
            </a:endParaRPr>
          </a:p>
          <a:p>
            <a:pPr>
              <a:lnSpc>
                <a:spcPts val="2400"/>
              </a:lnSpc>
            </a:pPr>
            <a:r>
              <a:rPr lang="ja-JP" altLang="en-US" sz="1200" dirty="0">
                <a:latin typeface="ＭＳ Ｐ明朝" panose="02020600040205080304" pitchFamily="18" charset="-128"/>
                <a:ea typeface="ＭＳ Ｐ明朝" panose="02020600040205080304" pitchFamily="18" charset="-128"/>
              </a:rPr>
              <a:t>　</a:t>
            </a:r>
            <a:r>
              <a:rPr lang="ja-JP" altLang="en-US" sz="1200" dirty="0" smtClean="0">
                <a:latin typeface="ＭＳ Ｐ明朝" panose="02020600040205080304" pitchFamily="18" charset="-128"/>
                <a:ea typeface="ＭＳ Ｐ明朝" panose="02020600040205080304" pitchFamily="18" charset="-128"/>
              </a:rPr>
              <a:t>　　　　</a:t>
            </a:r>
            <a:r>
              <a:rPr lang="ja-JP" altLang="ja-JP" sz="1200" dirty="0" err="1" smtClean="0">
                <a:latin typeface="ＭＳ Ｐ明朝" panose="02020600040205080304" pitchFamily="18" charset="-128"/>
                <a:ea typeface="ＭＳ Ｐ明朝" panose="02020600040205080304" pitchFamily="18" charset="-128"/>
              </a:rPr>
              <a:t>て</a:t>
            </a:r>
            <a:r>
              <a:rPr lang="ja-JP" altLang="ja-JP" sz="1200" dirty="0">
                <a:latin typeface="ＭＳ Ｐ明朝" panose="02020600040205080304" pitchFamily="18" charset="-128"/>
                <a:ea typeface="ＭＳ Ｐ明朝" panose="02020600040205080304" pitchFamily="18" charset="-128"/>
              </a:rPr>
              <a:t>計算した退職手当額を保障する </a:t>
            </a:r>
            <a:r>
              <a:rPr lang="en-US" altLang="ja-JP" sz="1200" dirty="0">
                <a:latin typeface="ＭＳ Ｐ明朝" panose="02020600040205080304" pitchFamily="18" charset="-128"/>
                <a:ea typeface="ＭＳ Ｐ明朝" panose="02020600040205080304" pitchFamily="18" charset="-128"/>
              </a:rPr>
              <a:t>(</a:t>
            </a:r>
            <a:r>
              <a:rPr lang="ja-JP" altLang="ja-JP" sz="1200" dirty="0">
                <a:latin typeface="ＭＳ Ｐ明朝" panose="02020600040205080304" pitchFamily="18" charset="-128"/>
                <a:ea typeface="ＭＳ Ｐ明朝" panose="02020600040205080304" pitchFamily="18" charset="-128"/>
              </a:rPr>
              <a:t>別表２参照</a:t>
            </a:r>
            <a:r>
              <a:rPr lang="en-US" altLang="ja-JP" sz="1200" dirty="0">
                <a:latin typeface="ＭＳ Ｐ明朝" panose="02020600040205080304" pitchFamily="18" charset="-128"/>
                <a:ea typeface="ＭＳ Ｐ明朝" panose="02020600040205080304" pitchFamily="18" charset="-128"/>
              </a:rPr>
              <a:t>)</a:t>
            </a:r>
            <a:r>
              <a:rPr lang="ja-JP" altLang="ja-JP" sz="1200" dirty="0" err="1">
                <a:latin typeface="ＭＳ Ｐ明朝" panose="02020600040205080304" pitchFamily="18" charset="-128"/>
                <a:ea typeface="ＭＳ Ｐ明朝" panose="02020600040205080304" pitchFamily="18" charset="-128"/>
              </a:rPr>
              <a:t>｡</a:t>
            </a:r>
            <a:endParaRPr lang="ja-JP" altLang="ja-JP" sz="1200" dirty="0">
              <a:latin typeface="ＭＳ Ｐ明朝" panose="02020600040205080304" pitchFamily="18" charset="-128"/>
              <a:ea typeface="ＭＳ Ｐ明朝" panose="02020600040205080304" pitchFamily="18" charset="-128"/>
            </a:endParaRPr>
          </a:p>
          <a:p>
            <a:pPr>
              <a:lnSpc>
                <a:spcPts val="2400"/>
              </a:lnSpc>
            </a:pPr>
            <a:r>
              <a:rPr lang="en-US" altLang="ja-JP" sz="1200" dirty="0">
                <a:latin typeface="ＭＳ Ｐ明朝" panose="02020600040205080304" pitchFamily="18" charset="-128"/>
                <a:ea typeface="ＭＳ Ｐ明朝" panose="02020600040205080304" pitchFamily="18" charset="-128"/>
              </a:rPr>
              <a:t> </a:t>
            </a:r>
            <a:r>
              <a:rPr lang="en-US" altLang="ja-JP" sz="1200" dirty="0" smtClean="0">
                <a:latin typeface="ＭＳ Ｐ明朝" panose="02020600040205080304" pitchFamily="18" charset="-128"/>
                <a:ea typeface="ＭＳ Ｐ明朝" panose="02020600040205080304" pitchFamily="18" charset="-128"/>
              </a:rPr>
              <a:t>        </a:t>
            </a:r>
            <a:r>
              <a:rPr lang="ja-JP" altLang="en-US" sz="1200" dirty="0" smtClean="0">
                <a:latin typeface="ＭＳ Ｐ明朝" panose="02020600040205080304" pitchFamily="18" charset="-128"/>
                <a:ea typeface="ＭＳ Ｐ明朝" panose="02020600040205080304" pitchFamily="18" charset="-128"/>
              </a:rPr>
              <a:t>　　 </a:t>
            </a:r>
            <a:r>
              <a:rPr lang="ja-JP" altLang="ja-JP" sz="1200" dirty="0" smtClean="0">
                <a:latin typeface="ＭＳ Ｐ明朝" panose="02020600040205080304" pitchFamily="18" charset="-128"/>
                <a:ea typeface="ＭＳ Ｐ明朝" panose="02020600040205080304" pitchFamily="18" charset="-128"/>
              </a:rPr>
              <a:t>なお</a:t>
            </a:r>
            <a:r>
              <a:rPr lang="ja-JP" altLang="en-US" sz="1200" dirty="0">
                <a:latin typeface="ＭＳ Ｐ明朝" panose="02020600040205080304" pitchFamily="18" charset="-128"/>
                <a:ea typeface="ＭＳ Ｐ明朝" panose="02020600040205080304" pitchFamily="18" charset="-128"/>
              </a:rPr>
              <a:t>，</a:t>
            </a:r>
            <a:r>
              <a:rPr lang="ja-JP" altLang="ja-JP" sz="1200" dirty="0" smtClean="0">
                <a:latin typeface="ＭＳ Ｐ明朝" panose="02020600040205080304" pitchFamily="18" charset="-128"/>
                <a:ea typeface="ＭＳ Ｐ明朝" panose="02020600040205080304" pitchFamily="18" charset="-128"/>
              </a:rPr>
              <a:t>応募</a:t>
            </a:r>
            <a:r>
              <a:rPr lang="ja-JP" altLang="ja-JP" sz="1200" dirty="0">
                <a:latin typeface="ＭＳ Ｐ明朝" panose="02020600040205080304" pitchFamily="18" charset="-128"/>
                <a:ea typeface="ＭＳ Ｐ明朝" panose="02020600040205080304" pitchFamily="18" charset="-128"/>
              </a:rPr>
              <a:t>認定退職については適用しない｡ </a:t>
            </a:r>
          </a:p>
          <a:p>
            <a:pPr>
              <a:lnSpc>
                <a:spcPts val="2400"/>
              </a:lnSpc>
            </a:pPr>
            <a:r>
              <a:rPr lang="ja-JP" altLang="en-US" sz="1200" dirty="0" smtClean="0">
                <a:latin typeface="ＭＳ Ｐ明朝" panose="02020600040205080304" pitchFamily="18" charset="-128"/>
                <a:ea typeface="ＭＳ Ｐ明朝" panose="02020600040205080304" pitchFamily="18" charset="-128"/>
              </a:rPr>
              <a:t>　　</a:t>
            </a:r>
            <a:r>
              <a:rPr lang="en-US" altLang="ja-JP" sz="1200" dirty="0" smtClean="0">
                <a:latin typeface="ＭＳ Ｐ明朝" panose="02020600040205080304" pitchFamily="18" charset="-128"/>
                <a:ea typeface="ＭＳ Ｐ明朝" panose="02020600040205080304" pitchFamily="18" charset="-128"/>
              </a:rPr>
              <a:t>(</a:t>
            </a:r>
            <a:r>
              <a:rPr lang="ja-JP" altLang="ja-JP" sz="1200" dirty="0">
                <a:latin typeface="ＭＳ Ｐ明朝" panose="02020600040205080304" pitchFamily="18" charset="-128"/>
                <a:ea typeface="ＭＳ Ｐ明朝" panose="02020600040205080304" pitchFamily="18" charset="-128"/>
              </a:rPr>
              <a:t>注３</a:t>
            </a:r>
            <a:r>
              <a:rPr lang="en-US" altLang="ja-JP" sz="1200" dirty="0">
                <a:latin typeface="ＭＳ Ｐ明朝" panose="02020600040205080304" pitchFamily="18" charset="-128"/>
                <a:ea typeface="ＭＳ Ｐ明朝" panose="02020600040205080304" pitchFamily="18" charset="-128"/>
              </a:rPr>
              <a:t>)</a:t>
            </a:r>
            <a:r>
              <a:rPr lang="ja-JP" altLang="ja-JP" sz="1200" dirty="0">
                <a:latin typeface="ＭＳ Ｐ明朝" panose="02020600040205080304" pitchFamily="18" charset="-128"/>
                <a:ea typeface="ＭＳ Ｐ明朝" panose="02020600040205080304" pitchFamily="18" charset="-128"/>
              </a:rPr>
              <a:t>　行政職及び医療職給料表の適用を受ける職員について</a:t>
            </a:r>
            <a:r>
              <a:rPr lang="ja-JP" altLang="ja-JP" sz="1200" dirty="0" smtClean="0">
                <a:latin typeface="ＭＳ Ｐ明朝" panose="02020600040205080304" pitchFamily="18" charset="-128"/>
                <a:ea typeface="ＭＳ Ｐ明朝" panose="02020600040205080304" pitchFamily="18" charset="-128"/>
              </a:rPr>
              <a:t>は</a:t>
            </a:r>
            <a:r>
              <a:rPr lang="ja-JP" altLang="en-US" sz="1200" dirty="0">
                <a:latin typeface="ＭＳ Ｐ明朝" panose="02020600040205080304" pitchFamily="18" charset="-128"/>
                <a:ea typeface="ＭＳ Ｐ明朝" panose="02020600040205080304" pitchFamily="18" charset="-128"/>
              </a:rPr>
              <a:t>，</a:t>
            </a:r>
            <a:r>
              <a:rPr lang="ja-JP" altLang="ja-JP" sz="1200" dirty="0" smtClean="0">
                <a:latin typeface="ＭＳ Ｐ明朝" panose="02020600040205080304" pitchFamily="18" charset="-128"/>
                <a:ea typeface="ＭＳ Ｐ明朝" panose="02020600040205080304" pitchFamily="18" charset="-128"/>
              </a:rPr>
              <a:t>平成</a:t>
            </a:r>
            <a:r>
              <a:rPr lang="en-US" altLang="ja-JP" sz="1200" dirty="0">
                <a:latin typeface="ＭＳ Ｐ明朝" panose="02020600040205080304" pitchFamily="18" charset="-128"/>
                <a:ea typeface="ＭＳ Ｐ明朝" panose="02020600040205080304" pitchFamily="18" charset="-128"/>
              </a:rPr>
              <a:t>28</a:t>
            </a:r>
            <a:r>
              <a:rPr lang="ja-JP" altLang="ja-JP" sz="1200" dirty="0">
                <a:latin typeface="ＭＳ Ｐ明朝" panose="02020600040205080304" pitchFamily="18" charset="-128"/>
                <a:ea typeface="ＭＳ Ｐ明朝" panose="02020600040205080304" pitchFamily="18" charset="-128"/>
              </a:rPr>
              <a:t>年３月</a:t>
            </a:r>
            <a:r>
              <a:rPr lang="en-US" altLang="ja-JP" sz="1200" dirty="0">
                <a:latin typeface="ＭＳ Ｐ明朝" panose="02020600040205080304" pitchFamily="18" charset="-128"/>
                <a:ea typeface="ＭＳ Ｐ明朝" panose="02020600040205080304" pitchFamily="18" charset="-128"/>
              </a:rPr>
              <a:t>31</a:t>
            </a:r>
            <a:r>
              <a:rPr lang="ja-JP" altLang="ja-JP" sz="1200" dirty="0">
                <a:latin typeface="ＭＳ Ｐ明朝" panose="02020600040205080304" pitchFamily="18" charset="-128"/>
                <a:ea typeface="ＭＳ Ｐ明朝" panose="02020600040205080304" pitchFamily="18" charset="-128"/>
              </a:rPr>
              <a:t>日</a:t>
            </a:r>
            <a:r>
              <a:rPr lang="ja-JP" altLang="ja-JP" sz="1200" dirty="0" smtClean="0">
                <a:latin typeface="ＭＳ Ｐ明朝" panose="02020600040205080304" pitchFamily="18" charset="-128"/>
                <a:ea typeface="ＭＳ Ｐ明朝" panose="02020600040205080304" pitchFamily="18" charset="-128"/>
              </a:rPr>
              <a:t>現在</a:t>
            </a:r>
            <a:r>
              <a:rPr lang="ja-JP" altLang="ja-JP" sz="1200" dirty="0">
                <a:latin typeface="ＭＳ Ｐ明朝" panose="02020600040205080304" pitchFamily="18" charset="-128"/>
                <a:ea typeface="ＭＳ Ｐ明朝" panose="02020600040205080304" pitchFamily="18" charset="-128"/>
              </a:rPr>
              <a:t>の給料</a:t>
            </a:r>
            <a:r>
              <a:rPr lang="ja-JP" altLang="ja-JP" sz="1200" dirty="0" smtClean="0">
                <a:latin typeface="ＭＳ Ｐ明朝" panose="02020600040205080304" pitchFamily="18" charset="-128"/>
                <a:ea typeface="ＭＳ Ｐ明朝" panose="02020600040205080304" pitchFamily="18" charset="-128"/>
              </a:rPr>
              <a:t>月</a:t>
            </a:r>
            <a:endParaRPr lang="en-US" altLang="ja-JP" sz="1200" dirty="0" smtClean="0">
              <a:latin typeface="ＭＳ Ｐ明朝" panose="02020600040205080304" pitchFamily="18" charset="-128"/>
              <a:ea typeface="ＭＳ Ｐ明朝" panose="02020600040205080304" pitchFamily="18" charset="-128"/>
            </a:endParaRPr>
          </a:p>
          <a:p>
            <a:pPr>
              <a:lnSpc>
                <a:spcPts val="2400"/>
              </a:lnSpc>
            </a:pPr>
            <a:r>
              <a:rPr lang="ja-JP" altLang="en-US" sz="1200" dirty="0">
                <a:latin typeface="ＭＳ Ｐ明朝" panose="02020600040205080304" pitchFamily="18" charset="-128"/>
                <a:ea typeface="ＭＳ Ｐ明朝" panose="02020600040205080304" pitchFamily="18" charset="-128"/>
              </a:rPr>
              <a:t>　</a:t>
            </a:r>
            <a:r>
              <a:rPr lang="ja-JP" altLang="en-US" sz="1200" dirty="0" smtClean="0">
                <a:latin typeface="ＭＳ Ｐ明朝" panose="02020600040205080304" pitchFamily="18" charset="-128"/>
                <a:ea typeface="ＭＳ Ｐ明朝" panose="02020600040205080304" pitchFamily="18" charset="-128"/>
              </a:rPr>
              <a:t>　　　  </a:t>
            </a:r>
            <a:r>
              <a:rPr lang="ja-JP" altLang="ja-JP" sz="1200" dirty="0" smtClean="0">
                <a:latin typeface="ＭＳ Ｐ明朝" panose="02020600040205080304" pitchFamily="18" charset="-128"/>
                <a:ea typeface="ＭＳ Ｐ明朝" panose="02020600040205080304" pitchFamily="18" charset="-128"/>
              </a:rPr>
              <a:t>額</a:t>
            </a:r>
            <a:r>
              <a:rPr lang="ja-JP" altLang="ja-JP" sz="1200" dirty="0">
                <a:latin typeface="ＭＳ Ｐ明朝" panose="02020600040205080304" pitchFamily="18" charset="-128"/>
                <a:ea typeface="ＭＳ Ｐ明朝" panose="02020600040205080304" pitchFamily="18" charset="-128"/>
              </a:rPr>
              <a:t>が退職日現在の給料月額を上回っている</a:t>
            </a:r>
            <a:r>
              <a:rPr lang="ja-JP" altLang="ja-JP" sz="1200" dirty="0" smtClean="0">
                <a:latin typeface="ＭＳ Ｐ明朝" panose="02020600040205080304" pitchFamily="18" charset="-128"/>
                <a:ea typeface="ＭＳ Ｐ明朝" panose="02020600040205080304" pitchFamily="18" charset="-128"/>
              </a:rPr>
              <a:t>場合</a:t>
            </a:r>
            <a:r>
              <a:rPr lang="ja-JP" altLang="en-US" sz="1200" dirty="0">
                <a:latin typeface="ＭＳ Ｐ明朝" panose="02020600040205080304" pitchFamily="18" charset="-128"/>
                <a:ea typeface="ＭＳ Ｐ明朝" panose="02020600040205080304" pitchFamily="18" charset="-128"/>
              </a:rPr>
              <a:t>，</a:t>
            </a:r>
            <a:r>
              <a:rPr lang="ja-JP" altLang="ja-JP" sz="1200" dirty="0" smtClean="0">
                <a:latin typeface="ＭＳ Ｐ明朝" panose="02020600040205080304" pitchFamily="18" charset="-128"/>
                <a:ea typeface="ＭＳ Ｐ明朝" panose="02020600040205080304" pitchFamily="18" charset="-128"/>
              </a:rPr>
              <a:t>平成</a:t>
            </a:r>
            <a:r>
              <a:rPr lang="en-US" altLang="ja-JP" sz="1200" dirty="0">
                <a:latin typeface="ＭＳ Ｐ明朝" panose="02020600040205080304" pitchFamily="18" charset="-128"/>
                <a:ea typeface="ＭＳ Ｐ明朝" panose="02020600040205080304" pitchFamily="18" charset="-128"/>
              </a:rPr>
              <a:t>28</a:t>
            </a:r>
            <a:r>
              <a:rPr lang="ja-JP" altLang="ja-JP" sz="1200" dirty="0">
                <a:latin typeface="ＭＳ Ｐ明朝" panose="02020600040205080304" pitchFamily="18" charset="-128"/>
                <a:ea typeface="ＭＳ Ｐ明朝" panose="02020600040205080304" pitchFamily="18" charset="-128"/>
              </a:rPr>
              <a:t>年３月</a:t>
            </a:r>
            <a:r>
              <a:rPr lang="en-US" altLang="ja-JP" sz="1200" dirty="0">
                <a:latin typeface="ＭＳ Ｐ明朝" panose="02020600040205080304" pitchFamily="18" charset="-128"/>
                <a:ea typeface="ＭＳ Ｐ明朝" panose="02020600040205080304" pitchFamily="18" charset="-128"/>
              </a:rPr>
              <a:t>31</a:t>
            </a:r>
            <a:r>
              <a:rPr lang="ja-JP" altLang="ja-JP" sz="1200" dirty="0">
                <a:latin typeface="ＭＳ Ｐ明朝" panose="02020600040205080304" pitchFamily="18" charset="-128"/>
                <a:ea typeface="ＭＳ Ｐ明朝" panose="02020600040205080304" pitchFamily="18" charset="-128"/>
              </a:rPr>
              <a:t>日</a:t>
            </a:r>
            <a:r>
              <a:rPr lang="ja-JP" altLang="ja-JP" sz="1200" dirty="0" smtClean="0">
                <a:latin typeface="ＭＳ Ｐ明朝" panose="02020600040205080304" pitchFamily="18" charset="-128"/>
                <a:ea typeface="ＭＳ Ｐ明朝" panose="02020600040205080304" pitchFamily="18" charset="-128"/>
              </a:rPr>
              <a:t>現在</a:t>
            </a:r>
            <a:r>
              <a:rPr lang="ja-JP" altLang="ja-JP" sz="1200" dirty="0">
                <a:latin typeface="ＭＳ Ｐ明朝" panose="02020600040205080304" pitchFamily="18" charset="-128"/>
                <a:ea typeface="ＭＳ Ｐ明朝" panose="02020600040205080304" pitchFamily="18" charset="-128"/>
              </a:rPr>
              <a:t>の給料月額に</a:t>
            </a:r>
            <a:r>
              <a:rPr lang="ja-JP" altLang="ja-JP" sz="1200" dirty="0" smtClean="0">
                <a:latin typeface="ＭＳ Ｐ明朝" panose="02020600040205080304" pitchFamily="18" charset="-128"/>
                <a:ea typeface="ＭＳ Ｐ明朝" panose="02020600040205080304" pitchFamily="18" charset="-128"/>
              </a:rPr>
              <a:t>よって</a:t>
            </a:r>
            <a:endParaRPr lang="en-US" altLang="ja-JP" sz="1200" dirty="0" smtClean="0">
              <a:latin typeface="ＭＳ Ｐ明朝" panose="02020600040205080304" pitchFamily="18" charset="-128"/>
              <a:ea typeface="ＭＳ Ｐ明朝" panose="02020600040205080304" pitchFamily="18" charset="-128"/>
            </a:endParaRPr>
          </a:p>
          <a:p>
            <a:pPr>
              <a:lnSpc>
                <a:spcPts val="2400"/>
              </a:lnSpc>
            </a:pPr>
            <a:r>
              <a:rPr lang="en-US" altLang="ja-JP" sz="1200" dirty="0">
                <a:latin typeface="ＭＳ Ｐ明朝" panose="02020600040205080304" pitchFamily="18" charset="-128"/>
                <a:ea typeface="ＭＳ Ｐ明朝" panose="02020600040205080304" pitchFamily="18" charset="-128"/>
              </a:rPr>
              <a:t> </a:t>
            </a:r>
            <a:r>
              <a:rPr lang="en-US" altLang="ja-JP" sz="1200" dirty="0" smtClean="0">
                <a:latin typeface="ＭＳ Ｐ明朝" panose="02020600040205080304" pitchFamily="18" charset="-128"/>
                <a:ea typeface="ＭＳ Ｐ明朝" panose="02020600040205080304" pitchFamily="18" charset="-128"/>
              </a:rPr>
              <a:t>          </a:t>
            </a:r>
            <a:r>
              <a:rPr lang="ja-JP" altLang="ja-JP" sz="1200" dirty="0" smtClean="0">
                <a:latin typeface="ＭＳ Ｐ明朝" panose="02020600040205080304" pitchFamily="18" charset="-128"/>
                <a:ea typeface="ＭＳ Ｐ明朝" panose="02020600040205080304" pitchFamily="18" charset="-128"/>
              </a:rPr>
              <a:t>計算</a:t>
            </a:r>
            <a:r>
              <a:rPr lang="ja-JP" altLang="ja-JP" sz="1200" dirty="0">
                <a:latin typeface="ＭＳ Ｐ明朝" panose="02020600040205080304" pitchFamily="18" charset="-128"/>
                <a:ea typeface="ＭＳ Ｐ明朝" panose="02020600040205080304" pitchFamily="18" charset="-128"/>
              </a:rPr>
              <a:t>した退職手当額を保障する｡ </a:t>
            </a:r>
          </a:p>
          <a:p>
            <a:pPr>
              <a:lnSpc>
                <a:spcPts val="2400"/>
              </a:lnSpc>
            </a:pPr>
            <a:r>
              <a:rPr lang="en-US" altLang="ja-JP" sz="1200" dirty="0" smtClean="0">
                <a:latin typeface="ＭＳ Ｐ明朝" panose="02020600040205080304" pitchFamily="18" charset="-128"/>
                <a:ea typeface="ＭＳ Ｐ明朝" panose="02020600040205080304" pitchFamily="18" charset="-128"/>
              </a:rPr>
              <a:t>    </a:t>
            </a:r>
            <a:r>
              <a:rPr lang="ja-JP" altLang="en-US" sz="1200" dirty="0">
                <a:latin typeface="ＭＳ Ｐ明朝" panose="02020600040205080304" pitchFamily="18" charset="-128"/>
                <a:ea typeface="ＭＳ Ｐ明朝" panose="02020600040205080304" pitchFamily="18" charset="-128"/>
              </a:rPr>
              <a:t> </a:t>
            </a:r>
            <a:r>
              <a:rPr lang="en-US" altLang="ja-JP" sz="1200" dirty="0" smtClean="0">
                <a:latin typeface="ＭＳ Ｐ明朝" panose="02020600040205080304" pitchFamily="18" charset="-128"/>
                <a:ea typeface="ＭＳ Ｐ明朝" panose="02020600040205080304" pitchFamily="18" charset="-128"/>
              </a:rPr>
              <a:t>(</a:t>
            </a:r>
            <a:r>
              <a:rPr lang="ja-JP" altLang="ja-JP" sz="1200" dirty="0">
                <a:latin typeface="ＭＳ Ｐ明朝" panose="02020600040205080304" pitchFamily="18" charset="-128"/>
                <a:ea typeface="ＭＳ Ｐ明朝" panose="02020600040205080304" pitchFamily="18" charset="-128"/>
              </a:rPr>
              <a:t>注４</a:t>
            </a:r>
            <a:r>
              <a:rPr lang="en-US" altLang="ja-JP" sz="1200" dirty="0">
                <a:latin typeface="ＭＳ Ｐ明朝" panose="02020600040205080304" pitchFamily="18" charset="-128"/>
                <a:ea typeface="ＭＳ Ｐ明朝" panose="02020600040205080304" pitchFamily="18" charset="-128"/>
              </a:rPr>
              <a:t>)</a:t>
            </a:r>
            <a:r>
              <a:rPr lang="ja-JP" altLang="ja-JP" sz="1200" dirty="0">
                <a:latin typeface="ＭＳ Ｐ明朝" panose="02020600040205080304" pitchFamily="18" charset="-128"/>
                <a:ea typeface="ＭＳ Ｐ明朝" panose="02020600040205080304" pitchFamily="18" charset="-128"/>
              </a:rPr>
              <a:t>　教職調整額</a:t>
            </a:r>
            <a:r>
              <a:rPr lang="ja-JP" altLang="ja-JP" sz="1200" dirty="0" smtClean="0">
                <a:latin typeface="ＭＳ Ｐ明朝" panose="02020600040205080304" pitchFamily="18" charset="-128"/>
                <a:ea typeface="ＭＳ Ｐ明朝" panose="02020600040205080304" pitchFamily="18" charset="-128"/>
              </a:rPr>
              <a:t>のみ</a:t>
            </a:r>
            <a:r>
              <a:rPr lang="ja-JP" altLang="en-US" sz="1200" dirty="0">
                <a:latin typeface="ＭＳ Ｐ明朝" panose="02020600040205080304" pitchFamily="18" charset="-128"/>
                <a:ea typeface="ＭＳ Ｐ明朝" panose="02020600040205080304" pitchFamily="18" charset="-128"/>
              </a:rPr>
              <a:t>，</a:t>
            </a:r>
            <a:r>
              <a:rPr lang="en-US" altLang="ja-JP" sz="1200" dirty="0" smtClean="0">
                <a:latin typeface="ＭＳ Ｐ明朝" panose="02020600040205080304" pitchFamily="18" charset="-128"/>
                <a:ea typeface="ＭＳ Ｐ明朝" panose="02020600040205080304" pitchFamily="18" charset="-128"/>
              </a:rPr>
              <a:t>1.3</a:t>
            </a:r>
            <a:r>
              <a:rPr lang="ja-JP" altLang="ja-JP" sz="1200" dirty="0">
                <a:latin typeface="ＭＳ Ｐ明朝" panose="02020600040205080304" pitchFamily="18" charset="-128"/>
                <a:ea typeface="ＭＳ Ｐ明朝" panose="02020600040205080304" pitchFamily="18" charset="-128"/>
              </a:rPr>
              <a:t>％の地域手当水準調整後の額とする </a:t>
            </a:r>
            <a:r>
              <a:rPr lang="en-US" altLang="ja-JP" sz="1200" dirty="0">
                <a:latin typeface="ＭＳ Ｐ明朝" panose="02020600040205080304" pitchFamily="18" charset="-128"/>
                <a:ea typeface="ＭＳ Ｐ明朝" panose="02020600040205080304" pitchFamily="18" charset="-128"/>
              </a:rPr>
              <a:t>(</a:t>
            </a:r>
            <a:r>
              <a:rPr lang="ja-JP" altLang="ja-JP" sz="1200" dirty="0">
                <a:latin typeface="ＭＳ Ｐ明朝" panose="02020600040205080304" pitchFamily="18" charset="-128"/>
                <a:ea typeface="ＭＳ Ｐ明朝" panose="02020600040205080304" pitchFamily="18" charset="-128"/>
              </a:rPr>
              <a:t>給料</a:t>
            </a:r>
            <a:r>
              <a:rPr lang="ja-JP" altLang="ja-JP" sz="1200" dirty="0" smtClean="0">
                <a:latin typeface="ＭＳ Ｐ明朝" panose="02020600040205080304" pitchFamily="18" charset="-128"/>
                <a:ea typeface="ＭＳ Ｐ明朝" panose="02020600040205080304" pitchFamily="18" charset="-128"/>
              </a:rPr>
              <a:t>月額</a:t>
            </a:r>
            <a:r>
              <a:rPr lang="ja-JP" altLang="en-US" sz="1200" dirty="0">
                <a:latin typeface="ＭＳ Ｐ明朝" panose="02020600040205080304" pitchFamily="18" charset="-128"/>
                <a:ea typeface="ＭＳ Ｐ明朝" panose="02020600040205080304" pitchFamily="18" charset="-128"/>
              </a:rPr>
              <a:t>，</a:t>
            </a:r>
            <a:r>
              <a:rPr lang="ja-JP" altLang="ja-JP" sz="1200" dirty="0" smtClean="0">
                <a:latin typeface="ＭＳ Ｐ明朝" panose="02020600040205080304" pitchFamily="18" charset="-128"/>
                <a:ea typeface="ＭＳ Ｐ明朝" panose="02020600040205080304" pitchFamily="18" charset="-128"/>
              </a:rPr>
              <a:t>教育</a:t>
            </a:r>
            <a:r>
              <a:rPr lang="ja-JP" altLang="ja-JP" sz="1200" dirty="0">
                <a:latin typeface="ＭＳ Ｐ明朝" panose="02020600040205080304" pitchFamily="18" charset="-128"/>
                <a:ea typeface="ＭＳ Ｐ明朝" panose="02020600040205080304" pitchFamily="18" charset="-128"/>
              </a:rPr>
              <a:t>職</a:t>
            </a:r>
            <a:r>
              <a:rPr lang="ja-JP" altLang="ja-JP" sz="1200" dirty="0" smtClean="0">
                <a:latin typeface="ＭＳ Ｐ明朝" panose="02020600040205080304" pitchFamily="18" charset="-128"/>
                <a:ea typeface="ＭＳ Ｐ明朝" panose="02020600040205080304" pitchFamily="18" charset="-128"/>
              </a:rPr>
              <a:t>３級加算額</a:t>
            </a:r>
            <a:r>
              <a:rPr lang="ja-JP" altLang="en-US" sz="1200" dirty="0" smtClean="0">
                <a:latin typeface="ＭＳ Ｐ明朝" panose="02020600040205080304" pitchFamily="18" charset="-128"/>
                <a:ea typeface="ＭＳ Ｐ明朝" panose="02020600040205080304" pitchFamily="18" charset="-128"/>
              </a:rPr>
              <a:t>及</a:t>
            </a:r>
            <a:endParaRPr lang="en-US" altLang="ja-JP" sz="1200" dirty="0" smtClean="0">
              <a:latin typeface="ＭＳ Ｐ明朝" panose="02020600040205080304" pitchFamily="18" charset="-128"/>
              <a:ea typeface="ＭＳ Ｐ明朝" panose="02020600040205080304" pitchFamily="18" charset="-128"/>
            </a:endParaRPr>
          </a:p>
          <a:p>
            <a:pPr>
              <a:lnSpc>
                <a:spcPts val="2400"/>
              </a:lnSpc>
            </a:pPr>
            <a:r>
              <a:rPr lang="ja-JP" altLang="en-US" sz="1200" dirty="0">
                <a:latin typeface="ＭＳ Ｐ明朝" panose="02020600040205080304" pitchFamily="18" charset="-128"/>
                <a:ea typeface="ＭＳ Ｐ明朝" panose="02020600040205080304" pitchFamily="18" charset="-128"/>
              </a:rPr>
              <a:t>　</a:t>
            </a:r>
            <a:r>
              <a:rPr lang="ja-JP" altLang="en-US" sz="1200" dirty="0" smtClean="0">
                <a:latin typeface="ＭＳ Ｐ明朝" panose="02020600040205080304" pitchFamily="18" charset="-128"/>
                <a:ea typeface="ＭＳ Ｐ明朝" panose="02020600040205080304" pitchFamily="18" charset="-128"/>
              </a:rPr>
              <a:t>　　　　</a:t>
            </a:r>
            <a:r>
              <a:rPr lang="ja-JP" altLang="ja-JP" sz="1200" dirty="0" err="1" smtClean="0">
                <a:latin typeface="ＭＳ Ｐ明朝" panose="02020600040205080304" pitchFamily="18" charset="-128"/>
                <a:ea typeface="ＭＳ Ｐ明朝" panose="02020600040205080304" pitchFamily="18" charset="-128"/>
              </a:rPr>
              <a:t>び</a:t>
            </a:r>
            <a:r>
              <a:rPr lang="ja-JP" altLang="ja-JP" sz="1200" dirty="0">
                <a:latin typeface="ＭＳ Ｐ明朝" panose="02020600040205080304" pitchFamily="18" charset="-128"/>
                <a:ea typeface="ＭＳ Ｐ明朝" panose="02020600040205080304" pitchFamily="18" charset="-128"/>
              </a:rPr>
              <a:t>給料の調整額は水準調整前の月額を算定基礎とする｡</a:t>
            </a:r>
            <a:r>
              <a:rPr lang="en-US" altLang="ja-JP" sz="1200" dirty="0">
                <a:latin typeface="ＭＳ Ｐ明朝" panose="02020600040205080304" pitchFamily="18" charset="-128"/>
                <a:ea typeface="ＭＳ Ｐ明朝" panose="02020600040205080304" pitchFamily="18" charset="-128"/>
              </a:rPr>
              <a:t>)</a:t>
            </a:r>
            <a:r>
              <a:rPr lang="ja-JP" altLang="ja-JP" sz="1200" dirty="0" err="1">
                <a:latin typeface="ＭＳ Ｐ明朝" panose="02020600040205080304" pitchFamily="18" charset="-128"/>
                <a:ea typeface="ＭＳ Ｐ明朝" panose="02020600040205080304" pitchFamily="18" charset="-128"/>
              </a:rPr>
              <a:t>｡</a:t>
            </a:r>
            <a:endParaRPr lang="ja-JP" altLang="ja-JP" sz="1200" dirty="0">
              <a:latin typeface="ＭＳ Ｐ明朝" panose="02020600040205080304" pitchFamily="18" charset="-128"/>
              <a:ea typeface="ＭＳ Ｐ明朝" panose="02020600040205080304" pitchFamily="18" charset="-128"/>
            </a:endParaRPr>
          </a:p>
          <a:p>
            <a:pPr marL="12702">
              <a:spcBef>
                <a:spcPts val="100"/>
              </a:spcBef>
            </a:pPr>
            <a:endParaRPr sz="1400" dirty="0">
              <a:latin typeface="PMingLiU"/>
              <a:cs typeface="PMingLiU"/>
            </a:endParaRPr>
          </a:p>
        </p:txBody>
      </p:sp>
      <p:graphicFrame>
        <p:nvGraphicFramePr>
          <p:cNvPr id="12" name="object 12"/>
          <p:cNvGraphicFramePr>
            <a:graphicFrameLocks noGrp="1"/>
          </p:cNvGraphicFramePr>
          <p:nvPr>
            <p:extLst>
              <p:ext uri="{D42A27DB-BD31-4B8C-83A1-F6EECF244321}">
                <p14:modId xmlns:p14="http://schemas.microsoft.com/office/powerpoint/2010/main" val="1651821004"/>
              </p:ext>
            </p:extLst>
          </p:nvPr>
        </p:nvGraphicFramePr>
        <p:xfrm>
          <a:off x="688620" y="3714255"/>
          <a:ext cx="6172200" cy="1905000"/>
        </p:xfrm>
        <a:graphic>
          <a:graphicData uri="http://schemas.openxmlformats.org/drawingml/2006/table">
            <a:tbl>
              <a:tblPr firstRow="1" bandRow="1">
                <a:tableStyleId>{2D5ABB26-0587-4C30-8999-92F81FD0307C}</a:tableStyleId>
              </a:tblPr>
              <a:tblGrid>
                <a:gridCol w="580914"/>
                <a:gridCol w="1016598"/>
                <a:gridCol w="4574688"/>
              </a:tblGrid>
              <a:tr h="432613">
                <a:tc rowSpan="2">
                  <a:txBody>
                    <a:bodyPr/>
                    <a:lstStyle/>
                    <a:p>
                      <a:pPr marL="63500" algn="l">
                        <a:lnSpc>
                          <a:spcPct val="100000"/>
                        </a:lnSpc>
                        <a:spcBef>
                          <a:spcPts val="830"/>
                        </a:spcBef>
                      </a:pPr>
                      <a:r>
                        <a:rPr sz="1200" dirty="0">
                          <a:solidFill>
                            <a:srgbClr val="231F20"/>
                          </a:solidFill>
                          <a:latin typeface="ＭＳ Ｐ明朝" panose="02020600040205080304" pitchFamily="18" charset="-128"/>
                          <a:ea typeface="ＭＳ Ｐ明朝" panose="02020600040205080304" pitchFamily="18" charset="-128"/>
                          <a:cs typeface="PMingLiU"/>
                        </a:rPr>
                        <a:t>基本額</a:t>
                      </a:r>
                      <a:endParaRPr sz="1200" dirty="0">
                        <a:latin typeface="ＭＳ Ｐ明朝" panose="02020600040205080304" pitchFamily="18" charset="-128"/>
                        <a:ea typeface="ＭＳ Ｐ明朝" panose="02020600040205080304" pitchFamily="18" charset="-128"/>
                        <a:cs typeface="PMingLiU"/>
                      </a:endParaRPr>
                    </a:p>
                    <a:p>
                      <a:pPr marL="63500" algn="l">
                        <a:lnSpc>
                          <a:spcPct val="100000"/>
                        </a:lnSpc>
                        <a:spcBef>
                          <a:spcPts val="520"/>
                        </a:spcBef>
                      </a:pPr>
                      <a:r>
                        <a:rPr sz="1200" spc="55" dirty="0">
                          <a:solidFill>
                            <a:srgbClr val="231F20"/>
                          </a:solidFill>
                          <a:latin typeface="ＭＳ Ｐ明朝" panose="02020600040205080304" pitchFamily="18" charset="-128"/>
                          <a:ea typeface="ＭＳ Ｐ明朝" panose="02020600040205080304" pitchFamily="18" charset="-128"/>
                          <a:cs typeface="PMingLiU"/>
                        </a:rPr>
                        <a:t>(</a:t>
                      </a:r>
                      <a:r>
                        <a:rPr sz="1200" spc="180" dirty="0">
                          <a:solidFill>
                            <a:srgbClr val="231F20"/>
                          </a:solidFill>
                          <a:latin typeface="ＭＳ Ｐ明朝" panose="02020600040205080304" pitchFamily="18" charset="-128"/>
                          <a:ea typeface="ＭＳ Ｐ明朝" panose="02020600040205080304" pitchFamily="18" charset="-128"/>
                          <a:cs typeface="PMingLiU"/>
                        </a:rPr>
                        <a:t>注</a:t>
                      </a:r>
                      <a:r>
                        <a:rPr sz="1200" spc="55" dirty="0">
                          <a:solidFill>
                            <a:srgbClr val="231F20"/>
                          </a:solidFill>
                          <a:latin typeface="ＭＳ Ｐ明朝" panose="02020600040205080304" pitchFamily="18" charset="-128"/>
                          <a:ea typeface="ＭＳ Ｐ明朝" panose="02020600040205080304" pitchFamily="18" charset="-128"/>
                          <a:cs typeface="PMingLiU"/>
                        </a:rPr>
                        <a:t>)</a:t>
                      </a:r>
                      <a:endParaRPr sz="1200" dirty="0">
                        <a:latin typeface="ＭＳ Ｐ明朝" panose="02020600040205080304" pitchFamily="18" charset="-128"/>
                        <a:ea typeface="ＭＳ Ｐ明朝" panose="02020600040205080304" pitchFamily="18" charset="-128"/>
                        <a:cs typeface="PMingLiU"/>
                      </a:endParaRPr>
                    </a:p>
                  </a:txBody>
                  <a:tcPr marL="0" marR="0" marT="105410" marB="0" anchor="ctr">
                    <a:lnL w="9525">
                      <a:solidFill>
                        <a:srgbClr val="231F20"/>
                      </a:solidFill>
                      <a:prstDash val="solid"/>
                    </a:lnL>
                    <a:lnR w="9525">
                      <a:solidFill>
                        <a:srgbClr val="231F20"/>
                      </a:solidFill>
                      <a:prstDash val="solid"/>
                    </a:lnR>
                    <a:lnT w="9525">
                      <a:solidFill>
                        <a:srgbClr val="231F20"/>
                      </a:solidFill>
                      <a:prstDash val="solid"/>
                    </a:lnT>
                    <a:lnB w="9525">
                      <a:solidFill>
                        <a:srgbClr val="231F20"/>
                      </a:solidFill>
                      <a:prstDash val="solid"/>
                    </a:lnB>
                  </a:tcPr>
                </a:tc>
                <a:tc>
                  <a:txBody>
                    <a:bodyPr/>
                    <a:lstStyle/>
                    <a:p>
                      <a:pPr marL="63500" algn="l">
                        <a:lnSpc>
                          <a:spcPct val="100000"/>
                        </a:lnSpc>
                        <a:spcBef>
                          <a:spcPts val="480"/>
                        </a:spcBef>
                      </a:pPr>
                      <a:r>
                        <a:rPr sz="1200" dirty="0">
                          <a:solidFill>
                            <a:srgbClr val="231F20"/>
                          </a:solidFill>
                          <a:latin typeface="ＭＳ Ｐ明朝" panose="02020600040205080304" pitchFamily="18" charset="-128"/>
                          <a:ea typeface="ＭＳ Ｐ明朝" panose="02020600040205080304" pitchFamily="18" charset="-128"/>
                          <a:cs typeface="PMingLiU"/>
                        </a:rPr>
                        <a:t>退職日の給料</a:t>
                      </a:r>
                      <a:endParaRPr sz="1200" dirty="0">
                        <a:latin typeface="ＭＳ Ｐ明朝" panose="02020600040205080304" pitchFamily="18" charset="-128"/>
                        <a:ea typeface="ＭＳ Ｐ明朝" panose="02020600040205080304" pitchFamily="18" charset="-128"/>
                        <a:cs typeface="PMingLiU"/>
                      </a:endParaRPr>
                    </a:p>
                  </a:txBody>
                  <a:tcPr marL="0" marR="0" marT="60958" marB="0" anchor="ctr">
                    <a:lnL w="9525">
                      <a:solidFill>
                        <a:srgbClr val="231F20"/>
                      </a:solidFill>
                      <a:prstDash val="solid"/>
                    </a:lnL>
                    <a:lnR w="9525">
                      <a:solidFill>
                        <a:srgbClr val="231F20"/>
                      </a:solidFill>
                      <a:prstDash val="solid"/>
                    </a:lnR>
                    <a:lnT w="9525">
                      <a:solidFill>
                        <a:srgbClr val="231F20"/>
                      </a:solidFill>
                      <a:prstDash val="solid"/>
                    </a:lnT>
                    <a:lnB w="9525">
                      <a:solidFill>
                        <a:srgbClr val="231F20"/>
                      </a:solidFill>
                      <a:prstDash val="solid"/>
                    </a:lnB>
                  </a:tcPr>
                </a:tc>
                <a:tc>
                  <a:txBody>
                    <a:bodyPr/>
                    <a:lstStyle/>
                    <a:p>
                      <a:pPr marL="63500" algn="l">
                        <a:lnSpc>
                          <a:spcPct val="100000"/>
                        </a:lnSpc>
                        <a:spcBef>
                          <a:spcPts val="480"/>
                        </a:spcBef>
                      </a:pPr>
                      <a:r>
                        <a:rPr sz="1200" spc="50" dirty="0">
                          <a:solidFill>
                            <a:srgbClr val="231F20"/>
                          </a:solidFill>
                          <a:latin typeface="ＭＳ Ｐ明朝" panose="02020600040205080304" pitchFamily="18" charset="-128"/>
                          <a:ea typeface="ＭＳ Ｐ明朝" panose="02020600040205080304" pitchFamily="18" charset="-128"/>
                          <a:cs typeface="PMingLiU"/>
                        </a:rPr>
                        <a:t>教職調整額</a:t>
                      </a:r>
                      <a:r>
                        <a:rPr sz="1200" spc="10" dirty="0">
                          <a:solidFill>
                            <a:srgbClr val="231F20"/>
                          </a:solidFill>
                          <a:latin typeface="ＭＳ Ｐ明朝" panose="02020600040205080304" pitchFamily="18" charset="-128"/>
                          <a:ea typeface="ＭＳ Ｐ明朝" panose="02020600040205080304" pitchFamily="18" charset="-128"/>
                          <a:cs typeface="PMingLiU"/>
                        </a:rPr>
                        <a:t>,</a:t>
                      </a:r>
                      <a:r>
                        <a:rPr sz="1200" spc="215" dirty="0">
                          <a:solidFill>
                            <a:srgbClr val="231F20"/>
                          </a:solidFill>
                          <a:latin typeface="ＭＳ Ｐ明朝" panose="02020600040205080304" pitchFamily="18" charset="-128"/>
                          <a:ea typeface="ＭＳ Ｐ明朝" panose="02020600040205080304" pitchFamily="18" charset="-128"/>
                          <a:cs typeface="PMingLiU"/>
                        </a:rPr>
                        <a:t> </a:t>
                      </a:r>
                      <a:r>
                        <a:rPr sz="1200" spc="15" dirty="0">
                          <a:solidFill>
                            <a:srgbClr val="231F20"/>
                          </a:solidFill>
                          <a:latin typeface="ＭＳ Ｐ明朝" panose="02020600040205080304" pitchFamily="18" charset="-128"/>
                          <a:ea typeface="ＭＳ Ｐ明朝" panose="02020600040205080304" pitchFamily="18" charset="-128"/>
                          <a:cs typeface="PMingLiU"/>
                        </a:rPr>
                        <a:t>教育職３級の給料に加算する額</a:t>
                      </a:r>
                      <a:r>
                        <a:rPr sz="1200" dirty="0">
                          <a:solidFill>
                            <a:srgbClr val="231F20"/>
                          </a:solidFill>
                          <a:latin typeface="ＭＳ Ｐ明朝" panose="02020600040205080304" pitchFamily="18" charset="-128"/>
                          <a:ea typeface="ＭＳ Ｐ明朝" panose="02020600040205080304" pitchFamily="18" charset="-128"/>
                          <a:cs typeface="PMingLiU"/>
                        </a:rPr>
                        <a:t>,</a:t>
                      </a:r>
                      <a:r>
                        <a:rPr sz="1200" spc="220" dirty="0">
                          <a:solidFill>
                            <a:srgbClr val="231F20"/>
                          </a:solidFill>
                          <a:latin typeface="ＭＳ Ｐ明朝" panose="02020600040205080304" pitchFamily="18" charset="-128"/>
                          <a:ea typeface="ＭＳ Ｐ明朝" panose="02020600040205080304" pitchFamily="18" charset="-128"/>
                          <a:cs typeface="PMingLiU"/>
                        </a:rPr>
                        <a:t> </a:t>
                      </a:r>
                      <a:r>
                        <a:rPr sz="1200" dirty="0">
                          <a:solidFill>
                            <a:srgbClr val="231F20"/>
                          </a:solidFill>
                          <a:latin typeface="ＭＳ Ｐ明朝" panose="02020600040205080304" pitchFamily="18" charset="-128"/>
                          <a:ea typeface="ＭＳ Ｐ明朝" panose="02020600040205080304" pitchFamily="18" charset="-128"/>
                          <a:cs typeface="PMingLiU"/>
                        </a:rPr>
                        <a:t>給料の調整額を含む｡</a:t>
                      </a:r>
                      <a:endParaRPr sz="1200" dirty="0">
                        <a:latin typeface="ＭＳ Ｐ明朝" panose="02020600040205080304" pitchFamily="18" charset="-128"/>
                        <a:ea typeface="ＭＳ Ｐ明朝" panose="02020600040205080304" pitchFamily="18" charset="-128"/>
                        <a:cs typeface="PMingLiU"/>
                      </a:endParaRPr>
                    </a:p>
                  </a:txBody>
                  <a:tcPr marL="0" marR="0" marT="60958" marB="0" anchor="ctr">
                    <a:lnL w="9525">
                      <a:solidFill>
                        <a:srgbClr val="231F20"/>
                      </a:solidFill>
                      <a:prstDash val="solid"/>
                    </a:lnL>
                    <a:lnR w="9525">
                      <a:solidFill>
                        <a:srgbClr val="231F20"/>
                      </a:solidFill>
                      <a:prstDash val="solid"/>
                    </a:lnR>
                    <a:lnT w="9525">
                      <a:solidFill>
                        <a:srgbClr val="231F20"/>
                      </a:solidFill>
                      <a:prstDash val="solid"/>
                    </a:lnT>
                    <a:lnB w="9525">
                      <a:solidFill>
                        <a:srgbClr val="231F20"/>
                      </a:solidFill>
                      <a:prstDash val="solid"/>
                    </a:lnB>
                  </a:tcPr>
                </a:tc>
              </a:tr>
              <a:tr h="347000">
                <a:tc vMerge="1">
                  <a:txBody>
                    <a:bodyPr/>
                    <a:lstStyle/>
                    <a:p>
                      <a:endParaRPr/>
                    </a:p>
                  </a:txBody>
                  <a:tcPr marL="0" marR="0" marT="105410" marB="0">
                    <a:lnL w="9525">
                      <a:solidFill>
                        <a:srgbClr val="231F20"/>
                      </a:solidFill>
                      <a:prstDash val="solid"/>
                    </a:lnL>
                    <a:lnR w="9525">
                      <a:solidFill>
                        <a:srgbClr val="231F20"/>
                      </a:solidFill>
                      <a:prstDash val="solid"/>
                    </a:lnR>
                    <a:lnT w="9525">
                      <a:solidFill>
                        <a:srgbClr val="231F20"/>
                      </a:solidFill>
                      <a:prstDash val="solid"/>
                    </a:lnT>
                    <a:lnB w="9525">
                      <a:solidFill>
                        <a:srgbClr val="231F20"/>
                      </a:solidFill>
                      <a:prstDash val="solid"/>
                    </a:lnB>
                  </a:tcPr>
                </a:tc>
                <a:tc>
                  <a:txBody>
                    <a:bodyPr/>
                    <a:lstStyle/>
                    <a:p>
                      <a:pPr marL="63500" algn="l">
                        <a:lnSpc>
                          <a:spcPct val="100000"/>
                        </a:lnSpc>
                        <a:spcBef>
                          <a:spcPts val="480"/>
                        </a:spcBef>
                      </a:pPr>
                      <a:r>
                        <a:rPr sz="1200" dirty="0">
                          <a:solidFill>
                            <a:srgbClr val="231F20"/>
                          </a:solidFill>
                          <a:latin typeface="ＭＳ Ｐ明朝" panose="02020600040205080304" pitchFamily="18" charset="-128"/>
                          <a:ea typeface="ＭＳ Ｐ明朝" panose="02020600040205080304" pitchFamily="18" charset="-128"/>
                          <a:cs typeface="PMingLiU"/>
                        </a:rPr>
                        <a:t>支給割合</a:t>
                      </a:r>
                      <a:endParaRPr sz="1200" dirty="0">
                        <a:latin typeface="ＭＳ Ｐ明朝" panose="02020600040205080304" pitchFamily="18" charset="-128"/>
                        <a:ea typeface="ＭＳ Ｐ明朝" panose="02020600040205080304" pitchFamily="18" charset="-128"/>
                        <a:cs typeface="PMingLiU"/>
                      </a:endParaRPr>
                    </a:p>
                  </a:txBody>
                  <a:tcPr marL="0" marR="0" marT="60958" marB="0" anchor="ctr">
                    <a:lnL w="9525">
                      <a:solidFill>
                        <a:srgbClr val="231F20"/>
                      </a:solidFill>
                      <a:prstDash val="solid"/>
                    </a:lnL>
                    <a:lnR w="9525">
                      <a:solidFill>
                        <a:srgbClr val="231F20"/>
                      </a:solidFill>
                      <a:prstDash val="solid"/>
                    </a:lnR>
                    <a:lnT w="9525">
                      <a:solidFill>
                        <a:srgbClr val="231F20"/>
                      </a:solidFill>
                      <a:prstDash val="solid"/>
                    </a:lnT>
                    <a:lnB w="9525">
                      <a:solidFill>
                        <a:srgbClr val="231F20"/>
                      </a:solidFill>
                      <a:prstDash val="solid"/>
                    </a:lnB>
                  </a:tcPr>
                </a:tc>
                <a:tc>
                  <a:txBody>
                    <a:bodyPr/>
                    <a:lstStyle/>
                    <a:p>
                      <a:pPr marL="63500" algn="l">
                        <a:lnSpc>
                          <a:spcPct val="100000"/>
                        </a:lnSpc>
                        <a:spcBef>
                          <a:spcPts val="480"/>
                        </a:spcBef>
                      </a:pPr>
                      <a:r>
                        <a:rPr sz="1200" dirty="0" err="1" smtClean="0">
                          <a:solidFill>
                            <a:srgbClr val="231F20"/>
                          </a:solidFill>
                          <a:latin typeface="ＭＳ Ｐ明朝" panose="02020600040205080304" pitchFamily="18" charset="-128"/>
                          <a:ea typeface="ＭＳ Ｐ明朝" panose="02020600040205080304" pitchFamily="18" charset="-128"/>
                          <a:cs typeface="PMingLiU"/>
                        </a:rPr>
                        <a:t>退職事由及び勤続期間に応じた割合</a:t>
                      </a:r>
                      <a:r>
                        <a:rPr sz="1200" spc="145" dirty="0" smtClean="0">
                          <a:solidFill>
                            <a:srgbClr val="231F20"/>
                          </a:solidFill>
                          <a:latin typeface="ＭＳ Ｐ明朝" panose="02020600040205080304" pitchFamily="18" charset="-128"/>
                          <a:ea typeface="ＭＳ Ｐ明朝" panose="02020600040205080304" pitchFamily="18" charset="-128"/>
                          <a:cs typeface="PMingLiU"/>
                        </a:rPr>
                        <a:t> </a:t>
                      </a:r>
                      <a:r>
                        <a:rPr sz="1200" spc="20" dirty="0">
                          <a:solidFill>
                            <a:srgbClr val="231F20"/>
                          </a:solidFill>
                          <a:latin typeface="ＭＳ Ｐ明朝" panose="02020600040205080304" pitchFamily="18" charset="-128"/>
                          <a:ea typeface="ＭＳ Ｐ明朝" panose="02020600040205080304" pitchFamily="18" charset="-128"/>
                          <a:cs typeface="PMingLiU"/>
                        </a:rPr>
                        <a:t>(</a:t>
                      </a:r>
                      <a:r>
                        <a:rPr sz="1200" spc="65" dirty="0">
                          <a:solidFill>
                            <a:srgbClr val="231F20"/>
                          </a:solidFill>
                          <a:latin typeface="ＭＳ Ｐ明朝" panose="02020600040205080304" pitchFamily="18" charset="-128"/>
                          <a:ea typeface="ＭＳ Ｐ明朝" panose="02020600040205080304" pitchFamily="18" charset="-128"/>
                          <a:cs typeface="PMingLiU"/>
                        </a:rPr>
                        <a:t>別表１参照</a:t>
                      </a:r>
                      <a:r>
                        <a:rPr sz="1200" spc="20" dirty="0" smtClean="0">
                          <a:solidFill>
                            <a:srgbClr val="231F20"/>
                          </a:solidFill>
                          <a:latin typeface="ＭＳ Ｐ明朝" panose="02020600040205080304" pitchFamily="18" charset="-128"/>
                          <a:ea typeface="ＭＳ Ｐ明朝" panose="02020600040205080304" pitchFamily="18" charset="-128"/>
                          <a:cs typeface="PMingLiU"/>
                        </a:rPr>
                        <a:t>)</a:t>
                      </a:r>
                      <a:r>
                        <a:rPr lang="ja-JP" altLang="en-US" sz="1200" spc="20" dirty="0" err="1" smtClean="0">
                          <a:solidFill>
                            <a:srgbClr val="231F20"/>
                          </a:solidFill>
                          <a:latin typeface="ＭＳ Ｐ明朝" panose="02020600040205080304" pitchFamily="18" charset="-128"/>
                          <a:ea typeface="ＭＳ Ｐ明朝" panose="02020600040205080304" pitchFamily="18" charset="-128"/>
                          <a:cs typeface="PMingLiU"/>
                        </a:rPr>
                        <a:t>。</a:t>
                      </a:r>
                      <a:endParaRPr sz="1200" dirty="0">
                        <a:latin typeface="ＭＳ Ｐ明朝" panose="02020600040205080304" pitchFamily="18" charset="-128"/>
                        <a:ea typeface="ＭＳ Ｐ明朝" panose="02020600040205080304" pitchFamily="18" charset="-128"/>
                        <a:cs typeface="PMingLiU"/>
                      </a:endParaRPr>
                    </a:p>
                  </a:txBody>
                  <a:tcPr marL="0" marR="0" marT="60958" marB="0" anchor="ctr">
                    <a:lnL w="9525">
                      <a:solidFill>
                        <a:srgbClr val="231F20"/>
                      </a:solidFill>
                      <a:prstDash val="solid"/>
                    </a:lnL>
                    <a:lnR w="9525">
                      <a:solidFill>
                        <a:srgbClr val="231F20"/>
                      </a:solidFill>
                      <a:prstDash val="solid"/>
                    </a:lnR>
                    <a:lnT w="9525">
                      <a:solidFill>
                        <a:srgbClr val="231F20"/>
                      </a:solidFill>
                      <a:prstDash val="solid"/>
                    </a:lnT>
                    <a:lnB w="9525">
                      <a:solidFill>
                        <a:srgbClr val="231F20"/>
                      </a:solidFill>
                      <a:prstDash val="solid"/>
                    </a:lnB>
                  </a:tcPr>
                </a:tc>
              </a:tr>
              <a:tr h="1125387">
                <a:tc gridSpan="2">
                  <a:txBody>
                    <a:bodyPr/>
                    <a:lstStyle/>
                    <a:p>
                      <a:pPr marL="63500" algn="l">
                        <a:lnSpc>
                          <a:spcPct val="100000"/>
                        </a:lnSpc>
                      </a:pPr>
                      <a:r>
                        <a:rPr sz="1200" dirty="0" err="1" smtClean="0">
                          <a:solidFill>
                            <a:srgbClr val="231F20"/>
                          </a:solidFill>
                          <a:latin typeface="ＭＳ Ｐ明朝" panose="02020600040205080304" pitchFamily="18" charset="-128"/>
                          <a:ea typeface="ＭＳ Ｐ明朝" panose="02020600040205080304" pitchFamily="18" charset="-128"/>
                          <a:cs typeface="PMingLiU"/>
                        </a:rPr>
                        <a:t>調整額</a:t>
                      </a:r>
                      <a:endParaRPr sz="1200" dirty="0">
                        <a:latin typeface="ＭＳ Ｐ明朝" panose="02020600040205080304" pitchFamily="18" charset="-128"/>
                        <a:ea typeface="ＭＳ Ｐ明朝" panose="02020600040205080304" pitchFamily="18" charset="-128"/>
                        <a:cs typeface="PMingLiU"/>
                      </a:endParaRPr>
                    </a:p>
                  </a:txBody>
                  <a:tcPr marL="0" marR="0" marT="0" marB="0" anchor="ctr">
                    <a:lnL w="9525">
                      <a:solidFill>
                        <a:srgbClr val="231F20"/>
                      </a:solidFill>
                      <a:prstDash val="solid"/>
                    </a:lnL>
                    <a:lnR w="9525">
                      <a:solidFill>
                        <a:srgbClr val="231F20"/>
                      </a:solidFill>
                      <a:prstDash val="solid"/>
                    </a:lnR>
                    <a:lnT w="9525">
                      <a:solidFill>
                        <a:srgbClr val="231F20"/>
                      </a:solidFill>
                      <a:prstDash val="solid"/>
                    </a:lnT>
                    <a:lnB w="9525">
                      <a:solidFill>
                        <a:srgbClr val="231F20"/>
                      </a:solidFill>
                      <a:prstDash val="solid"/>
                    </a:lnB>
                  </a:tcPr>
                </a:tc>
                <a:tc hMerge="1">
                  <a:txBody>
                    <a:bodyPr/>
                    <a:lstStyle/>
                    <a:p>
                      <a:endParaRPr/>
                    </a:p>
                  </a:txBody>
                  <a:tcPr marL="0" marR="0" marT="0" marB="0"/>
                </a:tc>
                <a:tc>
                  <a:txBody>
                    <a:bodyPr/>
                    <a:lstStyle/>
                    <a:p>
                      <a:pPr marL="63500" marR="53340" algn="l">
                        <a:lnSpc>
                          <a:spcPct val="133300"/>
                        </a:lnSpc>
                        <a:spcBef>
                          <a:spcPts val="330"/>
                        </a:spcBef>
                      </a:pPr>
                      <a:r>
                        <a:rPr sz="1200" spc="45" dirty="0">
                          <a:solidFill>
                            <a:srgbClr val="231F20"/>
                          </a:solidFill>
                          <a:latin typeface="ＭＳ Ｐ明朝" panose="02020600040205080304" pitchFamily="18" charset="-128"/>
                          <a:ea typeface="ＭＳ Ｐ明朝" panose="02020600040205080304" pitchFamily="18" charset="-128"/>
                          <a:cs typeface="PMingLiU"/>
                        </a:rPr>
                        <a:t>在職中の職務の級</a:t>
                      </a:r>
                      <a:r>
                        <a:rPr sz="1200" spc="5" dirty="0" smtClean="0">
                          <a:solidFill>
                            <a:srgbClr val="231F20"/>
                          </a:solidFill>
                          <a:latin typeface="ＭＳ Ｐ明朝" panose="02020600040205080304" pitchFamily="18" charset="-128"/>
                          <a:ea typeface="ＭＳ Ｐ明朝" panose="02020600040205080304" pitchFamily="18" charset="-128"/>
                          <a:cs typeface="PMingLiU"/>
                        </a:rPr>
                        <a:t>,</a:t>
                      </a:r>
                      <a:r>
                        <a:rPr sz="1200" spc="40" dirty="0" smtClean="0">
                          <a:solidFill>
                            <a:srgbClr val="231F20"/>
                          </a:solidFill>
                          <a:latin typeface="ＭＳ Ｐ明朝" panose="02020600040205080304" pitchFamily="18" charset="-128"/>
                          <a:ea typeface="ＭＳ Ｐ明朝" panose="02020600040205080304" pitchFamily="18" charset="-128"/>
                          <a:cs typeface="PMingLiU"/>
                        </a:rPr>
                        <a:t>管理職手当支給割合</a:t>
                      </a:r>
                      <a:r>
                        <a:rPr sz="1200" spc="5" dirty="0" smtClean="0">
                          <a:solidFill>
                            <a:srgbClr val="231F20"/>
                          </a:solidFill>
                          <a:latin typeface="ＭＳ Ｐ明朝" panose="02020600040205080304" pitchFamily="18" charset="-128"/>
                          <a:ea typeface="ＭＳ Ｐ明朝" panose="02020600040205080304" pitchFamily="18" charset="-128"/>
                          <a:cs typeface="PMingLiU"/>
                        </a:rPr>
                        <a:t>,</a:t>
                      </a:r>
                      <a:r>
                        <a:rPr sz="1200" spc="15" dirty="0" smtClean="0">
                          <a:solidFill>
                            <a:srgbClr val="231F20"/>
                          </a:solidFill>
                          <a:latin typeface="ＭＳ Ｐ明朝" panose="02020600040205080304" pitchFamily="18" charset="-128"/>
                          <a:ea typeface="ＭＳ Ｐ明朝" panose="02020600040205080304" pitchFamily="18" charset="-128"/>
                          <a:cs typeface="PMingLiU"/>
                        </a:rPr>
                        <a:t>期末手当加算割合等に応じて定められている第</a:t>
                      </a:r>
                      <a:r>
                        <a:rPr sz="1200" spc="15" dirty="0">
                          <a:solidFill>
                            <a:srgbClr val="231F20"/>
                          </a:solidFill>
                          <a:latin typeface="ＭＳ Ｐ明朝" panose="02020600040205080304" pitchFamily="18" charset="-128"/>
                          <a:ea typeface="ＭＳ Ｐ明朝" panose="02020600040205080304" pitchFamily="18" charset="-128"/>
                          <a:cs typeface="PMingLiU"/>
                        </a:rPr>
                        <a:t>１号区分～第９</a:t>
                      </a:r>
                      <a:r>
                        <a:rPr sz="1200" spc="15" dirty="0" smtClean="0">
                          <a:solidFill>
                            <a:srgbClr val="231F20"/>
                          </a:solidFill>
                          <a:latin typeface="ＭＳ Ｐ明朝" panose="02020600040205080304" pitchFamily="18" charset="-128"/>
                          <a:ea typeface="ＭＳ Ｐ明朝" panose="02020600040205080304" pitchFamily="18" charset="-128"/>
                          <a:cs typeface="PMingLiU"/>
                        </a:rPr>
                        <a:t>号区分とそれに応じた額のう</a:t>
                      </a:r>
                      <a:r>
                        <a:rPr sz="1200" spc="225" dirty="0" smtClean="0">
                          <a:solidFill>
                            <a:srgbClr val="231F20"/>
                          </a:solidFill>
                          <a:latin typeface="ＭＳ Ｐ明朝" panose="02020600040205080304" pitchFamily="18" charset="-128"/>
                          <a:ea typeface="ＭＳ Ｐ明朝" panose="02020600040205080304" pitchFamily="18" charset="-128"/>
                          <a:cs typeface="PMingLiU"/>
                        </a:rPr>
                        <a:t>ち</a:t>
                      </a:r>
                      <a:r>
                        <a:rPr sz="1200" spc="50" dirty="0" smtClean="0">
                          <a:solidFill>
                            <a:srgbClr val="231F20"/>
                          </a:solidFill>
                          <a:latin typeface="ＭＳ Ｐ明朝" panose="02020600040205080304" pitchFamily="18" charset="-128"/>
                          <a:ea typeface="ＭＳ Ｐ明朝" panose="02020600040205080304" pitchFamily="18" charset="-128"/>
                          <a:cs typeface="PMingLiU"/>
                        </a:rPr>
                        <a:t>,</a:t>
                      </a:r>
                      <a:r>
                        <a:rPr sz="1200" spc="25" dirty="0" smtClean="0">
                          <a:solidFill>
                            <a:srgbClr val="231F20"/>
                          </a:solidFill>
                          <a:latin typeface="ＭＳ Ｐ明朝" panose="02020600040205080304" pitchFamily="18" charset="-128"/>
                          <a:ea typeface="ＭＳ Ｐ明朝" panose="02020600040205080304" pitchFamily="18" charset="-128"/>
                          <a:cs typeface="PMingLiU"/>
                        </a:rPr>
                        <a:t>各月ごとに額が多いものから順位を付し</a:t>
                      </a:r>
                      <a:r>
                        <a:rPr sz="1200" dirty="0" smtClean="0">
                          <a:solidFill>
                            <a:srgbClr val="231F20"/>
                          </a:solidFill>
                          <a:latin typeface="ＭＳ Ｐ明朝" panose="02020600040205080304" pitchFamily="18" charset="-128"/>
                          <a:ea typeface="ＭＳ Ｐ明朝" panose="02020600040205080304" pitchFamily="18" charset="-128"/>
                          <a:cs typeface="PMingLiU"/>
                        </a:rPr>
                        <a:t>,</a:t>
                      </a:r>
                      <a:r>
                        <a:rPr sz="1200" spc="15" dirty="0" smtClean="0">
                          <a:solidFill>
                            <a:srgbClr val="231F20"/>
                          </a:solidFill>
                          <a:latin typeface="ＭＳ Ｐ明朝" panose="02020600040205080304" pitchFamily="18" charset="-128"/>
                          <a:ea typeface="ＭＳ Ｐ明朝" panose="02020600040205080304" pitchFamily="18" charset="-128"/>
                          <a:cs typeface="PMingLiU"/>
                        </a:rPr>
                        <a:t>その第</a:t>
                      </a:r>
                      <a:r>
                        <a:rPr sz="1200" spc="15" dirty="0">
                          <a:solidFill>
                            <a:srgbClr val="231F20"/>
                          </a:solidFill>
                          <a:latin typeface="ＭＳ Ｐ明朝" panose="02020600040205080304" pitchFamily="18" charset="-128"/>
                          <a:ea typeface="ＭＳ Ｐ明朝" panose="02020600040205080304" pitchFamily="18" charset="-128"/>
                          <a:cs typeface="PMingLiU"/>
                        </a:rPr>
                        <a:t>１</a:t>
                      </a:r>
                      <a:r>
                        <a:rPr sz="1200" spc="15" dirty="0" smtClean="0">
                          <a:solidFill>
                            <a:srgbClr val="231F20"/>
                          </a:solidFill>
                          <a:latin typeface="ＭＳ Ｐ明朝" panose="02020600040205080304" pitchFamily="18" charset="-128"/>
                          <a:ea typeface="ＭＳ Ｐ明朝" panose="02020600040205080304" pitchFamily="18" charset="-128"/>
                          <a:cs typeface="PMingLiU"/>
                        </a:rPr>
                        <a:t>順位から第</a:t>
                      </a:r>
                      <a:r>
                        <a:rPr sz="1200" dirty="0" smtClean="0">
                          <a:solidFill>
                            <a:srgbClr val="231F20"/>
                          </a:solidFill>
                          <a:latin typeface="ＭＳ Ｐ明朝" panose="02020600040205080304" pitchFamily="18" charset="-128"/>
                          <a:ea typeface="ＭＳ Ｐ明朝" panose="02020600040205080304" pitchFamily="18" charset="-128"/>
                          <a:cs typeface="PMingLiU"/>
                        </a:rPr>
                        <a:t>60順位までの調整月額を合計した額</a:t>
                      </a:r>
                      <a:r>
                        <a:rPr sz="1200" spc="235" dirty="0" smtClean="0">
                          <a:solidFill>
                            <a:srgbClr val="231F20"/>
                          </a:solidFill>
                          <a:latin typeface="ＭＳ Ｐ明朝" panose="02020600040205080304" pitchFamily="18" charset="-128"/>
                          <a:ea typeface="ＭＳ Ｐ明朝" panose="02020600040205080304" pitchFamily="18" charset="-128"/>
                          <a:cs typeface="PMingLiU"/>
                        </a:rPr>
                        <a:t> </a:t>
                      </a:r>
                      <a:r>
                        <a:rPr sz="1200" spc="20" dirty="0">
                          <a:solidFill>
                            <a:srgbClr val="231F20"/>
                          </a:solidFill>
                          <a:latin typeface="ＭＳ Ｐ明朝" panose="02020600040205080304" pitchFamily="18" charset="-128"/>
                          <a:ea typeface="ＭＳ Ｐ明朝" panose="02020600040205080304" pitchFamily="18" charset="-128"/>
                          <a:cs typeface="PMingLiU"/>
                        </a:rPr>
                        <a:t>(</a:t>
                      </a:r>
                      <a:r>
                        <a:rPr sz="1200" spc="65" dirty="0">
                          <a:solidFill>
                            <a:srgbClr val="231F20"/>
                          </a:solidFill>
                          <a:latin typeface="ＭＳ Ｐ明朝" panose="02020600040205080304" pitchFamily="18" charset="-128"/>
                          <a:ea typeface="ＭＳ Ｐ明朝" panose="02020600040205080304" pitchFamily="18" charset="-128"/>
                          <a:cs typeface="PMingLiU"/>
                        </a:rPr>
                        <a:t>別表３参照</a:t>
                      </a:r>
                      <a:r>
                        <a:rPr sz="1200" spc="20" dirty="0" smtClean="0">
                          <a:solidFill>
                            <a:srgbClr val="231F20"/>
                          </a:solidFill>
                          <a:latin typeface="ＭＳ Ｐ明朝" panose="02020600040205080304" pitchFamily="18" charset="-128"/>
                          <a:ea typeface="ＭＳ Ｐ明朝" panose="02020600040205080304" pitchFamily="18" charset="-128"/>
                          <a:cs typeface="PMingLiU"/>
                        </a:rPr>
                        <a:t>)</a:t>
                      </a:r>
                      <a:r>
                        <a:rPr lang="ja-JP" altLang="en-US" sz="1200" spc="20" dirty="0" err="1" smtClean="0">
                          <a:solidFill>
                            <a:srgbClr val="231F20"/>
                          </a:solidFill>
                          <a:latin typeface="ＭＳ Ｐ明朝" panose="02020600040205080304" pitchFamily="18" charset="-128"/>
                          <a:ea typeface="ＭＳ Ｐ明朝" panose="02020600040205080304" pitchFamily="18" charset="-128"/>
                          <a:cs typeface="PMingLiU"/>
                        </a:rPr>
                        <a:t>。</a:t>
                      </a:r>
                      <a:endParaRPr sz="1200" dirty="0">
                        <a:latin typeface="ＭＳ Ｐ明朝" panose="02020600040205080304" pitchFamily="18" charset="-128"/>
                        <a:ea typeface="ＭＳ Ｐ明朝" panose="02020600040205080304" pitchFamily="18" charset="-128"/>
                        <a:cs typeface="PMingLiU"/>
                      </a:endParaRPr>
                    </a:p>
                  </a:txBody>
                  <a:tcPr marL="0" marR="0" marT="41910" marB="0" anchor="ctr">
                    <a:lnL w="9525">
                      <a:solidFill>
                        <a:srgbClr val="231F20"/>
                      </a:solidFill>
                      <a:prstDash val="solid"/>
                    </a:lnL>
                    <a:lnR w="9525">
                      <a:solidFill>
                        <a:srgbClr val="231F20"/>
                      </a:solidFill>
                      <a:prstDash val="solid"/>
                    </a:lnR>
                    <a:lnT w="9525">
                      <a:solidFill>
                        <a:srgbClr val="231F20"/>
                      </a:solidFill>
                      <a:prstDash val="solid"/>
                    </a:lnT>
                    <a:lnB w="9525">
                      <a:solidFill>
                        <a:srgbClr val="231F20"/>
                      </a:solidFill>
                      <a:prstDash val="solid"/>
                    </a:lnB>
                  </a:tcPr>
                </a:tc>
              </a:tr>
            </a:tbl>
          </a:graphicData>
        </a:graphic>
      </p:graphicFrame>
      <p:pic>
        <p:nvPicPr>
          <p:cNvPr id="13" name="object 13"/>
          <p:cNvPicPr/>
          <p:nvPr/>
        </p:nvPicPr>
        <p:blipFill>
          <a:blip r:embed="rId3" cstate="print"/>
          <a:stretch>
            <a:fillRect/>
          </a:stretch>
        </p:blipFill>
        <p:spPr>
          <a:xfrm>
            <a:off x="507645" y="9982900"/>
            <a:ext cx="180975" cy="180975"/>
          </a:xfrm>
          <a:prstGeom prst="rect">
            <a:avLst/>
          </a:prstGeom>
        </p:spPr>
      </p:pic>
      <p:sp>
        <p:nvSpPr>
          <p:cNvPr id="14" name="object 14"/>
          <p:cNvSpPr txBox="1">
            <a:spLocks noGrp="1"/>
          </p:cNvSpPr>
          <p:nvPr>
            <p:ph type="sldNum" sz="quarter" idx="7"/>
          </p:nvPr>
        </p:nvSpPr>
        <p:spPr>
          <a:xfrm>
            <a:off x="3658744" y="9944292"/>
            <a:ext cx="533400" cy="153888"/>
          </a:xfrm>
          <a:prstGeom prst="rect">
            <a:avLst/>
          </a:prstGeom>
        </p:spPr>
        <p:txBody>
          <a:bodyPr vert="horz" wrap="square" lIns="0" tIns="0" rIns="0" bIns="0" rtlCol="0">
            <a:spAutoFit/>
          </a:bodyPr>
          <a:lstStyle/>
          <a:p>
            <a:pPr marL="12702">
              <a:lnSpc>
                <a:spcPts val="1159"/>
              </a:lnSpc>
            </a:pPr>
            <a:r>
              <a:rPr dirty="0"/>
              <a:t>―</a:t>
            </a:r>
            <a:r>
              <a:rPr spc="-57" dirty="0"/>
              <a:t> </a:t>
            </a:r>
            <a:r>
              <a:rPr lang="ja-JP" altLang="en-US" spc="30" dirty="0"/>
              <a:t>２</a:t>
            </a:r>
            <a:r>
              <a:rPr spc="-50" dirty="0" smtClean="0"/>
              <a:t> </a:t>
            </a:r>
            <a:r>
              <a:rPr dirty="0"/>
              <a:t>―</a:t>
            </a:r>
          </a:p>
        </p:txBody>
      </p:sp>
      <p:sp>
        <p:nvSpPr>
          <p:cNvPr id="15" name="正方形/長方形 14"/>
          <p:cNvSpPr/>
          <p:nvPr/>
        </p:nvSpPr>
        <p:spPr>
          <a:xfrm>
            <a:off x="806450" y="2990999"/>
            <a:ext cx="2895600" cy="3618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4108094" y="2990786"/>
            <a:ext cx="660756" cy="3618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5174894" y="2996631"/>
            <a:ext cx="978078" cy="3597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99884019"/>
      </p:ext>
    </p:extLst>
  </p:cSld>
  <p:clrMapOvr>
    <a:masterClrMapping/>
  </p:clrMapOvr>
  <mc:AlternateContent xmlns:mc="http://schemas.openxmlformats.org/markup-compatibility/2006" xmlns:p14="http://schemas.microsoft.com/office/powerpoint/2010/main">
    <mc:Choice Requires="p14">
      <p:transition spd="slow" p14:dur="2000" advClick="0" advTm="66000"/>
    </mc:Choice>
    <mc:Fallback xmlns="">
      <p:transition spd="slow" advClick="0" advTm="66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3826334" y="1594115"/>
            <a:ext cx="162993" cy="96609"/>
          </a:xfrm>
          <a:prstGeom prst="rect">
            <a:avLst/>
          </a:prstGeom>
        </p:spPr>
      </p:pic>
      <p:sp>
        <p:nvSpPr>
          <p:cNvPr id="3" name="object 3"/>
          <p:cNvSpPr/>
          <p:nvPr/>
        </p:nvSpPr>
        <p:spPr>
          <a:xfrm>
            <a:off x="5738490" y="1594106"/>
            <a:ext cx="321310" cy="97155"/>
          </a:xfrm>
          <a:custGeom>
            <a:avLst/>
            <a:gdLst/>
            <a:ahLst/>
            <a:cxnLst/>
            <a:rect l="l" t="t" r="r" b="b"/>
            <a:pathLst>
              <a:path w="321310" h="97155">
                <a:moveTo>
                  <a:pt x="279787" y="62814"/>
                </a:moveTo>
                <a:lnTo>
                  <a:pt x="276243" y="62814"/>
                </a:lnTo>
                <a:lnTo>
                  <a:pt x="274732" y="63360"/>
                </a:lnTo>
                <a:lnTo>
                  <a:pt x="272548" y="65557"/>
                </a:lnTo>
                <a:lnTo>
                  <a:pt x="272001" y="67335"/>
                </a:lnTo>
                <a:lnTo>
                  <a:pt x="272082" y="74041"/>
                </a:lnTo>
                <a:lnTo>
                  <a:pt x="274046" y="77457"/>
                </a:lnTo>
                <a:lnTo>
                  <a:pt x="278148" y="80467"/>
                </a:lnTo>
                <a:lnTo>
                  <a:pt x="282530" y="83756"/>
                </a:lnTo>
                <a:lnTo>
                  <a:pt x="288143" y="85394"/>
                </a:lnTo>
                <a:lnTo>
                  <a:pt x="303751" y="85394"/>
                </a:lnTo>
                <a:lnTo>
                  <a:pt x="310317" y="83070"/>
                </a:lnTo>
                <a:lnTo>
                  <a:pt x="310831" y="82524"/>
                </a:lnTo>
                <a:lnTo>
                  <a:pt x="291013" y="82524"/>
                </a:lnTo>
                <a:lnTo>
                  <a:pt x="287876" y="81838"/>
                </a:lnTo>
                <a:lnTo>
                  <a:pt x="285133" y="80467"/>
                </a:lnTo>
                <a:lnTo>
                  <a:pt x="282669" y="79108"/>
                </a:lnTo>
                <a:lnTo>
                  <a:pt x="281534" y="77457"/>
                </a:lnTo>
                <a:lnTo>
                  <a:pt x="281492" y="73228"/>
                </a:lnTo>
                <a:lnTo>
                  <a:pt x="281717" y="72123"/>
                </a:lnTo>
                <a:lnTo>
                  <a:pt x="282263" y="71031"/>
                </a:lnTo>
                <a:lnTo>
                  <a:pt x="283076" y="69938"/>
                </a:lnTo>
                <a:lnTo>
                  <a:pt x="283495" y="68834"/>
                </a:lnTo>
                <a:lnTo>
                  <a:pt x="283495" y="66382"/>
                </a:lnTo>
                <a:lnTo>
                  <a:pt x="282936" y="65138"/>
                </a:lnTo>
                <a:lnTo>
                  <a:pt x="281031" y="63233"/>
                </a:lnTo>
                <a:lnTo>
                  <a:pt x="279787" y="62814"/>
                </a:lnTo>
                <a:close/>
              </a:path>
              <a:path w="321310" h="97155">
                <a:moveTo>
                  <a:pt x="312383" y="42697"/>
                </a:moveTo>
                <a:lnTo>
                  <a:pt x="300742" y="42697"/>
                </a:lnTo>
                <a:lnTo>
                  <a:pt x="304844" y="44335"/>
                </a:lnTo>
                <a:lnTo>
                  <a:pt x="311410" y="50901"/>
                </a:lnTo>
                <a:lnTo>
                  <a:pt x="312952" y="55422"/>
                </a:lnTo>
                <a:lnTo>
                  <a:pt x="312959" y="68567"/>
                </a:lnTo>
                <a:lnTo>
                  <a:pt x="311410" y="73228"/>
                </a:lnTo>
                <a:lnTo>
                  <a:pt x="308133" y="76771"/>
                </a:lnTo>
                <a:lnTo>
                  <a:pt x="304844" y="80606"/>
                </a:lnTo>
                <a:lnTo>
                  <a:pt x="300335" y="82524"/>
                </a:lnTo>
                <a:lnTo>
                  <a:pt x="310831" y="82524"/>
                </a:lnTo>
                <a:lnTo>
                  <a:pt x="314686" y="78422"/>
                </a:lnTo>
                <a:lnTo>
                  <a:pt x="319068" y="74041"/>
                </a:lnTo>
                <a:lnTo>
                  <a:pt x="321158" y="68834"/>
                </a:lnTo>
                <a:lnTo>
                  <a:pt x="321265" y="55422"/>
                </a:lnTo>
                <a:lnTo>
                  <a:pt x="319068" y="49822"/>
                </a:lnTo>
                <a:lnTo>
                  <a:pt x="312383" y="42697"/>
                </a:lnTo>
                <a:close/>
              </a:path>
              <a:path w="321310" h="97155">
                <a:moveTo>
                  <a:pt x="318382" y="14363"/>
                </a:moveTo>
                <a:lnTo>
                  <a:pt x="278148" y="14363"/>
                </a:lnTo>
                <a:lnTo>
                  <a:pt x="275291" y="49682"/>
                </a:lnTo>
                <a:lnTo>
                  <a:pt x="278580" y="50901"/>
                </a:lnTo>
                <a:lnTo>
                  <a:pt x="281577" y="47625"/>
                </a:lnTo>
                <a:lnTo>
                  <a:pt x="282114" y="47218"/>
                </a:lnTo>
                <a:lnTo>
                  <a:pt x="278580" y="47218"/>
                </a:lnTo>
                <a:lnTo>
                  <a:pt x="281031" y="20942"/>
                </a:lnTo>
                <a:lnTo>
                  <a:pt x="316756" y="20942"/>
                </a:lnTo>
                <a:lnTo>
                  <a:pt x="318382" y="14363"/>
                </a:lnTo>
                <a:close/>
              </a:path>
              <a:path w="321310" h="97155">
                <a:moveTo>
                  <a:pt x="304983" y="38595"/>
                </a:moveTo>
                <a:lnTo>
                  <a:pt x="294569" y="38595"/>
                </a:lnTo>
                <a:lnTo>
                  <a:pt x="291305" y="39281"/>
                </a:lnTo>
                <a:lnTo>
                  <a:pt x="284727" y="42024"/>
                </a:lnTo>
                <a:lnTo>
                  <a:pt x="281577" y="44196"/>
                </a:lnTo>
                <a:lnTo>
                  <a:pt x="278580" y="47218"/>
                </a:lnTo>
                <a:lnTo>
                  <a:pt x="282114" y="47218"/>
                </a:lnTo>
                <a:lnTo>
                  <a:pt x="284460" y="45440"/>
                </a:lnTo>
                <a:lnTo>
                  <a:pt x="287191" y="44335"/>
                </a:lnTo>
                <a:lnTo>
                  <a:pt x="290201" y="43256"/>
                </a:lnTo>
                <a:lnTo>
                  <a:pt x="293071" y="42697"/>
                </a:lnTo>
                <a:lnTo>
                  <a:pt x="312383" y="42697"/>
                </a:lnTo>
                <a:lnTo>
                  <a:pt x="310584" y="40779"/>
                </a:lnTo>
                <a:lnTo>
                  <a:pt x="304983" y="38595"/>
                </a:lnTo>
                <a:close/>
              </a:path>
              <a:path w="321310" h="97155">
                <a:moveTo>
                  <a:pt x="232272" y="18811"/>
                </a:moveTo>
                <a:lnTo>
                  <a:pt x="218934" y="18811"/>
                </a:lnTo>
                <a:lnTo>
                  <a:pt x="228272" y="20632"/>
                </a:lnTo>
                <a:lnTo>
                  <a:pt x="236176" y="24351"/>
                </a:lnTo>
                <a:lnTo>
                  <a:pt x="242652" y="29972"/>
                </a:lnTo>
                <a:lnTo>
                  <a:pt x="246462" y="34353"/>
                </a:lnTo>
                <a:lnTo>
                  <a:pt x="248392" y="40233"/>
                </a:lnTo>
                <a:lnTo>
                  <a:pt x="248392" y="54749"/>
                </a:lnTo>
                <a:lnTo>
                  <a:pt x="213493" y="82105"/>
                </a:lnTo>
                <a:lnTo>
                  <a:pt x="212400" y="82664"/>
                </a:lnTo>
                <a:lnTo>
                  <a:pt x="212400" y="83210"/>
                </a:lnTo>
                <a:lnTo>
                  <a:pt x="213493" y="83756"/>
                </a:lnTo>
                <a:lnTo>
                  <a:pt x="251935" y="61988"/>
                </a:lnTo>
                <a:lnTo>
                  <a:pt x="254539" y="55422"/>
                </a:lnTo>
                <a:lnTo>
                  <a:pt x="254539" y="39827"/>
                </a:lnTo>
                <a:lnTo>
                  <a:pt x="251808" y="32994"/>
                </a:lnTo>
                <a:lnTo>
                  <a:pt x="246335" y="27508"/>
                </a:lnTo>
                <a:lnTo>
                  <a:pt x="240025" y="22481"/>
                </a:lnTo>
                <a:lnTo>
                  <a:pt x="232563" y="18884"/>
                </a:lnTo>
                <a:lnTo>
                  <a:pt x="232272" y="18811"/>
                </a:lnTo>
                <a:close/>
              </a:path>
              <a:path w="321310" h="97155">
                <a:moveTo>
                  <a:pt x="214305" y="16014"/>
                </a:moveTo>
                <a:lnTo>
                  <a:pt x="176974" y="35083"/>
                </a:lnTo>
                <a:lnTo>
                  <a:pt x="171214" y="61455"/>
                </a:lnTo>
                <a:lnTo>
                  <a:pt x="172294" y="65963"/>
                </a:lnTo>
                <a:lnTo>
                  <a:pt x="174491" y="69799"/>
                </a:lnTo>
                <a:lnTo>
                  <a:pt x="176129" y="72809"/>
                </a:lnTo>
                <a:lnTo>
                  <a:pt x="178733" y="74866"/>
                </a:lnTo>
                <a:lnTo>
                  <a:pt x="182289" y="75946"/>
                </a:lnTo>
                <a:lnTo>
                  <a:pt x="183381" y="78689"/>
                </a:lnTo>
                <a:lnTo>
                  <a:pt x="185438" y="78968"/>
                </a:lnTo>
                <a:lnTo>
                  <a:pt x="190353" y="75412"/>
                </a:lnTo>
                <a:lnTo>
                  <a:pt x="192144" y="73494"/>
                </a:lnTo>
                <a:lnTo>
                  <a:pt x="192423" y="73075"/>
                </a:lnTo>
                <a:lnTo>
                  <a:pt x="183381" y="73075"/>
                </a:lnTo>
                <a:lnTo>
                  <a:pt x="182009" y="72402"/>
                </a:lnTo>
                <a:lnTo>
                  <a:pt x="177628" y="68008"/>
                </a:lnTo>
                <a:lnTo>
                  <a:pt x="176129" y="62407"/>
                </a:lnTo>
                <a:lnTo>
                  <a:pt x="176219" y="53273"/>
                </a:lnTo>
                <a:lnTo>
                  <a:pt x="198583" y="20383"/>
                </a:lnTo>
                <a:lnTo>
                  <a:pt x="205682" y="19304"/>
                </a:lnTo>
                <a:lnTo>
                  <a:pt x="208911" y="19304"/>
                </a:lnTo>
                <a:lnTo>
                  <a:pt x="208159" y="18884"/>
                </a:lnTo>
                <a:lnTo>
                  <a:pt x="232272" y="18811"/>
                </a:lnTo>
                <a:lnTo>
                  <a:pt x="224009" y="16733"/>
                </a:lnTo>
                <a:lnTo>
                  <a:pt x="214305" y="16014"/>
                </a:lnTo>
                <a:close/>
              </a:path>
              <a:path w="321310" h="97155">
                <a:moveTo>
                  <a:pt x="208911" y="19304"/>
                </a:moveTo>
                <a:lnTo>
                  <a:pt x="205682" y="19304"/>
                </a:lnTo>
                <a:lnTo>
                  <a:pt x="207879" y="20942"/>
                </a:lnTo>
                <a:lnTo>
                  <a:pt x="208565" y="23406"/>
                </a:lnTo>
                <a:lnTo>
                  <a:pt x="194498" y="61099"/>
                </a:lnTo>
                <a:lnTo>
                  <a:pt x="185857" y="73075"/>
                </a:lnTo>
                <a:lnTo>
                  <a:pt x="192423" y="73075"/>
                </a:lnTo>
                <a:lnTo>
                  <a:pt x="213912" y="27914"/>
                </a:lnTo>
                <a:lnTo>
                  <a:pt x="216642" y="27368"/>
                </a:lnTo>
                <a:lnTo>
                  <a:pt x="217049" y="26149"/>
                </a:lnTo>
                <a:lnTo>
                  <a:pt x="212946" y="22034"/>
                </a:lnTo>
                <a:lnTo>
                  <a:pt x="210622" y="20256"/>
                </a:lnTo>
                <a:lnTo>
                  <a:pt x="208911" y="19304"/>
                </a:lnTo>
                <a:close/>
              </a:path>
              <a:path w="321310" h="97155">
                <a:moveTo>
                  <a:pt x="114344" y="64046"/>
                </a:moveTo>
                <a:lnTo>
                  <a:pt x="109010" y="64046"/>
                </a:lnTo>
                <a:lnTo>
                  <a:pt x="109010" y="96608"/>
                </a:lnTo>
                <a:lnTo>
                  <a:pt x="110788" y="96481"/>
                </a:lnTo>
                <a:lnTo>
                  <a:pt x="114344" y="93192"/>
                </a:lnTo>
                <a:lnTo>
                  <a:pt x="114344" y="64046"/>
                </a:lnTo>
                <a:close/>
              </a:path>
              <a:path w="321310" h="97155">
                <a:moveTo>
                  <a:pt x="117032" y="61163"/>
                </a:moveTo>
                <a:lnTo>
                  <a:pt x="114344" y="61163"/>
                </a:lnTo>
                <a:lnTo>
                  <a:pt x="122446" y="70405"/>
                </a:lnTo>
                <a:lnTo>
                  <a:pt x="131170" y="78414"/>
                </a:lnTo>
                <a:lnTo>
                  <a:pt x="140509" y="85192"/>
                </a:lnTo>
                <a:lnTo>
                  <a:pt x="150462" y="90741"/>
                </a:lnTo>
                <a:lnTo>
                  <a:pt x="151288" y="87998"/>
                </a:lnTo>
                <a:lnTo>
                  <a:pt x="154018" y="85801"/>
                </a:lnTo>
                <a:lnTo>
                  <a:pt x="158679" y="84162"/>
                </a:lnTo>
                <a:lnTo>
                  <a:pt x="148109" y="81551"/>
                </a:lnTo>
                <a:lnTo>
                  <a:pt x="137332" y="76574"/>
                </a:lnTo>
                <a:lnTo>
                  <a:pt x="126349" y="69236"/>
                </a:lnTo>
                <a:lnTo>
                  <a:pt x="117032" y="61163"/>
                </a:lnTo>
                <a:close/>
              </a:path>
              <a:path w="321310" h="97155">
                <a:moveTo>
                  <a:pt x="115156" y="59537"/>
                </a:moveTo>
                <a:lnTo>
                  <a:pt x="105720" y="59537"/>
                </a:lnTo>
                <a:lnTo>
                  <a:pt x="96612" y="68307"/>
                </a:lnTo>
                <a:lnTo>
                  <a:pt x="86529" y="76157"/>
                </a:lnTo>
                <a:lnTo>
                  <a:pt x="75472" y="83085"/>
                </a:lnTo>
                <a:lnTo>
                  <a:pt x="63442" y="89090"/>
                </a:lnTo>
                <a:lnTo>
                  <a:pt x="62617" y="89636"/>
                </a:lnTo>
                <a:lnTo>
                  <a:pt x="62756" y="90043"/>
                </a:lnTo>
                <a:lnTo>
                  <a:pt x="63836" y="90322"/>
                </a:lnTo>
                <a:lnTo>
                  <a:pt x="75589" y="86372"/>
                </a:lnTo>
                <a:lnTo>
                  <a:pt x="87037" y="80675"/>
                </a:lnTo>
                <a:lnTo>
                  <a:pt x="98178" y="73232"/>
                </a:lnTo>
                <a:lnTo>
                  <a:pt x="109010" y="64046"/>
                </a:lnTo>
                <a:lnTo>
                  <a:pt x="114344" y="64046"/>
                </a:lnTo>
                <a:lnTo>
                  <a:pt x="114344" y="61163"/>
                </a:lnTo>
                <a:lnTo>
                  <a:pt x="117032" y="61163"/>
                </a:lnTo>
                <a:lnTo>
                  <a:pt x="115156" y="59537"/>
                </a:lnTo>
                <a:close/>
              </a:path>
              <a:path w="321310" h="97155">
                <a:moveTo>
                  <a:pt x="149243" y="52552"/>
                </a:moveTo>
                <a:lnTo>
                  <a:pt x="144722" y="57073"/>
                </a:lnTo>
                <a:lnTo>
                  <a:pt x="65893" y="57073"/>
                </a:lnTo>
                <a:lnTo>
                  <a:pt x="65893" y="59537"/>
                </a:lnTo>
                <a:lnTo>
                  <a:pt x="154984" y="59537"/>
                </a:lnTo>
                <a:lnTo>
                  <a:pt x="156622" y="58991"/>
                </a:lnTo>
                <a:lnTo>
                  <a:pt x="156622" y="58026"/>
                </a:lnTo>
                <a:lnTo>
                  <a:pt x="154984" y="56654"/>
                </a:lnTo>
                <a:lnTo>
                  <a:pt x="149243" y="52552"/>
                </a:lnTo>
                <a:close/>
              </a:path>
              <a:path w="321310" h="97155">
                <a:moveTo>
                  <a:pt x="109010" y="40233"/>
                </a:moveTo>
                <a:lnTo>
                  <a:pt x="109010" y="57073"/>
                </a:lnTo>
                <a:lnTo>
                  <a:pt x="114344" y="57073"/>
                </a:lnTo>
                <a:lnTo>
                  <a:pt x="114344" y="44754"/>
                </a:lnTo>
                <a:lnTo>
                  <a:pt x="118446" y="43383"/>
                </a:lnTo>
                <a:lnTo>
                  <a:pt x="119132" y="42291"/>
                </a:lnTo>
                <a:lnTo>
                  <a:pt x="116388" y="41465"/>
                </a:lnTo>
                <a:lnTo>
                  <a:pt x="109010" y="40233"/>
                </a:lnTo>
                <a:close/>
              </a:path>
              <a:path w="321310" h="97155">
                <a:moveTo>
                  <a:pt x="99632" y="13144"/>
                </a:moveTo>
                <a:lnTo>
                  <a:pt x="97516" y="13144"/>
                </a:lnTo>
                <a:lnTo>
                  <a:pt x="99701" y="18618"/>
                </a:lnTo>
                <a:lnTo>
                  <a:pt x="103117" y="23812"/>
                </a:lnTo>
                <a:lnTo>
                  <a:pt x="107765" y="28740"/>
                </a:lnTo>
                <a:lnTo>
                  <a:pt x="97659" y="35824"/>
                </a:lnTo>
                <a:lnTo>
                  <a:pt x="87040" y="41878"/>
                </a:lnTo>
                <a:lnTo>
                  <a:pt x="75909" y="46903"/>
                </a:lnTo>
                <a:lnTo>
                  <a:pt x="64268" y="50901"/>
                </a:lnTo>
                <a:lnTo>
                  <a:pt x="63442" y="51460"/>
                </a:lnTo>
                <a:lnTo>
                  <a:pt x="63709" y="51866"/>
                </a:lnTo>
                <a:lnTo>
                  <a:pt x="65080" y="52133"/>
                </a:lnTo>
                <a:lnTo>
                  <a:pt x="77215" y="49345"/>
                </a:lnTo>
                <a:lnTo>
                  <a:pt x="88990" y="45061"/>
                </a:lnTo>
                <a:lnTo>
                  <a:pt x="100404" y="39283"/>
                </a:lnTo>
                <a:lnTo>
                  <a:pt x="111461" y="32016"/>
                </a:lnTo>
                <a:lnTo>
                  <a:pt x="120438" y="32016"/>
                </a:lnTo>
                <a:lnTo>
                  <a:pt x="114750" y="29146"/>
                </a:lnTo>
                <a:lnTo>
                  <a:pt x="117957" y="26276"/>
                </a:lnTo>
                <a:lnTo>
                  <a:pt x="110648" y="26276"/>
                </a:lnTo>
                <a:lnTo>
                  <a:pt x="106000" y="22174"/>
                </a:lnTo>
                <a:lnTo>
                  <a:pt x="102164" y="17526"/>
                </a:lnTo>
                <a:lnTo>
                  <a:pt x="99632" y="13144"/>
                </a:lnTo>
                <a:close/>
              </a:path>
              <a:path w="321310" h="97155">
                <a:moveTo>
                  <a:pt x="120438" y="32016"/>
                </a:moveTo>
                <a:lnTo>
                  <a:pt x="111461" y="32016"/>
                </a:lnTo>
                <a:lnTo>
                  <a:pt x="118647" y="36951"/>
                </a:lnTo>
                <a:lnTo>
                  <a:pt x="127477" y="41468"/>
                </a:lnTo>
                <a:lnTo>
                  <a:pt x="137948" y="45571"/>
                </a:lnTo>
                <a:lnTo>
                  <a:pt x="150056" y="49263"/>
                </a:lnTo>
                <a:lnTo>
                  <a:pt x="151428" y="46812"/>
                </a:lnTo>
                <a:lnTo>
                  <a:pt x="154018" y="44615"/>
                </a:lnTo>
                <a:lnTo>
                  <a:pt x="157867" y="42697"/>
                </a:lnTo>
                <a:lnTo>
                  <a:pt x="145007" y="40313"/>
                </a:lnTo>
                <a:lnTo>
                  <a:pt x="133537" y="37260"/>
                </a:lnTo>
                <a:lnTo>
                  <a:pt x="123452" y="33537"/>
                </a:lnTo>
                <a:lnTo>
                  <a:pt x="120438" y="32016"/>
                </a:lnTo>
                <a:close/>
              </a:path>
              <a:path w="321310" h="97155">
                <a:moveTo>
                  <a:pt x="99154" y="0"/>
                </a:moveTo>
                <a:lnTo>
                  <a:pt x="93411" y="9856"/>
                </a:lnTo>
                <a:lnTo>
                  <a:pt x="86431" y="18889"/>
                </a:lnTo>
                <a:lnTo>
                  <a:pt x="78214" y="27101"/>
                </a:lnTo>
                <a:lnTo>
                  <a:pt x="68763" y="34493"/>
                </a:lnTo>
                <a:lnTo>
                  <a:pt x="67671" y="35585"/>
                </a:lnTo>
                <a:lnTo>
                  <a:pt x="67811" y="36131"/>
                </a:lnTo>
                <a:lnTo>
                  <a:pt x="69182" y="36131"/>
                </a:lnTo>
                <a:lnTo>
                  <a:pt x="76953" y="31616"/>
                </a:lnTo>
                <a:lnTo>
                  <a:pt x="84269" y="26276"/>
                </a:lnTo>
                <a:lnTo>
                  <a:pt x="91117" y="20124"/>
                </a:lnTo>
                <a:lnTo>
                  <a:pt x="97516" y="13144"/>
                </a:lnTo>
                <a:lnTo>
                  <a:pt x="99632" y="13144"/>
                </a:lnTo>
                <a:lnTo>
                  <a:pt x="99154" y="12319"/>
                </a:lnTo>
                <a:lnTo>
                  <a:pt x="135553" y="12319"/>
                </a:lnTo>
                <a:lnTo>
                  <a:pt x="134867" y="11493"/>
                </a:lnTo>
                <a:lnTo>
                  <a:pt x="132721" y="9855"/>
                </a:lnTo>
                <a:lnTo>
                  <a:pt x="99561" y="9855"/>
                </a:lnTo>
                <a:lnTo>
                  <a:pt x="103663" y="5753"/>
                </a:lnTo>
                <a:lnTo>
                  <a:pt x="107389" y="5753"/>
                </a:lnTo>
                <a:lnTo>
                  <a:pt x="108044" y="5334"/>
                </a:lnTo>
                <a:lnTo>
                  <a:pt x="106952" y="3695"/>
                </a:lnTo>
                <a:lnTo>
                  <a:pt x="99154" y="0"/>
                </a:lnTo>
                <a:close/>
              </a:path>
              <a:path w="321310" h="97155">
                <a:moveTo>
                  <a:pt x="135553" y="12319"/>
                </a:moveTo>
                <a:lnTo>
                  <a:pt x="124186" y="12319"/>
                </a:lnTo>
                <a:lnTo>
                  <a:pt x="118979" y="18338"/>
                </a:lnTo>
                <a:lnTo>
                  <a:pt x="114483" y="22999"/>
                </a:lnTo>
                <a:lnTo>
                  <a:pt x="110648" y="26276"/>
                </a:lnTo>
                <a:lnTo>
                  <a:pt x="117957" y="26276"/>
                </a:lnTo>
                <a:lnTo>
                  <a:pt x="119944" y="24498"/>
                </a:lnTo>
                <a:lnTo>
                  <a:pt x="125431" y="19164"/>
                </a:lnTo>
                <a:lnTo>
                  <a:pt x="131171" y="13144"/>
                </a:lnTo>
                <a:lnTo>
                  <a:pt x="136238" y="13144"/>
                </a:lnTo>
                <a:lnTo>
                  <a:pt x="135553" y="12319"/>
                </a:lnTo>
                <a:close/>
              </a:path>
              <a:path w="321310" h="97155">
                <a:moveTo>
                  <a:pt x="136238" y="13144"/>
                </a:moveTo>
                <a:lnTo>
                  <a:pt x="131171" y="13144"/>
                </a:lnTo>
                <a:lnTo>
                  <a:pt x="135007" y="13690"/>
                </a:lnTo>
                <a:lnTo>
                  <a:pt x="136238" y="13144"/>
                </a:lnTo>
                <a:close/>
              </a:path>
              <a:path w="321310" h="97155">
                <a:moveTo>
                  <a:pt x="127882" y="6159"/>
                </a:moveTo>
                <a:lnTo>
                  <a:pt x="124186" y="9855"/>
                </a:lnTo>
                <a:lnTo>
                  <a:pt x="132721" y="9855"/>
                </a:lnTo>
                <a:lnTo>
                  <a:pt x="127882" y="6159"/>
                </a:lnTo>
                <a:close/>
              </a:path>
              <a:path w="321310" h="97155">
                <a:moveTo>
                  <a:pt x="107389" y="5753"/>
                </a:moveTo>
                <a:lnTo>
                  <a:pt x="103663" y="5753"/>
                </a:lnTo>
                <a:lnTo>
                  <a:pt x="106952" y="6032"/>
                </a:lnTo>
                <a:lnTo>
                  <a:pt x="107389" y="5753"/>
                </a:lnTo>
                <a:close/>
              </a:path>
              <a:path w="321310" h="97155">
                <a:moveTo>
                  <a:pt x="34080" y="13550"/>
                </a:moveTo>
                <a:lnTo>
                  <a:pt x="20122" y="13550"/>
                </a:lnTo>
                <a:lnTo>
                  <a:pt x="13277" y="16840"/>
                </a:lnTo>
                <a:lnTo>
                  <a:pt x="0" y="50634"/>
                </a:lnTo>
                <a:lnTo>
                  <a:pt x="378" y="58578"/>
                </a:lnTo>
                <a:lnTo>
                  <a:pt x="16833" y="85394"/>
                </a:lnTo>
                <a:lnTo>
                  <a:pt x="32441" y="85394"/>
                </a:lnTo>
                <a:lnTo>
                  <a:pt x="38321" y="83070"/>
                </a:lnTo>
                <a:lnTo>
                  <a:pt x="38835" y="82524"/>
                </a:lnTo>
                <a:lnTo>
                  <a:pt x="20808" y="82524"/>
                </a:lnTo>
                <a:lnTo>
                  <a:pt x="16681" y="80733"/>
                </a:lnTo>
                <a:lnTo>
                  <a:pt x="9848" y="73901"/>
                </a:lnTo>
                <a:lnTo>
                  <a:pt x="8210" y="68973"/>
                </a:lnTo>
                <a:lnTo>
                  <a:pt x="8210" y="58293"/>
                </a:lnTo>
                <a:lnTo>
                  <a:pt x="10052" y="54203"/>
                </a:lnTo>
                <a:lnTo>
                  <a:pt x="7803" y="54203"/>
                </a:lnTo>
                <a:lnTo>
                  <a:pt x="21761" y="16421"/>
                </a:lnTo>
                <a:lnTo>
                  <a:pt x="41052" y="16421"/>
                </a:lnTo>
                <a:lnTo>
                  <a:pt x="38321" y="14516"/>
                </a:lnTo>
                <a:lnTo>
                  <a:pt x="34080" y="13550"/>
                </a:lnTo>
                <a:close/>
              </a:path>
              <a:path w="321310" h="97155">
                <a:moveTo>
                  <a:pt x="42801" y="43116"/>
                </a:moveTo>
                <a:lnTo>
                  <a:pt x="31743" y="43116"/>
                </a:lnTo>
                <a:lnTo>
                  <a:pt x="35312" y="44615"/>
                </a:lnTo>
                <a:lnTo>
                  <a:pt x="40226" y="50634"/>
                </a:lnTo>
                <a:lnTo>
                  <a:pt x="41471" y="55295"/>
                </a:lnTo>
                <a:lnTo>
                  <a:pt x="41471" y="68427"/>
                </a:lnTo>
                <a:lnTo>
                  <a:pt x="39947" y="73634"/>
                </a:lnTo>
                <a:lnTo>
                  <a:pt x="36950" y="77190"/>
                </a:lnTo>
                <a:lnTo>
                  <a:pt x="33927" y="80733"/>
                </a:lnTo>
                <a:lnTo>
                  <a:pt x="30105" y="82524"/>
                </a:lnTo>
                <a:lnTo>
                  <a:pt x="38835" y="82524"/>
                </a:lnTo>
                <a:lnTo>
                  <a:pt x="42690" y="78422"/>
                </a:lnTo>
                <a:lnTo>
                  <a:pt x="47072" y="74041"/>
                </a:lnTo>
                <a:lnTo>
                  <a:pt x="49256" y="68427"/>
                </a:lnTo>
                <a:lnTo>
                  <a:pt x="49213" y="54063"/>
                </a:lnTo>
                <a:lnTo>
                  <a:pt x="47478" y="48437"/>
                </a:lnTo>
                <a:lnTo>
                  <a:pt x="43935" y="44335"/>
                </a:lnTo>
                <a:lnTo>
                  <a:pt x="42801" y="43116"/>
                </a:lnTo>
                <a:close/>
              </a:path>
              <a:path w="321310" h="97155">
                <a:moveTo>
                  <a:pt x="35312" y="38595"/>
                </a:moveTo>
                <a:lnTo>
                  <a:pt x="23259" y="38595"/>
                </a:lnTo>
                <a:lnTo>
                  <a:pt x="18751" y="40093"/>
                </a:lnTo>
                <a:lnTo>
                  <a:pt x="11626" y="46126"/>
                </a:lnTo>
                <a:lnTo>
                  <a:pt x="9175" y="49822"/>
                </a:lnTo>
                <a:lnTo>
                  <a:pt x="7803" y="54203"/>
                </a:lnTo>
                <a:lnTo>
                  <a:pt x="10052" y="54203"/>
                </a:lnTo>
                <a:lnTo>
                  <a:pt x="10115" y="54063"/>
                </a:lnTo>
                <a:lnTo>
                  <a:pt x="13963" y="49682"/>
                </a:lnTo>
                <a:lnTo>
                  <a:pt x="17773" y="45300"/>
                </a:lnTo>
                <a:lnTo>
                  <a:pt x="22167" y="43116"/>
                </a:lnTo>
                <a:lnTo>
                  <a:pt x="42801" y="43116"/>
                </a:lnTo>
                <a:lnTo>
                  <a:pt x="40379" y="40513"/>
                </a:lnTo>
                <a:lnTo>
                  <a:pt x="35312" y="38595"/>
                </a:lnTo>
                <a:close/>
              </a:path>
              <a:path w="321310" h="97155">
                <a:moveTo>
                  <a:pt x="41052" y="16421"/>
                </a:moveTo>
                <a:lnTo>
                  <a:pt x="29965" y="16421"/>
                </a:lnTo>
                <a:lnTo>
                  <a:pt x="32149" y="16700"/>
                </a:lnTo>
                <a:lnTo>
                  <a:pt x="33254" y="17246"/>
                </a:lnTo>
                <a:lnTo>
                  <a:pt x="34626" y="18072"/>
                </a:lnTo>
                <a:lnTo>
                  <a:pt x="35312" y="19164"/>
                </a:lnTo>
                <a:lnTo>
                  <a:pt x="35379" y="21082"/>
                </a:lnTo>
                <a:lnTo>
                  <a:pt x="35578" y="22720"/>
                </a:lnTo>
                <a:lnTo>
                  <a:pt x="35985" y="24498"/>
                </a:lnTo>
                <a:lnTo>
                  <a:pt x="36531" y="25869"/>
                </a:lnTo>
                <a:lnTo>
                  <a:pt x="37356" y="27787"/>
                </a:lnTo>
                <a:lnTo>
                  <a:pt x="38868" y="28740"/>
                </a:lnTo>
                <a:lnTo>
                  <a:pt x="42690" y="28740"/>
                </a:lnTo>
                <a:lnTo>
                  <a:pt x="43782" y="28194"/>
                </a:lnTo>
                <a:lnTo>
                  <a:pt x="44341" y="27101"/>
                </a:lnTo>
                <a:lnTo>
                  <a:pt x="45167" y="26276"/>
                </a:lnTo>
                <a:lnTo>
                  <a:pt x="45573" y="25184"/>
                </a:lnTo>
                <a:lnTo>
                  <a:pt x="45573" y="21082"/>
                </a:lnTo>
                <a:lnTo>
                  <a:pt x="44062" y="18618"/>
                </a:lnTo>
                <a:lnTo>
                  <a:pt x="41052" y="16421"/>
                </a:lnTo>
                <a:close/>
              </a:path>
            </a:pathLst>
          </a:custGeom>
          <a:solidFill>
            <a:srgbClr val="231F20"/>
          </a:solidFill>
        </p:spPr>
        <p:txBody>
          <a:bodyPr wrap="square" lIns="0" tIns="0" rIns="0" bIns="0" rtlCol="0"/>
          <a:lstStyle/>
          <a:p>
            <a:endParaRPr/>
          </a:p>
        </p:txBody>
      </p:sp>
      <p:pic>
        <p:nvPicPr>
          <p:cNvPr id="4" name="object 4"/>
          <p:cNvPicPr/>
          <p:nvPr/>
        </p:nvPicPr>
        <p:blipFill>
          <a:blip r:embed="rId4" cstate="print"/>
          <a:stretch>
            <a:fillRect/>
          </a:stretch>
        </p:blipFill>
        <p:spPr>
          <a:xfrm>
            <a:off x="1594739" y="1866595"/>
            <a:ext cx="182447" cy="83908"/>
          </a:xfrm>
          <a:prstGeom prst="rect">
            <a:avLst/>
          </a:prstGeom>
        </p:spPr>
      </p:pic>
      <p:pic>
        <p:nvPicPr>
          <p:cNvPr id="5" name="object 5"/>
          <p:cNvPicPr/>
          <p:nvPr/>
        </p:nvPicPr>
        <p:blipFill>
          <a:blip r:embed="rId5" cstate="print"/>
          <a:stretch>
            <a:fillRect/>
          </a:stretch>
        </p:blipFill>
        <p:spPr>
          <a:xfrm>
            <a:off x="1971321" y="1866595"/>
            <a:ext cx="180581" cy="83908"/>
          </a:xfrm>
          <a:prstGeom prst="rect">
            <a:avLst/>
          </a:prstGeom>
        </p:spPr>
      </p:pic>
      <p:pic>
        <p:nvPicPr>
          <p:cNvPr id="6" name="object 6"/>
          <p:cNvPicPr/>
          <p:nvPr/>
        </p:nvPicPr>
        <p:blipFill>
          <a:blip r:embed="rId6" cstate="print"/>
          <a:stretch>
            <a:fillRect/>
          </a:stretch>
        </p:blipFill>
        <p:spPr>
          <a:xfrm>
            <a:off x="2488375" y="1866595"/>
            <a:ext cx="182447" cy="83908"/>
          </a:xfrm>
          <a:prstGeom prst="rect">
            <a:avLst/>
          </a:prstGeom>
        </p:spPr>
      </p:pic>
      <p:pic>
        <p:nvPicPr>
          <p:cNvPr id="7" name="object 7"/>
          <p:cNvPicPr/>
          <p:nvPr/>
        </p:nvPicPr>
        <p:blipFill>
          <a:blip r:embed="rId7" cstate="print"/>
          <a:stretch>
            <a:fillRect/>
          </a:stretch>
        </p:blipFill>
        <p:spPr>
          <a:xfrm>
            <a:off x="3152076" y="1866595"/>
            <a:ext cx="182447" cy="83908"/>
          </a:xfrm>
          <a:prstGeom prst="rect">
            <a:avLst/>
          </a:prstGeom>
        </p:spPr>
      </p:pic>
      <p:grpSp>
        <p:nvGrpSpPr>
          <p:cNvPr id="8" name="object 8"/>
          <p:cNvGrpSpPr/>
          <p:nvPr/>
        </p:nvGrpSpPr>
        <p:grpSpPr>
          <a:xfrm>
            <a:off x="3815486" y="1812774"/>
            <a:ext cx="182880" cy="191769"/>
            <a:chOff x="3815486" y="1812772"/>
            <a:chExt cx="182880" cy="191770"/>
          </a:xfrm>
        </p:grpSpPr>
        <p:pic>
          <p:nvPicPr>
            <p:cNvPr id="9" name="object 9"/>
            <p:cNvPicPr/>
            <p:nvPr/>
          </p:nvPicPr>
          <p:blipFill>
            <a:blip r:embed="rId8" cstate="print"/>
            <a:stretch>
              <a:fillRect/>
            </a:stretch>
          </p:blipFill>
          <p:spPr>
            <a:xfrm>
              <a:off x="3817353" y="1920519"/>
              <a:ext cx="180581" cy="83908"/>
            </a:xfrm>
            <a:prstGeom prst="rect">
              <a:avLst/>
            </a:prstGeom>
          </p:spPr>
        </p:pic>
        <p:pic>
          <p:nvPicPr>
            <p:cNvPr id="10" name="object 10"/>
            <p:cNvPicPr/>
            <p:nvPr/>
          </p:nvPicPr>
          <p:blipFill>
            <a:blip r:embed="rId9" cstate="print"/>
            <a:stretch>
              <a:fillRect/>
            </a:stretch>
          </p:blipFill>
          <p:spPr>
            <a:xfrm>
              <a:off x="3815486" y="1812772"/>
              <a:ext cx="182448" cy="83921"/>
            </a:xfrm>
            <a:prstGeom prst="rect">
              <a:avLst/>
            </a:prstGeom>
          </p:spPr>
        </p:pic>
      </p:grpSp>
      <p:pic>
        <p:nvPicPr>
          <p:cNvPr id="11" name="object 11"/>
          <p:cNvPicPr/>
          <p:nvPr/>
        </p:nvPicPr>
        <p:blipFill>
          <a:blip r:embed="rId10" cstate="print"/>
          <a:stretch>
            <a:fillRect/>
          </a:stretch>
        </p:blipFill>
        <p:spPr>
          <a:xfrm>
            <a:off x="4479187" y="1866595"/>
            <a:ext cx="182447" cy="83908"/>
          </a:xfrm>
          <a:prstGeom prst="rect">
            <a:avLst/>
          </a:prstGeom>
        </p:spPr>
      </p:pic>
      <p:grpSp>
        <p:nvGrpSpPr>
          <p:cNvPr id="12" name="object 12"/>
          <p:cNvGrpSpPr/>
          <p:nvPr/>
        </p:nvGrpSpPr>
        <p:grpSpPr>
          <a:xfrm>
            <a:off x="5142702" y="1812774"/>
            <a:ext cx="182880" cy="191769"/>
            <a:chOff x="5142700" y="1812772"/>
            <a:chExt cx="182880" cy="191770"/>
          </a:xfrm>
        </p:grpSpPr>
        <p:pic>
          <p:nvPicPr>
            <p:cNvPr id="13" name="object 13"/>
            <p:cNvPicPr/>
            <p:nvPr/>
          </p:nvPicPr>
          <p:blipFill>
            <a:blip r:embed="rId11" cstate="print"/>
            <a:stretch>
              <a:fillRect/>
            </a:stretch>
          </p:blipFill>
          <p:spPr>
            <a:xfrm>
              <a:off x="5142700" y="1812772"/>
              <a:ext cx="182460" cy="83921"/>
            </a:xfrm>
            <a:prstGeom prst="rect">
              <a:avLst/>
            </a:prstGeom>
          </p:spPr>
        </p:pic>
        <p:pic>
          <p:nvPicPr>
            <p:cNvPr id="14" name="object 14"/>
            <p:cNvPicPr/>
            <p:nvPr/>
          </p:nvPicPr>
          <p:blipFill>
            <a:blip r:embed="rId12" cstate="print"/>
            <a:stretch>
              <a:fillRect/>
            </a:stretch>
          </p:blipFill>
          <p:spPr>
            <a:xfrm>
              <a:off x="5144579" y="1920519"/>
              <a:ext cx="180581" cy="83908"/>
            </a:xfrm>
            <a:prstGeom prst="rect">
              <a:avLst/>
            </a:prstGeom>
          </p:spPr>
        </p:pic>
      </p:grpSp>
      <p:grpSp>
        <p:nvGrpSpPr>
          <p:cNvPr id="15" name="object 15"/>
          <p:cNvGrpSpPr/>
          <p:nvPr/>
        </p:nvGrpSpPr>
        <p:grpSpPr>
          <a:xfrm>
            <a:off x="5806315" y="1812774"/>
            <a:ext cx="182880" cy="191769"/>
            <a:chOff x="5806313" y="1812772"/>
            <a:chExt cx="182880" cy="191770"/>
          </a:xfrm>
        </p:grpSpPr>
        <p:pic>
          <p:nvPicPr>
            <p:cNvPr id="16" name="object 16"/>
            <p:cNvPicPr/>
            <p:nvPr/>
          </p:nvPicPr>
          <p:blipFill>
            <a:blip r:embed="rId13" cstate="print"/>
            <a:stretch>
              <a:fillRect/>
            </a:stretch>
          </p:blipFill>
          <p:spPr>
            <a:xfrm>
              <a:off x="5806313" y="1812772"/>
              <a:ext cx="182448" cy="83921"/>
            </a:xfrm>
            <a:prstGeom prst="rect">
              <a:avLst/>
            </a:prstGeom>
          </p:spPr>
        </p:pic>
        <p:pic>
          <p:nvPicPr>
            <p:cNvPr id="17" name="object 17"/>
            <p:cNvPicPr/>
            <p:nvPr/>
          </p:nvPicPr>
          <p:blipFill>
            <a:blip r:embed="rId14" cstate="print"/>
            <a:stretch>
              <a:fillRect/>
            </a:stretch>
          </p:blipFill>
          <p:spPr>
            <a:xfrm>
              <a:off x="5808179" y="1920519"/>
              <a:ext cx="180581" cy="83908"/>
            </a:xfrm>
            <a:prstGeom prst="rect">
              <a:avLst/>
            </a:prstGeom>
          </p:spPr>
        </p:pic>
      </p:grpSp>
      <p:grpSp>
        <p:nvGrpSpPr>
          <p:cNvPr id="18" name="object 18"/>
          <p:cNvGrpSpPr/>
          <p:nvPr/>
        </p:nvGrpSpPr>
        <p:grpSpPr>
          <a:xfrm>
            <a:off x="1637591" y="2186194"/>
            <a:ext cx="92075" cy="411480"/>
            <a:chOff x="1637588" y="2186190"/>
            <a:chExt cx="92075" cy="411480"/>
          </a:xfrm>
        </p:grpSpPr>
        <p:sp>
          <p:nvSpPr>
            <p:cNvPr id="19" name="object 19"/>
            <p:cNvSpPr/>
            <p:nvPr/>
          </p:nvSpPr>
          <p:spPr>
            <a:xfrm>
              <a:off x="1657438" y="2186190"/>
              <a:ext cx="54610" cy="86995"/>
            </a:xfrm>
            <a:custGeom>
              <a:avLst/>
              <a:gdLst/>
              <a:ahLst/>
              <a:cxnLst/>
              <a:rect l="l" t="t" r="r" b="b"/>
              <a:pathLst>
                <a:path w="54610" h="86994">
                  <a:moveTo>
                    <a:pt x="0" y="12369"/>
                  </a:moveTo>
                  <a:lnTo>
                    <a:pt x="0" y="86664"/>
                  </a:lnTo>
                  <a:lnTo>
                    <a:pt x="1612" y="86537"/>
                  </a:lnTo>
                  <a:lnTo>
                    <a:pt x="4739" y="83667"/>
                  </a:lnTo>
                  <a:lnTo>
                    <a:pt x="4864" y="77927"/>
                  </a:lnTo>
                  <a:lnTo>
                    <a:pt x="51320" y="77927"/>
                  </a:lnTo>
                  <a:lnTo>
                    <a:pt x="51320" y="75679"/>
                  </a:lnTo>
                  <a:lnTo>
                    <a:pt x="4864" y="75679"/>
                  </a:lnTo>
                  <a:lnTo>
                    <a:pt x="4864" y="57327"/>
                  </a:lnTo>
                  <a:lnTo>
                    <a:pt x="51320" y="57327"/>
                  </a:lnTo>
                  <a:lnTo>
                    <a:pt x="51320" y="55079"/>
                  </a:lnTo>
                  <a:lnTo>
                    <a:pt x="4864" y="55079"/>
                  </a:lnTo>
                  <a:lnTo>
                    <a:pt x="4864" y="37846"/>
                  </a:lnTo>
                  <a:lnTo>
                    <a:pt x="51320" y="37846"/>
                  </a:lnTo>
                  <a:lnTo>
                    <a:pt x="51320" y="35598"/>
                  </a:lnTo>
                  <a:lnTo>
                    <a:pt x="4864" y="35598"/>
                  </a:lnTo>
                  <a:lnTo>
                    <a:pt x="4864" y="18364"/>
                  </a:lnTo>
                  <a:lnTo>
                    <a:pt x="54170" y="18364"/>
                  </a:lnTo>
                  <a:lnTo>
                    <a:pt x="54317" y="18110"/>
                  </a:lnTo>
                  <a:lnTo>
                    <a:pt x="52819" y="16865"/>
                  </a:lnTo>
                  <a:lnTo>
                    <a:pt x="51770" y="16116"/>
                  </a:lnTo>
                  <a:lnTo>
                    <a:pt x="5613" y="16116"/>
                  </a:lnTo>
                  <a:lnTo>
                    <a:pt x="0" y="12369"/>
                  </a:lnTo>
                  <a:close/>
                </a:path>
                <a:path w="54610" h="86994">
                  <a:moveTo>
                    <a:pt x="51320" y="77927"/>
                  </a:moveTo>
                  <a:lnTo>
                    <a:pt x="46443" y="77927"/>
                  </a:lnTo>
                  <a:lnTo>
                    <a:pt x="46443" y="83667"/>
                  </a:lnTo>
                  <a:lnTo>
                    <a:pt x="48069" y="83553"/>
                  </a:lnTo>
                  <a:lnTo>
                    <a:pt x="51320" y="80543"/>
                  </a:lnTo>
                  <a:lnTo>
                    <a:pt x="51320" y="77927"/>
                  </a:lnTo>
                  <a:close/>
                </a:path>
                <a:path w="54610" h="86994">
                  <a:moveTo>
                    <a:pt x="51320" y="57327"/>
                  </a:moveTo>
                  <a:lnTo>
                    <a:pt x="46443" y="57327"/>
                  </a:lnTo>
                  <a:lnTo>
                    <a:pt x="46443" y="75679"/>
                  </a:lnTo>
                  <a:lnTo>
                    <a:pt x="51320" y="75679"/>
                  </a:lnTo>
                  <a:lnTo>
                    <a:pt x="51320" y="57327"/>
                  </a:lnTo>
                  <a:close/>
                </a:path>
                <a:path w="54610" h="86994">
                  <a:moveTo>
                    <a:pt x="51320" y="37846"/>
                  </a:moveTo>
                  <a:lnTo>
                    <a:pt x="46443" y="37846"/>
                  </a:lnTo>
                  <a:lnTo>
                    <a:pt x="46443" y="55079"/>
                  </a:lnTo>
                  <a:lnTo>
                    <a:pt x="51320" y="55079"/>
                  </a:lnTo>
                  <a:lnTo>
                    <a:pt x="51320" y="37846"/>
                  </a:lnTo>
                  <a:close/>
                </a:path>
                <a:path w="54610" h="86994">
                  <a:moveTo>
                    <a:pt x="54170" y="18364"/>
                  </a:moveTo>
                  <a:lnTo>
                    <a:pt x="46443" y="18364"/>
                  </a:lnTo>
                  <a:lnTo>
                    <a:pt x="46443" y="35598"/>
                  </a:lnTo>
                  <a:lnTo>
                    <a:pt x="51320" y="35598"/>
                  </a:lnTo>
                  <a:lnTo>
                    <a:pt x="51320" y="19481"/>
                  </a:lnTo>
                  <a:lnTo>
                    <a:pt x="53809" y="18986"/>
                  </a:lnTo>
                  <a:lnTo>
                    <a:pt x="54170" y="18364"/>
                  </a:lnTo>
                  <a:close/>
                </a:path>
                <a:path w="54610" h="86994">
                  <a:moveTo>
                    <a:pt x="22098" y="0"/>
                  </a:moveTo>
                  <a:lnTo>
                    <a:pt x="19469" y="16116"/>
                  </a:lnTo>
                  <a:lnTo>
                    <a:pt x="22098" y="16116"/>
                  </a:lnTo>
                  <a:lnTo>
                    <a:pt x="26593" y="5626"/>
                  </a:lnTo>
                  <a:lnTo>
                    <a:pt x="31343" y="4622"/>
                  </a:lnTo>
                  <a:lnTo>
                    <a:pt x="32080" y="3632"/>
                  </a:lnTo>
                  <a:lnTo>
                    <a:pt x="28854" y="2628"/>
                  </a:lnTo>
                  <a:lnTo>
                    <a:pt x="22098" y="0"/>
                  </a:lnTo>
                  <a:close/>
                </a:path>
                <a:path w="54610" h="86994">
                  <a:moveTo>
                    <a:pt x="47574" y="13119"/>
                  </a:moveTo>
                  <a:lnTo>
                    <a:pt x="45326" y="16116"/>
                  </a:lnTo>
                  <a:lnTo>
                    <a:pt x="51770" y="16116"/>
                  </a:lnTo>
                  <a:lnTo>
                    <a:pt x="47574" y="13119"/>
                  </a:lnTo>
                  <a:close/>
                </a:path>
              </a:pathLst>
            </a:custGeom>
            <a:solidFill>
              <a:srgbClr val="231F20"/>
            </a:solidFill>
          </p:spPr>
          <p:txBody>
            <a:bodyPr wrap="square" lIns="0" tIns="0" rIns="0" bIns="0" rtlCol="0"/>
            <a:lstStyle/>
            <a:p>
              <a:endParaRPr/>
            </a:p>
          </p:txBody>
        </p:sp>
        <p:pic>
          <p:nvPicPr>
            <p:cNvPr id="20" name="object 20"/>
            <p:cNvPicPr/>
            <p:nvPr/>
          </p:nvPicPr>
          <p:blipFill>
            <a:blip r:embed="rId15" cstate="print"/>
            <a:stretch>
              <a:fillRect/>
            </a:stretch>
          </p:blipFill>
          <p:spPr>
            <a:xfrm>
              <a:off x="1648815" y="2301786"/>
              <a:ext cx="74930" cy="72682"/>
            </a:xfrm>
            <a:prstGeom prst="rect">
              <a:avLst/>
            </a:prstGeom>
          </p:spPr>
        </p:pic>
        <p:pic>
          <p:nvPicPr>
            <p:cNvPr id="21" name="object 21"/>
            <p:cNvPicPr/>
            <p:nvPr/>
          </p:nvPicPr>
          <p:blipFill>
            <a:blip r:embed="rId16" cstate="print"/>
            <a:stretch>
              <a:fillRect/>
            </a:stretch>
          </p:blipFill>
          <p:spPr>
            <a:xfrm>
              <a:off x="1637588" y="2403983"/>
              <a:ext cx="91770" cy="193281"/>
            </a:xfrm>
            <a:prstGeom prst="rect">
              <a:avLst/>
            </a:prstGeom>
          </p:spPr>
        </p:pic>
      </p:grpSp>
      <p:grpSp>
        <p:nvGrpSpPr>
          <p:cNvPr id="22" name="object 22"/>
          <p:cNvGrpSpPr/>
          <p:nvPr/>
        </p:nvGrpSpPr>
        <p:grpSpPr>
          <a:xfrm>
            <a:off x="1638938" y="2671407"/>
            <a:ext cx="90170" cy="564516"/>
            <a:chOff x="1638935" y="2671406"/>
            <a:chExt cx="90170" cy="564515"/>
          </a:xfrm>
        </p:grpSpPr>
        <p:sp>
          <p:nvSpPr>
            <p:cNvPr id="23" name="object 23"/>
            <p:cNvSpPr/>
            <p:nvPr/>
          </p:nvSpPr>
          <p:spPr>
            <a:xfrm>
              <a:off x="1639278" y="2671406"/>
              <a:ext cx="85725" cy="240029"/>
            </a:xfrm>
            <a:custGeom>
              <a:avLst/>
              <a:gdLst/>
              <a:ahLst/>
              <a:cxnLst/>
              <a:rect l="l" t="t" r="r" b="b"/>
              <a:pathLst>
                <a:path w="85725" h="240030">
                  <a:moveTo>
                    <a:pt x="69138" y="197345"/>
                  </a:moveTo>
                  <a:lnTo>
                    <a:pt x="67005" y="189598"/>
                  </a:lnTo>
                  <a:lnTo>
                    <a:pt x="61264" y="181152"/>
                  </a:lnTo>
                  <a:lnTo>
                    <a:pt x="61264" y="196088"/>
                  </a:lnTo>
                  <a:lnTo>
                    <a:pt x="61264" y="216814"/>
                  </a:lnTo>
                  <a:lnTo>
                    <a:pt x="59778" y="224434"/>
                  </a:lnTo>
                  <a:lnTo>
                    <a:pt x="56781" y="229425"/>
                  </a:lnTo>
                  <a:lnTo>
                    <a:pt x="54038" y="234429"/>
                  </a:lnTo>
                  <a:lnTo>
                    <a:pt x="50025" y="236918"/>
                  </a:lnTo>
                  <a:lnTo>
                    <a:pt x="40043" y="236918"/>
                  </a:lnTo>
                  <a:lnTo>
                    <a:pt x="36042" y="234556"/>
                  </a:lnTo>
                  <a:lnTo>
                    <a:pt x="32804" y="229806"/>
                  </a:lnTo>
                  <a:lnTo>
                    <a:pt x="29794" y="225310"/>
                  </a:lnTo>
                  <a:lnTo>
                    <a:pt x="28295" y="217576"/>
                  </a:lnTo>
                  <a:lnTo>
                    <a:pt x="28384" y="196088"/>
                  </a:lnTo>
                  <a:lnTo>
                    <a:pt x="29794" y="189090"/>
                  </a:lnTo>
                  <a:lnTo>
                    <a:pt x="35801" y="179108"/>
                  </a:lnTo>
                  <a:lnTo>
                    <a:pt x="39776" y="176606"/>
                  </a:lnTo>
                  <a:lnTo>
                    <a:pt x="49796" y="176606"/>
                  </a:lnTo>
                  <a:lnTo>
                    <a:pt x="53771" y="178993"/>
                  </a:lnTo>
                  <a:lnTo>
                    <a:pt x="59778" y="188468"/>
                  </a:lnTo>
                  <a:lnTo>
                    <a:pt x="61264" y="196088"/>
                  </a:lnTo>
                  <a:lnTo>
                    <a:pt x="61264" y="181152"/>
                  </a:lnTo>
                  <a:lnTo>
                    <a:pt x="58521" y="177114"/>
                  </a:lnTo>
                  <a:lnTo>
                    <a:pt x="57543" y="176606"/>
                  </a:lnTo>
                  <a:lnTo>
                    <a:pt x="52514" y="173990"/>
                  </a:lnTo>
                  <a:lnTo>
                    <a:pt x="37045" y="173990"/>
                  </a:lnTo>
                  <a:lnTo>
                    <a:pt x="31051" y="176974"/>
                  </a:lnTo>
                  <a:lnTo>
                    <a:pt x="22555" y="188976"/>
                  </a:lnTo>
                  <a:lnTo>
                    <a:pt x="20485" y="196583"/>
                  </a:lnTo>
                  <a:lnTo>
                    <a:pt x="20421" y="216814"/>
                  </a:lnTo>
                  <a:lnTo>
                    <a:pt x="22555" y="224815"/>
                  </a:lnTo>
                  <a:lnTo>
                    <a:pt x="26797" y="230555"/>
                  </a:lnTo>
                  <a:lnTo>
                    <a:pt x="31292" y="236550"/>
                  </a:lnTo>
                  <a:lnTo>
                    <a:pt x="37287" y="239547"/>
                  </a:lnTo>
                  <a:lnTo>
                    <a:pt x="52514" y="239547"/>
                  </a:lnTo>
                  <a:lnTo>
                    <a:pt x="57569" y="236918"/>
                  </a:lnTo>
                  <a:lnTo>
                    <a:pt x="58521" y="236423"/>
                  </a:lnTo>
                  <a:lnTo>
                    <a:pt x="62763" y="230187"/>
                  </a:lnTo>
                  <a:lnTo>
                    <a:pt x="67005" y="224180"/>
                  </a:lnTo>
                  <a:lnTo>
                    <a:pt x="69138" y="216319"/>
                  </a:lnTo>
                  <a:lnTo>
                    <a:pt x="69138" y="197345"/>
                  </a:lnTo>
                  <a:close/>
                </a:path>
                <a:path w="85725" h="240030">
                  <a:moveTo>
                    <a:pt x="69507" y="114592"/>
                  </a:moveTo>
                  <a:lnTo>
                    <a:pt x="67652" y="113842"/>
                  </a:lnTo>
                  <a:lnTo>
                    <a:pt x="66636" y="116840"/>
                  </a:lnTo>
                  <a:lnTo>
                    <a:pt x="65024" y="119468"/>
                  </a:lnTo>
                  <a:lnTo>
                    <a:pt x="60515" y="123952"/>
                  </a:lnTo>
                  <a:lnTo>
                    <a:pt x="57531" y="125082"/>
                  </a:lnTo>
                  <a:lnTo>
                    <a:pt x="28663" y="125082"/>
                  </a:lnTo>
                  <a:lnTo>
                    <a:pt x="63500" y="95237"/>
                  </a:lnTo>
                  <a:lnTo>
                    <a:pt x="67259" y="89115"/>
                  </a:lnTo>
                  <a:lnTo>
                    <a:pt x="67259" y="77635"/>
                  </a:lnTo>
                  <a:lnTo>
                    <a:pt x="65392" y="73761"/>
                  </a:lnTo>
                  <a:lnTo>
                    <a:pt x="61645" y="70764"/>
                  </a:lnTo>
                  <a:lnTo>
                    <a:pt x="58140" y="67767"/>
                  </a:lnTo>
                  <a:lnTo>
                    <a:pt x="53009" y="66255"/>
                  </a:lnTo>
                  <a:lnTo>
                    <a:pt x="39293" y="66255"/>
                  </a:lnTo>
                  <a:lnTo>
                    <a:pt x="33909" y="68008"/>
                  </a:lnTo>
                  <a:lnTo>
                    <a:pt x="26174" y="75260"/>
                  </a:lnTo>
                  <a:lnTo>
                    <a:pt x="24193" y="79006"/>
                  </a:lnTo>
                  <a:lnTo>
                    <a:pt x="24193" y="84747"/>
                  </a:lnTo>
                  <a:lnTo>
                    <a:pt x="24676" y="86372"/>
                  </a:lnTo>
                  <a:lnTo>
                    <a:pt x="25679" y="87617"/>
                  </a:lnTo>
                  <a:lnTo>
                    <a:pt x="26670" y="89115"/>
                  </a:lnTo>
                  <a:lnTo>
                    <a:pt x="28054" y="89865"/>
                  </a:lnTo>
                  <a:lnTo>
                    <a:pt x="31280" y="89865"/>
                  </a:lnTo>
                  <a:lnTo>
                    <a:pt x="32537" y="89496"/>
                  </a:lnTo>
                  <a:lnTo>
                    <a:pt x="34531" y="87985"/>
                  </a:lnTo>
                  <a:lnTo>
                    <a:pt x="35052" y="86868"/>
                  </a:lnTo>
                  <a:lnTo>
                    <a:pt x="35052" y="84378"/>
                  </a:lnTo>
                  <a:lnTo>
                    <a:pt x="34785" y="83375"/>
                  </a:lnTo>
                  <a:lnTo>
                    <a:pt x="34302" y="82372"/>
                  </a:lnTo>
                  <a:lnTo>
                    <a:pt x="31927" y="79133"/>
                  </a:lnTo>
                  <a:lnTo>
                    <a:pt x="31673" y="78625"/>
                  </a:lnTo>
                  <a:lnTo>
                    <a:pt x="31673" y="75514"/>
                  </a:lnTo>
                  <a:lnTo>
                    <a:pt x="32804" y="73888"/>
                  </a:lnTo>
                  <a:lnTo>
                    <a:pt x="35052" y="71882"/>
                  </a:lnTo>
                  <a:lnTo>
                    <a:pt x="37541" y="69888"/>
                  </a:lnTo>
                  <a:lnTo>
                    <a:pt x="41160" y="68884"/>
                  </a:lnTo>
                  <a:lnTo>
                    <a:pt x="50393" y="68884"/>
                  </a:lnTo>
                  <a:lnTo>
                    <a:pt x="53771" y="70015"/>
                  </a:lnTo>
                  <a:lnTo>
                    <a:pt x="58521" y="74764"/>
                  </a:lnTo>
                  <a:lnTo>
                    <a:pt x="59766" y="78003"/>
                  </a:lnTo>
                  <a:lnTo>
                    <a:pt x="59766" y="87985"/>
                  </a:lnTo>
                  <a:lnTo>
                    <a:pt x="57391" y="93116"/>
                  </a:lnTo>
                  <a:lnTo>
                    <a:pt x="52641" y="97358"/>
                  </a:lnTo>
                  <a:lnTo>
                    <a:pt x="43662" y="105727"/>
                  </a:lnTo>
                  <a:lnTo>
                    <a:pt x="39916" y="108978"/>
                  </a:lnTo>
                  <a:lnTo>
                    <a:pt x="35915" y="112217"/>
                  </a:lnTo>
                  <a:lnTo>
                    <a:pt x="32804" y="115100"/>
                  </a:lnTo>
                  <a:lnTo>
                    <a:pt x="27787" y="120586"/>
                  </a:lnTo>
                  <a:lnTo>
                    <a:pt x="25425" y="123710"/>
                  </a:lnTo>
                  <a:lnTo>
                    <a:pt x="23431" y="126961"/>
                  </a:lnTo>
                  <a:lnTo>
                    <a:pt x="23431" y="131076"/>
                  </a:lnTo>
                  <a:lnTo>
                    <a:pt x="65024" y="131076"/>
                  </a:lnTo>
                  <a:lnTo>
                    <a:pt x="69507" y="114592"/>
                  </a:lnTo>
                  <a:close/>
                </a:path>
                <a:path w="85725" h="240030">
                  <a:moveTo>
                    <a:pt x="85407" y="20980"/>
                  </a:moveTo>
                  <a:lnTo>
                    <a:pt x="50444" y="0"/>
                  </a:lnTo>
                  <a:lnTo>
                    <a:pt x="34709" y="0"/>
                  </a:lnTo>
                  <a:lnTo>
                    <a:pt x="0" y="20980"/>
                  </a:lnTo>
                  <a:lnTo>
                    <a:pt x="1866" y="22847"/>
                  </a:lnTo>
                  <a:lnTo>
                    <a:pt x="8115" y="16865"/>
                  </a:lnTo>
                  <a:lnTo>
                    <a:pt x="14465" y="12484"/>
                  </a:lnTo>
                  <a:lnTo>
                    <a:pt x="27470" y="6985"/>
                  </a:lnTo>
                  <a:lnTo>
                    <a:pt x="34709" y="5626"/>
                  </a:lnTo>
                  <a:lnTo>
                    <a:pt x="50698" y="5626"/>
                  </a:lnTo>
                  <a:lnTo>
                    <a:pt x="57924" y="6985"/>
                  </a:lnTo>
                  <a:lnTo>
                    <a:pt x="70916" y="12484"/>
                  </a:lnTo>
                  <a:lnTo>
                    <a:pt x="77292" y="16865"/>
                  </a:lnTo>
                  <a:lnTo>
                    <a:pt x="83553" y="22847"/>
                  </a:lnTo>
                  <a:lnTo>
                    <a:pt x="85407" y="20980"/>
                  </a:lnTo>
                  <a:close/>
                </a:path>
              </a:pathLst>
            </a:custGeom>
            <a:solidFill>
              <a:srgbClr val="231F20"/>
            </a:solidFill>
          </p:spPr>
          <p:txBody>
            <a:bodyPr wrap="square" lIns="0" tIns="0" rIns="0" bIns="0" rtlCol="0"/>
            <a:lstStyle/>
            <a:p>
              <a:endParaRPr/>
            </a:p>
          </p:txBody>
        </p:sp>
        <p:pic>
          <p:nvPicPr>
            <p:cNvPr id="24" name="object 24"/>
            <p:cNvPicPr/>
            <p:nvPr/>
          </p:nvPicPr>
          <p:blipFill>
            <a:blip r:embed="rId17" cstate="print"/>
            <a:stretch>
              <a:fillRect/>
            </a:stretch>
          </p:blipFill>
          <p:spPr>
            <a:xfrm>
              <a:off x="1638935" y="2942628"/>
              <a:ext cx="90055" cy="86283"/>
            </a:xfrm>
            <a:prstGeom prst="rect">
              <a:avLst/>
            </a:prstGeom>
          </p:spPr>
        </p:pic>
        <p:pic>
          <p:nvPicPr>
            <p:cNvPr id="25" name="object 25"/>
            <p:cNvPicPr/>
            <p:nvPr/>
          </p:nvPicPr>
          <p:blipFill>
            <a:blip r:embed="rId18" cstate="print"/>
            <a:stretch>
              <a:fillRect/>
            </a:stretch>
          </p:blipFill>
          <p:spPr>
            <a:xfrm>
              <a:off x="1642071" y="3054489"/>
              <a:ext cx="82804" cy="80556"/>
            </a:xfrm>
            <a:prstGeom prst="rect">
              <a:avLst/>
            </a:prstGeom>
          </p:spPr>
        </p:pic>
        <p:pic>
          <p:nvPicPr>
            <p:cNvPr id="26" name="object 26"/>
            <p:cNvPicPr/>
            <p:nvPr/>
          </p:nvPicPr>
          <p:blipFill>
            <a:blip r:embed="rId19" cstate="print"/>
            <a:stretch>
              <a:fillRect/>
            </a:stretch>
          </p:blipFill>
          <p:spPr>
            <a:xfrm>
              <a:off x="1642833" y="3159036"/>
              <a:ext cx="85394" cy="76415"/>
            </a:xfrm>
            <a:prstGeom prst="rect">
              <a:avLst/>
            </a:prstGeom>
          </p:spPr>
        </p:pic>
      </p:grpSp>
      <p:sp>
        <p:nvSpPr>
          <p:cNvPr id="27" name="object 27"/>
          <p:cNvSpPr/>
          <p:nvPr/>
        </p:nvSpPr>
        <p:spPr>
          <a:xfrm>
            <a:off x="1639292" y="3315070"/>
            <a:ext cx="85724" cy="22860"/>
          </a:xfrm>
          <a:custGeom>
            <a:avLst/>
            <a:gdLst/>
            <a:ahLst/>
            <a:cxnLst/>
            <a:rect l="l" t="t" r="r" b="b"/>
            <a:pathLst>
              <a:path w="85725" h="22860">
                <a:moveTo>
                  <a:pt x="83540" y="0"/>
                </a:moveTo>
                <a:lnTo>
                  <a:pt x="77533" y="5740"/>
                </a:lnTo>
                <a:lnTo>
                  <a:pt x="71158" y="9994"/>
                </a:lnTo>
                <a:lnTo>
                  <a:pt x="64427" y="12738"/>
                </a:lnTo>
                <a:lnTo>
                  <a:pt x="57429" y="15735"/>
                </a:lnTo>
                <a:lnTo>
                  <a:pt x="50190" y="17233"/>
                </a:lnTo>
                <a:lnTo>
                  <a:pt x="35204" y="17233"/>
                </a:lnTo>
                <a:lnTo>
                  <a:pt x="27952" y="15735"/>
                </a:lnTo>
                <a:lnTo>
                  <a:pt x="13970" y="9753"/>
                </a:lnTo>
                <a:lnTo>
                  <a:pt x="7607" y="5499"/>
                </a:lnTo>
                <a:lnTo>
                  <a:pt x="1854" y="0"/>
                </a:lnTo>
                <a:lnTo>
                  <a:pt x="0" y="1866"/>
                </a:lnTo>
                <a:lnTo>
                  <a:pt x="34696" y="22860"/>
                </a:lnTo>
                <a:lnTo>
                  <a:pt x="50431" y="22860"/>
                </a:lnTo>
                <a:lnTo>
                  <a:pt x="85394" y="1866"/>
                </a:lnTo>
                <a:lnTo>
                  <a:pt x="83540" y="0"/>
                </a:lnTo>
                <a:close/>
              </a:path>
            </a:pathLst>
          </a:custGeom>
          <a:solidFill>
            <a:srgbClr val="231F20"/>
          </a:solidFill>
        </p:spPr>
        <p:txBody>
          <a:bodyPr wrap="square" lIns="0" tIns="0" rIns="0" bIns="0" rtlCol="0"/>
          <a:lstStyle/>
          <a:p>
            <a:endParaRPr/>
          </a:p>
        </p:txBody>
      </p:sp>
      <p:grpSp>
        <p:nvGrpSpPr>
          <p:cNvPr id="28" name="object 28"/>
          <p:cNvGrpSpPr/>
          <p:nvPr/>
        </p:nvGrpSpPr>
        <p:grpSpPr>
          <a:xfrm>
            <a:off x="2012202" y="2186194"/>
            <a:ext cx="92075" cy="411480"/>
            <a:chOff x="2012200" y="2186190"/>
            <a:chExt cx="92075" cy="411480"/>
          </a:xfrm>
        </p:grpSpPr>
        <p:sp>
          <p:nvSpPr>
            <p:cNvPr id="29" name="object 29"/>
            <p:cNvSpPr/>
            <p:nvPr/>
          </p:nvSpPr>
          <p:spPr>
            <a:xfrm>
              <a:off x="2032050" y="2186190"/>
              <a:ext cx="54610" cy="86995"/>
            </a:xfrm>
            <a:custGeom>
              <a:avLst/>
              <a:gdLst/>
              <a:ahLst/>
              <a:cxnLst/>
              <a:rect l="l" t="t" r="r" b="b"/>
              <a:pathLst>
                <a:path w="54610" h="86994">
                  <a:moveTo>
                    <a:pt x="0" y="12369"/>
                  </a:moveTo>
                  <a:lnTo>
                    <a:pt x="0" y="86664"/>
                  </a:lnTo>
                  <a:lnTo>
                    <a:pt x="1625" y="86537"/>
                  </a:lnTo>
                  <a:lnTo>
                    <a:pt x="4752" y="83667"/>
                  </a:lnTo>
                  <a:lnTo>
                    <a:pt x="4876" y="77927"/>
                  </a:lnTo>
                  <a:lnTo>
                    <a:pt x="51333" y="77927"/>
                  </a:lnTo>
                  <a:lnTo>
                    <a:pt x="51333" y="75679"/>
                  </a:lnTo>
                  <a:lnTo>
                    <a:pt x="4876" y="75679"/>
                  </a:lnTo>
                  <a:lnTo>
                    <a:pt x="4876" y="57327"/>
                  </a:lnTo>
                  <a:lnTo>
                    <a:pt x="51333" y="57327"/>
                  </a:lnTo>
                  <a:lnTo>
                    <a:pt x="51333" y="55079"/>
                  </a:lnTo>
                  <a:lnTo>
                    <a:pt x="4876" y="55079"/>
                  </a:lnTo>
                  <a:lnTo>
                    <a:pt x="4876" y="37846"/>
                  </a:lnTo>
                  <a:lnTo>
                    <a:pt x="51333" y="37846"/>
                  </a:lnTo>
                  <a:lnTo>
                    <a:pt x="51333" y="35598"/>
                  </a:lnTo>
                  <a:lnTo>
                    <a:pt x="4876" y="35598"/>
                  </a:lnTo>
                  <a:lnTo>
                    <a:pt x="4876" y="18364"/>
                  </a:lnTo>
                  <a:lnTo>
                    <a:pt x="54183" y="18364"/>
                  </a:lnTo>
                  <a:lnTo>
                    <a:pt x="54330" y="18110"/>
                  </a:lnTo>
                  <a:lnTo>
                    <a:pt x="52819" y="16865"/>
                  </a:lnTo>
                  <a:lnTo>
                    <a:pt x="51770" y="16116"/>
                  </a:lnTo>
                  <a:lnTo>
                    <a:pt x="5626" y="16116"/>
                  </a:lnTo>
                  <a:lnTo>
                    <a:pt x="0" y="12369"/>
                  </a:lnTo>
                  <a:close/>
                </a:path>
                <a:path w="54610" h="86994">
                  <a:moveTo>
                    <a:pt x="51333" y="77927"/>
                  </a:moveTo>
                  <a:lnTo>
                    <a:pt x="46443" y="77927"/>
                  </a:lnTo>
                  <a:lnTo>
                    <a:pt x="46443" y="83667"/>
                  </a:lnTo>
                  <a:lnTo>
                    <a:pt x="48069" y="83553"/>
                  </a:lnTo>
                  <a:lnTo>
                    <a:pt x="51333" y="80543"/>
                  </a:lnTo>
                  <a:lnTo>
                    <a:pt x="51333" y="77927"/>
                  </a:lnTo>
                  <a:close/>
                </a:path>
                <a:path w="54610" h="86994">
                  <a:moveTo>
                    <a:pt x="51333" y="57327"/>
                  </a:moveTo>
                  <a:lnTo>
                    <a:pt x="46443" y="57327"/>
                  </a:lnTo>
                  <a:lnTo>
                    <a:pt x="46443" y="75679"/>
                  </a:lnTo>
                  <a:lnTo>
                    <a:pt x="51333" y="75679"/>
                  </a:lnTo>
                  <a:lnTo>
                    <a:pt x="51333" y="57327"/>
                  </a:lnTo>
                  <a:close/>
                </a:path>
                <a:path w="54610" h="86994">
                  <a:moveTo>
                    <a:pt x="51333" y="37846"/>
                  </a:moveTo>
                  <a:lnTo>
                    <a:pt x="46443" y="37846"/>
                  </a:lnTo>
                  <a:lnTo>
                    <a:pt x="46443" y="55079"/>
                  </a:lnTo>
                  <a:lnTo>
                    <a:pt x="51333" y="55079"/>
                  </a:lnTo>
                  <a:lnTo>
                    <a:pt x="51333" y="37846"/>
                  </a:lnTo>
                  <a:close/>
                </a:path>
                <a:path w="54610" h="86994">
                  <a:moveTo>
                    <a:pt x="54183" y="18364"/>
                  </a:moveTo>
                  <a:lnTo>
                    <a:pt x="46443" y="18364"/>
                  </a:lnTo>
                  <a:lnTo>
                    <a:pt x="46443" y="35598"/>
                  </a:lnTo>
                  <a:lnTo>
                    <a:pt x="51333" y="35598"/>
                  </a:lnTo>
                  <a:lnTo>
                    <a:pt x="51333" y="19481"/>
                  </a:lnTo>
                  <a:lnTo>
                    <a:pt x="53822" y="18986"/>
                  </a:lnTo>
                  <a:lnTo>
                    <a:pt x="54183" y="18364"/>
                  </a:lnTo>
                  <a:close/>
                </a:path>
                <a:path w="54610" h="86994">
                  <a:moveTo>
                    <a:pt x="22098" y="0"/>
                  </a:moveTo>
                  <a:lnTo>
                    <a:pt x="19481" y="16116"/>
                  </a:lnTo>
                  <a:lnTo>
                    <a:pt x="22098" y="16116"/>
                  </a:lnTo>
                  <a:lnTo>
                    <a:pt x="26606" y="5626"/>
                  </a:lnTo>
                  <a:lnTo>
                    <a:pt x="31343" y="4622"/>
                  </a:lnTo>
                  <a:lnTo>
                    <a:pt x="32092" y="3632"/>
                  </a:lnTo>
                  <a:lnTo>
                    <a:pt x="28867" y="2628"/>
                  </a:lnTo>
                  <a:lnTo>
                    <a:pt x="22098" y="0"/>
                  </a:lnTo>
                  <a:close/>
                </a:path>
                <a:path w="54610" h="86994">
                  <a:moveTo>
                    <a:pt x="47574" y="13119"/>
                  </a:moveTo>
                  <a:lnTo>
                    <a:pt x="45339" y="16116"/>
                  </a:lnTo>
                  <a:lnTo>
                    <a:pt x="51770" y="16116"/>
                  </a:lnTo>
                  <a:lnTo>
                    <a:pt x="47574" y="13119"/>
                  </a:lnTo>
                  <a:close/>
                </a:path>
              </a:pathLst>
            </a:custGeom>
            <a:solidFill>
              <a:srgbClr val="231F20"/>
            </a:solidFill>
          </p:spPr>
          <p:txBody>
            <a:bodyPr wrap="square" lIns="0" tIns="0" rIns="0" bIns="0" rtlCol="0"/>
            <a:lstStyle/>
            <a:p>
              <a:endParaRPr/>
            </a:p>
          </p:txBody>
        </p:sp>
        <p:pic>
          <p:nvPicPr>
            <p:cNvPr id="30" name="object 30"/>
            <p:cNvPicPr/>
            <p:nvPr/>
          </p:nvPicPr>
          <p:blipFill>
            <a:blip r:embed="rId20" cstate="print"/>
            <a:stretch>
              <a:fillRect/>
            </a:stretch>
          </p:blipFill>
          <p:spPr>
            <a:xfrm>
              <a:off x="2023427" y="2301786"/>
              <a:ext cx="74942" cy="72682"/>
            </a:xfrm>
            <a:prstGeom prst="rect">
              <a:avLst/>
            </a:prstGeom>
          </p:spPr>
        </p:pic>
        <p:pic>
          <p:nvPicPr>
            <p:cNvPr id="31" name="object 31"/>
            <p:cNvPicPr/>
            <p:nvPr/>
          </p:nvPicPr>
          <p:blipFill>
            <a:blip r:embed="rId21" cstate="print"/>
            <a:stretch>
              <a:fillRect/>
            </a:stretch>
          </p:blipFill>
          <p:spPr>
            <a:xfrm>
              <a:off x="2012200" y="2403983"/>
              <a:ext cx="91782" cy="193281"/>
            </a:xfrm>
            <a:prstGeom prst="rect">
              <a:avLst/>
            </a:prstGeom>
          </p:spPr>
        </p:pic>
      </p:grpSp>
      <p:grpSp>
        <p:nvGrpSpPr>
          <p:cNvPr id="32" name="object 32"/>
          <p:cNvGrpSpPr/>
          <p:nvPr/>
        </p:nvGrpSpPr>
        <p:grpSpPr>
          <a:xfrm>
            <a:off x="2013560" y="2671406"/>
            <a:ext cx="90170" cy="572135"/>
            <a:chOff x="2013559" y="2671406"/>
            <a:chExt cx="90170" cy="572135"/>
          </a:xfrm>
        </p:grpSpPr>
        <p:sp>
          <p:nvSpPr>
            <p:cNvPr id="33" name="object 33"/>
            <p:cNvSpPr/>
            <p:nvPr/>
          </p:nvSpPr>
          <p:spPr>
            <a:xfrm>
              <a:off x="2013889" y="2671406"/>
              <a:ext cx="85725" cy="239395"/>
            </a:xfrm>
            <a:custGeom>
              <a:avLst/>
              <a:gdLst/>
              <a:ahLst/>
              <a:cxnLst/>
              <a:rect l="l" t="t" r="r" b="b"/>
              <a:pathLst>
                <a:path w="85725" h="239394">
                  <a:moveTo>
                    <a:pt x="63525" y="128816"/>
                  </a:moveTo>
                  <a:lnTo>
                    <a:pt x="54038" y="128816"/>
                  </a:lnTo>
                  <a:lnTo>
                    <a:pt x="52412" y="128320"/>
                  </a:lnTo>
                  <a:lnTo>
                    <a:pt x="51155" y="127317"/>
                  </a:lnTo>
                  <a:lnTo>
                    <a:pt x="50165" y="126326"/>
                  </a:lnTo>
                  <a:lnTo>
                    <a:pt x="49657" y="124701"/>
                  </a:lnTo>
                  <a:lnTo>
                    <a:pt x="49657" y="65874"/>
                  </a:lnTo>
                  <a:lnTo>
                    <a:pt x="48539" y="65874"/>
                  </a:lnTo>
                  <a:lnTo>
                    <a:pt x="47269" y="68122"/>
                  </a:lnTo>
                  <a:lnTo>
                    <a:pt x="44919" y="69875"/>
                  </a:lnTo>
                  <a:lnTo>
                    <a:pt x="37922" y="72377"/>
                  </a:lnTo>
                  <a:lnTo>
                    <a:pt x="34048" y="72999"/>
                  </a:lnTo>
                  <a:lnTo>
                    <a:pt x="27178" y="72999"/>
                  </a:lnTo>
                  <a:lnTo>
                    <a:pt x="27178" y="75247"/>
                  </a:lnTo>
                  <a:lnTo>
                    <a:pt x="36918" y="75247"/>
                  </a:lnTo>
                  <a:lnTo>
                    <a:pt x="38912" y="75247"/>
                  </a:lnTo>
                  <a:lnTo>
                    <a:pt x="40297" y="75869"/>
                  </a:lnTo>
                  <a:lnTo>
                    <a:pt x="42037" y="78625"/>
                  </a:lnTo>
                  <a:lnTo>
                    <a:pt x="42545" y="80111"/>
                  </a:lnTo>
                  <a:lnTo>
                    <a:pt x="42545" y="124701"/>
                  </a:lnTo>
                  <a:lnTo>
                    <a:pt x="42037" y="126326"/>
                  </a:lnTo>
                  <a:lnTo>
                    <a:pt x="40043" y="128320"/>
                  </a:lnTo>
                  <a:lnTo>
                    <a:pt x="38417" y="128816"/>
                  </a:lnTo>
                  <a:lnTo>
                    <a:pt x="28676" y="128816"/>
                  </a:lnTo>
                  <a:lnTo>
                    <a:pt x="28676" y="131064"/>
                  </a:lnTo>
                  <a:lnTo>
                    <a:pt x="63525" y="131064"/>
                  </a:lnTo>
                  <a:lnTo>
                    <a:pt x="63525" y="128816"/>
                  </a:lnTo>
                  <a:close/>
                </a:path>
                <a:path w="85725" h="239394">
                  <a:moveTo>
                    <a:pt x="68389" y="194221"/>
                  </a:moveTo>
                  <a:lnTo>
                    <a:pt x="66382" y="186728"/>
                  </a:lnTo>
                  <a:lnTo>
                    <a:pt x="62407" y="181470"/>
                  </a:lnTo>
                  <a:lnTo>
                    <a:pt x="60896" y="179501"/>
                  </a:lnTo>
                  <a:lnTo>
                    <a:pt x="60896" y="191096"/>
                  </a:lnTo>
                  <a:lnTo>
                    <a:pt x="60820" y="199961"/>
                  </a:lnTo>
                  <a:lnTo>
                    <a:pt x="59283" y="202590"/>
                  </a:lnTo>
                  <a:lnTo>
                    <a:pt x="56032" y="205828"/>
                  </a:lnTo>
                  <a:lnTo>
                    <a:pt x="52781" y="209334"/>
                  </a:lnTo>
                  <a:lnTo>
                    <a:pt x="48907" y="211074"/>
                  </a:lnTo>
                  <a:lnTo>
                    <a:pt x="40678" y="211074"/>
                  </a:lnTo>
                  <a:lnTo>
                    <a:pt x="37426" y="209702"/>
                  </a:lnTo>
                  <a:lnTo>
                    <a:pt x="32169" y="204470"/>
                  </a:lnTo>
                  <a:lnTo>
                    <a:pt x="30924" y="200088"/>
                  </a:lnTo>
                  <a:lnTo>
                    <a:pt x="30924" y="187350"/>
                  </a:lnTo>
                  <a:lnTo>
                    <a:pt x="32308" y="182740"/>
                  </a:lnTo>
                  <a:lnTo>
                    <a:pt x="37795" y="177241"/>
                  </a:lnTo>
                  <a:lnTo>
                    <a:pt x="40919" y="175856"/>
                  </a:lnTo>
                  <a:lnTo>
                    <a:pt x="49898" y="175856"/>
                  </a:lnTo>
                  <a:lnTo>
                    <a:pt x="54038" y="177863"/>
                  </a:lnTo>
                  <a:lnTo>
                    <a:pt x="56769" y="181864"/>
                  </a:lnTo>
                  <a:lnTo>
                    <a:pt x="59524" y="185851"/>
                  </a:lnTo>
                  <a:lnTo>
                    <a:pt x="60896" y="191096"/>
                  </a:lnTo>
                  <a:lnTo>
                    <a:pt x="60896" y="179501"/>
                  </a:lnTo>
                  <a:lnTo>
                    <a:pt x="58407" y="176237"/>
                  </a:lnTo>
                  <a:lnTo>
                    <a:pt x="57531" y="175856"/>
                  </a:lnTo>
                  <a:lnTo>
                    <a:pt x="52412" y="173621"/>
                  </a:lnTo>
                  <a:lnTo>
                    <a:pt x="38417" y="173621"/>
                  </a:lnTo>
                  <a:lnTo>
                    <a:pt x="33426" y="175488"/>
                  </a:lnTo>
                  <a:lnTo>
                    <a:pt x="29425" y="179222"/>
                  </a:lnTo>
                  <a:lnTo>
                    <a:pt x="25450" y="183235"/>
                  </a:lnTo>
                  <a:lnTo>
                    <a:pt x="23431" y="188214"/>
                  </a:lnTo>
                  <a:lnTo>
                    <a:pt x="23469" y="200088"/>
                  </a:lnTo>
                  <a:lnTo>
                    <a:pt x="25311" y="204711"/>
                  </a:lnTo>
                  <a:lnTo>
                    <a:pt x="32816" y="212191"/>
                  </a:lnTo>
                  <a:lnTo>
                    <a:pt x="37922" y="214071"/>
                  </a:lnTo>
                  <a:lnTo>
                    <a:pt x="48412" y="214071"/>
                  </a:lnTo>
                  <a:lnTo>
                    <a:pt x="51917" y="212953"/>
                  </a:lnTo>
                  <a:lnTo>
                    <a:pt x="54419" y="211074"/>
                  </a:lnTo>
                  <a:lnTo>
                    <a:pt x="54914" y="210705"/>
                  </a:lnTo>
                  <a:lnTo>
                    <a:pt x="58140" y="208457"/>
                  </a:lnTo>
                  <a:lnTo>
                    <a:pt x="60274" y="205828"/>
                  </a:lnTo>
                  <a:lnTo>
                    <a:pt x="61264" y="202831"/>
                  </a:lnTo>
                  <a:lnTo>
                    <a:pt x="60591" y="212191"/>
                  </a:lnTo>
                  <a:lnTo>
                    <a:pt x="47409" y="236550"/>
                  </a:lnTo>
                  <a:lnTo>
                    <a:pt x="39916" y="236550"/>
                  </a:lnTo>
                  <a:lnTo>
                    <a:pt x="35052" y="229438"/>
                  </a:lnTo>
                  <a:lnTo>
                    <a:pt x="34798" y="227939"/>
                  </a:lnTo>
                  <a:lnTo>
                    <a:pt x="34302" y="226695"/>
                  </a:lnTo>
                  <a:lnTo>
                    <a:pt x="33477" y="225602"/>
                  </a:lnTo>
                  <a:lnTo>
                    <a:pt x="33045" y="224929"/>
                  </a:lnTo>
                  <a:lnTo>
                    <a:pt x="31915" y="224561"/>
                  </a:lnTo>
                  <a:lnTo>
                    <a:pt x="28930" y="224561"/>
                  </a:lnTo>
                  <a:lnTo>
                    <a:pt x="26047" y="232562"/>
                  </a:lnTo>
                  <a:lnTo>
                    <a:pt x="27559" y="234810"/>
                  </a:lnTo>
                  <a:lnTo>
                    <a:pt x="33553" y="238302"/>
                  </a:lnTo>
                  <a:lnTo>
                    <a:pt x="37299" y="239166"/>
                  </a:lnTo>
                  <a:lnTo>
                    <a:pt x="49034" y="239166"/>
                  </a:lnTo>
                  <a:lnTo>
                    <a:pt x="54508" y="236550"/>
                  </a:lnTo>
                  <a:lnTo>
                    <a:pt x="55283" y="236181"/>
                  </a:lnTo>
                  <a:lnTo>
                    <a:pt x="68389" y="202831"/>
                  </a:lnTo>
                  <a:lnTo>
                    <a:pt x="68389" y="194221"/>
                  </a:lnTo>
                  <a:close/>
                </a:path>
                <a:path w="85725" h="239394">
                  <a:moveTo>
                    <a:pt x="85420" y="20980"/>
                  </a:moveTo>
                  <a:lnTo>
                    <a:pt x="50444" y="0"/>
                  </a:lnTo>
                  <a:lnTo>
                    <a:pt x="34721" y="0"/>
                  </a:lnTo>
                  <a:lnTo>
                    <a:pt x="0" y="20980"/>
                  </a:lnTo>
                  <a:lnTo>
                    <a:pt x="1879" y="22847"/>
                  </a:lnTo>
                  <a:lnTo>
                    <a:pt x="8115" y="16865"/>
                  </a:lnTo>
                  <a:lnTo>
                    <a:pt x="14478" y="12484"/>
                  </a:lnTo>
                  <a:lnTo>
                    <a:pt x="27482" y="6985"/>
                  </a:lnTo>
                  <a:lnTo>
                    <a:pt x="34721" y="5626"/>
                  </a:lnTo>
                  <a:lnTo>
                    <a:pt x="50698" y="5626"/>
                  </a:lnTo>
                  <a:lnTo>
                    <a:pt x="57937" y="6985"/>
                  </a:lnTo>
                  <a:lnTo>
                    <a:pt x="70929" y="12484"/>
                  </a:lnTo>
                  <a:lnTo>
                    <a:pt x="77304" y="16865"/>
                  </a:lnTo>
                  <a:lnTo>
                    <a:pt x="83553" y="22847"/>
                  </a:lnTo>
                  <a:lnTo>
                    <a:pt x="85420" y="20980"/>
                  </a:lnTo>
                  <a:close/>
                </a:path>
              </a:pathLst>
            </a:custGeom>
            <a:solidFill>
              <a:srgbClr val="231F20"/>
            </a:solidFill>
          </p:spPr>
          <p:txBody>
            <a:bodyPr wrap="square" lIns="0" tIns="0" rIns="0" bIns="0" rtlCol="0"/>
            <a:lstStyle/>
            <a:p>
              <a:endParaRPr/>
            </a:p>
          </p:txBody>
        </p:sp>
        <p:pic>
          <p:nvPicPr>
            <p:cNvPr id="34" name="object 34"/>
            <p:cNvPicPr/>
            <p:nvPr/>
          </p:nvPicPr>
          <p:blipFill>
            <a:blip r:embed="rId22" cstate="print"/>
            <a:stretch>
              <a:fillRect/>
            </a:stretch>
          </p:blipFill>
          <p:spPr>
            <a:xfrm>
              <a:off x="2013559" y="2942628"/>
              <a:ext cx="90043" cy="86283"/>
            </a:xfrm>
            <a:prstGeom prst="rect">
              <a:avLst/>
            </a:prstGeom>
          </p:spPr>
        </p:pic>
        <p:pic>
          <p:nvPicPr>
            <p:cNvPr id="35" name="object 35"/>
            <p:cNvPicPr/>
            <p:nvPr/>
          </p:nvPicPr>
          <p:blipFill>
            <a:blip r:embed="rId23" cstate="print"/>
            <a:stretch>
              <a:fillRect/>
            </a:stretch>
          </p:blipFill>
          <p:spPr>
            <a:xfrm>
              <a:off x="2016683" y="3054489"/>
              <a:ext cx="82804" cy="80556"/>
            </a:xfrm>
            <a:prstGeom prst="rect">
              <a:avLst/>
            </a:prstGeom>
          </p:spPr>
        </p:pic>
        <p:pic>
          <p:nvPicPr>
            <p:cNvPr id="36" name="object 36"/>
            <p:cNvPicPr/>
            <p:nvPr/>
          </p:nvPicPr>
          <p:blipFill>
            <a:blip r:embed="rId24" cstate="print"/>
            <a:stretch>
              <a:fillRect/>
            </a:stretch>
          </p:blipFill>
          <p:spPr>
            <a:xfrm>
              <a:off x="2019312" y="3161652"/>
              <a:ext cx="83172" cy="81673"/>
            </a:xfrm>
            <a:prstGeom prst="rect">
              <a:avLst/>
            </a:prstGeom>
          </p:spPr>
        </p:pic>
      </p:grpSp>
      <p:sp>
        <p:nvSpPr>
          <p:cNvPr id="37" name="object 37"/>
          <p:cNvSpPr/>
          <p:nvPr/>
        </p:nvSpPr>
        <p:spPr>
          <a:xfrm>
            <a:off x="2013906" y="3315070"/>
            <a:ext cx="85724" cy="22860"/>
          </a:xfrm>
          <a:custGeom>
            <a:avLst/>
            <a:gdLst/>
            <a:ahLst/>
            <a:cxnLst/>
            <a:rect l="l" t="t" r="r" b="b"/>
            <a:pathLst>
              <a:path w="85725" h="22860">
                <a:moveTo>
                  <a:pt x="83540" y="0"/>
                </a:moveTo>
                <a:lnTo>
                  <a:pt x="77546" y="5740"/>
                </a:lnTo>
                <a:lnTo>
                  <a:pt x="71170" y="9994"/>
                </a:lnTo>
                <a:lnTo>
                  <a:pt x="64427" y="12738"/>
                </a:lnTo>
                <a:lnTo>
                  <a:pt x="57429" y="15735"/>
                </a:lnTo>
                <a:lnTo>
                  <a:pt x="50190" y="17233"/>
                </a:lnTo>
                <a:lnTo>
                  <a:pt x="35204" y="17233"/>
                </a:lnTo>
                <a:lnTo>
                  <a:pt x="27965" y="15735"/>
                </a:lnTo>
                <a:lnTo>
                  <a:pt x="13970" y="9753"/>
                </a:lnTo>
                <a:lnTo>
                  <a:pt x="7607" y="5499"/>
                </a:lnTo>
                <a:lnTo>
                  <a:pt x="1866" y="0"/>
                </a:lnTo>
                <a:lnTo>
                  <a:pt x="0" y="1866"/>
                </a:lnTo>
                <a:lnTo>
                  <a:pt x="34709" y="22860"/>
                </a:lnTo>
                <a:lnTo>
                  <a:pt x="50431" y="22860"/>
                </a:lnTo>
                <a:lnTo>
                  <a:pt x="85407" y="1866"/>
                </a:lnTo>
                <a:lnTo>
                  <a:pt x="83540" y="0"/>
                </a:lnTo>
                <a:close/>
              </a:path>
            </a:pathLst>
          </a:custGeom>
          <a:solidFill>
            <a:srgbClr val="231F20"/>
          </a:solidFill>
        </p:spPr>
        <p:txBody>
          <a:bodyPr wrap="square" lIns="0" tIns="0" rIns="0" bIns="0" rtlCol="0"/>
          <a:lstStyle/>
          <a:p>
            <a:endParaRPr/>
          </a:p>
        </p:txBody>
      </p:sp>
      <p:pic>
        <p:nvPicPr>
          <p:cNvPr id="38" name="object 38"/>
          <p:cNvPicPr/>
          <p:nvPr/>
        </p:nvPicPr>
        <p:blipFill>
          <a:blip r:embed="rId25" cstate="print"/>
          <a:stretch>
            <a:fillRect/>
          </a:stretch>
        </p:blipFill>
        <p:spPr>
          <a:xfrm>
            <a:off x="2585783" y="4238932"/>
            <a:ext cx="91034" cy="78040"/>
          </a:xfrm>
          <a:prstGeom prst="rect">
            <a:avLst/>
          </a:prstGeom>
        </p:spPr>
      </p:pic>
      <p:pic>
        <p:nvPicPr>
          <p:cNvPr id="39" name="object 39"/>
          <p:cNvPicPr/>
          <p:nvPr/>
        </p:nvPicPr>
        <p:blipFill>
          <a:blip r:embed="rId26" cstate="print"/>
          <a:stretch>
            <a:fillRect/>
          </a:stretch>
        </p:blipFill>
        <p:spPr>
          <a:xfrm>
            <a:off x="2477938" y="2186953"/>
            <a:ext cx="200112" cy="1916698"/>
          </a:xfrm>
          <a:prstGeom prst="rect">
            <a:avLst/>
          </a:prstGeom>
        </p:spPr>
      </p:pic>
      <p:pic>
        <p:nvPicPr>
          <p:cNvPr id="40" name="object 40"/>
          <p:cNvPicPr/>
          <p:nvPr/>
        </p:nvPicPr>
        <p:blipFill>
          <a:blip r:embed="rId27" cstate="print"/>
          <a:stretch>
            <a:fillRect/>
          </a:stretch>
        </p:blipFill>
        <p:spPr>
          <a:xfrm>
            <a:off x="2586153" y="4340289"/>
            <a:ext cx="88785" cy="88035"/>
          </a:xfrm>
          <a:prstGeom prst="rect">
            <a:avLst/>
          </a:prstGeom>
        </p:spPr>
      </p:pic>
      <p:pic>
        <p:nvPicPr>
          <p:cNvPr id="41" name="object 41"/>
          <p:cNvPicPr/>
          <p:nvPr/>
        </p:nvPicPr>
        <p:blipFill>
          <a:blip r:embed="rId28" cstate="print"/>
          <a:stretch>
            <a:fillRect/>
          </a:stretch>
        </p:blipFill>
        <p:spPr>
          <a:xfrm>
            <a:off x="3195575" y="2191818"/>
            <a:ext cx="91034" cy="512419"/>
          </a:xfrm>
          <a:prstGeom prst="rect">
            <a:avLst/>
          </a:prstGeom>
        </p:spPr>
      </p:pic>
      <p:pic>
        <p:nvPicPr>
          <p:cNvPr id="42" name="object 42"/>
          <p:cNvPicPr/>
          <p:nvPr/>
        </p:nvPicPr>
        <p:blipFill>
          <a:blip r:embed="rId29" cstate="print"/>
          <a:stretch>
            <a:fillRect/>
          </a:stretch>
        </p:blipFill>
        <p:spPr>
          <a:xfrm>
            <a:off x="3196094" y="2775714"/>
            <a:ext cx="91261" cy="1086190"/>
          </a:xfrm>
          <a:prstGeom prst="rect">
            <a:avLst/>
          </a:prstGeom>
        </p:spPr>
      </p:pic>
      <p:pic>
        <p:nvPicPr>
          <p:cNvPr id="43" name="object 43"/>
          <p:cNvPicPr/>
          <p:nvPr/>
        </p:nvPicPr>
        <p:blipFill>
          <a:blip r:embed="rId30" cstate="print"/>
          <a:stretch>
            <a:fillRect/>
          </a:stretch>
        </p:blipFill>
        <p:spPr>
          <a:xfrm>
            <a:off x="3751226" y="2186955"/>
            <a:ext cx="307873" cy="2241867"/>
          </a:xfrm>
          <a:prstGeom prst="rect">
            <a:avLst/>
          </a:prstGeom>
        </p:spPr>
      </p:pic>
      <p:grpSp>
        <p:nvGrpSpPr>
          <p:cNvPr id="44" name="object 44"/>
          <p:cNvGrpSpPr/>
          <p:nvPr/>
        </p:nvGrpSpPr>
        <p:grpSpPr>
          <a:xfrm>
            <a:off x="4578670" y="3210663"/>
            <a:ext cx="90170" cy="248287"/>
            <a:chOff x="4578667" y="3210661"/>
            <a:chExt cx="90170" cy="248285"/>
          </a:xfrm>
        </p:grpSpPr>
        <p:sp>
          <p:nvSpPr>
            <p:cNvPr id="45" name="object 45"/>
            <p:cNvSpPr/>
            <p:nvPr/>
          </p:nvSpPr>
          <p:spPr>
            <a:xfrm>
              <a:off x="4578667" y="3210661"/>
              <a:ext cx="83185" cy="22860"/>
            </a:xfrm>
            <a:custGeom>
              <a:avLst/>
              <a:gdLst/>
              <a:ahLst/>
              <a:cxnLst/>
              <a:rect l="l" t="t" r="r" b="b"/>
              <a:pathLst>
                <a:path w="83185" h="22860">
                  <a:moveTo>
                    <a:pt x="83172" y="0"/>
                  </a:moveTo>
                  <a:lnTo>
                    <a:pt x="0" y="0"/>
                  </a:lnTo>
                  <a:lnTo>
                    <a:pt x="0" y="22491"/>
                  </a:lnTo>
                  <a:lnTo>
                    <a:pt x="3390" y="22491"/>
                  </a:lnTo>
                  <a:lnTo>
                    <a:pt x="3390" y="3759"/>
                  </a:lnTo>
                  <a:lnTo>
                    <a:pt x="79806" y="3759"/>
                  </a:lnTo>
                  <a:lnTo>
                    <a:pt x="79806" y="22491"/>
                  </a:lnTo>
                  <a:lnTo>
                    <a:pt x="83172" y="22491"/>
                  </a:lnTo>
                  <a:lnTo>
                    <a:pt x="83172" y="0"/>
                  </a:lnTo>
                  <a:close/>
                </a:path>
              </a:pathLst>
            </a:custGeom>
            <a:solidFill>
              <a:srgbClr val="231F20"/>
            </a:solidFill>
          </p:spPr>
          <p:txBody>
            <a:bodyPr wrap="square" lIns="0" tIns="0" rIns="0" bIns="0" rtlCol="0"/>
            <a:lstStyle/>
            <a:p>
              <a:endParaRPr/>
            </a:p>
          </p:txBody>
        </p:sp>
        <p:pic>
          <p:nvPicPr>
            <p:cNvPr id="46" name="object 46"/>
            <p:cNvPicPr/>
            <p:nvPr/>
          </p:nvPicPr>
          <p:blipFill>
            <a:blip r:embed="rId31" cstate="print"/>
            <a:stretch>
              <a:fillRect/>
            </a:stretch>
          </p:blipFill>
          <p:spPr>
            <a:xfrm>
              <a:off x="4582223" y="3273882"/>
              <a:ext cx="83540" cy="64795"/>
            </a:xfrm>
            <a:prstGeom prst="rect">
              <a:avLst/>
            </a:prstGeom>
          </p:spPr>
        </p:pic>
        <p:pic>
          <p:nvPicPr>
            <p:cNvPr id="47" name="object 47"/>
            <p:cNvPicPr/>
            <p:nvPr/>
          </p:nvPicPr>
          <p:blipFill>
            <a:blip r:embed="rId32" cstate="print"/>
            <a:stretch>
              <a:fillRect/>
            </a:stretch>
          </p:blipFill>
          <p:spPr>
            <a:xfrm>
              <a:off x="4581461" y="3374478"/>
              <a:ext cx="86918" cy="84289"/>
            </a:xfrm>
            <a:prstGeom prst="rect">
              <a:avLst/>
            </a:prstGeom>
          </p:spPr>
        </p:pic>
      </p:grpSp>
      <p:pic>
        <p:nvPicPr>
          <p:cNvPr id="48" name="object 48"/>
          <p:cNvPicPr/>
          <p:nvPr/>
        </p:nvPicPr>
        <p:blipFill>
          <a:blip r:embed="rId33" cstate="print"/>
          <a:stretch>
            <a:fillRect/>
          </a:stretch>
        </p:blipFill>
        <p:spPr>
          <a:xfrm>
            <a:off x="4469242" y="2185456"/>
            <a:ext cx="199646" cy="950444"/>
          </a:xfrm>
          <a:prstGeom prst="rect">
            <a:avLst/>
          </a:prstGeom>
        </p:spPr>
      </p:pic>
      <p:sp>
        <p:nvSpPr>
          <p:cNvPr id="49" name="object 49"/>
          <p:cNvSpPr/>
          <p:nvPr/>
        </p:nvSpPr>
        <p:spPr>
          <a:xfrm>
            <a:off x="4578670" y="3527855"/>
            <a:ext cx="83185" cy="22860"/>
          </a:xfrm>
          <a:custGeom>
            <a:avLst/>
            <a:gdLst/>
            <a:ahLst/>
            <a:cxnLst/>
            <a:rect l="l" t="t" r="r" b="b"/>
            <a:pathLst>
              <a:path w="83185" h="22860">
                <a:moveTo>
                  <a:pt x="83172" y="0"/>
                </a:moveTo>
                <a:lnTo>
                  <a:pt x="79806" y="0"/>
                </a:lnTo>
                <a:lnTo>
                  <a:pt x="79806" y="18719"/>
                </a:lnTo>
                <a:lnTo>
                  <a:pt x="3390" y="18719"/>
                </a:lnTo>
                <a:lnTo>
                  <a:pt x="3390" y="0"/>
                </a:lnTo>
                <a:lnTo>
                  <a:pt x="0" y="0"/>
                </a:lnTo>
                <a:lnTo>
                  <a:pt x="0" y="22478"/>
                </a:lnTo>
                <a:lnTo>
                  <a:pt x="83172" y="22478"/>
                </a:lnTo>
                <a:lnTo>
                  <a:pt x="83172" y="0"/>
                </a:lnTo>
                <a:close/>
              </a:path>
            </a:pathLst>
          </a:custGeom>
          <a:solidFill>
            <a:srgbClr val="231F20"/>
          </a:solidFill>
        </p:spPr>
        <p:txBody>
          <a:bodyPr wrap="square" lIns="0" tIns="0" rIns="0" bIns="0" rtlCol="0"/>
          <a:lstStyle/>
          <a:p>
            <a:endParaRPr/>
          </a:p>
        </p:txBody>
      </p:sp>
      <p:pic>
        <p:nvPicPr>
          <p:cNvPr id="50" name="object 50"/>
          <p:cNvPicPr/>
          <p:nvPr/>
        </p:nvPicPr>
        <p:blipFill>
          <a:blip r:embed="rId34" cstate="print"/>
          <a:stretch>
            <a:fillRect/>
          </a:stretch>
        </p:blipFill>
        <p:spPr>
          <a:xfrm>
            <a:off x="4576600" y="3622535"/>
            <a:ext cx="91034" cy="581710"/>
          </a:xfrm>
          <a:prstGeom prst="rect">
            <a:avLst/>
          </a:prstGeom>
        </p:spPr>
      </p:pic>
      <p:pic>
        <p:nvPicPr>
          <p:cNvPr id="51" name="object 51"/>
          <p:cNvPicPr/>
          <p:nvPr/>
        </p:nvPicPr>
        <p:blipFill>
          <a:blip r:embed="rId35" cstate="print"/>
          <a:stretch>
            <a:fillRect/>
          </a:stretch>
        </p:blipFill>
        <p:spPr>
          <a:xfrm>
            <a:off x="4576600" y="4346664"/>
            <a:ext cx="91034" cy="78040"/>
          </a:xfrm>
          <a:prstGeom prst="rect">
            <a:avLst/>
          </a:prstGeom>
        </p:spPr>
      </p:pic>
      <p:pic>
        <p:nvPicPr>
          <p:cNvPr id="52" name="object 52"/>
          <p:cNvPicPr/>
          <p:nvPr/>
        </p:nvPicPr>
        <p:blipFill>
          <a:blip r:embed="rId36" cstate="print"/>
          <a:stretch>
            <a:fillRect/>
          </a:stretch>
        </p:blipFill>
        <p:spPr>
          <a:xfrm>
            <a:off x="5240110" y="4238932"/>
            <a:ext cx="91034" cy="78040"/>
          </a:xfrm>
          <a:prstGeom prst="rect">
            <a:avLst/>
          </a:prstGeom>
        </p:spPr>
      </p:pic>
      <p:pic>
        <p:nvPicPr>
          <p:cNvPr id="53" name="object 53"/>
          <p:cNvPicPr/>
          <p:nvPr/>
        </p:nvPicPr>
        <p:blipFill>
          <a:blip r:embed="rId37" cstate="print"/>
          <a:stretch>
            <a:fillRect/>
          </a:stretch>
        </p:blipFill>
        <p:spPr>
          <a:xfrm>
            <a:off x="5133011" y="2186953"/>
            <a:ext cx="199377" cy="1916698"/>
          </a:xfrm>
          <a:prstGeom prst="rect">
            <a:avLst/>
          </a:prstGeom>
        </p:spPr>
      </p:pic>
      <p:pic>
        <p:nvPicPr>
          <p:cNvPr id="54" name="object 54"/>
          <p:cNvPicPr/>
          <p:nvPr/>
        </p:nvPicPr>
        <p:blipFill>
          <a:blip r:embed="rId38" cstate="print"/>
          <a:stretch>
            <a:fillRect/>
          </a:stretch>
        </p:blipFill>
        <p:spPr>
          <a:xfrm>
            <a:off x="5240490" y="4340289"/>
            <a:ext cx="88785" cy="88035"/>
          </a:xfrm>
          <a:prstGeom prst="rect">
            <a:avLst/>
          </a:prstGeom>
        </p:spPr>
      </p:pic>
      <p:pic>
        <p:nvPicPr>
          <p:cNvPr id="55" name="object 55"/>
          <p:cNvPicPr/>
          <p:nvPr/>
        </p:nvPicPr>
        <p:blipFill>
          <a:blip r:embed="rId39" cstate="print"/>
          <a:stretch>
            <a:fillRect/>
          </a:stretch>
        </p:blipFill>
        <p:spPr>
          <a:xfrm>
            <a:off x="5580977" y="4538512"/>
            <a:ext cx="466837" cy="457911"/>
          </a:xfrm>
          <a:prstGeom prst="rect">
            <a:avLst/>
          </a:prstGeom>
        </p:spPr>
      </p:pic>
      <p:pic>
        <p:nvPicPr>
          <p:cNvPr id="56" name="object 56"/>
          <p:cNvPicPr/>
          <p:nvPr/>
        </p:nvPicPr>
        <p:blipFill>
          <a:blip r:embed="rId40" cstate="print"/>
          <a:stretch>
            <a:fillRect/>
          </a:stretch>
        </p:blipFill>
        <p:spPr>
          <a:xfrm>
            <a:off x="2414766" y="4621147"/>
            <a:ext cx="235723" cy="1026808"/>
          </a:xfrm>
          <a:prstGeom prst="rect">
            <a:avLst/>
          </a:prstGeom>
        </p:spPr>
      </p:pic>
      <p:pic>
        <p:nvPicPr>
          <p:cNvPr id="57" name="object 57"/>
          <p:cNvPicPr/>
          <p:nvPr/>
        </p:nvPicPr>
        <p:blipFill>
          <a:blip r:embed="rId41" cstate="print"/>
          <a:stretch>
            <a:fillRect/>
          </a:stretch>
        </p:blipFill>
        <p:spPr>
          <a:xfrm>
            <a:off x="3694823" y="5690504"/>
            <a:ext cx="426097" cy="1465933"/>
          </a:xfrm>
          <a:prstGeom prst="rect">
            <a:avLst/>
          </a:prstGeom>
        </p:spPr>
      </p:pic>
      <p:pic>
        <p:nvPicPr>
          <p:cNvPr id="58" name="object 58"/>
          <p:cNvPicPr/>
          <p:nvPr/>
        </p:nvPicPr>
        <p:blipFill>
          <a:blip r:embed="rId42" cstate="print"/>
          <a:stretch>
            <a:fillRect/>
          </a:stretch>
        </p:blipFill>
        <p:spPr>
          <a:xfrm>
            <a:off x="1359611" y="4620375"/>
            <a:ext cx="89852" cy="4798858"/>
          </a:xfrm>
          <a:prstGeom prst="rect">
            <a:avLst/>
          </a:prstGeom>
        </p:spPr>
      </p:pic>
      <p:pic>
        <p:nvPicPr>
          <p:cNvPr id="59" name="object 59"/>
          <p:cNvPicPr/>
          <p:nvPr/>
        </p:nvPicPr>
        <p:blipFill>
          <a:blip r:embed="rId43" cstate="print"/>
          <a:stretch>
            <a:fillRect/>
          </a:stretch>
        </p:blipFill>
        <p:spPr>
          <a:xfrm>
            <a:off x="3053528" y="4621148"/>
            <a:ext cx="2369605" cy="4787977"/>
          </a:xfrm>
          <a:prstGeom prst="rect">
            <a:avLst/>
          </a:prstGeom>
        </p:spPr>
      </p:pic>
      <p:grpSp>
        <p:nvGrpSpPr>
          <p:cNvPr id="60" name="object 60"/>
          <p:cNvGrpSpPr/>
          <p:nvPr/>
        </p:nvGrpSpPr>
        <p:grpSpPr>
          <a:xfrm>
            <a:off x="1332739" y="9457866"/>
            <a:ext cx="4862832" cy="207010"/>
            <a:chOff x="1332738" y="9457867"/>
            <a:chExt cx="4862830" cy="207010"/>
          </a:xfrm>
        </p:grpSpPr>
        <p:pic>
          <p:nvPicPr>
            <p:cNvPr id="61" name="object 61"/>
            <p:cNvPicPr/>
            <p:nvPr/>
          </p:nvPicPr>
          <p:blipFill>
            <a:blip r:embed="rId44" cstate="print"/>
            <a:stretch>
              <a:fillRect/>
            </a:stretch>
          </p:blipFill>
          <p:spPr>
            <a:xfrm>
              <a:off x="1332738" y="9574783"/>
              <a:ext cx="4862652" cy="89915"/>
            </a:xfrm>
            <a:prstGeom prst="rect">
              <a:avLst/>
            </a:prstGeom>
          </p:spPr>
        </p:pic>
        <p:pic>
          <p:nvPicPr>
            <p:cNvPr id="62" name="object 62"/>
            <p:cNvPicPr/>
            <p:nvPr/>
          </p:nvPicPr>
          <p:blipFill>
            <a:blip r:embed="rId45" cstate="print"/>
            <a:stretch>
              <a:fillRect/>
            </a:stretch>
          </p:blipFill>
          <p:spPr>
            <a:xfrm>
              <a:off x="1332738" y="9457867"/>
              <a:ext cx="4505934" cy="89903"/>
            </a:xfrm>
            <a:prstGeom prst="rect">
              <a:avLst/>
            </a:prstGeom>
          </p:spPr>
        </p:pic>
      </p:grpSp>
      <p:pic>
        <p:nvPicPr>
          <p:cNvPr id="63" name="object 63"/>
          <p:cNvPicPr/>
          <p:nvPr/>
        </p:nvPicPr>
        <p:blipFill>
          <a:blip r:embed="rId46" cstate="print"/>
          <a:stretch>
            <a:fillRect/>
          </a:stretch>
        </p:blipFill>
        <p:spPr>
          <a:xfrm>
            <a:off x="5580558" y="8687473"/>
            <a:ext cx="604747" cy="421778"/>
          </a:xfrm>
          <a:prstGeom prst="rect">
            <a:avLst/>
          </a:prstGeom>
        </p:spPr>
      </p:pic>
      <p:pic>
        <p:nvPicPr>
          <p:cNvPr id="64" name="object 64"/>
          <p:cNvPicPr/>
          <p:nvPr/>
        </p:nvPicPr>
        <p:blipFill>
          <a:blip r:embed="rId47" cstate="print"/>
          <a:stretch>
            <a:fillRect/>
          </a:stretch>
        </p:blipFill>
        <p:spPr>
          <a:xfrm>
            <a:off x="1684122" y="4621135"/>
            <a:ext cx="379732" cy="4787988"/>
          </a:xfrm>
          <a:prstGeom prst="rect">
            <a:avLst/>
          </a:prstGeom>
        </p:spPr>
      </p:pic>
      <p:pic>
        <p:nvPicPr>
          <p:cNvPr id="65" name="object 65"/>
          <p:cNvPicPr/>
          <p:nvPr/>
        </p:nvPicPr>
        <p:blipFill>
          <a:blip r:embed="rId48" cstate="print"/>
          <a:stretch>
            <a:fillRect/>
          </a:stretch>
        </p:blipFill>
        <p:spPr>
          <a:xfrm>
            <a:off x="1359231" y="2770148"/>
            <a:ext cx="86156" cy="85915"/>
          </a:xfrm>
          <a:prstGeom prst="rect">
            <a:avLst/>
          </a:prstGeom>
        </p:spPr>
      </p:pic>
      <p:pic>
        <p:nvPicPr>
          <p:cNvPr id="66" name="object 66"/>
          <p:cNvPicPr/>
          <p:nvPr/>
        </p:nvPicPr>
        <p:blipFill>
          <a:blip r:embed="rId49" cstate="print"/>
          <a:stretch>
            <a:fillRect/>
          </a:stretch>
        </p:blipFill>
        <p:spPr>
          <a:xfrm>
            <a:off x="1356222" y="3093898"/>
            <a:ext cx="90919" cy="86652"/>
          </a:xfrm>
          <a:prstGeom prst="rect">
            <a:avLst/>
          </a:prstGeom>
        </p:spPr>
      </p:pic>
      <p:pic>
        <p:nvPicPr>
          <p:cNvPr id="67" name="object 67"/>
          <p:cNvPicPr/>
          <p:nvPr/>
        </p:nvPicPr>
        <p:blipFill>
          <a:blip r:embed="rId50" cstate="print"/>
          <a:stretch>
            <a:fillRect/>
          </a:stretch>
        </p:blipFill>
        <p:spPr>
          <a:xfrm>
            <a:off x="1356477" y="3417074"/>
            <a:ext cx="90042" cy="86283"/>
          </a:xfrm>
          <a:prstGeom prst="rect">
            <a:avLst/>
          </a:prstGeom>
        </p:spPr>
      </p:pic>
      <p:pic>
        <p:nvPicPr>
          <p:cNvPr id="68" name="object 68"/>
          <p:cNvPicPr/>
          <p:nvPr/>
        </p:nvPicPr>
        <p:blipFill>
          <a:blip r:embed="rId51" cstate="print"/>
          <a:stretch>
            <a:fillRect/>
          </a:stretch>
        </p:blipFill>
        <p:spPr>
          <a:xfrm>
            <a:off x="1356221" y="3739507"/>
            <a:ext cx="91048" cy="86168"/>
          </a:xfrm>
          <a:prstGeom prst="rect">
            <a:avLst/>
          </a:prstGeom>
        </p:spPr>
      </p:pic>
      <p:pic>
        <p:nvPicPr>
          <p:cNvPr id="69" name="object 69"/>
          <p:cNvPicPr/>
          <p:nvPr/>
        </p:nvPicPr>
        <p:blipFill>
          <a:blip r:embed="rId52" cstate="print"/>
          <a:stretch>
            <a:fillRect/>
          </a:stretch>
        </p:blipFill>
        <p:spPr>
          <a:xfrm>
            <a:off x="2462455" y="1590117"/>
            <a:ext cx="157658" cy="96597"/>
          </a:xfrm>
          <a:prstGeom prst="rect">
            <a:avLst/>
          </a:prstGeom>
        </p:spPr>
      </p:pic>
      <p:pic>
        <p:nvPicPr>
          <p:cNvPr id="70" name="object 70"/>
          <p:cNvPicPr/>
          <p:nvPr/>
        </p:nvPicPr>
        <p:blipFill>
          <a:blip r:embed="rId53" cstate="print"/>
          <a:stretch>
            <a:fillRect/>
          </a:stretch>
        </p:blipFill>
        <p:spPr>
          <a:xfrm>
            <a:off x="4827804" y="1590117"/>
            <a:ext cx="157658" cy="96597"/>
          </a:xfrm>
          <a:prstGeom prst="rect">
            <a:avLst/>
          </a:prstGeom>
        </p:spPr>
      </p:pic>
      <p:grpSp>
        <p:nvGrpSpPr>
          <p:cNvPr id="71" name="object 71"/>
          <p:cNvGrpSpPr/>
          <p:nvPr/>
        </p:nvGrpSpPr>
        <p:grpSpPr>
          <a:xfrm>
            <a:off x="1300813" y="1539482"/>
            <a:ext cx="9524" cy="7905115"/>
            <a:chOff x="1300810" y="1539481"/>
            <a:chExt cx="9525" cy="7905115"/>
          </a:xfrm>
        </p:grpSpPr>
        <p:sp>
          <p:nvSpPr>
            <p:cNvPr id="72" name="object 72"/>
            <p:cNvSpPr/>
            <p:nvPr/>
          </p:nvSpPr>
          <p:spPr>
            <a:xfrm>
              <a:off x="1301699" y="1540116"/>
              <a:ext cx="0" cy="7903845"/>
            </a:xfrm>
            <a:custGeom>
              <a:avLst/>
              <a:gdLst/>
              <a:ahLst/>
              <a:cxnLst/>
              <a:rect l="l" t="t" r="r" b="b"/>
              <a:pathLst>
                <a:path h="7903845">
                  <a:moveTo>
                    <a:pt x="0" y="0"/>
                  </a:moveTo>
                  <a:lnTo>
                    <a:pt x="0" y="7903806"/>
                  </a:lnTo>
                </a:path>
              </a:pathLst>
            </a:custGeom>
            <a:ln w="3175">
              <a:solidFill>
                <a:srgbClr val="231F20"/>
              </a:solidFill>
            </a:ln>
          </p:spPr>
          <p:txBody>
            <a:bodyPr wrap="square" lIns="0" tIns="0" rIns="0" bIns="0" rtlCol="0"/>
            <a:lstStyle/>
            <a:p>
              <a:endParaRPr/>
            </a:p>
          </p:txBody>
        </p:sp>
        <p:sp>
          <p:nvSpPr>
            <p:cNvPr id="73" name="object 73"/>
            <p:cNvSpPr/>
            <p:nvPr/>
          </p:nvSpPr>
          <p:spPr>
            <a:xfrm>
              <a:off x="1301051" y="1539481"/>
              <a:ext cx="9525" cy="7905115"/>
            </a:xfrm>
            <a:custGeom>
              <a:avLst/>
              <a:gdLst/>
              <a:ahLst/>
              <a:cxnLst/>
              <a:rect l="l" t="t" r="r" b="b"/>
              <a:pathLst>
                <a:path w="9525" h="7905115">
                  <a:moveTo>
                    <a:pt x="9207" y="0"/>
                  </a:moveTo>
                  <a:lnTo>
                    <a:pt x="0" y="0"/>
                  </a:lnTo>
                  <a:lnTo>
                    <a:pt x="0" y="7905076"/>
                  </a:lnTo>
                  <a:lnTo>
                    <a:pt x="9207" y="7905076"/>
                  </a:lnTo>
                  <a:lnTo>
                    <a:pt x="9207" y="0"/>
                  </a:lnTo>
                  <a:close/>
                </a:path>
              </a:pathLst>
            </a:custGeom>
            <a:solidFill>
              <a:srgbClr val="231F20"/>
            </a:solidFill>
          </p:spPr>
          <p:txBody>
            <a:bodyPr wrap="square" lIns="0" tIns="0" rIns="0" bIns="0" rtlCol="0"/>
            <a:lstStyle/>
            <a:p>
              <a:endParaRPr/>
            </a:p>
          </p:txBody>
        </p:sp>
      </p:grpSp>
      <p:grpSp>
        <p:nvGrpSpPr>
          <p:cNvPr id="74" name="object 74"/>
          <p:cNvGrpSpPr/>
          <p:nvPr/>
        </p:nvGrpSpPr>
        <p:grpSpPr>
          <a:xfrm>
            <a:off x="1491362" y="1548613"/>
            <a:ext cx="9524" cy="7896226"/>
            <a:chOff x="1491361" y="1548612"/>
            <a:chExt cx="9525" cy="7896225"/>
          </a:xfrm>
        </p:grpSpPr>
        <p:sp>
          <p:nvSpPr>
            <p:cNvPr id="75" name="object 75"/>
            <p:cNvSpPr/>
            <p:nvPr/>
          </p:nvSpPr>
          <p:spPr>
            <a:xfrm>
              <a:off x="1492250" y="1549349"/>
              <a:ext cx="0" cy="7894955"/>
            </a:xfrm>
            <a:custGeom>
              <a:avLst/>
              <a:gdLst/>
              <a:ahLst/>
              <a:cxnLst/>
              <a:rect l="l" t="t" r="r" b="b"/>
              <a:pathLst>
                <a:path h="7894955">
                  <a:moveTo>
                    <a:pt x="0" y="0"/>
                  </a:moveTo>
                  <a:lnTo>
                    <a:pt x="0" y="7894574"/>
                  </a:lnTo>
                </a:path>
              </a:pathLst>
            </a:custGeom>
            <a:ln w="3175">
              <a:solidFill>
                <a:srgbClr val="231F20"/>
              </a:solidFill>
            </a:ln>
          </p:spPr>
          <p:txBody>
            <a:bodyPr wrap="square" lIns="0" tIns="0" rIns="0" bIns="0" rtlCol="0"/>
            <a:lstStyle/>
            <a:p>
              <a:endParaRPr/>
            </a:p>
          </p:txBody>
        </p:sp>
        <p:sp>
          <p:nvSpPr>
            <p:cNvPr id="76" name="object 76"/>
            <p:cNvSpPr/>
            <p:nvPr/>
          </p:nvSpPr>
          <p:spPr>
            <a:xfrm>
              <a:off x="1491589" y="1548612"/>
              <a:ext cx="9525" cy="7896225"/>
            </a:xfrm>
            <a:custGeom>
              <a:avLst/>
              <a:gdLst/>
              <a:ahLst/>
              <a:cxnLst/>
              <a:rect l="l" t="t" r="r" b="b"/>
              <a:pathLst>
                <a:path w="9525" h="7896225">
                  <a:moveTo>
                    <a:pt x="9220" y="0"/>
                  </a:moveTo>
                  <a:lnTo>
                    <a:pt x="0" y="0"/>
                  </a:lnTo>
                  <a:lnTo>
                    <a:pt x="0" y="7895945"/>
                  </a:lnTo>
                  <a:lnTo>
                    <a:pt x="9220" y="7895945"/>
                  </a:lnTo>
                  <a:lnTo>
                    <a:pt x="9220" y="0"/>
                  </a:lnTo>
                  <a:close/>
                </a:path>
              </a:pathLst>
            </a:custGeom>
            <a:solidFill>
              <a:srgbClr val="231F20"/>
            </a:solidFill>
          </p:spPr>
          <p:txBody>
            <a:bodyPr wrap="square" lIns="0" tIns="0" rIns="0" bIns="0" rtlCol="0"/>
            <a:lstStyle/>
            <a:p>
              <a:endParaRPr/>
            </a:p>
          </p:txBody>
        </p:sp>
      </p:grpSp>
      <p:grpSp>
        <p:nvGrpSpPr>
          <p:cNvPr id="77" name="object 77"/>
          <p:cNvGrpSpPr/>
          <p:nvPr/>
        </p:nvGrpSpPr>
        <p:grpSpPr>
          <a:xfrm>
            <a:off x="3567532" y="1548613"/>
            <a:ext cx="9524" cy="7896226"/>
            <a:chOff x="3567531" y="1548612"/>
            <a:chExt cx="9525" cy="7896225"/>
          </a:xfrm>
        </p:grpSpPr>
        <p:sp>
          <p:nvSpPr>
            <p:cNvPr id="78" name="object 78"/>
            <p:cNvSpPr/>
            <p:nvPr/>
          </p:nvSpPr>
          <p:spPr>
            <a:xfrm>
              <a:off x="3568420" y="1549349"/>
              <a:ext cx="0" cy="7894955"/>
            </a:xfrm>
            <a:custGeom>
              <a:avLst/>
              <a:gdLst/>
              <a:ahLst/>
              <a:cxnLst/>
              <a:rect l="l" t="t" r="r" b="b"/>
              <a:pathLst>
                <a:path h="7894955">
                  <a:moveTo>
                    <a:pt x="0" y="0"/>
                  </a:moveTo>
                  <a:lnTo>
                    <a:pt x="0" y="7894574"/>
                  </a:lnTo>
                </a:path>
              </a:pathLst>
            </a:custGeom>
            <a:ln w="3175">
              <a:solidFill>
                <a:srgbClr val="231F20"/>
              </a:solidFill>
            </a:ln>
          </p:spPr>
          <p:txBody>
            <a:bodyPr wrap="square" lIns="0" tIns="0" rIns="0" bIns="0" rtlCol="0"/>
            <a:lstStyle/>
            <a:p>
              <a:endParaRPr/>
            </a:p>
          </p:txBody>
        </p:sp>
        <p:sp>
          <p:nvSpPr>
            <p:cNvPr id="79" name="object 79"/>
            <p:cNvSpPr/>
            <p:nvPr/>
          </p:nvSpPr>
          <p:spPr>
            <a:xfrm>
              <a:off x="3567747" y="1548612"/>
              <a:ext cx="9525" cy="7896225"/>
            </a:xfrm>
            <a:custGeom>
              <a:avLst/>
              <a:gdLst/>
              <a:ahLst/>
              <a:cxnLst/>
              <a:rect l="l" t="t" r="r" b="b"/>
              <a:pathLst>
                <a:path w="9525" h="7896225">
                  <a:moveTo>
                    <a:pt x="9207" y="0"/>
                  </a:moveTo>
                  <a:lnTo>
                    <a:pt x="0" y="0"/>
                  </a:lnTo>
                  <a:lnTo>
                    <a:pt x="0" y="7895945"/>
                  </a:lnTo>
                  <a:lnTo>
                    <a:pt x="9207" y="7895945"/>
                  </a:lnTo>
                  <a:lnTo>
                    <a:pt x="9207" y="0"/>
                  </a:lnTo>
                  <a:close/>
                </a:path>
              </a:pathLst>
            </a:custGeom>
            <a:solidFill>
              <a:srgbClr val="231F20"/>
            </a:solidFill>
          </p:spPr>
          <p:txBody>
            <a:bodyPr wrap="square" lIns="0" tIns="0" rIns="0" bIns="0" rtlCol="0"/>
            <a:lstStyle/>
            <a:p>
              <a:endParaRPr/>
            </a:p>
          </p:txBody>
        </p:sp>
      </p:grpSp>
      <p:grpSp>
        <p:nvGrpSpPr>
          <p:cNvPr id="80" name="object 80"/>
          <p:cNvGrpSpPr/>
          <p:nvPr/>
        </p:nvGrpSpPr>
        <p:grpSpPr>
          <a:xfrm>
            <a:off x="4231046" y="1548613"/>
            <a:ext cx="9524" cy="7896226"/>
            <a:chOff x="4231043" y="1548612"/>
            <a:chExt cx="9525" cy="7896225"/>
          </a:xfrm>
        </p:grpSpPr>
        <p:sp>
          <p:nvSpPr>
            <p:cNvPr id="81" name="object 81"/>
            <p:cNvSpPr/>
            <p:nvPr/>
          </p:nvSpPr>
          <p:spPr>
            <a:xfrm>
              <a:off x="4231932" y="1549349"/>
              <a:ext cx="0" cy="7894955"/>
            </a:xfrm>
            <a:custGeom>
              <a:avLst/>
              <a:gdLst/>
              <a:ahLst/>
              <a:cxnLst/>
              <a:rect l="l" t="t" r="r" b="b"/>
              <a:pathLst>
                <a:path h="7894955">
                  <a:moveTo>
                    <a:pt x="0" y="0"/>
                  </a:moveTo>
                  <a:lnTo>
                    <a:pt x="0" y="7894574"/>
                  </a:lnTo>
                </a:path>
              </a:pathLst>
            </a:custGeom>
            <a:ln w="3175">
              <a:solidFill>
                <a:srgbClr val="231F20"/>
              </a:solidFill>
            </a:ln>
          </p:spPr>
          <p:txBody>
            <a:bodyPr wrap="square" lIns="0" tIns="0" rIns="0" bIns="0" rtlCol="0"/>
            <a:lstStyle/>
            <a:p>
              <a:endParaRPr/>
            </a:p>
          </p:txBody>
        </p:sp>
        <p:sp>
          <p:nvSpPr>
            <p:cNvPr id="82" name="object 82"/>
            <p:cNvSpPr/>
            <p:nvPr/>
          </p:nvSpPr>
          <p:spPr>
            <a:xfrm>
              <a:off x="4231259" y="1548612"/>
              <a:ext cx="9525" cy="7896225"/>
            </a:xfrm>
            <a:custGeom>
              <a:avLst/>
              <a:gdLst/>
              <a:ahLst/>
              <a:cxnLst/>
              <a:rect l="l" t="t" r="r" b="b"/>
              <a:pathLst>
                <a:path w="9525" h="7896225">
                  <a:moveTo>
                    <a:pt x="9207" y="0"/>
                  </a:moveTo>
                  <a:lnTo>
                    <a:pt x="0" y="0"/>
                  </a:lnTo>
                  <a:lnTo>
                    <a:pt x="0" y="7895945"/>
                  </a:lnTo>
                  <a:lnTo>
                    <a:pt x="9207" y="7895945"/>
                  </a:lnTo>
                  <a:lnTo>
                    <a:pt x="9207" y="0"/>
                  </a:lnTo>
                  <a:close/>
                </a:path>
              </a:pathLst>
            </a:custGeom>
            <a:solidFill>
              <a:srgbClr val="231F20"/>
            </a:solidFill>
          </p:spPr>
          <p:txBody>
            <a:bodyPr wrap="square" lIns="0" tIns="0" rIns="0" bIns="0" rtlCol="0"/>
            <a:lstStyle/>
            <a:p>
              <a:endParaRPr/>
            </a:p>
          </p:txBody>
        </p:sp>
      </p:grpSp>
      <p:grpSp>
        <p:nvGrpSpPr>
          <p:cNvPr id="83" name="object 83"/>
          <p:cNvGrpSpPr/>
          <p:nvPr/>
        </p:nvGrpSpPr>
        <p:grpSpPr>
          <a:xfrm>
            <a:off x="5558360" y="1548613"/>
            <a:ext cx="9524" cy="7896226"/>
            <a:chOff x="5558358" y="1548612"/>
            <a:chExt cx="9525" cy="7896225"/>
          </a:xfrm>
        </p:grpSpPr>
        <p:sp>
          <p:nvSpPr>
            <p:cNvPr id="84" name="object 84"/>
            <p:cNvSpPr/>
            <p:nvPr/>
          </p:nvSpPr>
          <p:spPr>
            <a:xfrm>
              <a:off x="5559247" y="1549349"/>
              <a:ext cx="0" cy="7894955"/>
            </a:xfrm>
            <a:custGeom>
              <a:avLst/>
              <a:gdLst/>
              <a:ahLst/>
              <a:cxnLst/>
              <a:rect l="l" t="t" r="r" b="b"/>
              <a:pathLst>
                <a:path h="7894955">
                  <a:moveTo>
                    <a:pt x="0" y="0"/>
                  </a:moveTo>
                  <a:lnTo>
                    <a:pt x="0" y="7894574"/>
                  </a:lnTo>
                </a:path>
              </a:pathLst>
            </a:custGeom>
            <a:ln w="3175">
              <a:solidFill>
                <a:srgbClr val="231F20"/>
              </a:solidFill>
            </a:ln>
          </p:spPr>
          <p:txBody>
            <a:bodyPr wrap="square" lIns="0" tIns="0" rIns="0" bIns="0" rtlCol="0"/>
            <a:lstStyle/>
            <a:p>
              <a:endParaRPr/>
            </a:p>
          </p:txBody>
        </p:sp>
        <p:sp>
          <p:nvSpPr>
            <p:cNvPr id="85" name="object 85"/>
            <p:cNvSpPr/>
            <p:nvPr/>
          </p:nvSpPr>
          <p:spPr>
            <a:xfrm>
              <a:off x="5558573" y="1548612"/>
              <a:ext cx="9525" cy="7896225"/>
            </a:xfrm>
            <a:custGeom>
              <a:avLst/>
              <a:gdLst/>
              <a:ahLst/>
              <a:cxnLst/>
              <a:rect l="l" t="t" r="r" b="b"/>
              <a:pathLst>
                <a:path w="9525" h="7896225">
                  <a:moveTo>
                    <a:pt x="9208" y="0"/>
                  </a:moveTo>
                  <a:lnTo>
                    <a:pt x="0" y="0"/>
                  </a:lnTo>
                  <a:lnTo>
                    <a:pt x="0" y="7895945"/>
                  </a:lnTo>
                  <a:lnTo>
                    <a:pt x="9208" y="7895945"/>
                  </a:lnTo>
                  <a:lnTo>
                    <a:pt x="9208" y="0"/>
                  </a:lnTo>
                  <a:close/>
                </a:path>
              </a:pathLst>
            </a:custGeom>
            <a:solidFill>
              <a:srgbClr val="231F20"/>
            </a:solidFill>
          </p:spPr>
          <p:txBody>
            <a:bodyPr wrap="square" lIns="0" tIns="0" rIns="0" bIns="0" rtlCol="0"/>
            <a:lstStyle/>
            <a:p>
              <a:endParaRPr/>
            </a:p>
          </p:txBody>
        </p:sp>
      </p:grpSp>
      <p:grpSp>
        <p:nvGrpSpPr>
          <p:cNvPr id="86" name="object 86"/>
          <p:cNvGrpSpPr/>
          <p:nvPr/>
        </p:nvGrpSpPr>
        <p:grpSpPr>
          <a:xfrm>
            <a:off x="6221858" y="1548613"/>
            <a:ext cx="9524" cy="7896226"/>
            <a:chOff x="6221857" y="1548612"/>
            <a:chExt cx="9525" cy="7896225"/>
          </a:xfrm>
        </p:grpSpPr>
        <p:sp>
          <p:nvSpPr>
            <p:cNvPr id="87" name="object 87"/>
            <p:cNvSpPr/>
            <p:nvPr/>
          </p:nvSpPr>
          <p:spPr>
            <a:xfrm>
              <a:off x="6222746" y="1549349"/>
              <a:ext cx="0" cy="7894955"/>
            </a:xfrm>
            <a:custGeom>
              <a:avLst/>
              <a:gdLst/>
              <a:ahLst/>
              <a:cxnLst/>
              <a:rect l="l" t="t" r="r" b="b"/>
              <a:pathLst>
                <a:path h="7894955">
                  <a:moveTo>
                    <a:pt x="0" y="0"/>
                  </a:moveTo>
                  <a:lnTo>
                    <a:pt x="0" y="7894574"/>
                  </a:lnTo>
                </a:path>
              </a:pathLst>
            </a:custGeom>
            <a:ln w="3175">
              <a:solidFill>
                <a:srgbClr val="231F20"/>
              </a:solidFill>
            </a:ln>
          </p:spPr>
          <p:txBody>
            <a:bodyPr wrap="square" lIns="0" tIns="0" rIns="0" bIns="0" rtlCol="0"/>
            <a:lstStyle/>
            <a:p>
              <a:endParaRPr/>
            </a:p>
          </p:txBody>
        </p:sp>
        <p:sp>
          <p:nvSpPr>
            <p:cNvPr id="88" name="object 88"/>
            <p:cNvSpPr/>
            <p:nvPr/>
          </p:nvSpPr>
          <p:spPr>
            <a:xfrm>
              <a:off x="6222085" y="1548612"/>
              <a:ext cx="9525" cy="7896225"/>
            </a:xfrm>
            <a:custGeom>
              <a:avLst/>
              <a:gdLst/>
              <a:ahLst/>
              <a:cxnLst/>
              <a:rect l="l" t="t" r="r" b="b"/>
              <a:pathLst>
                <a:path w="9525" h="7896225">
                  <a:moveTo>
                    <a:pt x="9207" y="0"/>
                  </a:moveTo>
                  <a:lnTo>
                    <a:pt x="0" y="0"/>
                  </a:lnTo>
                  <a:lnTo>
                    <a:pt x="0" y="7895945"/>
                  </a:lnTo>
                  <a:lnTo>
                    <a:pt x="9207" y="7895945"/>
                  </a:lnTo>
                  <a:lnTo>
                    <a:pt x="9207" y="0"/>
                  </a:lnTo>
                  <a:close/>
                </a:path>
              </a:pathLst>
            </a:custGeom>
            <a:solidFill>
              <a:srgbClr val="231F20"/>
            </a:solidFill>
          </p:spPr>
          <p:txBody>
            <a:bodyPr wrap="square" lIns="0" tIns="0" rIns="0" bIns="0" rtlCol="0"/>
            <a:lstStyle/>
            <a:p>
              <a:endParaRPr/>
            </a:p>
          </p:txBody>
        </p:sp>
      </p:grpSp>
      <p:grpSp>
        <p:nvGrpSpPr>
          <p:cNvPr id="89" name="object 89"/>
          <p:cNvGrpSpPr/>
          <p:nvPr/>
        </p:nvGrpSpPr>
        <p:grpSpPr>
          <a:xfrm>
            <a:off x="2240421" y="1743316"/>
            <a:ext cx="9524" cy="7701280"/>
            <a:chOff x="2240419" y="1743316"/>
            <a:chExt cx="9525" cy="7701280"/>
          </a:xfrm>
        </p:grpSpPr>
        <p:sp>
          <p:nvSpPr>
            <p:cNvPr id="90" name="object 90"/>
            <p:cNvSpPr/>
            <p:nvPr/>
          </p:nvSpPr>
          <p:spPr>
            <a:xfrm>
              <a:off x="2241308" y="1743938"/>
              <a:ext cx="0" cy="7700009"/>
            </a:xfrm>
            <a:custGeom>
              <a:avLst/>
              <a:gdLst/>
              <a:ahLst/>
              <a:cxnLst/>
              <a:rect l="l" t="t" r="r" b="b"/>
              <a:pathLst>
                <a:path h="7700009">
                  <a:moveTo>
                    <a:pt x="0" y="0"/>
                  </a:moveTo>
                  <a:lnTo>
                    <a:pt x="0" y="7699971"/>
                  </a:lnTo>
                </a:path>
              </a:pathLst>
            </a:custGeom>
            <a:ln w="3175">
              <a:solidFill>
                <a:srgbClr val="231F20"/>
              </a:solidFill>
            </a:ln>
          </p:spPr>
          <p:txBody>
            <a:bodyPr wrap="square" lIns="0" tIns="0" rIns="0" bIns="0" rtlCol="0"/>
            <a:lstStyle/>
            <a:p>
              <a:endParaRPr/>
            </a:p>
          </p:txBody>
        </p:sp>
        <p:sp>
          <p:nvSpPr>
            <p:cNvPr id="91" name="object 91"/>
            <p:cNvSpPr/>
            <p:nvPr/>
          </p:nvSpPr>
          <p:spPr>
            <a:xfrm>
              <a:off x="2240635" y="1743316"/>
              <a:ext cx="9525" cy="7701280"/>
            </a:xfrm>
            <a:custGeom>
              <a:avLst/>
              <a:gdLst/>
              <a:ahLst/>
              <a:cxnLst/>
              <a:rect l="l" t="t" r="r" b="b"/>
              <a:pathLst>
                <a:path w="9525" h="7701280">
                  <a:moveTo>
                    <a:pt x="9207" y="0"/>
                  </a:moveTo>
                  <a:lnTo>
                    <a:pt x="0" y="0"/>
                  </a:lnTo>
                  <a:lnTo>
                    <a:pt x="0" y="7701241"/>
                  </a:lnTo>
                  <a:lnTo>
                    <a:pt x="9207" y="7701241"/>
                  </a:lnTo>
                  <a:lnTo>
                    <a:pt x="9207" y="0"/>
                  </a:lnTo>
                  <a:close/>
                </a:path>
              </a:pathLst>
            </a:custGeom>
            <a:solidFill>
              <a:srgbClr val="231F20"/>
            </a:solidFill>
          </p:spPr>
          <p:txBody>
            <a:bodyPr wrap="square" lIns="0" tIns="0" rIns="0" bIns="0" rtlCol="0"/>
            <a:lstStyle/>
            <a:p>
              <a:endParaRPr/>
            </a:p>
          </p:txBody>
        </p:sp>
      </p:grpSp>
      <p:grpSp>
        <p:nvGrpSpPr>
          <p:cNvPr id="92" name="object 92"/>
          <p:cNvGrpSpPr/>
          <p:nvPr/>
        </p:nvGrpSpPr>
        <p:grpSpPr>
          <a:xfrm>
            <a:off x="2903831" y="1743316"/>
            <a:ext cx="9524" cy="7701280"/>
            <a:chOff x="2903829" y="1743316"/>
            <a:chExt cx="9525" cy="7701280"/>
          </a:xfrm>
        </p:grpSpPr>
        <p:sp>
          <p:nvSpPr>
            <p:cNvPr id="93" name="object 93"/>
            <p:cNvSpPr/>
            <p:nvPr/>
          </p:nvSpPr>
          <p:spPr>
            <a:xfrm>
              <a:off x="2904718" y="1743938"/>
              <a:ext cx="0" cy="7700009"/>
            </a:xfrm>
            <a:custGeom>
              <a:avLst/>
              <a:gdLst/>
              <a:ahLst/>
              <a:cxnLst/>
              <a:rect l="l" t="t" r="r" b="b"/>
              <a:pathLst>
                <a:path h="7700009">
                  <a:moveTo>
                    <a:pt x="0" y="0"/>
                  </a:moveTo>
                  <a:lnTo>
                    <a:pt x="0" y="7699971"/>
                  </a:lnTo>
                </a:path>
              </a:pathLst>
            </a:custGeom>
            <a:ln w="3175">
              <a:solidFill>
                <a:srgbClr val="231F20"/>
              </a:solidFill>
            </a:ln>
          </p:spPr>
          <p:txBody>
            <a:bodyPr wrap="square" lIns="0" tIns="0" rIns="0" bIns="0" rtlCol="0"/>
            <a:lstStyle/>
            <a:p>
              <a:endParaRPr/>
            </a:p>
          </p:txBody>
        </p:sp>
        <p:sp>
          <p:nvSpPr>
            <p:cNvPr id="94" name="object 94"/>
            <p:cNvSpPr/>
            <p:nvPr/>
          </p:nvSpPr>
          <p:spPr>
            <a:xfrm>
              <a:off x="2904147" y="1743316"/>
              <a:ext cx="9525" cy="7701280"/>
            </a:xfrm>
            <a:custGeom>
              <a:avLst/>
              <a:gdLst/>
              <a:ahLst/>
              <a:cxnLst/>
              <a:rect l="l" t="t" r="r" b="b"/>
              <a:pathLst>
                <a:path w="9525" h="7701280">
                  <a:moveTo>
                    <a:pt x="9194" y="0"/>
                  </a:moveTo>
                  <a:lnTo>
                    <a:pt x="0" y="0"/>
                  </a:lnTo>
                  <a:lnTo>
                    <a:pt x="0" y="7701241"/>
                  </a:lnTo>
                  <a:lnTo>
                    <a:pt x="9194" y="7701241"/>
                  </a:lnTo>
                  <a:lnTo>
                    <a:pt x="9194" y="0"/>
                  </a:lnTo>
                  <a:close/>
                </a:path>
              </a:pathLst>
            </a:custGeom>
            <a:solidFill>
              <a:srgbClr val="231F20"/>
            </a:solidFill>
          </p:spPr>
          <p:txBody>
            <a:bodyPr wrap="square" lIns="0" tIns="0" rIns="0" bIns="0" rtlCol="0"/>
            <a:lstStyle/>
            <a:p>
              <a:endParaRPr/>
            </a:p>
          </p:txBody>
        </p:sp>
      </p:grpSp>
      <p:grpSp>
        <p:nvGrpSpPr>
          <p:cNvPr id="95" name="object 95"/>
          <p:cNvGrpSpPr/>
          <p:nvPr/>
        </p:nvGrpSpPr>
        <p:grpSpPr>
          <a:xfrm>
            <a:off x="4894746" y="1743316"/>
            <a:ext cx="9524" cy="7701280"/>
            <a:chOff x="4894745" y="1743316"/>
            <a:chExt cx="9525" cy="7701280"/>
          </a:xfrm>
        </p:grpSpPr>
        <p:sp>
          <p:nvSpPr>
            <p:cNvPr id="96" name="object 96"/>
            <p:cNvSpPr/>
            <p:nvPr/>
          </p:nvSpPr>
          <p:spPr>
            <a:xfrm>
              <a:off x="4895634" y="1743938"/>
              <a:ext cx="0" cy="7700009"/>
            </a:xfrm>
            <a:custGeom>
              <a:avLst/>
              <a:gdLst/>
              <a:ahLst/>
              <a:cxnLst/>
              <a:rect l="l" t="t" r="r" b="b"/>
              <a:pathLst>
                <a:path h="7700009">
                  <a:moveTo>
                    <a:pt x="0" y="0"/>
                  </a:moveTo>
                  <a:lnTo>
                    <a:pt x="0" y="7699971"/>
                  </a:lnTo>
                </a:path>
              </a:pathLst>
            </a:custGeom>
            <a:ln w="3175">
              <a:solidFill>
                <a:srgbClr val="231F20"/>
              </a:solidFill>
            </a:ln>
          </p:spPr>
          <p:txBody>
            <a:bodyPr wrap="square" lIns="0" tIns="0" rIns="0" bIns="0" rtlCol="0"/>
            <a:lstStyle/>
            <a:p>
              <a:endParaRPr/>
            </a:p>
          </p:txBody>
        </p:sp>
        <p:sp>
          <p:nvSpPr>
            <p:cNvPr id="97" name="object 97"/>
            <p:cNvSpPr/>
            <p:nvPr/>
          </p:nvSpPr>
          <p:spPr>
            <a:xfrm>
              <a:off x="4894973" y="1743316"/>
              <a:ext cx="9525" cy="7701280"/>
            </a:xfrm>
            <a:custGeom>
              <a:avLst/>
              <a:gdLst/>
              <a:ahLst/>
              <a:cxnLst/>
              <a:rect l="l" t="t" r="r" b="b"/>
              <a:pathLst>
                <a:path w="9525" h="7701280">
                  <a:moveTo>
                    <a:pt x="9194" y="0"/>
                  </a:moveTo>
                  <a:lnTo>
                    <a:pt x="0" y="0"/>
                  </a:lnTo>
                  <a:lnTo>
                    <a:pt x="0" y="7701241"/>
                  </a:lnTo>
                  <a:lnTo>
                    <a:pt x="9194" y="7701241"/>
                  </a:lnTo>
                  <a:lnTo>
                    <a:pt x="9194" y="0"/>
                  </a:lnTo>
                  <a:close/>
                </a:path>
              </a:pathLst>
            </a:custGeom>
            <a:solidFill>
              <a:srgbClr val="231F20"/>
            </a:solidFill>
          </p:spPr>
          <p:txBody>
            <a:bodyPr wrap="square" lIns="0" tIns="0" rIns="0" bIns="0" rtlCol="0"/>
            <a:lstStyle/>
            <a:p>
              <a:endParaRPr/>
            </a:p>
          </p:txBody>
        </p:sp>
      </p:grpSp>
      <p:grpSp>
        <p:nvGrpSpPr>
          <p:cNvPr id="98" name="object 98"/>
          <p:cNvGrpSpPr/>
          <p:nvPr/>
        </p:nvGrpSpPr>
        <p:grpSpPr>
          <a:xfrm>
            <a:off x="1310249" y="1539227"/>
            <a:ext cx="4921248" cy="9524"/>
            <a:chOff x="1310246" y="1539227"/>
            <a:chExt cx="4921250" cy="9525"/>
          </a:xfrm>
        </p:grpSpPr>
        <p:sp>
          <p:nvSpPr>
            <p:cNvPr id="99" name="object 99"/>
            <p:cNvSpPr/>
            <p:nvPr/>
          </p:nvSpPr>
          <p:spPr>
            <a:xfrm>
              <a:off x="1310906" y="1540116"/>
              <a:ext cx="4919980" cy="0"/>
            </a:xfrm>
            <a:custGeom>
              <a:avLst/>
              <a:gdLst/>
              <a:ahLst/>
              <a:cxnLst/>
              <a:rect l="l" t="t" r="r" b="b"/>
              <a:pathLst>
                <a:path w="4919980">
                  <a:moveTo>
                    <a:pt x="0" y="0"/>
                  </a:moveTo>
                  <a:lnTo>
                    <a:pt x="4919751" y="0"/>
                  </a:lnTo>
                </a:path>
              </a:pathLst>
            </a:custGeom>
            <a:ln w="3175">
              <a:solidFill>
                <a:srgbClr val="231F20"/>
              </a:solidFill>
            </a:ln>
          </p:spPr>
          <p:txBody>
            <a:bodyPr wrap="square" lIns="0" tIns="0" rIns="0" bIns="0" rtlCol="0"/>
            <a:lstStyle/>
            <a:p>
              <a:endParaRPr/>
            </a:p>
          </p:txBody>
        </p:sp>
        <p:sp>
          <p:nvSpPr>
            <p:cNvPr id="100" name="object 100"/>
            <p:cNvSpPr/>
            <p:nvPr/>
          </p:nvSpPr>
          <p:spPr>
            <a:xfrm>
              <a:off x="1310246" y="1539480"/>
              <a:ext cx="4921250" cy="9525"/>
            </a:xfrm>
            <a:custGeom>
              <a:avLst/>
              <a:gdLst/>
              <a:ahLst/>
              <a:cxnLst/>
              <a:rect l="l" t="t" r="r" b="b"/>
              <a:pathLst>
                <a:path w="4921250" h="9525">
                  <a:moveTo>
                    <a:pt x="4920996" y="0"/>
                  </a:moveTo>
                  <a:lnTo>
                    <a:pt x="0" y="0"/>
                  </a:lnTo>
                  <a:lnTo>
                    <a:pt x="0" y="9195"/>
                  </a:lnTo>
                  <a:lnTo>
                    <a:pt x="4920996" y="9195"/>
                  </a:lnTo>
                  <a:lnTo>
                    <a:pt x="4920996" y="0"/>
                  </a:lnTo>
                  <a:close/>
                </a:path>
              </a:pathLst>
            </a:custGeom>
            <a:solidFill>
              <a:srgbClr val="231F20"/>
            </a:solidFill>
          </p:spPr>
          <p:txBody>
            <a:bodyPr wrap="square" lIns="0" tIns="0" rIns="0" bIns="0" rtlCol="0"/>
            <a:lstStyle/>
            <a:p>
              <a:endParaRPr/>
            </a:p>
          </p:txBody>
        </p:sp>
      </p:grpSp>
      <p:grpSp>
        <p:nvGrpSpPr>
          <p:cNvPr id="101" name="object 101"/>
          <p:cNvGrpSpPr/>
          <p:nvPr/>
        </p:nvGrpSpPr>
        <p:grpSpPr>
          <a:xfrm>
            <a:off x="1500735" y="1733920"/>
            <a:ext cx="4730749" cy="9524"/>
            <a:chOff x="1500733" y="1733918"/>
            <a:chExt cx="4730750" cy="9525"/>
          </a:xfrm>
        </p:grpSpPr>
        <p:sp>
          <p:nvSpPr>
            <p:cNvPr id="102" name="object 102"/>
            <p:cNvSpPr/>
            <p:nvPr/>
          </p:nvSpPr>
          <p:spPr>
            <a:xfrm>
              <a:off x="1501393" y="1734807"/>
              <a:ext cx="4729480" cy="0"/>
            </a:xfrm>
            <a:custGeom>
              <a:avLst/>
              <a:gdLst/>
              <a:ahLst/>
              <a:cxnLst/>
              <a:rect l="l" t="t" r="r" b="b"/>
              <a:pathLst>
                <a:path w="4729480">
                  <a:moveTo>
                    <a:pt x="0" y="0"/>
                  </a:moveTo>
                  <a:lnTo>
                    <a:pt x="4729264" y="0"/>
                  </a:lnTo>
                </a:path>
              </a:pathLst>
            </a:custGeom>
            <a:ln w="3175">
              <a:solidFill>
                <a:srgbClr val="231F20"/>
              </a:solidFill>
            </a:ln>
          </p:spPr>
          <p:txBody>
            <a:bodyPr wrap="square" lIns="0" tIns="0" rIns="0" bIns="0" rtlCol="0"/>
            <a:lstStyle/>
            <a:p>
              <a:endParaRPr/>
            </a:p>
          </p:txBody>
        </p:sp>
        <p:sp>
          <p:nvSpPr>
            <p:cNvPr id="103" name="object 103"/>
            <p:cNvSpPr/>
            <p:nvPr/>
          </p:nvSpPr>
          <p:spPr>
            <a:xfrm>
              <a:off x="1500733" y="1734172"/>
              <a:ext cx="4730750" cy="9525"/>
            </a:xfrm>
            <a:custGeom>
              <a:avLst/>
              <a:gdLst/>
              <a:ahLst/>
              <a:cxnLst/>
              <a:rect l="l" t="t" r="r" b="b"/>
              <a:pathLst>
                <a:path w="4730750" h="9525">
                  <a:moveTo>
                    <a:pt x="4730483" y="0"/>
                  </a:moveTo>
                  <a:lnTo>
                    <a:pt x="0" y="0"/>
                  </a:lnTo>
                  <a:lnTo>
                    <a:pt x="0" y="9207"/>
                  </a:lnTo>
                  <a:lnTo>
                    <a:pt x="4730483" y="9207"/>
                  </a:lnTo>
                  <a:lnTo>
                    <a:pt x="4730483" y="0"/>
                  </a:lnTo>
                  <a:close/>
                </a:path>
              </a:pathLst>
            </a:custGeom>
            <a:solidFill>
              <a:srgbClr val="231F20"/>
            </a:solidFill>
          </p:spPr>
          <p:txBody>
            <a:bodyPr wrap="square" lIns="0" tIns="0" rIns="0" bIns="0" rtlCol="0"/>
            <a:lstStyle/>
            <a:p>
              <a:endParaRPr/>
            </a:p>
          </p:txBody>
        </p:sp>
      </p:grpSp>
      <p:grpSp>
        <p:nvGrpSpPr>
          <p:cNvPr id="104" name="object 104"/>
          <p:cNvGrpSpPr/>
          <p:nvPr/>
        </p:nvGrpSpPr>
        <p:grpSpPr>
          <a:xfrm>
            <a:off x="1500735" y="2071573"/>
            <a:ext cx="4730749" cy="9524"/>
            <a:chOff x="1500733" y="2071573"/>
            <a:chExt cx="4730750" cy="9525"/>
          </a:xfrm>
        </p:grpSpPr>
        <p:sp>
          <p:nvSpPr>
            <p:cNvPr id="105" name="object 105"/>
            <p:cNvSpPr/>
            <p:nvPr/>
          </p:nvSpPr>
          <p:spPr>
            <a:xfrm>
              <a:off x="1501393" y="2072462"/>
              <a:ext cx="4729480" cy="0"/>
            </a:xfrm>
            <a:custGeom>
              <a:avLst/>
              <a:gdLst/>
              <a:ahLst/>
              <a:cxnLst/>
              <a:rect l="l" t="t" r="r" b="b"/>
              <a:pathLst>
                <a:path w="4729480">
                  <a:moveTo>
                    <a:pt x="0" y="0"/>
                  </a:moveTo>
                  <a:lnTo>
                    <a:pt x="4729264" y="0"/>
                  </a:lnTo>
                </a:path>
              </a:pathLst>
            </a:custGeom>
            <a:ln w="3175">
              <a:solidFill>
                <a:srgbClr val="231F20"/>
              </a:solidFill>
            </a:ln>
          </p:spPr>
          <p:txBody>
            <a:bodyPr wrap="square" lIns="0" tIns="0" rIns="0" bIns="0" rtlCol="0"/>
            <a:lstStyle/>
            <a:p>
              <a:endParaRPr/>
            </a:p>
          </p:txBody>
        </p:sp>
        <p:sp>
          <p:nvSpPr>
            <p:cNvPr id="106" name="object 106"/>
            <p:cNvSpPr/>
            <p:nvPr/>
          </p:nvSpPr>
          <p:spPr>
            <a:xfrm>
              <a:off x="1500733" y="2071738"/>
              <a:ext cx="4730750" cy="9525"/>
            </a:xfrm>
            <a:custGeom>
              <a:avLst/>
              <a:gdLst/>
              <a:ahLst/>
              <a:cxnLst/>
              <a:rect l="l" t="t" r="r" b="b"/>
              <a:pathLst>
                <a:path w="4730750" h="9525">
                  <a:moveTo>
                    <a:pt x="4730483" y="0"/>
                  </a:moveTo>
                  <a:lnTo>
                    <a:pt x="0" y="0"/>
                  </a:lnTo>
                  <a:lnTo>
                    <a:pt x="0" y="9207"/>
                  </a:lnTo>
                  <a:lnTo>
                    <a:pt x="4730483" y="9207"/>
                  </a:lnTo>
                  <a:lnTo>
                    <a:pt x="4730483" y="0"/>
                  </a:lnTo>
                  <a:close/>
                </a:path>
              </a:pathLst>
            </a:custGeom>
            <a:solidFill>
              <a:srgbClr val="231F20"/>
            </a:solidFill>
          </p:spPr>
          <p:txBody>
            <a:bodyPr wrap="square" lIns="0" tIns="0" rIns="0" bIns="0" rtlCol="0"/>
            <a:lstStyle/>
            <a:p>
              <a:endParaRPr/>
            </a:p>
          </p:txBody>
        </p:sp>
      </p:grpSp>
      <p:grpSp>
        <p:nvGrpSpPr>
          <p:cNvPr id="107" name="object 107"/>
          <p:cNvGrpSpPr/>
          <p:nvPr/>
        </p:nvGrpSpPr>
        <p:grpSpPr>
          <a:xfrm>
            <a:off x="1310249" y="4514077"/>
            <a:ext cx="4921248" cy="9524"/>
            <a:chOff x="1310246" y="4514075"/>
            <a:chExt cx="4921250" cy="9525"/>
          </a:xfrm>
        </p:grpSpPr>
        <p:sp>
          <p:nvSpPr>
            <p:cNvPr id="108" name="object 108"/>
            <p:cNvSpPr/>
            <p:nvPr/>
          </p:nvSpPr>
          <p:spPr>
            <a:xfrm>
              <a:off x="1310906" y="4514964"/>
              <a:ext cx="4919980" cy="0"/>
            </a:xfrm>
            <a:custGeom>
              <a:avLst/>
              <a:gdLst/>
              <a:ahLst/>
              <a:cxnLst/>
              <a:rect l="l" t="t" r="r" b="b"/>
              <a:pathLst>
                <a:path w="4919980">
                  <a:moveTo>
                    <a:pt x="0" y="0"/>
                  </a:moveTo>
                  <a:lnTo>
                    <a:pt x="4919751" y="0"/>
                  </a:lnTo>
                </a:path>
              </a:pathLst>
            </a:custGeom>
            <a:ln w="3175">
              <a:solidFill>
                <a:srgbClr val="231F20"/>
              </a:solidFill>
            </a:ln>
          </p:spPr>
          <p:txBody>
            <a:bodyPr wrap="square" lIns="0" tIns="0" rIns="0" bIns="0" rtlCol="0"/>
            <a:lstStyle/>
            <a:p>
              <a:endParaRPr/>
            </a:p>
          </p:txBody>
        </p:sp>
        <p:sp>
          <p:nvSpPr>
            <p:cNvPr id="109" name="object 109"/>
            <p:cNvSpPr/>
            <p:nvPr/>
          </p:nvSpPr>
          <p:spPr>
            <a:xfrm>
              <a:off x="1310246" y="4514328"/>
              <a:ext cx="4921250" cy="9525"/>
            </a:xfrm>
            <a:custGeom>
              <a:avLst/>
              <a:gdLst/>
              <a:ahLst/>
              <a:cxnLst/>
              <a:rect l="l" t="t" r="r" b="b"/>
              <a:pathLst>
                <a:path w="4921250" h="9525">
                  <a:moveTo>
                    <a:pt x="4920996" y="0"/>
                  </a:moveTo>
                  <a:lnTo>
                    <a:pt x="0" y="0"/>
                  </a:lnTo>
                  <a:lnTo>
                    <a:pt x="0" y="9195"/>
                  </a:lnTo>
                  <a:lnTo>
                    <a:pt x="4920996" y="9195"/>
                  </a:lnTo>
                  <a:lnTo>
                    <a:pt x="4920996" y="0"/>
                  </a:lnTo>
                  <a:close/>
                </a:path>
              </a:pathLst>
            </a:custGeom>
            <a:solidFill>
              <a:srgbClr val="231F20"/>
            </a:solidFill>
          </p:spPr>
          <p:txBody>
            <a:bodyPr wrap="square" lIns="0" tIns="0" rIns="0" bIns="0" rtlCol="0"/>
            <a:lstStyle/>
            <a:p>
              <a:endParaRPr/>
            </a:p>
          </p:txBody>
        </p:sp>
      </p:grpSp>
      <p:grpSp>
        <p:nvGrpSpPr>
          <p:cNvPr id="110" name="object 110"/>
          <p:cNvGrpSpPr/>
          <p:nvPr/>
        </p:nvGrpSpPr>
        <p:grpSpPr>
          <a:xfrm>
            <a:off x="1310249" y="5125289"/>
            <a:ext cx="4921248" cy="9524"/>
            <a:chOff x="1310246" y="5125288"/>
            <a:chExt cx="4921250" cy="9525"/>
          </a:xfrm>
        </p:grpSpPr>
        <p:sp>
          <p:nvSpPr>
            <p:cNvPr id="111" name="object 111"/>
            <p:cNvSpPr/>
            <p:nvPr/>
          </p:nvSpPr>
          <p:spPr>
            <a:xfrm>
              <a:off x="1310906" y="5126177"/>
              <a:ext cx="4919980" cy="0"/>
            </a:xfrm>
            <a:custGeom>
              <a:avLst/>
              <a:gdLst/>
              <a:ahLst/>
              <a:cxnLst/>
              <a:rect l="l" t="t" r="r" b="b"/>
              <a:pathLst>
                <a:path w="4919980">
                  <a:moveTo>
                    <a:pt x="0" y="0"/>
                  </a:moveTo>
                  <a:lnTo>
                    <a:pt x="4919751" y="0"/>
                  </a:lnTo>
                </a:path>
              </a:pathLst>
            </a:custGeom>
            <a:ln w="3175">
              <a:solidFill>
                <a:srgbClr val="231F20"/>
              </a:solidFill>
            </a:ln>
          </p:spPr>
          <p:txBody>
            <a:bodyPr wrap="square" lIns="0" tIns="0" rIns="0" bIns="0" rtlCol="0"/>
            <a:lstStyle/>
            <a:p>
              <a:endParaRPr/>
            </a:p>
          </p:txBody>
        </p:sp>
        <p:sp>
          <p:nvSpPr>
            <p:cNvPr id="112" name="object 112"/>
            <p:cNvSpPr/>
            <p:nvPr/>
          </p:nvSpPr>
          <p:spPr>
            <a:xfrm>
              <a:off x="1310246" y="5125453"/>
              <a:ext cx="4921250" cy="9525"/>
            </a:xfrm>
            <a:custGeom>
              <a:avLst/>
              <a:gdLst/>
              <a:ahLst/>
              <a:cxnLst/>
              <a:rect l="l" t="t" r="r" b="b"/>
              <a:pathLst>
                <a:path w="4921250" h="9525">
                  <a:moveTo>
                    <a:pt x="4920996" y="0"/>
                  </a:moveTo>
                  <a:lnTo>
                    <a:pt x="0" y="0"/>
                  </a:lnTo>
                  <a:lnTo>
                    <a:pt x="0" y="9195"/>
                  </a:lnTo>
                  <a:lnTo>
                    <a:pt x="4920996" y="9195"/>
                  </a:lnTo>
                  <a:lnTo>
                    <a:pt x="4920996" y="0"/>
                  </a:lnTo>
                  <a:close/>
                </a:path>
              </a:pathLst>
            </a:custGeom>
            <a:solidFill>
              <a:srgbClr val="231F20"/>
            </a:solidFill>
          </p:spPr>
          <p:txBody>
            <a:bodyPr wrap="square" lIns="0" tIns="0" rIns="0" bIns="0" rtlCol="0"/>
            <a:lstStyle/>
            <a:p>
              <a:endParaRPr/>
            </a:p>
          </p:txBody>
        </p:sp>
      </p:grpSp>
      <p:grpSp>
        <p:nvGrpSpPr>
          <p:cNvPr id="113" name="object 113"/>
          <p:cNvGrpSpPr/>
          <p:nvPr/>
        </p:nvGrpSpPr>
        <p:grpSpPr>
          <a:xfrm>
            <a:off x="1310249" y="5663922"/>
            <a:ext cx="4921248" cy="9524"/>
            <a:chOff x="1310246" y="5663920"/>
            <a:chExt cx="4921250" cy="9525"/>
          </a:xfrm>
        </p:grpSpPr>
        <p:sp>
          <p:nvSpPr>
            <p:cNvPr id="114" name="object 114"/>
            <p:cNvSpPr/>
            <p:nvPr/>
          </p:nvSpPr>
          <p:spPr>
            <a:xfrm>
              <a:off x="1310906" y="5664809"/>
              <a:ext cx="4919980" cy="0"/>
            </a:xfrm>
            <a:custGeom>
              <a:avLst/>
              <a:gdLst/>
              <a:ahLst/>
              <a:cxnLst/>
              <a:rect l="l" t="t" r="r" b="b"/>
              <a:pathLst>
                <a:path w="4919980">
                  <a:moveTo>
                    <a:pt x="0" y="0"/>
                  </a:moveTo>
                  <a:lnTo>
                    <a:pt x="4919751" y="0"/>
                  </a:lnTo>
                </a:path>
              </a:pathLst>
            </a:custGeom>
            <a:ln w="3175">
              <a:solidFill>
                <a:srgbClr val="231F20"/>
              </a:solidFill>
            </a:ln>
          </p:spPr>
          <p:txBody>
            <a:bodyPr wrap="square" lIns="0" tIns="0" rIns="0" bIns="0" rtlCol="0"/>
            <a:lstStyle/>
            <a:p>
              <a:endParaRPr/>
            </a:p>
          </p:txBody>
        </p:sp>
        <p:sp>
          <p:nvSpPr>
            <p:cNvPr id="115" name="object 115"/>
            <p:cNvSpPr/>
            <p:nvPr/>
          </p:nvSpPr>
          <p:spPr>
            <a:xfrm>
              <a:off x="1310246" y="5664085"/>
              <a:ext cx="4921250" cy="9525"/>
            </a:xfrm>
            <a:custGeom>
              <a:avLst/>
              <a:gdLst/>
              <a:ahLst/>
              <a:cxnLst/>
              <a:rect l="l" t="t" r="r" b="b"/>
              <a:pathLst>
                <a:path w="4921250" h="9525">
                  <a:moveTo>
                    <a:pt x="4920996" y="0"/>
                  </a:moveTo>
                  <a:lnTo>
                    <a:pt x="0" y="0"/>
                  </a:lnTo>
                  <a:lnTo>
                    <a:pt x="0" y="9207"/>
                  </a:lnTo>
                  <a:lnTo>
                    <a:pt x="4920996" y="9207"/>
                  </a:lnTo>
                  <a:lnTo>
                    <a:pt x="4920996" y="0"/>
                  </a:lnTo>
                  <a:close/>
                </a:path>
              </a:pathLst>
            </a:custGeom>
            <a:solidFill>
              <a:srgbClr val="231F20"/>
            </a:solidFill>
          </p:spPr>
          <p:txBody>
            <a:bodyPr wrap="square" lIns="0" tIns="0" rIns="0" bIns="0" rtlCol="0"/>
            <a:lstStyle/>
            <a:p>
              <a:endParaRPr/>
            </a:p>
          </p:txBody>
        </p:sp>
      </p:grpSp>
      <p:grpSp>
        <p:nvGrpSpPr>
          <p:cNvPr id="116" name="object 116"/>
          <p:cNvGrpSpPr/>
          <p:nvPr/>
        </p:nvGrpSpPr>
        <p:grpSpPr>
          <a:xfrm>
            <a:off x="1310249" y="6202758"/>
            <a:ext cx="4921248" cy="9524"/>
            <a:chOff x="1310246" y="6202756"/>
            <a:chExt cx="4921250" cy="9525"/>
          </a:xfrm>
        </p:grpSpPr>
        <p:sp>
          <p:nvSpPr>
            <p:cNvPr id="117" name="object 117"/>
            <p:cNvSpPr/>
            <p:nvPr/>
          </p:nvSpPr>
          <p:spPr>
            <a:xfrm>
              <a:off x="1310906" y="6203645"/>
              <a:ext cx="4919980" cy="0"/>
            </a:xfrm>
            <a:custGeom>
              <a:avLst/>
              <a:gdLst/>
              <a:ahLst/>
              <a:cxnLst/>
              <a:rect l="l" t="t" r="r" b="b"/>
              <a:pathLst>
                <a:path w="4919980">
                  <a:moveTo>
                    <a:pt x="0" y="0"/>
                  </a:moveTo>
                  <a:lnTo>
                    <a:pt x="4919751" y="0"/>
                  </a:lnTo>
                </a:path>
              </a:pathLst>
            </a:custGeom>
            <a:ln w="3175">
              <a:solidFill>
                <a:srgbClr val="231F20"/>
              </a:solidFill>
            </a:ln>
          </p:spPr>
          <p:txBody>
            <a:bodyPr wrap="square" lIns="0" tIns="0" rIns="0" bIns="0" rtlCol="0"/>
            <a:lstStyle/>
            <a:p>
              <a:endParaRPr/>
            </a:p>
          </p:txBody>
        </p:sp>
        <p:sp>
          <p:nvSpPr>
            <p:cNvPr id="118" name="object 118"/>
            <p:cNvSpPr/>
            <p:nvPr/>
          </p:nvSpPr>
          <p:spPr>
            <a:xfrm>
              <a:off x="1310246" y="6203010"/>
              <a:ext cx="4921250" cy="9525"/>
            </a:xfrm>
            <a:custGeom>
              <a:avLst/>
              <a:gdLst/>
              <a:ahLst/>
              <a:cxnLst/>
              <a:rect l="l" t="t" r="r" b="b"/>
              <a:pathLst>
                <a:path w="4921250" h="9525">
                  <a:moveTo>
                    <a:pt x="4920996" y="0"/>
                  </a:moveTo>
                  <a:lnTo>
                    <a:pt x="0" y="0"/>
                  </a:lnTo>
                  <a:lnTo>
                    <a:pt x="0" y="9220"/>
                  </a:lnTo>
                  <a:lnTo>
                    <a:pt x="4920996" y="9220"/>
                  </a:lnTo>
                  <a:lnTo>
                    <a:pt x="4920996" y="0"/>
                  </a:lnTo>
                  <a:close/>
                </a:path>
              </a:pathLst>
            </a:custGeom>
            <a:solidFill>
              <a:srgbClr val="231F20"/>
            </a:solidFill>
          </p:spPr>
          <p:txBody>
            <a:bodyPr wrap="square" lIns="0" tIns="0" rIns="0" bIns="0" rtlCol="0"/>
            <a:lstStyle/>
            <a:p>
              <a:endParaRPr/>
            </a:p>
          </p:txBody>
        </p:sp>
      </p:grpSp>
      <p:grpSp>
        <p:nvGrpSpPr>
          <p:cNvPr id="119" name="object 119"/>
          <p:cNvGrpSpPr/>
          <p:nvPr/>
        </p:nvGrpSpPr>
        <p:grpSpPr>
          <a:xfrm>
            <a:off x="1310249" y="6741390"/>
            <a:ext cx="4921248" cy="9524"/>
            <a:chOff x="1310246" y="6741388"/>
            <a:chExt cx="4921250" cy="9525"/>
          </a:xfrm>
        </p:grpSpPr>
        <p:sp>
          <p:nvSpPr>
            <p:cNvPr id="120" name="object 120"/>
            <p:cNvSpPr/>
            <p:nvPr/>
          </p:nvSpPr>
          <p:spPr>
            <a:xfrm>
              <a:off x="1310906" y="6742277"/>
              <a:ext cx="4919980" cy="0"/>
            </a:xfrm>
            <a:custGeom>
              <a:avLst/>
              <a:gdLst/>
              <a:ahLst/>
              <a:cxnLst/>
              <a:rect l="l" t="t" r="r" b="b"/>
              <a:pathLst>
                <a:path w="4919980">
                  <a:moveTo>
                    <a:pt x="0" y="0"/>
                  </a:moveTo>
                  <a:lnTo>
                    <a:pt x="4919751" y="0"/>
                  </a:lnTo>
                </a:path>
              </a:pathLst>
            </a:custGeom>
            <a:ln w="3175">
              <a:solidFill>
                <a:srgbClr val="231F20"/>
              </a:solidFill>
            </a:ln>
          </p:spPr>
          <p:txBody>
            <a:bodyPr wrap="square" lIns="0" tIns="0" rIns="0" bIns="0" rtlCol="0"/>
            <a:lstStyle/>
            <a:p>
              <a:endParaRPr/>
            </a:p>
          </p:txBody>
        </p:sp>
        <p:sp>
          <p:nvSpPr>
            <p:cNvPr id="121" name="object 121"/>
            <p:cNvSpPr/>
            <p:nvPr/>
          </p:nvSpPr>
          <p:spPr>
            <a:xfrm>
              <a:off x="1310246" y="6741655"/>
              <a:ext cx="4921250" cy="9525"/>
            </a:xfrm>
            <a:custGeom>
              <a:avLst/>
              <a:gdLst/>
              <a:ahLst/>
              <a:cxnLst/>
              <a:rect l="l" t="t" r="r" b="b"/>
              <a:pathLst>
                <a:path w="4921250" h="9525">
                  <a:moveTo>
                    <a:pt x="4920996" y="0"/>
                  </a:moveTo>
                  <a:lnTo>
                    <a:pt x="0" y="0"/>
                  </a:lnTo>
                  <a:lnTo>
                    <a:pt x="0" y="9194"/>
                  </a:lnTo>
                  <a:lnTo>
                    <a:pt x="4920996" y="9194"/>
                  </a:lnTo>
                  <a:lnTo>
                    <a:pt x="4920996" y="0"/>
                  </a:lnTo>
                  <a:close/>
                </a:path>
              </a:pathLst>
            </a:custGeom>
            <a:solidFill>
              <a:srgbClr val="231F20"/>
            </a:solidFill>
          </p:spPr>
          <p:txBody>
            <a:bodyPr wrap="square" lIns="0" tIns="0" rIns="0" bIns="0" rtlCol="0"/>
            <a:lstStyle/>
            <a:p>
              <a:endParaRPr/>
            </a:p>
          </p:txBody>
        </p:sp>
      </p:grpSp>
      <p:grpSp>
        <p:nvGrpSpPr>
          <p:cNvPr id="122" name="object 122"/>
          <p:cNvGrpSpPr/>
          <p:nvPr/>
        </p:nvGrpSpPr>
        <p:grpSpPr>
          <a:xfrm>
            <a:off x="1310249" y="7280124"/>
            <a:ext cx="4921248" cy="9524"/>
            <a:chOff x="1310246" y="7280122"/>
            <a:chExt cx="4921250" cy="9525"/>
          </a:xfrm>
        </p:grpSpPr>
        <p:sp>
          <p:nvSpPr>
            <p:cNvPr id="123" name="object 123"/>
            <p:cNvSpPr/>
            <p:nvPr/>
          </p:nvSpPr>
          <p:spPr>
            <a:xfrm>
              <a:off x="1310906" y="7281011"/>
              <a:ext cx="4919980" cy="0"/>
            </a:xfrm>
            <a:custGeom>
              <a:avLst/>
              <a:gdLst/>
              <a:ahLst/>
              <a:cxnLst/>
              <a:rect l="l" t="t" r="r" b="b"/>
              <a:pathLst>
                <a:path w="4919980">
                  <a:moveTo>
                    <a:pt x="0" y="0"/>
                  </a:moveTo>
                  <a:lnTo>
                    <a:pt x="4919751" y="0"/>
                  </a:lnTo>
                </a:path>
              </a:pathLst>
            </a:custGeom>
            <a:ln w="3175">
              <a:solidFill>
                <a:srgbClr val="231F20"/>
              </a:solidFill>
            </a:ln>
          </p:spPr>
          <p:txBody>
            <a:bodyPr wrap="square" lIns="0" tIns="0" rIns="0" bIns="0" rtlCol="0"/>
            <a:lstStyle/>
            <a:p>
              <a:endParaRPr/>
            </a:p>
          </p:txBody>
        </p:sp>
        <p:sp>
          <p:nvSpPr>
            <p:cNvPr id="124" name="object 124"/>
            <p:cNvSpPr/>
            <p:nvPr/>
          </p:nvSpPr>
          <p:spPr>
            <a:xfrm>
              <a:off x="1310246" y="7280286"/>
              <a:ext cx="4921250" cy="9525"/>
            </a:xfrm>
            <a:custGeom>
              <a:avLst/>
              <a:gdLst/>
              <a:ahLst/>
              <a:cxnLst/>
              <a:rect l="l" t="t" r="r" b="b"/>
              <a:pathLst>
                <a:path w="4921250" h="9525">
                  <a:moveTo>
                    <a:pt x="4920996" y="0"/>
                  </a:moveTo>
                  <a:lnTo>
                    <a:pt x="0" y="0"/>
                  </a:lnTo>
                  <a:lnTo>
                    <a:pt x="0" y="9208"/>
                  </a:lnTo>
                  <a:lnTo>
                    <a:pt x="4920996" y="9208"/>
                  </a:lnTo>
                  <a:lnTo>
                    <a:pt x="4920996" y="0"/>
                  </a:lnTo>
                  <a:close/>
                </a:path>
              </a:pathLst>
            </a:custGeom>
            <a:solidFill>
              <a:srgbClr val="231F20"/>
            </a:solidFill>
          </p:spPr>
          <p:txBody>
            <a:bodyPr wrap="square" lIns="0" tIns="0" rIns="0" bIns="0" rtlCol="0"/>
            <a:lstStyle/>
            <a:p>
              <a:endParaRPr/>
            </a:p>
          </p:txBody>
        </p:sp>
      </p:grpSp>
      <p:grpSp>
        <p:nvGrpSpPr>
          <p:cNvPr id="125" name="object 125"/>
          <p:cNvGrpSpPr/>
          <p:nvPr/>
        </p:nvGrpSpPr>
        <p:grpSpPr>
          <a:xfrm>
            <a:off x="1310249" y="7818959"/>
            <a:ext cx="4921248" cy="9524"/>
            <a:chOff x="1310246" y="7818958"/>
            <a:chExt cx="4921250" cy="9525"/>
          </a:xfrm>
        </p:grpSpPr>
        <p:sp>
          <p:nvSpPr>
            <p:cNvPr id="126" name="object 126"/>
            <p:cNvSpPr/>
            <p:nvPr/>
          </p:nvSpPr>
          <p:spPr>
            <a:xfrm>
              <a:off x="1310906" y="7819847"/>
              <a:ext cx="4919980" cy="0"/>
            </a:xfrm>
            <a:custGeom>
              <a:avLst/>
              <a:gdLst/>
              <a:ahLst/>
              <a:cxnLst/>
              <a:rect l="l" t="t" r="r" b="b"/>
              <a:pathLst>
                <a:path w="4919980">
                  <a:moveTo>
                    <a:pt x="0" y="0"/>
                  </a:moveTo>
                  <a:lnTo>
                    <a:pt x="4919751" y="0"/>
                  </a:lnTo>
                </a:path>
              </a:pathLst>
            </a:custGeom>
            <a:ln w="3175">
              <a:solidFill>
                <a:srgbClr val="231F20"/>
              </a:solidFill>
            </a:ln>
          </p:spPr>
          <p:txBody>
            <a:bodyPr wrap="square" lIns="0" tIns="0" rIns="0" bIns="0" rtlCol="0"/>
            <a:lstStyle/>
            <a:p>
              <a:endParaRPr/>
            </a:p>
          </p:txBody>
        </p:sp>
        <p:sp>
          <p:nvSpPr>
            <p:cNvPr id="127" name="object 127"/>
            <p:cNvSpPr/>
            <p:nvPr/>
          </p:nvSpPr>
          <p:spPr>
            <a:xfrm>
              <a:off x="1310246" y="7819211"/>
              <a:ext cx="4921250" cy="9525"/>
            </a:xfrm>
            <a:custGeom>
              <a:avLst/>
              <a:gdLst/>
              <a:ahLst/>
              <a:cxnLst/>
              <a:rect l="l" t="t" r="r" b="b"/>
              <a:pathLst>
                <a:path w="4921250" h="9525">
                  <a:moveTo>
                    <a:pt x="4920996" y="0"/>
                  </a:moveTo>
                  <a:lnTo>
                    <a:pt x="0" y="0"/>
                  </a:lnTo>
                  <a:lnTo>
                    <a:pt x="0" y="9208"/>
                  </a:lnTo>
                  <a:lnTo>
                    <a:pt x="4920996" y="9208"/>
                  </a:lnTo>
                  <a:lnTo>
                    <a:pt x="4920996" y="0"/>
                  </a:lnTo>
                  <a:close/>
                </a:path>
              </a:pathLst>
            </a:custGeom>
            <a:solidFill>
              <a:srgbClr val="231F20"/>
            </a:solidFill>
          </p:spPr>
          <p:txBody>
            <a:bodyPr wrap="square" lIns="0" tIns="0" rIns="0" bIns="0" rtlCol="0"/>
            <a:lstStyle/>
            <a:p>
              <a:endParaRPr/>
            </a:p>
          </p:txBody>
        </p:sp>
      </p:grpSp>
      <p:grpSp>
        <p:nvGrpSpPr>
          <p:cNvPr id="128" name="object 128"/>
          <p:cNvGrpSpPr/>
          <p:nvPr/>
        </p:nvGrpSpPr>
        <p:grpSpPr>
          <a:xfrm>
            <a:off x="1310249" y="8357604"/>
            <a:ext cx="4921248" cy="9524"/>
            <a:chOff x="1310246" y="8357603"/>
            <a:chExt cx="4921250" cy="9525"/>
          </a:xfrm>
        </p:grpSpPr>
        <p:sp>
          <p:nvSpPr>
            <p:cNvPr id="129" name="object 129"/>
            <p:cNvSpPr/>
            <p:nvPr/>
          </p:nvSpPr>
          <p:spPr>
            <a:xfrm>
              <a:off x="1310906" y="8358492"/>
              <a:ext cx="4919980" cy="0"/>
            </a:xfrm>
            <a:custGeom>
              <a:avLst/>
              <a:gdLst/>
              <a:ahLst/>
              <a:cxnLst/>
              <a:rect l="l" t="t" r="r" b="b"/>
              <a:pathLst>
                <a:path w="4919980">
                  <a:moveTo>
                    <a:pt x="0" y="0"/>
                  </a:moveTo>
                  <a:lnTo>
                    <a:pt x="4919751" y="0"/>
                  </a:lnTo>
                </a:path>
              </a:pathLst>
            </a:custGeom>
            <a:ln w="3175">
              <a:solidFill>
                <a:srgbClr val="231F20"/>
              </a:solidFill>
            </a:ln>
          </p:spPr>
          <p:txBody>
            <a:bodyPr wrap="square" lIns="0" tIns="0" rIns="0" bIns="0" rtlCol="0"/>
            <a:lstStyle/>
            <a:p>
              <a:endParaRPr/>
            </a:p>
          </p:txBody>
        </p:sp>
        <p:sp>
          <p:nvSpPr>
            <p:cNvPr id="130" name="object 130"/>
            <p:cNvSpPr/>
            <p:nvPr/>
          </p:nvSpPr>
          <p:spPr>
            <a:xfrm>
              <a:off x="1310246" y="8357856"/>
              <a:ext cx="4921250" cy="9525"/>
            </a:xfrm>
            <a:custGeom>
              <a:avLst/>
              <a:gdLst/>
              <a:ahLst/>
              <a:cxnLst/>
              <a:rect l="l" t="t" r="r" b="b"/>
              <a:pathLst>
                <a:path w="4921250" h="9525">
                  <a:moveTo>
                    <a:pt x="4920996" y="0"/>
                  </a:moveTo>
                  <a:lnTo>
                    <a:pt x="0" y="0"/>
                  </a:lnTo>
                  <a:lnTo>
                    <a:pt x="0" y="9195"/>
                  </a:lnTo>
                  <a:lnTo>
                    <a:pt x="4920996" y="9195"/>
                  </a:lnTo>
                  <a:lnTo>
                    <a:pt x="4920996" y="0"/>
                  </a:lnTo>
                  <a:close/>
                </a:path>
              </a:pathLst>
            </a:custGeom>
            <a:solidFill>
              <a:srgbClr val="231F20"/>
            </a:solidFill>
          </p:spPr>
          <p:txBody>
            <a:bodyPr wrap="square" lIns="0" tIns="0" rIns="0" bIns="0" rtlCol="0"/>
            <a:lstStyle/>
            <a:p>
              <a:endParaRPr/>
            </a:p>
          </p:txBody>
        </p:sp>
      </p:grpSp>
      <p:grpSp>
        <p:nvGrpSpPr>
          <p:cNvPr id="131" name="object 131"/>
          <p:cNvGrpSpPr/>
          <p:nvPr/>
        </p:nvGrpSpPr>
        <p:grpSpPr>
          <a:xfrm>
            <a:off x="1310247" y="8896238"/>
            <a:ext cx="2930527" cy="9524"/>
            <a:chOff x="1310246" y="8896236"/>
            <a:chExt cx="2930525" cy="9525"/>
          </a:xfrm>
        </p:grpSpPr>
        <p:sp>
          <p:nvSpPr>
            <p:cNvPr id="132" name="object 132"/>
            <p:cNvSpPr/>
            <p:nvPr/>
          </p:nvSpPr>
          <p:spPr>
            <a:xfrm>
              <a:off x="1310906" y="8897125"/>
              <a:ext cx="2929255" cy="0"/>
            </a:xfrm>
            <a:custGeom>
              <a:avLst/>
              <a:gdLst/>
              <a:ahLst/>
              <a:cxnLst/>
              <a:rect l="l" t="t" r="r" b="b"/>
              <a:pathLst>
                <a:path w="2929254">
                  <a:moveTo>
                    <a:pt x="0" y="0"/>
                  </a:moveTo>
                  <a:lnTo>
                    <a:pt x="2928924" y="0"/>
                  </a:lnTo>
                </a:path>
              </a:pathLst>
            </a:custGeom>
            <a:ln w="3175">
              <a:solidFill>
                <a:srgbClr val="231F20"/>
              </a:solidFill>
            </a:ln>
          </p:spPr>
          <p:txBody>
            <a:bodyPr wrap="square" lIns="0" tIns="0" rIns="0" bIns="0" rtlCol="0"/>
            <a:lstStyle/>
            <a:p>
              <a:endParaRPr/>
            </a:p>
          </p:txBody>
        </p:sp>
        <p:sp>
          <p:nvSpPr>
            <p:cNvPr id="133" name="object 133"/>
            <p:cNvSpPr/>
            <p:nvPr/>
          </p:nvSpPr>
          <p:spPr>
            <a:xfrm>
              <a:off x="1310246" y="8896490"/>
              <a:ext cx="2930525" cy="9525"/>
            </a:xfrm>
            <a:custGeom>
              <a:avLst/>
              <a:gdLst/>
              <a:ahLst/>
              <a:cxnLst/>
              <a:rect l="l" t="t" r="r" b="b"/>
              <a:pathLst>
                <a:path w="2930525" h="9525">
                  <a:moveTo>
                    <a:pt x="2930182" y="0"/>
                  </a:moveTo>
                  <a:lnTo>
                    <a:pt x="0" y="0"/>
                  </a:lnTo>
                  <a:lnTo>
                    <a:pt x="0" y="9206"/>
                  </a:lnTo>
                  <a:lnTo>
                    <a:pt x="2930182" y="9206"/>
                  </a:lnTo>
                  <a:lnTo>
                    <a:pt x="2930182" y="0"/>
                  </a:lnTo>
                  <a:close/>
                </a:path>
              </a:pathLst>
            </a:custGeom>
            <a:solidFill>
              <a:srgbClr val="231F20"/>
            </a:solidFill>
          </p:spPr>
          <p:txBody>
            <a:bodyPr wrap="square" lIns="0" tIns="0" rIns="0" bIns="0" rtlCol="0"/>
            <a:lstStyle/>
            <a:p>
              <a:endParaRPr/>
            </a:p>
          </p:txBody>
        </p:sp>
      </p:grpSp>
      <p:grpSp>
        <p:nvGrpSpPr>
          <p:cNvPr id="134" name="object 134"/>
          <p:cNvGrpSpPr/>
          <p:nvPr/>
        </p:nvGrpSpPr>
        <p:grpSpPr>
          <a:xfrm>
            <a:off x="1310249" y="9435149"/>
            <a:ext cx="4921248" cy="9524"/>
            <a:chOff x="1310246" y="9435147"/>
            <a:chExt cx="4921250" cy="9525"/>
          </a:xfrm>
        </p:grpSpPr>
        <p:sp>
          <p:nvSpPr>
            <p:cNvPr id="135" name="object 135"/>
            <p:cNvSpPr/>
            <p:nvPr/>
          </p:nvSpPr>
          <p:spPr>
            <a:xfrm>
              <a:off x="1310906" y="9436036"/>
              <a:ext cx="4919980" cy="0"/>
            </a:xfrm>
            <a:custGeom>
              <a:avLst/>
              <a:gdLst/>
              <a:ahLst/>
              <a:cxnLst/>
              <a:rect l="l" t="t" r="r" b="b"/>
              <a:pathLst>
                <a:path w="4919980">
                  <a:moveTo>
                    <a:pt x="0" y="0"/>
                  </a:moveTo>
                  <a:lnTo>
                    <a:pt x="4919751" y="0"/>
                  </a:lnTo>
                </a:path>
              </a:pathLst>
            </a:custGeom>
            <a:ln w="3175">
              <a:solidFill>
                <a:srgbClr val="231F20"/>
              </a:solidFill>
            </a:ln>
          </p:spPr>
          <p:txBody>
            <a:bodyPr wrap="square" lIns="0" tIns="0" rIns="0" bIns="0" rtlCol="0"/>
            <a:lstStyle/>
            <a:p>
              <a:endParaRPr/>
            </a:p>
          </p:txBody>
        </p:sp>
        <p:sp>
          <p:nvSpPr>
            <p:cNvPr id="136" name="object 136"/>
            <p:cNvSpPr/>
            <p:nvPr/>
          </p:nvSpPr>
          <p:spPr>
            <a:xfrm>
              <a:off x="1310246" y="9435350"/>
              <a:ext cx="4921250" cy="9525"/>
            </a:xfrm>
            <a:custGeom>
              <a:avLst/>
              <a:gdLst/>
              <a:ahLst/>
              <a:cxnLst/>
              <a:rect l="l" t="t" r="r" b="b"/>
              <a:pathLst>
                <a:path w="4921250" h="9525">
                  <a:moveTo>
                    <a:pt x="4920996" y="0"/>
                  </a:moveTo>
                  <a:lnTo>
                    <a:pt x="0" y="0"/>
                  </a:lnTo>
                  <a:lnTo>
                    <a:pt x="0" y="9207"/>
                  </a:lnTo>
                  <a:lnTo>
                    <a:pt x="4920996" y="9207"/>
                  </a:lnTo>
                  <a:lnTo>
                    <a:pt x="4920996" y="0"/>
                  </a:lnTo>
                  <a:close/>
                </a:path>
              </a:pathLst>
            </a:custGeom>
            <a:solidFill>
              <a:srgbClr val="231F20"/>
            </a:solidFill>
          </p:spPr>
          <p:txBody>
            <a:bodyPr wrap="square" lIns="0" tIns="0" rIns="0" bIns="0" rtlCol="0"/>
            <a:lstStyle/>
            <a:p>
              <a:endParaRPr/>
            </a:p>
          </p:txBody>
        </p:sp>
      </p:grpSp>
      <p:sp>
        <p:nvSpPr>
          <p:cNvPr id="137" name="object 137"/>
          <p:cNvSpPr/>
          <p:nvPr/>
        </p:nvSpPr>
        <p:spPr>
          <a:xfrm>
            <a:off x="5557521" y="3293389"/>
            <a:ext cx="663575" cy="0"/>
          </a:xfrm>
          <a:custGeom>
            <a:avLst/>
            <a:gdLst/>
            <a:ahLst/>
            <a:cxnLst/>
            <a:rect l="l" t="t" r="r" b="b"/>
            <a:pathLst>
              <a:path w="663575">
                <a:moveTo>
                  <a:pt x="0" y="0"/>
                </a:moveTo>
                <a:lnTo>
                  <a:pt x="663511" y="0"/>
                </a:lnTo>
              </a:path>
              <a:path w="663575">
                <a:moveTo>
                  <a:pt x="0" y="0"/>
                </a:moveTo>
                <a:lnTo>
                  <a:pt x="663511" y="0"/>
                </a:lnTo>
              </a:path>
            </a:pathLst>
          </a:custGeom>
          <a:ln w="9525">
            <a:solidFill>
              <a:srgbClr val="231F20"/>
            </a:solidFill>
          </a:ln>
        </p:spPr>
        <p:txBody>
          <a:bodyPr wrap="square" lIns="0" tIns="0" rIns="0" bIns="0" rtlCol="0"/>
          <a:lstStyle/>
          <a:p>
            <a:endParaRPr/>
          </a:p>
        </p:txBody>
      </p:sp>
      <p:sp>
        <p:nvSpPr>
          <p:cNvPr id="138" name="object 138"/>
          <p:cNvSpPr/>
          <p:nvPr/>
        </p:nvSpPr>
        <p:spPr>
          <a:xfrm>
            <a:off x="1865718" y="1733943"/>
            <a:ext cx="6985" cy="2773680"/>
          </a:xfrm>
          <a:custGeom>
            <a:avLst/>
            <a:gdLst/>
            <a:ahLst/>
            <a:cxnLst/>
            <a:rect l="l" t="t" r="r" b="b"/>
            <a:pathLst>
              <a:path w="6985" h="2773679">
                <a:moveTo>
                  <a:pt x="6578" y="0"/>
                </a:moveTo>
                <a:lnTo>
                  <a:pt x="0" y="2773387"/>
                </a:lnTo>
              </a:path>
            </a:pathLst>
          </a:custGeom>
          <a:ln w="6350">
            <a:solidFill>
              <a:srgbClr val="231F20"/>
            </a:solidFill>
            <a:prstDash val="sysDash"/>
          </a:ln>
        </p:spPr>
        <p:txBody>
          <a:bodyPr wrap="square" lIns="0" tIns="0" rIns="0" bIns="0" rtlCol="0"/>
          <a:lstStyle/>
          <a:p>
            <a:endParaRPr/>
          </a:p>
        </p:txBody>
      </p:sp>
      <p:sp>
        <p:nvSpPr>
          <p:cNvPr id="139" name="object 139"/>
          <p:cNvSpPr/>
          <p:nvPr/>
        </p:nvSpPr>
        <p:spPr>
          <a:xfrm>
            <a:off x="1596441" y="4513911"/>
            <a:ext cx="643889" cy="2125981"/>
          </a:xfrm>
          <a:custGeom>
            <a:avLst/>
            <a:gdLst/>
            <a:ahLst/>
            <a:cxnLst/>
            <a:rect l="l" t="t" r="r" b="b"/>
            <a:pathLst>
              <a:path w="643889" h="2125979">
                <a:moveTo>
                  <a:pt x="19723" y="2125687"/>
                </a:moveTo>
                <a:lnTo>
                  <a:pt x="643712" y="2119122"/>
                </a:lnTo>
              </a:path>
              <a:path w="643889" h="2125979">
                <a:moveTo>
                  <a:pt x="0" y="123456"/>
                </a:moveTo>
                <a:lnTo>
                  <a:pt x="0" y="2125687"/>
                </a:lnTo>
              </a:path>
              <a:path w="643889" h="2125979">
                <a:moveTo>
                  <a:pt x="269278" y="0"/>
                </a:moveTo>
                <a:lnTo>
                  <a:pt x="13169" y="116967"/>
                </a:lnTo>
              </a:path>
            </a:pathLst>
          </a:custGeom>
          <a:ln w="6350">
            <a:solidFill>
              <a:srgbClr val="231F20"/>
            </a:solidFill>
            <a:prstDash val="sysDash"/>
          </a:ln>
        </p:spPr>
        <p:txBody>
          <a:bodyPr wrap="square" lIns="0" tIns="0" rIns="0" bIns="0" rtlCol="0"/>
          <a:lstStyle/>
          <a:p>
            <a:endParaRPr/>
          </a:p>
        </p:txBody>
      </p:sp>
      <p:pic>
        <p:nvPicPr>
          <p:cNvPr id="141" name="object 141"/>
          <p:cNvPicPr/>
          <p:nvPr/>
        </p:nvPicPr>
        <p:blipFill>
          <a:blip r:embed="rId54" cstate="print"/>
          <a:stretch>
            <a:fillRect/>
          </a:stretch>
        </p:blipFill>
        <p:spPr>
          <a:xfrm>
            <a:off x="2090980" y="1189370"/>
            <a:ext cx="145605" cy="131801"/>
          </a:xfrm>
          <a:prstGeom prst="rect">
            <a:avLst/>
          </a:prstGeom>
        </p:spPr>
      </p:pic>
      <p:pic>
        <p:nvPicPr>
          <p:cNvPr id="142" name="object 142"/>
          <p:cNvPicPr/>
          <p:nvPr/>
        </p:nvPicPr>
        <p:blipFill>
          <a:blip r:embed="rId55" cstate="print"/>
          <a:stretch>
            <a:fillRect/>
          </a:stretch>
        </p:blipFill>
        <p:spPr>
          <a:xfrm>
            <a:off x="2340406" y="1186385"/>
            <a:ext cx="147194" cy="139738"/>
          </a:xfrm>
          <a:prstGeom prst="rect">
            <a:avLst/>
          </a:prstGeom>
        </p:spPr>
      </p:pic>
      <p:pic>
        <p:nvPicPr>
          <p:cNvPr id="143" name="object 143"/>
          <p:cNvPicPr/>
          <p:nvPr/>
        </p:nvPicPr>
        <p:blipFill>
          <a:blip r:embed="rId56" cstate="print"/>
          <a:stretch>
            <a:fillRect/>
          </a:stretch>
        </p:blipFill>
        <p:spPr>
          <a:xfrm>
            <a:off x="2601150" y="1193535"/>
            <a:ext cx="140069" cy="129222"/>
          </a:xfrm>
          <a:prstGeom prst="rect">
            <a:avLst/>
          </a:prstGeom>
        </p:spPr>
      </p:pic>
      <p:pic>
        <p:nvPicPr>
          <p:cNvPr id="144" name="object 144"/>
          <p:cNvPicPr/>
          <p:nvPr/>
        </p:nvPicPr>
        <p:blipFill>
          <a:blip r:embed="rId57" cstate="print"/>
          <a:stretch>
            <a:fillRect/>
          </a:stretch>
        </p:blipFill>
        <p:spPr>
          <a:xfrm>
            <a:off x="2864880" y="1187566"/>
            <a:ext cx="113664" cy="136182"/>
          </a:xfrm>
          <a:prstGeom prst="rect">
            <a:avLst/>
          </a:prstGeom>
        </p:spPr>
      </p:pic>
      <p:pic>
        <p:nvPicPr>
          <p:cNvPr id="145" name="object 145"/>
          <p:cNvPicPr/>
          <p:nvPr/>
        </p:nvPicPr>
        <p:blipFill>
          <a:blip r:embed="rId58" cstate="print"/>
          <a:stretch>
            <a:fillRect/>
          </a:stretch>
        </p:blipFill>
        <p:spPr>
          <a:xfrm>
            <a:off x="3104794" y="1183997"/>
            <a:ext cx="141251" cy="138950"/>
          </a:xfrm>
          <a:prstGeom prst="rect">
            <a:avLst/>
          </a:prstGeom>
        </p:spPr>
      </p:pic>
      <p:pic>
        <p:nvPicPr>
          <p:cNvPr id="146" name="object 146"/>
          <p:cNvPicPr/>
          <p:nvPr/>
        </p:nvPicPr>
        <p:blipFill>
          <a:blip r:embed="rId59" cstate="print"/>
          <a:stretch>
            <a:fillRect/>
          </a:stretch>
        </p:blipFill>
        <p:spPr>
          <a:xfrm>
            <a:off x="3359594" y="1187566"/>
            <a:ext cx="144223" cy="140347"/>
          </a:xfrm>
          <a:prstGeom prst="rect">
            <a:avLst/>
          </a:prstGeom>
        </p:spPr>
      </p:pic>
      <p:pic>
        <p:nvPicPr>
          <p:cNvPr id="147" name="object 147"/>
          <p:cNvPicPr/>
          <p:nvPr/>
        </p:nvPicPr>
        <p:blipFill>
          <a:blip r:embed="rId60" cstate="print"/>
          <a:stretch>
            <a:fillRect/>
          </a:stretch>
        </p:blipFill>
        <p:spPr>
          <a:xfrm>
            <a:off x="3610814" y="1185189"/>
            <a:ext cx="140853" cy="140944"/>
          </a:xfrm>
          <a:prstGeom prst="rect">
            <a:avLst/>
          </a:prstGeom>
        </p:spPr>
      </p:pic>
      <p:pic>
        <p:nvPicPr>
          <p:cNvPr id="148" name="object 148"/>
          <p:cNvPicPr/>
          <p:nvPr/>
        </p:nvPicPr>
        <p:blipFill>
          <a:blip r:embed="rId61" cstate="print"/>
          <a:stretch>
            <a:fillRect/>
          </a:stretch>
        </p:blipFill>
        <p:spPr>
          <a:xfrm>
            <a:off x="3864218" y="1184608"/>
            <a:ext cx="145618" cy="141528"/>
          </a:xfrm>
          <a:prstGeom prst="rect">
            <a:avLst/>
          </a:prstGeom>
        </p:spPr>
      </p:pic>
      <p:pic>
        <p:nvPicPr>
          <p:cNvPr id="150" name="object 150"/>
          <p:cNvPicPr/>
          <p:nvPr/>
        </p:nvPicPr>
        <p:blipFill>
          <a:blip r:embed="rId62" cstate="print"/>
          <a:stretch>
            <a:fillRect/>
          </a:stretch>
        </p:blipFill>
        <p:spPr>
          <a:xfrm>
            <a:off x="6521450" y="9966325"/>
            <a:ext cx="180975" cy="180975"/>
          </a:xfrm>
          <a:prstGeom prst="rect">
            <a:avLst/>
          </a:prstGeom>
        </p:spPr>
      </p:pic>
      <p:sp>
        <p:nvSpPr>
          <p:cNvPr id="151" name="object 151"/>
          <p:cNvSpPr txBox="1">
            <a:spLocks noGrp="1"/>
          </p:cNvSpPr>
          <p:nvPr>
            <p:ph type="sldNum" sz="quarter" idx="7"/>
          </p:nvPr>
        </p:nvSpPr>
        <p:spPr>
          <a:xfrm>
            <a:off x="3567748" y="9982656"/>
            <a:ext cx="533400" cy="153888"/>
          </a:xfrm>
          <a:prstGeom prst="rect">
            <a:avLst/>
          </a:prstGeom>
        </p:spPr>
        <p:txBody>
          <a:bodyPr vert="horz" wrap="square" lIns="0" tIns="0" rIns="0" bIns="0" rtlCol="0">
            <a:spAutoFit/>
          </a:bodyPr>
          <a:lstStyle/>
          <a:p>
            <a:pPr marL="12702">
              <a:lnSpc>
                <a:spcPts val="1159"/>
              </a:lnSpc>
            </a:pPr>
            <a:r>
              <a:rPr dirty="0"/>
              <a:t>―</a:t>
            </a:r>
            <a:r>
              <a:rPr spc="-57" dirty="0"/>
              <a:t> </a:t>
            </a:r>
            <a:r>
              <a:rPr lang="ja-JP" altLang="en-US" spc="30" dirty="0"/>
              <a:t>４</a:t>
            </a:r>
            <a:r>
              <a:rPr spc="-50" dirty="0" smtClean="0"/>
              <a:t> </a:t>
            </a:r>
            <a:r>
              <a:rPr dirty="0"/>
              <a:t>―</a:t>
            </a:r>
          </a:p>
        </p:txBody>
      </p:sp>
      <p:sp>
        <p:nvSpPr>
          <p:cNvPr id="152" name="テキスト ボックス 151"/>
          <p:cNvSpPr txBox="1"/>
          <p:nvPr/>
        </p:nvSpPr>
        <p:spPr>
          <a:xfrm>
            <a:off x="1042273" y="1031265"/>
            <a:ext cx="734913" cy="246221"/>
          </a:xfrm>
          <a:prstGeom prst="rect">
            <a:avLst/>
          </a:prstGeom>
          <a:noFill/>
        </p:spPr>
        <p:txBody>
          <a:bodyPr wrap="square" rtlCol="0">
            <a:spAutoFit/>
          </a:bodyPr>
          <a:lstStyle/>
          <a:p>
            <a:r>
              <a:rPr lang="ja-JP" altLang="en-US" sz="1000" dirty="0" smtClean="0"/>
              <a:t>（別表１）</a:t>
            </a:r>
            <a:endParaRPr kumimoji="1" lang="ja-JP" altLang="en-US" sz="1000" dirty="0"/>
          </a:p>
        </p:txBody>
      </p:sp>
      <p:sp>
        <p:nvSpPr>
          <p:cNvPr id="153" name="テキスト ボックス 152"/>
          <p:cNvSpPr txBox="1"/>
          <p:nvPr/>
        </p:nvSpPr>
        <p:spPr>
          <a:xfrm>
            <a:off x="4040132" y="1154714"/>
            <a:ext cx="2024118" cy="246221"/>
          </a:xfrm>
          <a:prstGeom prst="rect">
            <a:avLst/>
          </a:prstGeom>
          <a:noFill/>
        </p:spPr>
        <p:txBody>
          <a:bodyPr wrap="square" rtlCol="0">
            <a:spAutoFit/>
          </a:bodyPr>
          <a:lstStyle/>
          <a:p>
            <a:r>
              <a:rPr lang="ja-JP" altLang="en-US" sz="1000" dirty="0" smtClean="0"/>
              <a:t>（</a:t>
            </a:r>
            <a:r>
              <a:rPr lang="ja-JP" altLang="en-US" sz="1000" dirty="0" smtClean="0">
                <a:latin typeface="+mn-ea"/>
              </a:rPr>
              <a:t>平成</a:t>
            </a:r>
            <a:r>
              <a:rPr lang="en-US" altLang="ja-JP" sz="1000" dirty="0" smtClean="0">
                <a:latin typeface="+mn-ea"/>
              </a:rPr>
              <a:t>30</a:t>
            </a:r>
            <a:r>
              <a:rPr lang="ja-JP" altLang="en-US" sz="1000" dirty="0" smtClean="0">
                <a:latin typeface="+mn-ea"/>
              </a:rPr>
              <a:t>年４月１日以降</a:t>
            </a:r>
            <a:r>
              <a:rPr lang="ja-JP" altLang="en-US" sz="1000" dirty="0" smtClean="0"/>
              <a:t>）</a:t>
            </a:r>
            <a:endParaRPr kumimoji="1" lang="ja-JP" altLang="en-US" sz="1000" dirty="0"/>
          </a:p>
        </p:txBody>
      </p:sp>
    </p:spTree>
  </p:cSld>
  <p:clrMapOvr>
    <a:masterClrMapping/>
  </p:clrMapOvr>
  <mc:AlternateContent xmlns:mc="http://schemas.openxmlformats.org/markup-compatibility/2006" xmlns:p14="http://schemas.microsoft.com/office/powerpoint/2010/main">
    <mc:Choice Requires="p14">
      <p:transition spd="slow" p14:dur="2000" advClick="0" advTm="87000"/>
    </mc:Choice>
    <mc:Fallback xmlns="">
      <p:transition spd="slow" advClick="0" advTm="87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 name="object 14"/>
          <p:cNvSpPr/>
          <p:nvPr/>
        </p:nvSpPr>
        <p:spPr>
          <a:xfrm>
            <a:off x="4346812" y="9003407"/>
            <a:ext cx="1261109" cy="171450"/>
          </a:xfrm>
          <a:custGeom>
            <a:avLst/>
            <a:gdLst/>
            <a:ahLst/>
            <a:cxnLst/>
            <a:rect l="l" t="t" r="r" b="b"/>
            <a:pathLst>
              <a:path w="1261110" h="171450">
                <a:moveTo>
                  <a:pt x="0" y="170865"/>
                </a:moveTo>
                <a:lnTo>
                  <a:pt x="38283" y="147231"/>
                </a:lnTo>
                <a:lnTo>
                  <a:pt x="78650" y="125094"/>
                </a:lnTo>
                <a:lnTo>
                  <a:pt x="120997" y="104523"/>
                </a:lnTo>
                <a:lnTo>
                  <a:pt x="165220" y="85587"/>
                </a:lnTo>
                <a:lnTo>
                  <a:pt x="211212" y="68354"/>
                </a:lnTo>
                <a:lnTo>
                  <a:pt x="258870" y="52892"/>
                </a:lnTo>
                <a:lnTo>
                  <a:pt x="308088" y="39270"/>
                </a:lnTo>
                <a:lnTo>
                  <a:pt x="358763" y="27555"/>
                </a:lnTo>
                <a:lnTo>
                  <a:pt x="410789" y="17818"/>
                </a:lnTo>
                <a:lnTo>
                  <a:pt x="464062" y="10125"/>
                </a:lnTo>
                <a:lnTo>
                  <a:pt x="518477" y="4545"/>
                </a:lnTo>
                <a:lnTo>
                  <a:pt x="573929" y="1147"/>
                </a:lnTo>
                <a:lnTo>
                  <a:pt x="630313" y="0"/>
                </a:lnTo>
                <a:lnTo>
                  <a:pt x="686698" y="1147"/>
                </a:lnTo>
                <a:lnTo>
                  <a:pt x="742149" y="4545"/>
                </a:lnTo>
                <a:lnTo>
                  <a:pt x="796563" y="10125"/>
                </a:lnTo>
                <a:lnTo>
                  <a:pt x="849834" y="17818"/>
                </a:lnTo>
                <a:lnTo>
                  <a:pt x="901859" y="27555"/>
                </a:lnTo>
                <a:lnTo>
                  <a:pt x="952532" y="39270"/>
                </a:lnTo>
                <a:lnTo>
                  <a:pt x="1001750" y="52892"/>
                </a:lnTo>
                <a:lnTo>
                  <a:pt x="1049406" y="68354"/>
                </a:lnTo>
                <a:lnTo>
                  <a:pt x="1095397" y="85587"/>
                </a:lnTo>
                <a:lnTo>
                  <a:pt x="1139618" y="104523"/>
                </a:lnTo>
                <a:lnTo>
                  <a:pt x="1181964" y="125094"/>
                </a:lnTo>
                <a:lnTo>
                  <a:pt x="1222331" y="147231"/>
                </a:lnTo>
                <a:lnTo>
                  <a:pt x="1260614" y="170865"/>
                </a:lnTo>
              </a:path>
            </a:pathLst>
          </a:custGeom>
          <a:ln w="3810">
            <a:solidFill>
              <a:srgbClr val="231F20"/>
            </a:solidFill>
          </a:ln>
        </p:spPr>
        <p:txBody>
          <a:bodyPr wrap="square" lIns="0" tIns="0" rIns="0" bIns="0" rtlCol="0"/>
          <a:lstStyle/>
          <a:p>
            <a:endParaRPr/>
          </a:p>
        </p:txBody>
      </p:sp>
      <p:grpSp>
        <p:nvGrpSpPr>
          <p:cNvPr id="55" name="グループ化 54"/>
          <p:cNvGrpSpPr/>
          <p:nvPr/>
        </p:nvGrpSpPr>
        <p:grpSpPr>
          <a:xfrm>
            <a:off x="1012023" y="8791951"/>
            <a:ext cx="4838699" cy="745749"/>
            <a:chOff x="1326796" y="7757859"/>
            <a:chExt cx="4838699" cy="745749"/>
          </a:xfrm>
        </p:grpSpPr>
        <p:grpSp>
          <p:nvGrpSpPr>
            <p:cNvPr id="57" name="object 32"/>
            <p:cNvGrpSpPr/>
            <p:nvPr/>
          </p:nvGrpSpPr>
          <p:grpSpPr>
            <a:xfrm>
              <a:off x="1388516" y="8075359"/>
              <a:ext cx="4702811" cy="126999"/>
              <a:chOff x="1388516" y="8075358"/>
              <a:chExt cx="4702810" cy="127000"/>
            </a:xfrm>
          </p:grpSpPr>
          <p:sp>
            <p:nvSpPr>
              <p:cNvPr id="69" name="object 33"/>
              <p:cNvSpPr/>
              <p:nvPr/>
            </p:nvSpPr>
            <p:spPr>
              <a:xfrm>
                <a:off x="1390294" y="8138858"/>
                <a:ext cx="4699000" cy="0"/>
              </a:xfrm>
              <a:custGeom>
                <a:avLst/>
                <a:gdLst/>
                <a:ahLst/>
                <a:cxnLst/>
                <a:rect l="l" t="t" r="r" b="b"/>
                <a:pathLst>
                  <a:path w="4699000">
                    <a:moveTo>
                      <a:pt x="0" y="0"/>
                    </a:moveTo>
                    <a:lnTo>
                      <a:pt x="4699000" y="0"/>
                    </a:lnTo>
                  </a:path>
                </a:pathLst>
              </a:custGeom>
              <a:ln w="3556">
                <a:solidFill>
                  <a:srgbClr val="231F20"/>
                </a:solidFill>
              </a:ln>
            </p:spPr>
            <p:txBody>
              <a:bodyPr wrap="square" lIns="0" tIns="0" rIns="0" bIns="0" rtlCol="0"/>
              <a:lstStyle/>
              <a:p>
                <a:endParaRPr/>
              </a:p>
            </p:txBody>
          </p:sp>
          <p:sp>
            <p:nvSpPr>
              <p:cNvPr id="70" name="object 34"/>
              <p:cNvSpPr/>
              <p:nvPr/>
            </p:nvSpPr>
            <p:spPr>
              <a:xfrm>
                <a:off x="1390294" y="8075358"/>
                <a:ext cx="0" cy="127000"/>
              </a:xfrm>
              <a:custGeom>
                <a:avLst/>
                <a:gdLst/>
                <a:ahLst/>
                <a:cxnLst/>
                <a:rect l="l" t="t" r="r" b="b"/>
                <a:pathLst>
                  <a:path h="127000">
                    <a:moveTo>
                      <a:pt x="0" y="0"/>
                    </a:moveTo>
                    <a:lnTo>
                      <a:pt x="0" y="126999"/>
                    </a:lnTo>
                  </a:path>
                </a:pathLst>
              </a:custGeom>
              <a:ln w="3556">
                <a:solidFill>
                  <a:srgbClr val="231F20"/>
                </a:solidFill>
              </a:ln>
            </p:spPr>
            <p:txBody>
              <a:bodyPr wrap="square" lIns="0" tIns="0" rIns="0" bIns="0" rtlCol="0"/>
              <a:lstStyle/>
              <a:p>
                <a:endParaRPr/>
              </a:p>
            </p:txBody>
          </p:sp>
          <p:sp>
            <p:nvSpPr>
              <p:cNvPr id="71" name="object 35"/>
              <p:cNvSpPr/>
              <p:nvPr/>
            </p:nvSpPr>
            <p:spPr>
              <a:xfrm>
                <a:off x="2215794" y="8075358"/>
                <a:ext cx="0" cy="127000"/>
              </a:xfrm>
              <a:custGeom>
                <a:avLst/>
                <a:gdLst/>
                <a:ahLst/>
                <a:cxnLst/>
                <a:rect l="l" t="t" r="r" b="b"/>
                <a:pathLst>
                  <a:path h="127000">
                    <a:moveTo>
                      <a:pt x="0" y="0"/>
                    </a:moveTo>
                    <a:lnTo>
                      <a:pt x="0" y="126999"/>
                    </a:lnTo>
                  </a:path>
                  <a:path h="127000">
                    <a:moveTo>
                      <a:pt x="0" y="0"/>
                    </a:moveTo>
                    <a:lnTo>
                      <a:pt x="0" y="126999"/>
                    </a:lnTo>
                  </a:path>
                  <a:path h="127000">
                    <a:moveTo>
                      <a:pt x="0" y="0"/>
                    </a:moveTo>
                    <a:lnTo>
                      <a:pt x="0" y="126999"/>
                    </a:lnTo>
                  </a:path>
                </a:pathLst>
              </a:custGeom>
              <a:ln w="3556">
                <a:solidFill>
                  <a:srgbClr val="231F20"/>
                </a:solidFill>
              </a:ln>
            </p:spPr>
            <p:txBody>
              <a:bodyPr wrap="square" lIns="0" tIns="0" rIns="0" bIns="0" rtlCol="0"/>
              <a:lstStyle/>
              <a:p>
                <a:endParaRPr/>
              </a:p>
            </p:txBody>
          </p:sp>
          <p:sp>
            <p:nvSpPr>
              <p:cNvPr id="72" name="object 36"/>
              <p:cNvSpPr/>
              <p:nvPr/>
            </p:nvSpPr>
            <p:spPr>
              <a:xfrm>
                <a:off x="3041294" y="8075358"/>
                <a:ext cx="0" cy="127000"/>
              </a:xfrm>
              <a:custGeom>
                <a:avLst/>
                <a:gdLst/>
                <a:ahLst/>
                <a:cxnLst/>
                <a:rect l="l" t="t" r="r" b="b"/>
                <a:pathLst>
                  <a:path h="127000">
                    <a:moveTo>
                      <a:pt x="0" y="0"/>
                    </a:moveTo>
                    <a:lnTo>
                      <a:pt x="0" y="126999"/>
                    </a:lnTo>
                  </a:path>
                </a:pathLst>
              </a:custGeom>
              <a:ln w="3556">
                <a:solidFill>
                  <a:srgbClr val="231F20"/>
                </a:solidFill>
              </a:ln>
            </p:spPr>
            <p:txBody>
              <a:bodyPr wrap="square" lIns="0" tIns="0" rIns="0" bIns="0" rtlCol="0"/>
              <a:lstStyle/>
              <a:p>
                <a:endParaRPr/>
              </a:p>
            </p:txBody>
          </p:sp>
          <p:sp>
            <p:nvSpPr>
              <p:cNvPr id="73" name="object 37"/>
              <p:cNvSpPr/>
              <p:nvPr/>
            </p:nvSpPr>
            <p:spPr>
              <a:xfrm>
                <a:off x="3401288" y="8075358"/>
                <a:ext cx="0" cy="127000"/>
              </a:xfrm>
              <a:custGeom>
                <a:avLst/>
                <a:gdLst/>
                <a:ahLst/>
                <a:cxnLst/>
                <a:rect l="l" t="t" r="r" b="b"/>
                <a:pathLst>
                  <a:path h="127000">
                    <a:moveTo>
                      <a:pt x="0" y="0"/>
                    </a:moveTo>
                    <a:lnTo>
                      <a:pt x="0" y="126999"/>
                    </a:lnTo>
                  </a:path>
                  <a:path h="127000">
                    <a:moveTo>
                      <a:pt x="0" y="0"/>
                    </a:moveTo>
                    <a:lnTo>
                      <a:pt x="0" y="126999"/>
                    </a:lnTo>
                  </a:path>
                  <a:path h="127000">
                    <a:moveTo>
                      <a:pt x="0" y="0"/>
                    </a:moveTo>
                    <a:lnTo>
                      <a:pt x="0" y="126999"/>
                    </a:lnTo>
                  </a:path>
                  <a:path h="127000">
                    <a:moveTo>
                      <a:pt x="0" y="0"/>
                    </a:moveTo>
                    <a:lnTo>
                      <a:pt x="0" y="126999"/>
                    </a:lnTo>
                  </a:path>
                  <a:path h="127000">
                    <a:moveTo>
                      <a:pt x="0" y="0"/>
                    </a:moveTo>
                    <a:lnTo>
                      <a:pt x="0" y="126999"/>
                    </a:lnTo>
                  </a:path>
                </a:pathLst>
              </a:custGeom>
              <a:ln w="3556">
                <a:solidFill>
                  <a:srgbClr val="231F20"/>
                </a:solidFill>
              </a:ln>
            </p:spPr>
            <p:txBody>
              <a:bodyPr wrap="square" lIns="0" tIns="0" rIns="0" bIns="0" rtlCol="0"/>
              <a:lstStyle/>
              <a:p>
                <a:endParaRPr/>
              </a:p>
            </p:txBody>
          </p:sp>
          <p:sp>
            <p:nvSpPr>
              <p:cNvPr id="74" name="object 38"/>
              <p:cNvSpPr/>
              <p:nvPr/>
            </p:nvSpPr>
            <p:spPr>
              <a:xfrm>
                <a:off x="4661293" y="8075358"/>
                <a:ext cx="0" cy="127000"/>
              </a:xfrm>
              <a:custGeom>
                <a:avLst/>
                <a:gdLst/>
                <a:ahLst/>
                <a:cxnLst/>
                <a:rect l="l" t="t" r="r" b="b"/>
                <a:pathLst>
                  <a:path h="127000">
                    <a:moveTo>
                      <a:pt x="0" y="0"/>
                    </a:moveTo>
                    <a:lnTo>
                      <a:pt x="0" y="126999"/>
                    </a:lnTo>
                  </a:path>
                  <a:path h="127000">
                    <a:moveTo>
                      <a:pt x="0" y="0"/>
                    </a:moveTo>
                    <a:lnTo>
                      <a:pt x="0" y="126999"/>
                    </a:lnTo>
                  </a:path>
                  <a:path h="127000">
                    <a:moveTo>
                      <a:pt x="0" y="0"/>
                    </a:moveTo>
                    <a:lnTo>
                      <a:pt x="0" y="126999"/>
                    </a:lnTo>
                  </a:path>
                </a:pathLst>
              </a:custGeom>
              <a:ln w="3556">
                <a:solidFill>
                  <a:srgbClr val="231F20"/>
                </a:solidFill>
              </a:ln>
            </p:spPr>
            <p:txBody>
              <a:bodyPr wrap="square" lIns="0" tIns="0" rIns="0" bIns="0" rtlCol="0"/>
              <a:lstStyle/>
              <a:p>
                <a:endParaRPr/>
              </a:p>
            </p:txBody>
          </p:sp>
          <p:sp>
            <p:nvSpPr>
              <p:cNvPr id="75" name="object 39"/>
              <p:cNvSpPr/>
              <p:nvPr/>
            </p:nvSpPr>
            <p:spPr>
              <a:xfrm>
                <a:off x="5921298" y="8075358"/>
                <a:ext cx="0" cy="127000"/>
              </a:xfrm>
              <a:custGeom>
                <a:avLst/>
                <a:gdLst/>
                <a:ahLst/>
                <a:cxnLst/>
                <a:rect l="l" t="t" r="r" b="b"/>
                <a:pathLst>
                  <a:path h="127000">
                    <a:moveTo>
                      <a:pt x="0" y="0"/>
                    </a:moveTo>
                    <a:lnTo>
                      <a:pt x="0" y="126999"/>
                    </a:lnTo>
                  </a:path>
                </a:pathLst>
              </a:custGeom>
              <a:ln w="3556">
                <a:solidFill>
                  <a:srgbClr val="231F20"/>
                </a:solidFill>
              </a:ln>
            </p:spPr>
            <p:txBody>
              <a:bodyPr wrap="square" lIns="0" tIns="0" rIns="0" bIns="0" rtlCol="0"/>
              <a:lstStyle/>
              <a:p>
                <a:endParaRPr/>
              </a:p>
            </p:txBody>
          </p:sp>
          <p:sp>
            <p:nvSpPr>
              <p:cNvPr id="76" name="object 40"/>
              <p:cNvSpPr/>
              <p:nvPr/>
            </p:nvSpPr>
            <p:spPr>
              <a:xfrm>
                <a:off x="6089294" y="8075358"/>
                <a:ext cx="0" cy="127000"/>
              </a:xfrm>
              <a:custGeom>
                <a:avLst/>
                <a:gdLst/>
                <a:ahLst/>
                <a:cxnLst/>
                <a:rect l="l" t="t" r="r" b="b"/>
                <a:pathLst>
                  <a:path h="127000">
                    <a:moveTo>
                      <a:pt x="0" y="0"/>
                    </a:moveTo>
                    <a:lnTo>
                      <a:pt x="0" y="126999"/>
                    </a:lnTo>
                  </a:path>
                </a:pathLst>
              </a:custGeom>
              <a:ln w="3556">
                <a:solidFill>
                  <a:srgbClr val="231F20"/>
                </a:solidFill>
              </a:ln>
            </p:spPr>
            <p:txBody>
              <a:bodyPr wrap="square" lIns="0" tIns="0" rIns="0" bIns="0" rtlCol="0"/>
              <a:lstStyle/>
              <a:p>
                <a:endParaRPr/>
              </a:p>
            </p:txBody>
          </p:sp>
        </p:grpSp>
        <p:grpSp>
          <p:nvGrpSpPr>
            <p:cNvPr id="58" name="グループ化 57"/>
            <p:cNvGrpSpPr/>
            <p:nvPr/>
          </p:nvGrpSpPr>
          <p:grpSpPr>
            <a:xfrm>
              <a:off x="1326796" y="7757859"/>
              <a:ext cx="4838699" cy="745749"/>
              <a:chOff x="1326796" y="7757859"/>
              <a:chExt cx="4838699" cy="745749"/>
            </a:xfrm>
          </p:grpSpPr>
          <p:sp>
            <p:nvSpPr>
              <p:cNvPr id="59" name="object 15"/>
              <p:cNvSpPr txBox="1"/>
              <p:nvPr/>
            </p:nvSpPr>
            <p:spPr>
              <a:xfrm>
                <a:off x="4681665" y="8135304"/>
                <a:ext cx="1225550" cy="319957"/>
              </a:xfrm>
              <a:prstGeom prst="rect">
                <a:avLst/>
              </a:prstGeom>
            </p:spPr>
            <p:txBody>
              <a:bodyPr vert="horz" wrap="square" lIns="0" tIns="12698" rIns="0" bIns="0" rtlCol="0">
                <a:spAutoFit/>
              </a:bodyPr>
              <a:lstStyle/>
              <a:p>
                <a:pPr marL="12702" marR="5080" indent="371513">
                  <a:lnSpc>
                    <a:spcPct val="111100"/>
                  </a:lnSpc>
                  <a:spcBef>
                    <a:spcPts val="100"/>
                  </a:spcBef>
                </a:pPr>
                <a:r>
                  <a:rPr sz="899" dirty="0">
                    <a:solidFill>
                      <a:srgbClr val="231F20"/>
                    </a:solidFill>
                    <a:latin typeface="ＭＳ Ｐ明朝" panose="02020600040205080304" pitchFamily="18" charset="-128"/>
                    <a:ea typeface="ＭＳ Ｐ明朝" panose="02020600040205080304" pitchFamily="18" charset="-128"/>
                    <a:cs typeface="PMingLiU"/>
                  </a:rPr>
                  <a:t>育児休業           </a:t>
                </a:r>
                <a:r>
                  <a:rPr sz="899" spc="166" dirty="0">
                    <a:solidFill>
                      <a:srgbClr val="231F20"/>
                    </a:solidFill>
                    <a:latin typeface="ＭＳ Ｐ明朝" panose="02020600040205080304" pitchFamily="18" charset="-128"/>
                    <a:ea typeface="ＭＳ Ｐ明朝" panose="02020600040205080304" pitchFamily="18" charset="-128"/>
                    <a:cs typeface="PMingLiU"/>
                  </a:rPr>
                  <a:t> </a:t>
                </a:r>
                <a:r>
                  <a:rPr sz="899" spc="-235" dirty="0">
                    <a:solidFill>
                      <a:srgbClr val="231F20"/>
                    </a:solidFill>
                    <a:latin typeface="ＭＳ Ｐ明朝" panose="02020600040205080304" pitchFamily="18" charset="-128"/>
                    <a:ea typeface="ＭＳ Ｐ明朝" panose="02020600040205080304" pitchFamily="18" charset="-128"/>
                    <a:cs typeface="PMingLiU"/>
                  </a:rPr>
                  <a:t>(子が１歳に達した月の翌月以降)</a:t>
                </a:r>
                <a:endParaRPr sz="899" dirty="0">
                  <a:latin typeface="ＭＳ Ｐ明朝" panose="02020600040205080304" pitchFamily="18" charset="-128"/>
                  <a:ea typeface="ＭＳ Ｐ明朝" panose="02020600040205080304" pitchFamily="18" charset="-128"/>
                  <a:cs typeface="PMingLiU"/>
                </a:endParaRPr>
              </a:p>
            </p:txBody>
          </p:sp>
          <p:grpSp>
            <p:nvGrpSpPr>
              <p:cNvPr id="60" name="object 16"/>
              <p:cNvGrpSpPr/>
              <p:nvPr/>
            </p:nvGrpSpPr>
            <p:grpSpPr>
              <a:xfrm>
                <a:off x="1390294" y="7757859"/>
                <a:ext cx="4699000" cy="384810"/>
                <a:chOff x="1390294" y="7757858"/>
                <a:chExt cx="4699000" cy="384810"/>
              </a:xfrm>
            </p:grpSpPr>
            <p:sp>
              <p:nvSpPr>
                <p:cNvPr id="65" name="object 17"/>
                <p:cNvSpPr/>
                <p:nvPr/>
              </p:nvSpPr>
              <p:spPr>
                <a:xfrm>
                  <a:off x="3401580" y="7969313"/>
                  <a:ext cx="1261110" cy="171450"/>
                </a:xfrm>
                <a:custGeom>
                  <a:avLst/>
                  <a:gdLst/>
                  <a:ahLst/>
                  <a:cxnLst/>
                  <a:rect l="l" t="t" r="r" b="b"/>
                  <a:pathLst>
                    <a:path w="1261110" h="171450">
                      <a:moveTo>
                        <a:pt x="0" y="170865"/>
                      </a:moveTo>
                      <a:lnTo>
                        <a:pt x="38285" y="147231"/>
                      </a:lnTo>
                      <a:lnTo>
                        <a:pt x="78654" y="125094"/>
                      </a:lnTo>
                      <a:lnTo>
                        <a:pt x="121003" y="104523"/>
                      </a:lnTo>
                      <a:lnTo>
                        <a:pt x="165225" y="85587"/>
                      </a:lnTo>
                      <a:lnTo>
                        <a:pt x="211217" y="68354"/>
                      </a:lnTo>
                      <a:lnTo>
                        <a:pt x="258875" y="52892"/>
                      </a:lnTo>
                      <a:lnTo>
                        <a:pt x="308093" y="39270"/>
                      </a:lnTo>
                      <a:lnTo>
                        <a:pt x="358767" y="27555"/>
                      </a:lnTo>
                      <a:lnTo>
                        <a:pt x="410792" y="17818"/>
                      </a:lnTo>
                      <a:lnTo>
                        <a:pt x="464064" y="10125"/>
                      </a:lnTo>
                      <a:lnTo>
                        <a:pt x="518477" y="4545"/>
                      </a:lnTo>
                      <a:lnTo>
                        <a:pt x="573929" y="1147"/>
                      </a:lnTo>
                      <a:lnTo>
                        <a:pt x="630313" y="0"/>
                      </a:lnTo>
                      <a:lnTo>
                        <a:pt x="686698" y="1147"/>
                      </a:lnTo>
                      <a:lnTo>
                        <a:pt x="742149" y="4545"/>
                      </a:lnTo>
                      <a:lnTo>
                        <a:pt x="796563" y="10125"/>
                      </a:lnTo>
                      <a:lnTo>
                        <a:pt x="849835" y="17818"/>
                      </a:lnTo>
                      <a:lnTo>
                        <a:pt x="901860" y="27555"/>
                      </a:lnTo>
                      <a:lnTo>
                        <a:pt x="952534" y="39270"/>
                      </a:lnTo>
                      <a:lnTo>
                        <a:pt x="1001752" y="52892"/>
                      </a:lnTo>
                      <a:lnTo>
                        <a:pt x="1049409" y="68354"/>
                      </a:lnTo>
                      <a:lnTo>
                        <a:pt x="1095401" y="85587"/>
                      </a:lnTo>
                      <a:lnTo>
                        <a:pt x="1139624" y="104523"/>
                      </a:lnTo>
                      <a:lnTo>
                        <a:pt x="1181972" y="125094"/>
                      </a:lnTo>
                      <a:lnTo>
                        <a:pt x="1222341" y="147231"/>
                      </a:lnTo>
                      <a:lnTo>
                        <a:pt x="1260627" y="170865"/>
                      </a:lnTo>
                    </a:path>
                  </a:pathLst>
                </a:custGeom>
                <a:ln w="3810">
                  <a:solidFill>
                    <a:srgbClr val="231F20"/>
                  </a:solidFill>
                </a:ln>
              </p:spPr>
              <p:txBody>
                <a:bodyPr wrap="square" lIns="0" tIns="0" rIns="0" bIns="0" rtlCol="0"/>
                <a:lstStyle/>
                <a:p>
                  <a:endParaRPr/>
                </a:p>
              </p:txBody>
            </p:sp>
            <p:sp>
              <p:nvSpPr>
                <p:cNvPr id="66" name="object 18"/>
                <p:cNvSpPr/>
                <p:nvPr/>
              </p:nvSpPr>
              <p:spPr>
                <a:xfrm>
                  <a:off x="3866794" y="7759763"/>
                  <a:ext cx="2220595" cy="379095"/>
                </a:xfrm>
                <a:custGeom>
                  <a:avLst/>
                  <a:gdLst/>
                  <a:ahLst/>
                  <a:cxnLst/>
                  <a:rect l="l" t="t" r="r" b="b"/>
                  <a:pathLst>
                    <a:path w="2220595" h="379095">
                      <a:moveTo>
                        <a:pt x="0" y="0"/>
                      </a:moveTo>
                      <a:lnTo>
                        <a:pt x="76338" y="219"/>
                      </a:lnTo>
                      <a:lnTo>
                        <a:pt x="152031" y="874"/>
                      </a:lnTo>
                      <a:lnTo>
                        <a:pt x="227036" y="1957"/>
                      </a:lnTo>
                      <a:lnTo>
                        <a:pt x="301313" y="3460"/>
                      </a:lnTo>
                      <a:lnTo>
                        <a:pt x="374820" y="5378"/>
                      </a:lnTo>
                      <a:lnTo>
                        <a:pt x="447516" y="7702"/>
                      </a:lnTo>
                      <a:lnTo>
                        <a:pt x="519359" y="10425"/>
                      </a:lnTo>
                      <a:lnTo>
                        <a:pt x="590308" y="13542"/>
                      </a:lnTo>
                      <a:lnTo>
                        <a:pt x="660322" y="17044"/>
                      </a:lnTo>
                      <a:lnTo>
                        <a:pt x="729360" y="20924"/>
                      </a:lnTo>
                      <a:lnTo>
                        <a:pt x="797379" y="25176"/>
                      </a:lnTo>
                      <a:lnTo>
                        <a:pt x="864339" y="29792"/>
                      </a:lnTo>
                      <a:lnTo>
                        <a:pt x="930199" y="34765"/>
                      </a:lnTo>
                      <a:lnTo>
                        <a:pt x="994916" y="40089"/>
                      </a:lnTo>
                      <a:lnTo>
                        <a:pt x="1058450" y="45756"/>
                      </a:lnTo>
                      <a:lnTo>
                        <a:pt x="1120759" y="51759"/>
                      </a:lnTo>
                      <a:lnTo>
                        <a:pt x="1181803" y="58091"/>
                      </a:lnTo>
                      <a:lnTo>
                        <a:pt x="1241539" y="64745"/>
                      </a:lnTo>
                      <a:lnTo>
                        <a:pt x="1299926" y="71714"/>
                      </a:lnTo>
                      <a:lnTo>
                        <a:pt x="1356923" y="78991"/>
                      </a:lnTo>
                      <a:lnTo>
                        <a:pt x="1412488" y="86569"/>
                      </a:lnTo>
                      <a:lnTo>
                        <a:pt x="1466581" y="94441"/>
                      </a:lnTo>
                      <a:lnTo>
                        <a:pt x="1519160" y="102599"/>
                      </a:lnTo>
                      <a:lnTo>
                        <a:pt x="1570183" y="111037"/>
                      </a:lnTo>
                      <a:lnTo>
                        <a:pt x="1619609" y="119748"/>
                      </a:lnTo>
                      <a:lnTo>
                        <a:pt x="1667398" y="128724"/>
                      </a:lnTo>
                      <a:lnTo>
                        <a:pt x="1713506" y="137959"/>
                      </a:lnTo>
                      <a:lnTo>
                        <a:pt x="1757894" y="147445"/>
                      </a:lnTo>
                      <a:lnTo>
                        <a:pt x="1800520" y="157175"/>
                      </a:lnTo>
                      <a:lnTo>
                        <a:pt x="1841342" y="167143"/>
                      </a:lnTo>
                      <a:lnTo>
                        <a:pt x="1880319" y="177341"/>
                      </a:lnTo>
                      <a:lnTo>
                        <a:pt x="1917410" y="187762"/>
                      </a:lnTo>
                      <a:lnTo>
                        <a:pt x="1985767" y="209246"/>
                      </a:lnTo>
                      <a:lnTo>
                        <a:pt x="2046084" y="231537"/>
                      </a:lnTo>
                      <a:lnTo>
                        <a:pt x="2098028" y="254581"/>
                      </a:lnTo>
                      <a:lnTo>
                        <a:pt x="2141270" y="278319"/>
                      </a:lnTo>
                      <a:lnTo>
                        <a:pt x="2175478" y="302696"/>
                      </a:lnTo>
                      <a:lnTo>
                        <a:pt x="2209129" y="340336"/>
                      </a:lnTo>
                      <a:lnTo>
                        <a:pt x="2219307" y="366062"/>
                      </a:lnTo>
                      <a:lnTo>
                        <a:pt x="2220595" y="379095"/>
                      </a:lnTo>
                    </a:path>
                  </a:pathLst>
                </a:custGeom>
                <a:ln w="3810">
                  <a:solidFill>
                    <a:srgbClr val="231F20"/>
                  </a:solidFill>
                </a:ln>
              </p:spPr>
              <p:txBody>
                <a:bodyPr wrap="square" lIns="0" tIns="0" rIns="0" bIns="0" rtlCol="0"/>
                <a:lstStyle/>
                <a:p>
                  <a:endParaRPr/>
                </a:p>
              </p:txBody>
            </p:sp>
            <p:sp>
              <p:nvSpPr>
                <p:cNvPr id="67" name="object 19"/>
                <p:cNvSpPr/>
                <p:nvPr/>
              </p:nvSpPr>
              <p:spPr>
                <a:xfrm>
                  <a:off x="1392199" y="7759763"/>
                  <a:ext cx="2220595" cy="379095"/>
                </a:xfrm>
                <a:custGeom>
                  <a:avLst/>
                  <a:gdLst/>
                  <a:ahLst/>
                  <a:cxnLst/>
                  <a:rect l="l" t="t" r="r" b="b"/>
                  <a:pathLst>
                    <a:path w="2220595" h="379095">
                      <a:moveTo>
                        <a:pt x="2220595" y="0"/>
                      </a:moveTo>
                      <a:lnTo>
                        <a:pt x="2144256" y="219"/>
                      </a:lnTo>
                      <a:lnTo>
                        <a:pt x="2068563" y="874"/>
                      </a:lnTo>
                      <a:lnTo>
                        <a:pt x="1993558" y="1957"/>
                      </a:lnTo>
                      <a:lnTo>
                        <a:pt x="1919281" y="3460"/>
                      </a:lnTo>
                      <a:lnTo>
                        <a:pt x="1845774" y="5378"/>
                      </a:lnTo>
                      <a:lnTo>
                        <a:pt x="1773078" y="7702"/>
                      </a:lnTo>
                      <a:lnTo>
                        <a:pt x="1701235" y="10425"/>
                      </a:lnTo>
                      <a:lnTo>
                        <a:pt x="1630286" y="13542"/>
                      </a:lnTo>
                      <a:lnTo>
                        <a:pt x="1560272" y="17044"/>
                      </a:lnTo>
                      <a:lnTo>
                        <a:pt x="1491234" y="20924"/>
                      </a:lnTo>
                      <a:lnTo>
                        <a:pt x="1423215" y="25176"/>
                      </a:lnTo>
                      <a:lnTo>
                        <a:pt x="1356255" y="29792"/>
                      </a:lnTo>
                      <a:lnTo>
                        <a:pt x="1290395" y="34765"/>
                      </a:lnTo>
                      <a:lnTo>
                        <a:pt x="1225678" y="40089"/>
                      </a:lnTo>
                      <a:lnTo>
                        <a:pt x="1162144" y="45756"/>
                      </a:lnTo>
                      <a:lnTo>
                        <a:pt x="1099835" y="51759"/>
                      </a:lnTo>
                      <a:lnTo>
                        <a:pt x="1038791" y="58091"/>
                      </a:lnTo>
                      <a:lnTo>
                        <a:pt x="979055" y="64745"/>
                      </a:lnTo>
                      <a:lnTo>
                        <a:pt x="920668" y="71714"/>
                      </a:lnTo>
                      <a:lnTo>
                        <a:pt x="863671" y="78991"/>
                      </a:lnTo>
                      <a:lnTo>
                        <a:pt x="808106" y="86569"/>
                      </a:lnTo>
                      <a:lnTo>
                        <a:pt x="754013" y="94441"/>
                      </a:lnTo>
                      <a:lnTo>
                        <a:pt x="701434" y="102599"/>
                      </a:lnTo>
                      <a:lnTo>
                        <a:pt x="650411" y="111037"/>
                      </a:lnTo>
                      <a:lnTo>
                        <a:pt x="600985" y="119748"/>
                      </a:lnTo>
                      <a:lnTo>
                        <a:pt x="553196" y="128724"/>
                      </a:lnTo>
                      <a:lnTo>
                        <a:pt x="507088" y="137959"/>
                      </a:lnTo>
                      <a:lnTo>
                        <a:pt x="462700" y="147445"/>
                      </a:lnTo>
                      <a:lnTo>
                        <a:pt x="420074" y="157175"/>
                      </a:lnTo>
                      <a:lnTo>
                        <a:pt x="379252" y="167143"/>
                      </a:lnTo>
                      <a:lnTo>
                        <a:pt x="340275" y="177341"/>
                      </a:lnTo>
                      <a:lnTo>
                        <a:pt x="303184" y="187762"/>
                      </a:lnTo>
                      <a:lnTo>
                        <a:pt x="234827" y="209246"/>
                      </a:lnTo>
                      <a:lnTo>
                        <a:pt x="174510" y="231537"/>
                      </a:lnTo>
                      <a:lnTo>
                        <a:pt x="122566" y="254581"/>
                      </a:lnTo>
                      <a:lnTo>
                        <a:pt x="79324" y="278319"/>
                      </a:lnTo>
                      <a:lnTo>
                        <a:pt x="45116" y="302696"/>
                      </a:lnTo>
                      <a:lnTo>
                        <a:pt x="11465" y="340336"/>
                      </a:lnTo>
                      <a:lnTo>
                        <a:pt x="1287" y="366062"/>
                      </a:lnTo>
                      <a:lnTo>
                        <a:pt x="0" y="379095"/>
                      </a:lnTo>
                    </a:path>
                  </a:pathLst>
                </a:custGeom>
                <a:ln w="3810">
                  <a:solidFill>
                    <a:srgbClr val="231F20"/>
                  </a:solidFill>
                </a:ln>
              </p:spPr>
              <p:txBody>
                <a:bodyPr wrap="square" lIns="0" tIns="0" rIns="0" bIns="0" rtlCol="0"/>
                <a:lstStyle/>
                <a:p>
                  <a:endParaRPr/>
                </a:p>
              </p:txBody>
            </p:sp>
            <p:sp>
              <p:nvSpPr>
                <p:cNvPr id="68" name="object 20"/>
                <p:cNvSpPr/>
                <p:nvPr/>
              </p:nvSpPr>
              <p:spPr>
                <a:xfrm>
                  <a:off x="2216492" y="7969313"/>
                  <a:ext cx="824230" cy="171450"/>
                </a:xfrm>
                <a:custGeom>
                  <a:avLst/>
                  <a:gdLst/>
                  <a:ahLst/>
                  <a:cxnLst/>
                  <a:rect l="l" t="t" r="r" b="b"/>
                  <a:pathLst>
                    <a:path w="824230" h="171450">
                      <a:moveTo>
                        <a:pt x="0" y="170865"/>
                      </a:moveTo>
                      <a:lnTo>
                        <a:pt x="36590" y="137203"/>
                      </a:lnTo>
                      <a:lnTo>
                        <a:pt x="75961" y="106729"/>
                      </a:lnTo>
                      <a:lnTo>
                        <a:pt x="117905" y="79650"/>
                      </a:lnTo>
                      <a:lnTo>
                        <a:pt x="162216" y="56171"/>
                      </a:lnTo>
                      <a:lnTo>
                        <a:pt x="208687" y="36499"/>
                      </a:lnTo>
                      <a:lnTo>
                        <a:pt x="257112" y="20840"/>
                      </a:lnTo>
                      <a:lnTo>
                        <a:pt x="307286" y="9399"/>
                      </a:lnTo>
                      <a:lnTo>
                        <a:pt x="359001" y="2384"/>
                      </a:lnTo>
                      <a:lnTo>
                        <a:pt x="412051" y="0"/>
                      </a:lnTo>
                      <a:lnTo>
                        <a:pt x="465101" y="2384"/>
                      </a:lnTo>
                      <a:lnTo>
                        <a:pt x="516816" y="9399"/>
                      </a:lnTo>
                      <a:lnTo>
                        <a:pt x="566990" y="20840"/>
                      </a:lnTo>
                      <a:lnTo>
                        <a:pt x="615415" y="36499"/>
                      </a:lnTo>
                      <a:lnTo>
                        <a:pt x="661886" y="56171"/>
                      </a:lnTo>
                      <a:lnTo>
                        <a:pt x="706197" y="79650"/>
                      </a:lnTo>
                      <a:lnTo>
                        <a:pt x="748141" y="106729"/>
                      </a:lnTo>
                      <a:lnTo>
                        <a:pt x="787512" y="137203"/>
                      </a:lnTo>
                      <a:lnTo>
                        <a:pt x="824103" y="170865"/>
                      </a:lnTo>
                    </a:path>
                  </a:pathLst>
                </a:custGeom>
                <a:ln w="3810">
                  <a:solidFill>
                    <a:srgbClr val="231F20"/>
                  </a:solidFill>
                </a:ln>
              </p:spPr>
              <p:txBody>
                <a:bodyPr wrap="square" lIns="0" tIns="0" rIns="0" bIns="0" rtlCol="0"/>
                <a:lstStyle/>
                <a:p>
                  <a:endParaRPr/>
                </a:p>
              </p:txBody>
            </p:sp>
          </p:grpSp>
          <p:sp>
            <p:nvSpPr>
              <p:cNvPr id="61" name="object 22"/>
              <p:cNvSpPr txBox="1"/>
              <p:nvPr/>
            </p:nvSpPr>
            <p:spPr>
              <a:xfrm>
                <a:off x="1326796" y="8214044"/>
                <a:ext cx="213167" cy="289564"/>
              </a:xfrm>
              <a:prstGeom prst="rect">
                <a:avLst/>
              </a:prstGeom>
            </p:spPr>
            <p:txBody>
              <a:bodyPr vert="horz" wrap="square" lIns="0" tIns="12698" rIns="0" bIns="0" rtlCol="0">
                <a:spAutoFit/>
              </a:bodyPr>
              <a:lstStyle/>
              <a:p>
                <a:pPr marL="12702">
                  <a:spcBef>
                    <a:spcPts val="100"/>
                  </a:spcBef>
                </a:pPr>
                <a:r>
                  <a:rPr lang="ja-JP" altLang="en-US" sz="899" dirty="0">
                    <a:solidFill>
                      <a:srgbClr val="231F20"/>
                    </a:solidFill>
                    <a:latin typeface="ＭＳ Ｐ明朝" panose="02020600040205080304" pitchFamily="18" charset="-128"/>
                    <a:ea typeface="ＭＳ Ｐ明朝" panose="02020600040205080304" pitchFamily="18" charset="-128"/>
                    <a:cs typeface="PMingLiU"/>
                  </a:rPr>
                  <a:t>採用</a:t>
                </a:r>
                <a:endParaRPr sz="899" dirty="0">
                  <a:latin typeface="ＭＳ Ｐ明朝" panose="02020600040205080304" pitchFamily="18" charset="-128"/>
                  <a:ea typeface="ＭＳ Ｐ明朝" panose="02020600040205080304" pitchFamily="18" charset="-128"/>
                  <a:cs typeface="PMingLiU"/>
                </a:endParaRPr>
              </a:p>
            </p:txBody>
          </p:sp>
          <p:sp>
            <p:nvSpPr>
              <p:cNvPr id="62" name="object 23"/>
              <p:cNvSpPr txBox="1"/>
              <p:nvPr/>
            </p:nvSpPr>
            <p:spPr>
              <a:xfrm>
                <a:off x="6025795" y="8214044"/>
                <a:ext cx="139700" cy="266739"/>
              </a:xfrm>
              <a:prstGeom prst="rect">
                <a:avLst/>
              </a:prstGeom>
            </p:spPr>
            <p:txBody>
              <a:bodyPr vert="horz" wrap="square" lIns="0" tIns="35559" rIns="0" bIns="0" rtlCol="0">
                <a:spAutoFit/>
              </a:bodyPr>
              <a:lstStyle/>
              <a:p>
                <a:pPr marL="12702" marR="5080">
                  <a:lnSpc>
                    <a:spcPts val="899"/>
                  </a:lnSpc>
                  <a:spcBef>
                    <a:spcPts val="280"/>
                  </a:spcBef>
                </a:pPr>
                <a:r>
                  <a:rPr sz="899" dirty="0">
                    <a:solidFill>
                      <a:srgbClr val="231F20"/>
                    </a:solidFill>
                    <a:latin typeface="ＭＳ Ｐ明朝" panose="02020600040205080304" pitchFamily="18" charset="-128"/>
                    <a:ea typeface="ＭＳ Ｐ明朝" panose="02020600040205080304" pitchFamily="18" charset="-128"/>
                    <a:cs typeface="PMingLiU"/>
                  </a:rPr>
                  <a:t>退 職</a:t>
                </a:r>
                <a:endParaRPr sz="899" dirty="0">
                  <a:latin typeface="ＭＳ Ｐ明朝" panose="02020600040205080304" pitchFamily="18" charset="-128"/>
                  <a:ea typeface="ＭＳ Ｐ明朝" panose="02020600040205080304" pitchFamily="18" charset="-128"/>
                  <a:cs typeface="PMingLiU"/>
                </a:endParaRPr>
              </a:p>
            </p:txBody>
          </p:sp>
          <p:sp>
            <p:nvSpPr>
              <p:cNvPr id="63" name="object 24"/>
              <p:cNvSpPr txBox="1"/>
              <p:nvPr/>
            </p:nvSpPr>
            <p:spPr>
              <a:xfrm>
                <a:off x="2514247" y="8150541"/>
                <a:ext cx="254000" cy="151193"/>
              </a:xfrm>
              <a:prstGeom prst="rect">
                <a:avLst/>
              </a:prstGeom>
            </p:spPr>
            <p:txBody>
              <a:bodyPr vert="horz" wrap="square" lIns="0" tIns="12698" rIns="0" bIns="0" rtlCol="0">
                <a:spAutoFit/>
              </a:bodyPr>
              <a:lstStyle/>
              <a:p>
                <a:pPr marL="12702">
                  <a:spcBef>
                    <a:spcPts val="100"/>
                  </a:spcBef>
                </a:pPr>
                <a:r>
                  <a:rPr sz="899" dirty="0">
                    <a:solidFill>
                      <a:srgbClr val="231F20"/>
                    </a:solidFill>
                    <a:latin typeface="ＭＳ Ｐ明朝" panose="02020600040205080304" pitchFamily="18" charset="-128"/>
                    <a:ea typeface="ＭＳ Ｐ明朝" panose="02020600040205080304" pitchFamily="18" charset="-128"/>
                    <a:cs typeface="PMingLiU"/>
                  </a:rPr>
                  <a:t>休職</a:t>
                </a:r>
                <a:endParaRPr sz="899" dirty="0">
                  <a:latin typeface="ＭＳ Ｐ明朝" panose="02020600040205080304" pitchFamily="18" charset="-128"/>
                  <a:ea typeface="ＭＳ Ｐ明朝" panose="02020600040205080304" pitchFamily="18" charset="-128"/>
                  <a:cs typeface="PMingLiU"/>
                </a:endParaRPr>
              </a:p>
            </p:txBody>
          </p:sp>
          <p:sp>
            <p:nvSpPr>
              <p:cNvPr id="64" name="object 41"/>
              <p:cNvSpPr txBox="1"/>
              <p:nvPr/>
            </p:nvSpPr>
            <p:spPr>
              <a:xfrm>
                <a:off x="3467381" y="8135304"/>
                <a:ext cx="1122679" cy="319957"/>
              </a:xfrm>
              <a:prstGeom prst="rect">
                <a:avLst/>
              </a:prstGeom>
            </p:spPr>
            <p:txBody>
              <a:bodyPr vert="horz" wrap="square" lIns="0" tIns="12698" rIns="0" bIns="0" rtlCol="0">
                <a:spAutoFit/>
              </a:bodyPr>
              <a:lstStyle/>
              <a:p>
                <a:pPr marL="12702" marR="5080" indent="320073">
                  <a:lnSpc>
                    <a:spcPct val="111100"/>
                  </a:lnSpc>
                  <a:spcBef>
                    <a:spcPts val="100"/>
                  </a:spcBef>
                </a:pPr>
                <a:r>
                  <a:rPr sz="899" dirty="0">
                    <a:solidFill>
                      <a:srgbClr val="231F20"/>
                    </a:solidFill>
                    <a:latin typeface="ＭＳ Ｐ明朝" panose="02020600040205080304" pitchFamily="18" charset="-128"/>
                    <a:ea typeface="ＭＳ Ｐ明朝" panose="02020600040205080304" pitchFamily="18" charset="-128"/>
                    <a:cs typeface="PMingLiU"/>
                  </a:rPr>
                  <a:t>育児休業         </a:t>
                </a:r>
                <a:r>
                  <a:rPr sz="899" spc="197" dirty="0">
                    <a:solidFill>
                      <a:srgbClr val="231F20"/>
                    </a:solidFill>
                    <a:latin typeface="ＭＳ Ｐ明朝" panose="02020600040205080304" pitchFamily="18" charset="-128"/>
                    <a:ea typeface="ＭＳ Ｐ明朝" panose="02020600040205080304" pitchFamily="18" charset="-128"/>
                    <a:cs typeface="PMingLiU"/>
                  </a:rPr>
                  <a:t> </a:t>
                </a:r>
                <a:r>
                  <a:rPr sz="899" spc="-144" dirty="0">
                    <a:solidFill>
                      <a:srgbClr val="231F20"/>
                    </a:solidFill>
                    <a:latin typeface="ＭＳ Ｐ明朝" panose="02020600040205080304" pitchFamily="18" charset="-128"/>
                    <a:ea typeface="ＭＳ Ｐ明朝" panose="02020600040205080304" pitchFamily="18" charset="-128"/>
                    <a:cs typeface="PMingLiU"/>
                  </a:rPr>
                  <a:t>(子が１歳に達する月まで)</a:t>
                </a:r>
                <a:endParaRPr sz="899" dirty="0">
                  <a:latin typeface="ＭＳ Ｐ明朝" panose="02020600040205080304" pitchFamily="18" charset="-128"/>
                  <a:ea typeface="ＭＳ Ｐ明朝" panose="02020600040205080304" pitchFamily="18" charset="-128"/>
                  <a:cs typeface="PMingLiU"/>
                </a:endParaRPr>
              </a:p>
            </p:txBody>
          </p:sp>
        </p:grpSp>
      </p:grpSp>
      <p:sp>
        <p:nvSpPr>
          <p:cNvPr id="3" name="object 3"/>
          <p:cNvSpPr txBox="1"/>
          <p:nvPr/>
        </p:nvSpPr>
        <p:spPr>
          <a:xfrm>
            <a:off x="1212491" y="7550849"/>
            <a:ext cx="165101" cy="182099"/>
          </a:xfrm>
          <a:prstGeom prst="rect">
            <a:avLst/>
          </a:prstGeom>
        </p:spPr>
        <p:txBody>
          <a:bodyPr vert="horz" wrap="square" lIns="0" tIns="12698" rIns="0" bIns="0" rtlCol="0">
            <a:spAutoFit/>
          </a:bodyPr>
          <a:lstStyle/>
          <a:p>
            <a:pPr marL="12702">
              <a:spcBef>
                <a:spcPts val="100"/>
              </a:spcBef>
            </a:pPr>
            <a:r>
              <a:rPr sz="1100" spc="-224" dirty="0">
                <a:solidFill>
                  <a:srgbClr val="231F20"/>
                </a:solidFill>
                <a:latin typeface="Times New Roman"/>
                <a:cs typeface="Times New Roman"/>
              </a:rPr>
              <a:t> </a:t>
            </a:r>
            <a:endParaRPr sz="1100">
              <a:latin typeface="Times New Roman"/>
              <a:cs typeface="Times New Roman"/>
            </a:endParaRPr>
          </a:p>
        </p:txBody>
      </p:sp>
      <p:sp>
        <p:nvSpPr>
          <p:cNvPr id="4" name="object 4"/>
          <p:cNvSpPr txBox="1"/>
          <p:nvPr/>
        </p:nvSpPr>
        <p:spPr>
          <a:xfrm>
            <a:off x="709989" y="8407064"/>
            <a:ext cx="2724835" cy="228266"/>
          </a:xfrm>
          <a:prstGeom prst="rect">
            <a:avLst/>
          </a:prstGeom>
        </p:spPr>
        <p:txBody>
          <a:bodyPr vert="horz" wrap="square" lIns="0" tIns="12698" rIns="0" bIns="0" rtlCol="0">
            <a:spAutoFit/>
          </a:bodyPr>
          <a:lstStyle/>
          <a:p>
            <a:pPr marL="12702">
              <a:spcBef>
                <a:spcPts val="100"/>
              </a:spcBef>
            </a:pPr>
            <a:r>
              <a:rPr lang="en-US" sz="1400" spc="100" dirty="0" smtClean="0">
                <a:solidFill>
                  <a:srgbClr val="231F20"/>
                </a:solidFill>
                <a:latin typeface="ＭＳ Ｐ明朝" panose="02020600040205080304" pitchFamily="18" charset="-128"/>
                <a:ea typeface="ＭＳ Ｐ明朝" panose="02020600040205080304" pitchFamily="18" charset="-128"/>
                <a:cs typeface="PMingLiU"/>
              </a:rPr>
              <a:t>(1) </a:t>
            </a:r>
            <a:r>
              <a:rPr sz="1400" spc="100" dirty="0" smtClean="0">
                <a:solidFill>
                  <a:srgbClr val="231F20"/>
                </a:solidFill>
                <a:latin typeface="ＭＳ Ｐ明朝" panose="02020600040205080304" pitchFamily="18" charset="-128"/>
                <a:ea typeface="ＭＳ Ｐ明朝" panose="02020600040205080304" pitchFamily="18" charset="-128"/>
                <a:cs typeface="PMingLiU"/>
              </a:rPr>
              <a:t>休職等の期間がある場合</a:t>
            </a:r>
            <a:endParaRPr sz="1400" dirty="0">
              <a:latin typeface="ＭＳ Ｐ明朝" panose="02020600040205080304" pitchFamily="18" charset="-128"/>
              <a:ea typeface="ＭＳ Ｐ明朝" panose="02020600040205080304" pitchFamily="18" charset="-128"/>
              <a:cs typeface="PMingLiU"/>
            </a:endParaRPr>
          </a:p>
        </p:txBody>
      </p:sp>
      <p:grpSp>
        <p:nvGrpSpPr>
          <p:cNvPr id="46" name="グループ化 45"/>
          <p:cNvGrpSpPr/>
          <p:nvPr/>
        </p:nvGrpSpPr>
        <p:grpSpPr>
          <a:xfrm>
            <a:off x="1097273" y="9623527"/>
            <a:ext cx="2495554" cy="382162"/>
            <a:chOff x="1212492" y="8633900"/>
            <a:chExt cx="2495554" cy="382162"/>
          </a:xfrm>
        </p:grpSpPr>
        <p:sp>
          <p:nvSpPr>
            <p:cNvPr id="7" name="object 7"/>
            <p:cNvSpPr/>
            <p:nvPr/>
          </p:nvSpPr>
          <p:spPr>
            <a:xfrm>
              <a:off x="2444396" y="8843709"/>
              <a:ext cx="209550" cy="0"/>
            </a:xfrm>
            <a:custGeom>
              <a:avLst/>
              <a:gdLst/>
              <a:ahLst/>
              <a:cxnLst/>
              <a:rect l="l" t="t" r="r" b="b"/>
              <a:pathLst>
                <a:path w="209550">
                  <a:moveTo>
                    <a:pt x="0" y="0"/>
                  </a:moveTo>
                  <a:lnTo>
                    <a:pt x="209550" y="0"/>
                  </a:lnTo>
                </a:path>
              </a:pathLst>
            </a:custGeom>
            <a:ln w="3810">
              <a:solidFill>
                <a:srgbClr val="231F20"/>
              </a:solidFill>
            </a:ln>
          </p:spPr>
          <p:txBody>
            <a:bodyPr wrap="square" lIns="0" tIns="0" rIns="0" bIns="0" rtlCol="0"/>
            <a:lstStyle/>
            <a:p>
              <a:endParaRPr/>
            </a:p>
          </p:txBody>
        </p:sp>
        <p:sp>
          <p:nvSpPr>
            <p:cNvPr id="10" name="object 10"/>
            <p:cNvSpPr/>
            <p:nvPr/>
          </p:nvSpPr>
          <p:spPr>
            <a:xfrm>
              <a:off x="2971447" y="8843709"/>
              <a:ext cx="209550" cy="0"/>
            </a:xfrm>
            <a:custGeom>
              <a:avLst/>
              <a:gdLst/>
              <a:ahLst/>
              <a:cxnLst/>
              <a:rect l="l" t="t" r="r" b="b"/>
              <a:pathLst>
                <a:path w="209550">
                  <a:moveTo>
                    <a:pt x="0" y="0"/>
                  </a:moveTo>
                  <a:lnTo>
                    <a:pt x="209550" y="0"/>
                  </a:lnTo>
                </a:path>
              </a:pathLst>
            </a:custGeom>
            <a:ln w="3810">
              <a:solidFill>
                <a:srgbClr val="231F20"/>
              </a:solidFill>
            </a:ln>
          </p:spPr>
          <p:txBody>
            <a:bodyPr wrap="square" lIns="0" tIns="0" rIns="0" bIns="0" rtlCol="0"/>
            <a:lstStyle/>
            <a:p>
              <a:endParaRPr/>
            </a:p>
          </p:txBody>
        </p:sp>
        <p:grpSp>
          <p:nvGrpSpPr>
            <p:cNvPr id="45" name="グループ化 44"/>
            <p:cNvGrpSpPr/>
            <p:nvPr/>
          </p:nvGrpSpPr>
          <p:grpSpPr>
            <a:xfrm>
              <a:off x="1212492" y="8633900"/>
              <a:ext cx="2473334" cy="382162"/>
              <a:chOff x="1212492" y="8633900"/>
              <a:chExt cx="2473334" cy="382162"/>
            </a:xfrm>
          </p:grpSpPr>
          <p:sp>
            <p:nvSpPr>
              <p:cNvPr id="5" name="object 5"/>
              <p:cNvSpPr txBox="1"/>
              <p:nvPr/>
            </p:nvSpPr>
            <p:spPr>
              <a:xfrm>
                <a:off x="1212492" y="8744390"/>
                <a:ext cx="1155699" cy="182099"/>
              </a:xfrm>
              <a:prstGeom prst="rect">
                <a:avLst/>
              </a:prstGeom>
            </p:spPr>
            <p:txBody>
              <a:bodyPr vert="horz" wrap="square" lIns="0" tIns="12698" rIns="0" bIns="0" rtlCol="0">
                <a:spAutoFit/>
              </a:bodyPr>
              <a:lstStyle/>
              <a:p>
                <a:pPr marL="12702">
                  <a:spcBef>
                    <a:spcPts val="100"/>
                  </a:spcBef>
                </a:pPr>
                <a:r>
                  <a:rPr sz="1100" spc="100" dirty="0">
                    <a:solidFill>
                      <a:srgbClr val="231F20"/>
                    </a:solidFill>
                    <a:latin typeface="ＭＳ Ｐ明朝" panose="02020600040205080304" pitchFamily="18" charset="-128"/>
                    <a:ea typeface="ＭＳ Ｐ明朝" panose="02020600040205080304" pitchFamily="18" charset="-128"/>
                    <a:cs typeface="PMingLiU"/>
                  </a:rPr>
                  <a:t>勤続期間</a:t>
                </a:r>
                <a:r>
                  <a:rPr sz="1100" spc="50" dirty="0">
                    <a:solidFill>
                      <a:srgbClr val="231F20"/>
                    </a:solidFill>
                    <a:latin typeface="ＭＳ Ｐ明朝" panose="02020600040205080304" pitchFamily="18" charset="-128"/>
                    <a:ea typeface="ＭＳ Ｐ明朝" panose="02020600040205080304" pitchFamily="18" charset="-128"/>
                    <a:cs typeface="PMingLiU"/>
                  </a:rPr>
                  <a:t>＝Ａ</a:t>
                </a:r>
                <a:r>
                  <a:rPr sz="1100" spc="310" dirty="0">
                    <a:solidFill>
                      <a:srgbClr val="231F20"/>
                    </a:solidFill>
                    <a:latin typeface="ＭＳ Ｐ明朝" panose="02020600040205080304" pitchFamily="18" charset="-128"/>
                    <a:ea typeface="ＭＳ Ｐ明朝" panose="02020600040205080304" pitchFamily="18" charset="-128"/>
                    <a:cs typeface="PMingLiU"/>
                  </a:rPr>
                  <a:t> </a:t>
                </a:r>
                <a:r>
                  <a:rPr sz="1100" dirty="0">
                    <a:solidFill>
                      <a:srgbClr val="231F20"/>
                    </a:solidFill>
                    <a:latin typeface="ＭＳ Ｐ明朝" panose="02020600040205080304" pitchFamily="18" charset="-128"/>
                    <a:ea typeface="ＭＳ Ｐ明朝" panose="02020600040205080304" pitchFamily="18" charset="-128"/>
                    <a:cs typeface="PMingLiU"/>
                  </a:rPr>
                  <a:t>－</a:t>
                </a:r>
                <a:endParaRPr sz="1100" dirty="0">
                  <a:latin typeface="ＭＳ Ｐ明朝" panose="02020600040205080304" pitchFamily="18" charset="-128"/>
                  <a:ea typeface="ＭＳ Ｐ明朝" panose="02020600040205080304" pitchFamily="18" charset="-128"/>
                  <a:cs typeface="PMingLiU"/>
                </a:endParaRPr>
              </a:p>
            </p:txBody>
          </p:sp>
          <p:sp>
            <p:nvSpPr>
              <p:cNvPr id="6" name="object 6"/>
              <p:cNvSpPr txBox="1"/>
              <p:nvPr/>
            </p:nvSpPr>
            <p:spPr>
              <a:xfrm>
                <a:off x="2466621" y="8633900"/>
                <a:ext cx="165101" cy="382158"/>
              </a:xfrm>
              <a:prstGeom prst="rect">
                <a:avLst/>
              </a:prstGeom>
            </p:spPr>
            <p:txBody>
              <a:bodyPr vert="horz" wrap="square" lIns="0" tIns="30482" rIns="0" bIns="0" rtlCol="0">
                <a:spAutoFit/>
              </a:bodyPr>
              <a:lstStyle/>
              <a:p>
                <a:pPr marL="12702">
                  <a:spcBef>
                    <a:spcPts val="241"/>
                  </a:spcBef>
                </a:pPr>
                <a:r>
                  <a:rPr sz="1100" dirty="0">
                    <a:solidFill>
                      <a:srgbClr val="231F20"/>
                    </a:solidFill>
                    <a:latin typeface="ＭＳ Ｐ明朝" panose="02020600040205080304" pitchFamily="18" charset="-128"/>
                    <a:ea typeface="ＭＳ Ｐ明朝" panose="02020600040205080304" pitchFamily="18" charset="-128"/>
                    <a:cs typeface="PMingLiU"/>
                  </a:rPr>
                  <a:t>Ｂ</a:t>
                </a:r>
                <a:endParaRPr sz="1100" dirty="0">
                  <a:latin typeface="ＭＳ Ｐ明朝" panose="02020600040205080304" pitchFamily="18" charset="-128"/>
                  <a:ea typeface="ＭＳ Ｐ明朝" panose="02020600040205080304" pitchFamily="18" charset="-128"/>
                  <a:cs typeface="PMingLiU"/>
                </a:endParaRPr>
              </a:p>
              <a:p>
                <a:pPr marL="12702">
                  <a:spcBef>
                    <a:spcPts val="140"/>
                  </a:spcBef>
                </a:pPr>
                <a:r>
                  <a:rPr sz="1100" dirty="0">
                    <a:solidFill>
                      <a:srgbClr val="231F20"/>
                    </a:solidFill>
                    <a:latin typeface="ＭＳ Ｐ明朝" panose="02020600040205080304" pitchFamily="18" charset="-128"/>
                    <a:ea typeface="ＭＳ Ｐ明朝" panose="02020600040205080304" pitchFamily="18" charset="-128"/>
                    <a:cs typeface="PMingLiU"/>
                  </a:rPr>
                  <a:t>２</a:t>
                </a:r>
                <a:endParaRPr sz="1100" dirty="0">
                  <a:latin typeface="ＭＳ Ｐ明朝" panose="02020600040205080304" pitchFamily="18" charset="-128"/>
                  <a:ea typeface="ＭＳ Ｐ明朝" panose="02020600040205080304" pitchFamily="18" charset="-128"/>
                  <a:cs typeface="PMingLiU"/>
                </a:endParaRPr>
              </a:p>
            </p:txBody>
          </p:sp>
          <p:sp>
            <p:nvSpPr>
              <p:cNvPr id="8" name="object 8"/>
              <p:cNvSpPr txBox="1"/>
              <p:nvPr/>
            </p:nvSpPr>
            <p:spPr>
              <a:xfrm>
                <a:off x="2730143" y="8744395"/>
                <a:ext cx="165101" cy="182099"/>
              </a:xfrm>
              <a:prstGeom prst="rect">
                <a:avLst/>
              </a:prstGeom>
            </p:spPr>
            <p:txBody>
              <a:bodyPr vert="horz" wrap="square" lIns="0" tIns="12698" rIns="0" bIns="0" rtlCol="0">
                <a:spAutoFit/>
              </a:bodyPr>
              <a:lstStyle/>
              <a:p>
                <a:pPr marL="12702">
                  <a:spcBef>
                    <a:spcPts val="100"/>
                  </a:spcBef>
                </a:pPr>
                <a:r>
                  <a:rPr sz="1100" dirty="0">
                    <a:solidFill>
                      <a:srgbClr val="231F20"/>
                    </a:solidFill>
                    <a:latin typeface="ＭＳ Ｐ明朝" panose="02020600040205080304" pitchFamily="18" charset="-128"/>
                    <a:ea typeface="ＭＳ Ｐ明朝" panose="02020600040205080304" pitchFamily="18" charset="-128"/>
                    <a:cs typeface="PMingLiU"/>
                  </a:rPr>
                  <a:t>－</a:t>
                </a:r>
                <a:endParaRPr sz="1100" dirty="0">
                  <a:latin typeface="ＭＳ Ｐ明朝" panose="02020600040205080304" pitchFamily="18" charset="-128"/>
                  <a:ea typeface="ＭＳ Ｐ明朝" panose="02020600040205080304" pitchFamily="18" charset="-128"/>
                  <a:cs typeface="PMingLiU"/>
                </a:endParaRPr>
              </a:p>
            </p:txBody>
          </p:sp>
          <p:sp>
            <p:nvSpPr>
              <p:cNvPr id="9" name="object 9"/>
              <p:cNvSpPr txBox="1"/>
              <p:nvPr/>
            </p:nvSpPr>
            <p:spPr>
              <a:xfrm>
                <a:off x="2993675" y="8633904"/>
                <a:ext cx="165101" cy="382158"/>
              </a:xfrm>
              <a:prstGeom prst="rect">
                <a:avLst/>
              </a:prstGeom>
            </p:spPr>
            <p:txBody>
              <a:bodyPr vert="horz" wrap="square" lIns="0" tIns="30482" rIns="0" bIns="0" rtlCol="0">
                <a:spAutoFit/>
              </a:bodyPr>
              <a:lstStyle/>
              <a:p>
                <a:pPr marL="12702">
                  <a:spcBef>
                    <a:spcPts val="241"/>
                  </a:spcBef>
                </a:pPr>
                <a:r>
                  <a:rPr sz="1100" dirty="0">
                    <a:solidFill>
                      <a:srgbClr val="231F20"/>
                    </a:solidFill>
                    <a:latin typeface="ＭＳ Ｐ明朝" panose="02020600040205080304" pitchFamily="18" charset="-128"/>
                    <a:ea typeface="ＭＳ Ｐ明朝" panose="02020600040205080304" pitchFamily="18" charset="-128"/>
                    <a:cs typeface="PMingLiU"/>
                  </a:rPr>
                  <a:t>Ｃ</a:t>
                </a:r>
                <a:endParaRPr sz="1100" dirty="0">
                  <a:latin typeface="ＭＳ Ｐ明朝" panose="02020600040205080304" pitchFamily="18" charset="-128"/>
                  <a:ea typeface="ＭＳ Ｐ明朝" panose="02020600040205080304" pitchFamily="18" charset="-128"/>
                  <a:cs typeface="PMingLiU"/>
                </a:endParaRPr>
              </a:p>
              <a:p>
                <a:pPr marL="12702">
                  <a:spcBef>
                    <a:spcPts val="140"/>
                  </a:spcBef>
                </a:pPr>
                <a:r>
                  <a:rPr sz="1100" dirty="0">
                    <a:solidFill>
                      <a:srgbClr val="231F20"/>
                    </a:solidFill>
                    <a:latin typeface="ＭＳ Ｐ明朝" panose="02020600040205080304" pitchFamily="18" charset="-128"/>
                    <a:ea typeface="ＭＳ Ｐ明朝" panose="02020600040205080304" pitchFamily="18" charset="-128"/>
                    <a:cs typeface="PMingLiU"/>
                  </a:rPr>
                  <a:t>３</a:t>
                </a:r>
                <a:endParaRPr sz="1100" dirty="0">
                  <a:latin typeface="ＭＳ Ｐ明朝" panose="02020600040205080304" pitchFamily="18" charset="-128"/>
                  <a:ea typeface="ＭＳ Ｐ明朝" panose="02020600040205080304" pitchFamily="18" charset="-128"/>
                  <a:cs typeface="PMingLiU"/>
                </a:endParaRPr>
              </a:p>
            </p:txBody>
          </p:sp>
          <p:sp>
            <p:nvSpPr>
              <p:cNvPr id="11" name="object 11"/>
              <p:cNvSpPr txBox="1"/>
              <p:nvPr/>
            </p:nvSpPr>
            <p:spPr>
              <a:xfrm>
                <a:off x="3257193" y="8744395"/>
                <a:ext cx="165101" cy="182099"/>
              </a:xfrm>
              <a:prstGeom prst="rect">
                <a:avLst/>
              </a:prstGeom>
            </p:spPr>
            <p:txBody>
              <a:bodyPr vert="horz" wrap="square" lIns="0" tIns="12698" rIns="0" bIns="0" rtlCol="0">
                <a:spAutoFit/>
              </a:bodyPr>
              <a:lstStyle/>
              <a:p>
                <a:pPr marL="12702">
                  <a:spcBef>
                    <a:spcPts val="100"/>
                  </a:spcBef>
                </a:pPr>
                <a:r>
                  <a:rPr sz="1100" dirty="0">
                    <a:solidFill>
                      <a:srgbClr val="231F20"/>
                    </a:solidFill>
                    <a:latin typeface="ＭＳ Ｐ明朝" panose="02020600040205080304" pitchFamily="18" charset="-128"/>
                    <a:ea typeface="ＭＳ Ｐ明朝" panose="02020600040205080304" pitchFamily="18" charset="-128"/>
                    <a:cs typeface="PMingLiU"/>
                  </a:rPr>
                  <a:t>－</a:t>
                </a:r>
                <a:endParaRPr sz="1100" dirty="0">
                  <a:latin typeface="ＭＳ Ｐ明朝" panose="02020600040205080304" pitchFamily="18" charset="-128"/>
                  <a:ea typeface="ＭＳ Ｐ明朝" panose="02020600040205080304" pitchFamily="18" charset="-128"/>
                  <a:cs typeface="PMingLiU"/>
                </a:endParaRPr>
              </a:p>
            </p:txBody>
          </p:sp>
          <p:sp>
            <p:nvSpPr>
              <p:cNvPr id="12" name="object 12"/>
              <p:cNvSpPr txBox="1"/>
              <p:nvPr/>
            </p:nvSpPr>
            <p:spPr>
              <a:xfrm>
                <a:off x="3520725" y="8633904"/>
                <a:ext cx="165101" cy="382158"/>
              </a:xfrm>
              <a:prstGeom prst="rect">
                <a:avLst/>
              </a:prstGeom>
            </p:spPr>
            <p:txBody>
              <a:bodyPr vert="horz" wrap="square" lIns="0" tIns="30482" rIns="0" bIns="0" rtlCol="0">
                <a:spAutoFit/>
              </a:bodyPr>
              <a:lstStyle/>
              <a:p>
                <a:pPr marL="12702">
                  <a:spcBef>
                    <a:spcPts val="241"/>
                  </a:spcBef>
                </a:pPr>
                <a:r>
                  <a:rPr sz="1100" dirty="0">
                    <a:solidFill>
                      <a:srgbClr val="231F20"/>
                    </a:solidFill>
                    <a:latin typeface="ＭＳ Ｐ明朝" panose="02020600040205080304" pitchFamily="18" charset="-128"/>
                    <a:ea typeface="ＭＳ Ｐ明朝" panose="02020600040205080304" pitchFamily="18" charset="-128"/>
                    <a:cs typeface="PMingLiU"/>
                  </a:rPr>
                  <a:t>Ｄ</a:t>
                </a:r>
                <a:endParaRPr sz="1100" dirty="0">
                  <a:latin typeface="ＭＳ Ｐ明朝" panose="02020600040205080304" pitchFamily="18" charset="-128"/>
                  <a:ea typeface="ＭＳ Ｐ明朝" panose="02020600040205080304" pitchFamily="18" charset="-128"/>
                  <a:cs typeface="PMingLiU"/>
                </a:endParaRPr>
              </a:p>
              <a:p>
                <a:pPr marL="12702">
                  <a:spcBef>
                    <a:spcPts val="140"/>
                  </a:spcBef>
                </a:pPr>
                <a:r>
                  <a:rPr sz="1100" dirty="0">
                    <a:solidFill>
                      <a:srgbClr val="231F20"/>
                    </a:solidFill>
                    <a:latin typeface="ＭＳ Ｐ明朝" panose="02020600040205080304" pitchFamily="18" charset="-128"/>
                    <a:ea typeface="ＭＳ Ｐ明朝" panose="02020600040205080304" pitchFamily="18" charset="-128"/>
                    <a:cs typeface="PMingLiU"/>
                  </a:rPr>
                  <a:t>２</a:t>
                </a:r>
                <a:endParaRPr sz="1100" dirty="0">
                  <a:latin typeface="ＭＳ Ｐ明朝" panose="02020600040205080304" pitchFamily="18" charset="-128"/>
                  <a:ea typeface="ＭＳ Ｐ明朝" panose="02020600040205080304" pitchFamily="18" charset="-128"/>
                  <a:cs typeface="PMingLiU"/>
                </a:endParaRPr>
              </a:p>
            </p:txBody>
          </p:sp>
        </p:grpSp>
        <p:sp>
          <p:nvSpPr>
            <p:cNvPr id="13" name="object 13"/>
            <p:cNvSpPr/>
            <p:nvPr/>
          </p:nvSpPr>
          <p:spPr>
            <a:xfrm>
              <a:off x="3498496" y="8843709"/>
              <a:ext cx="209550" cy="0"/>
            </a:xfrm>
            <a:custGeom>
              <a:avLst/>
              <a:gdLst/>
              <a:ahLst/>
              <a:cxnLst/>
              <a:rect l="l" t="t" r="r" b="b"/>
              <a:pathLst>
                <a:path w="209550">
                  <a:moveTo>
                    <a:pt x="0" y="0"/>
                  </a:moveTo>
                  <a:lnTo>
                    <a:pt x="209550" y="0"/>
                  </a:lnTo>
                </a:path>
              </a:pathLst>
            </a:custGeom>
            <a:ln w="3810">
              <a:solidFill>
                <a:srgbClr val="231F20"/>
              </a:solidFill>
            </a:ln>
          </p:spPr>
          <p:txBody>
            <a:bodyPr wrap="square" lIns="0" tIns="0" rIns="0" bIns="0" rtlCol="0"/>
            <a:lstStyle/>
            <a:p>
              <a:endParaRPr/>
            </a:p>
          </p:txBody>
        </p:sp>
      </p:grpSp>
      <p:pic>
        <p:nvPicPr>
          <p:cNvPr id="42" name="object 42"/>
          <p:cNvPicPr/>
          <p:nvPr/>
        </p:nvPicPr>
        <p:blipFill>
          <a:blip r:embed="rId3" cstate="print"/>
          <a:stretch>
            <a:fillRect/>
          </a:stretch>
        </p:blipFill>
        <p:spPr>
          <a:xfrm>
            <a:off x="424463" y="9969356"/>
            <a:ext cx="180975" cy="180975"/>
          </a:xfrm>
          <a:prstGeom prst="rect">
            <a:avLst/>
          </a:prstGeom>
        </p:spPr>
      </p:pic>
      <p:sp>
        <p:nvSpPr>
          <p:cNvPr id="43" name="object 43"/>
          <p:cNvSpPr txBox="1">
            <a:spLocks noGrp="1"/>
          </p:cNvSpPr>
          <p:nvPr>
            <p:ph type="sldNum" sz="quarter" idx="7"/>
          </p:nvPr>
        </p:nvSpPr>
        <p:spPr>
          <a:xfrm>
            <a:off x="3600094" y="9996443"/>
            <a:ext cx="533400" cy="153888"/>
          </a:xfrm>
          <a:prstGeom prst="rect">
            <a:avLst/>
          </a:prstGeom>
        </p:spPr>
        <p:txBody>
          <a:bodyPr vert="horz" wrap="square" lIns="0" tIns="0" rIns="0" bIns="0" rtlCol="0">
            <a:spAutoFit/>
          </a:bodyPr>
          <a:lstStyle/>
          <a:p>
            <a:pPr marL="12702">
              <a:lnSpc>
                <a:spcPts val="1159"/>
              </a:lnSpc>
            </a:pPr>
            <a:r>
              <a:rPr dirty="0" smtClean="0"/>
              <a:t>―</a:t>
            </a:r>
            <a:r>
              <a:rPr lang="en-US" spc="-57" dirty="0"/>
              <a:t> </a:t>
            </a:r>
            <a:r>
              <a:rPr lang="ja-JP" altLang="en-US" spc="30" dirty="0" smtClean="0"/>
              <a:t>７ </a:t>
            </a:r>
            <a:r>
              <a:rPr dirty="0" smtClean="0"/>
              <a:t>―</a:t>
            </a:r>
            <a:endParaRPr dirty="0"/>
          </a:p>
        </p:txBody>
      </p:sp>
      <p:sp>
        <p:nvSpPr>
          <p:cNvPr id="44" name="object 15"/>
          <p:cNvSpPr txBox="1"/>
          <p:nvPr/>
        </p:nvSpPr>
        <p:spPr>
          <a:xfrm>
            <a:off x="309960" y="170693"/>
            <a:ext cx="6937031" cy="8710075"/>
          </a:xfrm>
          <a:prstGeom prst="rect">
            <a:avLst/>
          </a:prstGeom>
        </p:spPr>
        <p:txBody>
          <a:bodyPr vert="horz" wrap="square" lIns="0" tIns="12698" rIns="0" bIns="0" rtlCol="0">
            <a:spAutoFit/>
          </a:bodyPr>
          <a:lstStyle/>
          <a:p>
            <a:pPr algn="ctr"/>
            <a:endParaRPr lang="ja-JP" altLang="ja-JP" dirty="0">
              <a:latin typeface="+mj-ea"/>
              <a:ea typeface="+mj-ea"/>
            </a:endParaRPr>
          </a:p>
          <a:p>
            <a:pPr marL="165117">
              <a:lnSpc>
                <a:spcPts val="2400"/>
              </a:lnSpc>
              <a:spcBef>
                <a:spcPts val="100"/>
              </a:spcBef>
            </a:pPr>
            <a:r>
              <a:rPr lang="ja-JP" altLang="en-US" sz="1400" spc="100" dirty="0">
                <a:solidFill>
                  <a:srgbClr val="231F20"/>
                </a:solidFill>
                <a:latin typeface="ＭＳ Ｐ明朝" panose="02020600040205080304" pitchFamily="18" charset="-128"/>
                <a:ea typeface="ＭＳ Ｐ明朝" panose="02020600040205080304" pitchFamily="18" charset="-128"/>
                <a:cs typeface="PMingLiU"/>
              </a:rPr>
              <a:t>○条例</a:t>
            </a:r>
            <a:r>
              <a:rPr lang="ja-JP" altLang="en-US" sz="1400" spc="100" dirty="0" smtClean="0">
                <a:solidFill>
                  <a:srgbClr val="231F20"/>
                </a:solidFill>
                <a:latin typeface="ＭＳ Ｐ明朝" panose="02020600040205080304" pitchFamily="18" charset="-128"/>
                <a:ea typeface="ＭＳ Ｐ明朝" panose="02020600040205080304" pitchFamily="18" charset="-128"/>
                <a:cs typeface="PMingLiU"/>
              </a:rPr>
              <a:t>第３条</a:t>
            </a:r>
            <a:endParaRPr lang="ja-JP" altLang="en-US" sz="1400" dirty="0" smtClean="0">
              <a:latin typeface="ＭＳ Ｐ明朝" panose="02020600040205080304" pitchFamily="18" charset="-128"/>
              <a:ea typeface="ＭＳ Ｐ明朝" panose="02020600040205080304" pitchFamily="18" charset="-128"/>
              <a:cs typeface="PMingLiU"/>
            </a:endParaRPr>
          </a:p>
          <a:p>
            <a:pPr marL="316897">
              <a:lnSpc>
                <a:spcPts val="2000"/>
              </a:lnSpc>
              <a:spcBef>
                <a:spcPts val="882"/>
              </a:spcBef>
            </a:pPr>
            <a:r>
              <a:rPr lang="ja-JP" altLang="en-US" sz="1400" spc="156" dirty="0" smtClean="0">
                <a:solidFill>
                  <a:srgbClr val="231F20"/>
                </a:solidFill>
                <a:latin typeface="ＭＳ Ｐ明朝" panose="02020600040205080304" pitchFamily="18" charset="-128"/>
                <a:ea typeface="ＭＳ Ｐ明朝" panose="02020600040205080304" pitchFamily="18" charset="-128"/>
                <a:cs typeface="PMingLiU"/>
              </a:rPr>
              <a:t>・自己都合</a:t>
            </a:r>
            <a:r>
              <a:rPr lang="en-US" altLang="ja-JP" sz="1400" spc="10" dirty="0" smtClean="0">
                <a:solidFill>
                  <a:srgbClr val="231F20"/>
                </a:solidFill>
                <a:latin typeface="ＭＳ Ｐ明朝" panose="02020600040205080304" pitchFamily="18" charset="-128"/>
                <a:ea typeface="ＭＳ Ｐ明朝" panose="02020600040205080304" pitchFamily="18" charset="-128"/>
                <a:cs typeface="PMingLiU"/>
              </a:rPr>
              <a:t>,</a:t>
            </a:r>
            <a:r>
              <a:rPr lang="ja-JP" altLang="en-US" sz="1400" spc="265" dirty="0" smtClean="0">
                <a:solidFill>
                  <a:srgbClr val="231F20"/>
                </a:solidFill>
                <a:latin typeface="ＭＳ Ｐ明朝" panose="02020600040205080304" pitchFamily="18" charset="-128"/>
                <a:ea typeface="ＭＳ Ｐ明朝" panose="02020600040205080304" pitchFamily="18" charset="-128"/>
                <a:cs typeface="PMingLiU"/>
              </a:rPr>
              <a:t> </a:t>
            </a:r>
            <a:r>
              <a:rPr lang="ja-JP" altLang="en-US" sz="1400" spc="100" dirty="0" smtClean="0">
                <a:solidFill>
                  <a:srgbClr val="231F20"/>
                </a:solidFill>
                <a:latin typeface="ＭＳ Ｐ明朝" panose="02020600040205080304" pitchFamily="18" charset="-128"/>
                <a:ea typeface="ＭＳ Ｐ明朝" panose="02020600040205080304" pitchFamily="18" charset="-128"/>
                <a:cs typeface="PMingLiU"/>
              </a:rPr>
              <a:t>公務外傷病により退職した人</a:t>
            </a:r>
            <a:endParaRPr lang="ja-JP" altLang="en-US" sz="1400" dirty="0" smtClean="0">
              <a:latin typeface="ＭＳ Ｐ明朝" panose="02020600040205080304" pitchFamily="18" charset="-128"/>
              <a:ea typeface="ＭＳ Ｐ明朝" panose="02020600040205080304" pitchFamily="18" charset="-128"/>
              <a:cs typeface="PMingLiU"/>
            </a:endParaRPr>
          </a:p>
          <a:p>
            <a:pPr marL="316897">
              <a:lnSpc>
                <a:spcPts val="2000"/>
              </a:lnSpc>
              <a:spcBef>
                <a:spcPts val="882"/>
              </a:spcBef>
            </a:pPr>
            <a:r>
              <a:rPr lang="ja-JP" altLang="en-US" sz="1400" spc="105" dirty="0" smtClean="0">
                <a:solidFill>
                  <a:srgbClr val="231F20"/>
                </a:solidFill>
                <a:latin typeface="ＭＳ Ｐ明朝" panose="02020600040205080304" pitchFamily="18" charset="-128"/>
                <a:ea typeface="ＭＳ Ｐ明朝" panose="02020600040205080304" pitchFamily="18" charset="-128"/>
                <a:cs typeface="PMingLiU"/>
              </a:rPr>
              <a:t>・</a:t>
            </a:r>
            <a:r>
              <a:rPr lang="ja-JP" altLang="en-US" sz="1400" spc="105" dirty="0">
                <a:solidFill>
                  <a:srgbClr val="231F20"/>
                </a:solidFill>
                <a:latin typeface="ＭＳ Ｐ明朝" panose="02020600040205080304" pitchFamily="18" charset="-128"/>
                <a:ea typeface="ＭＳ Ｐ明朝" panose="02020600040205080304" pitchFamily="18" charset="-128"/>
                <a:cs typeface="PMingLiU"/>
              </a:rPr>
              <a:t>勤続</a:t>
            </a:r>
            <a:r>
              <a:rPr lang="en-US" altLang="ja-JP" sz="1400" spc="16" dirty="0">
                <a:solidFill>
                  <a:srgbClr val="231F20"/>
                </a:solidFill>
                <a:latin typeface="ＭＳ Ｐ明朝" panose="02020600040205080304" pitchFamily="18" charset="-128"/>
                <a:ea typeface="ＭＳ Ｐ明朝" panose="02020600040205080304" pitchFamily="18" charset="-128"/>
                <a:cs typeface="PMingLiU"/>
              </a:rPr>
              <a:t>11</a:t>
            </a:r>
            <a:r>
              <a:rPr lang="ja-JP" altLang="en-US" sz="1400" spc="166" dirty="0">
                <a:solidFill>
                  <a:srgbClr val="231F20"/>
                </a:solidFill>
                <a:latin typeface="ＭＳ Ｐ明朝" panose="02020600040205080304" pitchFamily="18" charset="-128"/>
                <a:ea typeface="ＭＳ Ｐ明朝" panose="02020600040205080304" pitchFamily="18" charset="-128"/>
                <a:cs typeface="PMingLiU"/>
              </a:rPr>
              <a:t>年未満で</a:t>
            </a:r>
            <a:r>
              <a:rPr lang="en-US" altLang="ja-JP" sz="1400" spc="16" dirty="0">
                <a:solidFill>
                  <a:srgbClr val="231F20"/>
                </a:solidFill>
                <a:latin typeface="ＭＳ Ｐ明朝" panose="02020600040205080304" pitchFamily="18" charset="-128"/>
                <a:ea typeface="ＭＳ Ｐ明朝" panose="02020600040205080304" pitchFamily="18" charset="-128"/>
                <a:cs typeface="PMingLiU"/>
              </a:rPr>
              <a:t>,</a:t>
            </a:r>
            <a:r>
              <a:rPr lang="ja-JP" altLang="en-US" sz="1400" spc="294" dirty="0">
                <a:solidFill>
                  <a:srgbClr val="231F20"/>
                </a:solidFill>
                <a:latin typeface="ＭＳ Ｐ明朝" panose="02020600040205080304" pitchFamily="18" charset="-128"/>
                <a:ea typeface="ＭＳ Ｐ明朝" panose="02020600040205080304" pitchFamily="18" charset="-128"/>
                <a:cs typeface="PMingLiU"/>
              </a:rPr>
              <a:t> </a:t>
            </a:r>
            <a:r>
              <a:rPr lang="ja-JP" altLang="en-US" sz="1400" spc="100" dirty="0">
                <a:solidFill>
                  <a:srgbClr val="231F20"/>
                </a:solidFill>
                <a:latin typeface="ＭＳ Ｐ明朝" panose="02020600040205080304" pitchFamily="18" charset="-128"/>
                <a:ea typeface="ＭＳ Ｐ明朝" panose="02020600040205080304" pitchFamily="18" charset="-128"/>
                <a:cs typeface="PMingLiU"/>
              </a:rPr>
              <a:t>定年・応募認定退職により退職した人</a:t>
            </a:r>
            <a:endParaRPr lang="ja-JP" altLang="en-US" sz="1400" dirty="0">
              <a:latin typeface="ＭＳ Ｐ明朝" panose="02020600040205080304" pitchFamily="18" charset="-128"/>
              <a:ea typeface="ＭＳ Ｐ明朝" panose="02020600040205080304" pitchFamily="18" charset="-128"/>
              <a:cs typeface="PMingLiU"/>
            </a:endParaRPr>
          </a:p>
          <a:p>
            <a:pPr marL="316897">
              <a:lnSpc>
                <a:spcPts val="2000"/>
              </a:lnSpc>
              <a:spcBef>
                <a:spcPts val="882"/>
              </a:spcBef>
            </a:pPr>
            <a:r>
              <a:rPr lang="ja-JP" altLang="en-US" sz="1400" spc="105" dirty="0">
                <a:solidFill>
                  <a:srgbClr val="231F20"/>
                </a:solidFill>
                <a:latin typeface="ＭＳ Ｐ明朝" panose="02020600040205080304" pitchFamily="18" charset="-128"/>
                <a:ea typeface="ＭＳ Ｐ明朝" panose="02020600040205080304" pitchFamily="18" charset="-128"/>
                <a:cs typeface="PMingLiU"/>
              </a:rPr>
              <a:t>・勤続</a:t>
            </a:r>
            <a:r>
              <a:rPr lang="en-US" altLang="ja-JP" sz="1400" spc="16" dirty="0">
                <a:solidFill>
                  <a:srgbClr val="231F20"/>
                </a:solidFill>
                <a:latin typeface="ＭＳ Ｐ明朝" panose="02020600040205080304" pitchFamily="18" charset="-128"/>
                <a:ea typeface="ＭＳ Ｐ明朝" panose="02020600040205080304" pitchFamily="18" charset="-128"/>
                <a:cs typeface="PMingLiU"/>
              </a:rPr>
              <a:t>11</a:t>
            </a:r>
            <a:r>
              <a:rPr lang="ja-JP" altLang="en-US" sz="1400" spc="166" dirty="0">
                <a:solidFill>
                  <a:srgbClr val="231F20"/>
                </a:solidFill>
                <a:latin typeface="ＭＳ Ｐ明朝" panose="02020600040205080304" pitchFamily="18" charset="-128"/>
                <a:ea typeface="ＭＳ Ｐ明朝" panose="02020600040205080304" pitchFamily="18" charset="-128"/>
                <a:cs typeface="PMingLiU"/>
              </a:rPr>
              <a:t>年未満で</a:t>
            </a:r>
            <a:r>
              <a:rPr lang="en-US" altLang="ja-JP" sz="1400" spc="16" dirty="0">
                <a:solidFill>
                  <a:srgbClr val="231F20"/>
                </a:solidFill>
                <a:latin typeface="ＭＳ Ｐ明朝" panose="02020600040205080304" pitchFamily="18" charset="-128"/>
                <a:ea typeface="ＭＳ Ｐ明朝" panose="02020600040205080304" pitchFamily="18" charset="-128"/>
                <a:cs typeface="PMingLiU"/>
              </a:rPr>
              <a:t>, </a:t>
            </a:r>
            <a:r>
              <a:rPr lang="ja-JP" altLang="en-US" sz="1400" spc="30" dirty="0">
                <a:solidFill>
                  <a:srgbClr val="231F20"/>
                </a:solidFill>
                <a:latin typeface="ＭＳ Ｐ明朝" panose="02020600040205080304" pitchFamily="18" charset="-128"/>
                <a:ea typeface="ＭＳ Ｐ明朝" panose="02020600040205080304" pitchFamily="18" charset="-128"/>
                <a:cs typeface="PMingLiU"/>
              </a:rPr>
              <a:t> </a:t>
            </a:r>
            <a:r>
              <a:rPr lang="ja-JP" altLang="en-US" sz="1400" spc="156" dirty="0">
                <a:solidFill>
                  <a:srgbClr val="231F20"/>
                </a:solidFill>
                <a:latin typeface="ＭＳ Ｐ明朝" panose="02020600040205080304" pitchFamily="18" charset="-128"/>
                <a:ea typeface="ＭＳ Ｐ明朝" panose="02020600040205080304" pitchFamily="18" charset="-128"/>
                <a:cs typeface="PMingLiU"/>
              </a:rPr>
              <a:t>公務外死亡</a:t>
            </a:r>
            <a:r>
              <a:rPr lang="en-US" altLang="ja-JP" sz="1400" spc="10" dirty="0">
                <a:solidFill>
                  <a:srgbClr val="231F20"/>
                </a:solidFill>
                <a:latin typeface="ＭＳ Ｐ明朝" panose="02020600040205080304" pitchFamily="18" charset="-128"/>
                <a:ea typeface="ＭＳ Ｐ明朝" panose="02020600040205080304" pitchFamily="18" charset="-128"/>
                <a:cs typeface="PMingLiU"/>
              </a:rPr>
              <a:t>, </a:t>
            </a:r>
            <a:r>
              <a:rPr lang="ja-JP" altLang="en-US" sz="1400" spc="35" dirty="0">
                <a:solidFill>
                  <a:srgbClr val="231F20"/>
                </a:solidFill>
                <a:latin typeface="ＭＳ Ｐ明朝" panose="02020600040205080304" pitchFamily="18" charset="-128"/>
                <a:ea typeface="ＭＳ Ｐ明朝" panose="02020600040205080304" pitchFamily="18" charset="-128"/>
                <a:cs typeface="PMingLiU"/>
              </a:rPr>
              <a:t> </a:t>
            </a:r>
            <a:r>
              <a:rPr lang="ja-JP" altLang="en-US" sz="1400" spc="100" dirty="0">
                <a:solidFill>
                  <a:srgbClr val="231F20"/>
                </a:solidFill>
                <a:latin typeface="ＭＳ Ｐ明朝" panose="02020600040205080304" pitchFamily="18" charset="-128"/>
                <a:ea typeface="ＭＳ Ｐ明朝" panose="02020600040205080304" pitchFamily="18" charset="-128"/>
                <a:cs typeface="PMingLiU"/>
              </a:rPr>
              <a:t>通勤による傷病により退職した人</a:t>
            </a:r>
            <a:endParaRPr lang="ja-JP" altLang="en-US" sz="1400" dirty="0">
              <a:latin typeface="ＭＳ Ｐ明朝" panose="02020600040205080304" pitchFamily="18" charset="-128"/>
              <a:ea typeface="ＭＳ Ｐ明朝" panose="02020600040205080304" pitchFamily="18" charset="-128"/>
              <a:cs typeface="PMingLiU"/>
            </a:endParaRPr>
          </a:p>
          <a:p>
            <a:pPr marL="165117">
              <a:lnSpc>
                <a:spcPts val="2400"/>
              </a:lnSpc>
              <a:spcBef>
                <a:spcPts val="882"/>
              </a:spcBef>
            </a:pPr>
            <a:r>
              <a:rPr lang="ja-JP" altLang="en-US" sz="1400" spc="100" dirty="0">
                <a:solidFill>
                  <a:srgbClr val="231F20"/>
                </a:solidFill>
                <a:latin typeface="ＭＳ Ｐ明朝" panose="02020600040205080304" pitchFamily="18" charset="-128"/>
                <a:ea typeface="ＭＳ Ｐ明朝" panose="02020600040205080304" pitchFamily="18" charset="-128"/>
                <a:cs typeface="PMingLiU"/>
              </a:rPr>
              <a:t>○条例第４条</a:t>
            </a:r>
            <a:endParaRPr lang="ja-JP" altLang="en-US" sz="1400" dirty="0">
              <a:latin typeface="ＭＳ Ｐ明朝" panose="02020600040205080304" pitchFamily="18" charset="-128"/>
              <a:ea typeface="ＭＳ Ｐ明朝" panose="02020600040205080304" pitchFamily="18" charset="-128"/>
              <a:cs typeface="PMingLiU"/>
            </a:endParaRPr>
          </a:p>
          <a:p>
            <a:pPr marL="316897">
              <a:lnSpc>
                <a:spcPts val="2000"/>
              </a:lnSpc>
              <a:spcBef>
                <a:spcPts val="882"/>
              </a:spcBef>
            </a:pPr>
            <a:r>
              <a:rPr lang="ja-JP" altLang="en-US" sz="1400" spc="105" dirty="0">
                <a:solidFill>
                  <a:srgbClr val="231F20"/>
                </a:solidFill>
                <a:latin typeface="ＭＳ Ｐ明朝" panose="02020600040205080304" pitchFamily="18" charset="-128"/>
                <a:ea typeface="ＭＳ Ｐ明朝" panose="02020600040205080304" pitchFamily="18" charset="-128"/>
                <a:cs typeface="PMingLiU"/>
              </a:rPr>
              <a:t>・勤続</a:t>
            </a:r>
            <a:r>
              <a:rPr lang="en-US" altLang="ja-JP" sz="1400" spc="16" dirty="0">
                <a:solidFill>
                  <a:srgbClr val="231F20"/>
                </a:solidFill>
                <a:latin typeface="ＭＳ Ｐ明朝" panose="02020600040205080304" pitchFamily="18" charset="-128"/>
                <a:ea typeface="ＭＳ Ｐ明朝" panose="02020600040205080304" pitchFamily="18" charset="-128"/>
                <a:cs typeface="PMingLiU"/>
              </a:rPr>
              <a:t>11</a:t>
            </a:r>
            <a:r>
              <a:rPr lang="ja-JP" altLang="en-US" sz="1400" spc="105" dirty="0">
                <a:solidFill>
                  <a:srgbClr val="231F20"/>
                </a:solidFill>
                <a:latin typeface="ＭＳ Ｐ明朝" panose="02020600040205080304" pitchFamily="18" charset="-128"/>
                <a:ea typeface="ＭＳ Ｐ明朝" panose="02020600040205080304" pitchFamily="18" charset="-128"/>
                <a:cs typeface="PMingLiU"/>
              </a:rPr>
              <a:t>年以上</a:t>
            </a:r>
            <a:r>
              <a:rPr lang="en-US" altLang="ja-JP" sz="1400" spc="16" dirty="0">
                <a:solidFill>
                  <a:srgbClr val="231F20"/>
                </a:solidFill>
                <a:latin typeface="ＭＳ Ｐ明朝" panose="02020600040205080304" pitchFamily="18" charset="-128"/>
                <a:ea typeface="ＭＳ Ｐ明朝" panose="02020600040205080304" pitchFamily="18" charset="-128"/>
                <a:cs typeface="PMingLiU"/>
              </a:rPr>
              <a:t>25</a:t>
            </a:r>
            <a:r>
              <a:rPr lang="ja-JP" altLang="en-US" sz="1400" spc="166" dirty="0">
                <a:solidFill>
                  <a:srgbClr val="231F20"/>
                </a:solidFill>
                <a:latin typeface="ＭＳ Ｐ明朝" panose="02020600040205080304" pitchFamily="18" charset="-128"/>
                <a:ea typeface="ＭＳ Ｐ明朝" panose="02020600040205080304" pitchFamily="18" charset="-128"/>
                <a:cs typeface="PMingLiU"/>
              </a:rPr>
              <a:t>年未満で</a:t>
            </a:r>
            <a:r>
              <a:rPr lang="en-US" altLang="ja-JP" sz="1400" spc="16" dirty="0">
                <a:solidFill>
                  <a:srgbClr val="231F20"/>
                </a:solidFill>
                <a:latin typeface="ＭＳ Ｐ明朝" panose="02020600040205080304" pitchFamily="18" charset="-128"/>
                <a:ea typeface="ＭＳ Ｐ明朝" panose="02020600040205080304" pitchFamily="18" charset="-128"/>
                <a:cs typeface="PMingLiU"/>
              </a:rPr>
              <a:t>,  </a:t>
            </a:r>
            <a:r>
              <a:rPr lang="ja-JP" altLang="en-US" sz="1400" spc="100" dirty="0">
                <a:solidFill>
                  <a:srgbClr val="231F20"/>
                </a:solidFill>
                <a:latin typeface="ＭＳ Ｐ明朝" panose="02020600040205080304" pitchFamily="18" charset="-128"/>
                <a:ea typeface="ＭＳ Ｐ明朝" panose="02020600040205080304" pitchFamily="18" charset="-128"/>
                <a:cs typeface="PMingLiU"/>
              </a:rPr>
              <a:t>定年・応募認定退職により退職した人</a:t>
            </a:r>
            <a:endParaRPr lang="ja-JP" altLang="en-US" sz="1400" dirty="0">
              <a:latin typeface="ＭＳ Ｐ明朝" panose="02020600040205080304" pitchFamily="18" charset="-128"/>
              <a:ea typeface="ＭＳ Ｐ明朝" panose="02020600040205080304" pitchFamily="18" charset="-128"/>
              <a:cs typeface="PMingLiU"/>
            </a:endParaRPr>
          </a:p>
          <a:p>
            <a:pPr marL="316897">
              <a:lnSpc>
                <a:spcPts val="2000"/>
              </a:lnSpc>
              <a:spcBef>
                <a:spcPts val="882"/>
              </a:spcBef>
            </a:pPr>
            <a:r>
              <a:rPr lang="ja-JP" altLang="en-US" sz="1400" spc="105" dirty="0">
                <a:solidFill>
                  <a:srgbClr val="231F20"/>
                </a:solidFill>
                <a:latin typeface="ＭＳ Ｐ明朝" panose="02020600040205080304" pitchFamily="18" charset="-128"/>
                <a:ea typeface="ＭＳ Ｐ明朝" panose="02020600040205080304" pitchFamily="18" charset="-128"/>
                <a:cs typeface="PMingLiU"/>
              </a:rPr>
              <a:t>・勤続</a:t>
            </a:r>
            <a:r>
              <a:rPr lang="en-US" altLang="ja-JP" sz="1400" spc="16" dirty="0">
                <a:solidFill>
                  <a:srgbClr val="231F20"/>
                </a:solidFill>
                <a:latin typeface="ＭＳ Ｐ明朝" panose="02020600040205080304" pitchFamily="18" charset="-128"/>
                <a:ea typeface="ＭＳ Ｐ明朝" panose="02020600040205080304" pitchFamily="18" charset="-128"/>
                <a:cs typeface="PMingLiU"/>
              </a:rPr>
              <a:t>11</a:t>
            </a:r>
            <a:r>
              <a:rPr lang="ja-JP" altLang="en-US" sz="1400" spc="105" dirty="0">
                <a:solidFill>
                  <a:srgbClr val="231F20"/>
                </a:solidFill>
                <a:latin typeface="ＭＳ Ｐ明朝" panose="02020600040205080304" pitchFamily="18" charset="-128"/>
                <a:ea typeface="ＭＳ Ｐ明朝" panose="02020600040205080304" pitchFamily="18" charset="-128"/>
                <a:cs typeface="PMingLiU"/>
              </a:rPr>
              <a:t>年以上</a:t>
            </a:r>
            <a:r>
              <a:rPr lang="en-US" altLang="ja-JP" sz="1400" spc="16" dirty="0">
                <a:solidFill>
                  <a:srgbClr val="231F20"/>
                </a:solidFill>
                <a:latin typeface="ＭＳ Ｐ明朝" panose="02020600040205080304" pitchFamily="18" charset="-128"/>
                <a:ea typeface="ＭＳ Ｐ明朝" panose="02020600040205080304" pitchFamily="18" charset="-128"/>
                <a:cs typeface="PMingLiU"/>
              </a:rPr>
              <a:t>25</a:t>
            </a:r>
            <a:r>
              <a:rPr lang="ja-JP" altLang="en-US" sz="1400" spc="166" dirty="0">
                <a:solidFill>
                  <a:srgbClr val="231F20"/>
                </a:solidFill>
                <a:latin typeface="ＭＳ Ｐ明朝" panose="02020600040205080304" pitchFamily="18" charset="-128"/>
                <a:ea typeface="ＭＳ Ｐ明朝" panose="02020600040205080304" pitchFamily="18" charset="-128"/>
                <a:cs typeface="PMingLiU"/>
              </a:rPr>
              <a:t>年未満で</a:t>
            </a:r>
            <a:r>
              <a:rPr lang="en-US" altLang="ja-JP" sz="1400" spc="16" dirty="0">
                <a:solidFill>
                  <a:srgbClr val="231F20"/>
                </a:solidFill>
                <a:latin typeface="ＭＳ Ｐ明朝" panose="02020600040205080304" pitchFamily="18" charset="-128"/>
                <a:ea typeface="ＭＳ Ｐ明朝" panose="02020600040205080304" pitchFamily="18" charset="-128"/>
                <a:cs typeface="PMingLiU"/>
              </a:rPr>
              <a:t>, </a:t>
            </a:r>
            <a:r>
              <a:rPr lang="ja-JP" altLang="en-US" sz="1400" spc="40" dirty="0">
                <a:solidFill>
                  <a:srgbClr val="231F20"/>
                </a:solidFill>
                <a:latin typeface="ＭＳ Ｐ明朝" panose="02020600040205080304" pitchFamily="18" charset="-128"/>
                <a:ea typeface="ＭＳ Ｐ明朝" panose="02020600040205080304" pitchFamily="18" charset="-128"/>
                <a:cs typeface="PMingLiU"/>
              </a:rPr>
              <a:t> </a:t>
            </a:r>
            <a:r>
              <a:rPr lang="ja-JP" altLang="en-US" sz="1400" spc="156" dirty="0">
                <a:solidFill>
                  <a:srgbClr val="231F20"/>
                </a:solidFill>
                <a:latin typeface="ＭＳ Ｐ明朝" panose="02020600040205080304" pitchFamily="18" charset="-128"/>
                <a:ea typeface="ＭＳ Ｐ明朝" panose="02020600040205080304" pitchFamily="18" charset="-128"/>
                <a:cs typeface="PMingLiU"/>
              </a:rPr>
              <a:t>公務外死亡</a:t>
            </a:r>
            <a:r>
              <a:rPr lang="en-US" altLang="ja-JP" sz="1400" spc="10" dirty="0">
                <a:solidFill>
                  <a:srgbClr val="231F20"/>
                </a:solidFill>
                <a:latin typeface="ＭＳ Ｐ明朝" panose="02020600040205080304" pitchFamily="18" charset="-128"/>
                <a:ea typeface="ＭＳ Ｐ明朝" panose="02020600040205080304" pitchFamily="18" charset="-128"/>
                <a:cs typeface="PMingLiU"/>
              </a:rPr>
              <a:t>, </a:t>
            </a:r>
            <a:r>
              <a:rPr lang="ja-JP" altLang="en-US" sz="1400" spc="50" dirty="0">
                <a:solidFill>
                  <a:srgbClr val="231F20"/>
                </a:solidFill>
                <a:latin typeface="ＭＳ Ｐ明朝" panose="02020600040205080304" pitchFamily="18" charset="-128"/>
                <a:ea typeface="ＭＳ Ｐ明朝" panose="02020600040205080304" pitchFamily="18" charset="-128"/>
                <a:cs typeface="PMingLiU"/>
              </a:rPr>
              <a:t> </a:t>
            </a:r>
            <a:r>
              <a:rPr lang="ja-JP" altLang="en-US" sz="1400" spc="100" dirty="0">
                <a:solidFill>
                  <a:srgbClr val="231F20"/>
                </a:solidFill>
                <a:latin typeface="ＭＳ Ｐ明朝" panose="02020600040205080304" pitchFamily="18" charset="-128"/>
                <a:ea typeface="ＭＳ Ｐ明朝" panose="02020600040205080304" pitchFamily="18" charset="-128"/>
                <a:cs typeface="PMingLiU"/>
              </a:rPr>
              <a:t>通勤による傷病により退職した人</a:t>
            </a:r>
            <a:endParaRPr lang="ja-JP" altLang="en-US" sz="1400" dirty="0">
              <a:latin typeface="ＭＳ Ｐ明朝" panose="02020600040205080304" pitchFamily="18" charset="-128"/>
              <a:ea typeface="ＭＳ Ｐ明朝" panose="02020600040205080304" pitchFamily="18" charset="-128"/>
              <a:cs typeface="PMingLiU"/>
            </a:endParaRPr>
          </a:p>
          <a:p>
            <a:pPr marL="165117">
              <a:lnSpc>
                <a:spcPts val="2400"/>
              </a:lnSpc>
              <a:spcBef>
                <a:spcPts val="882"/>
              </a:spcBef>
            </a:pPr>
            <a:r>
              <a:rPr lang="ja-JP" altLang="en-US" sz="1400" spc="100" dirty="0">
                <a:solidFill>
                  <a:srgbClr val="231F20"/>
                </a:solidFill>
                <a:latin typeface="ＭＳ Ｐ明朝" panose="02020600040205080304" pitchFamily="18" charset="-128"/>
                <a:ea typeface="ＭＳ Ｐ明朝" panose="02020600040205080304" pitchFamily="18" charset="-128"/>
                <a:cs typeface="PMingLiU"/>
              </a:rPr>
              <a:t>○条例第５条</a:t>
            </a:r>
            <a:endParaRPr lang="ja-JP" altLang="en-US" sz="1400" dirty="0">
              <a:latin typeface="ＭＳ Ｐ明朝" panose="02020600040205080304" pitchFamily="18" charset="-128"/>
              <a:ea typeface="ＭＳ Ｐ明朝" panose="02020600040205080304" pitchFamily="18" charset="-128"/>
              <a:cs typeface="PMingLiU"/>
            </a:endParaRPr>
          </a:p>
          <a:p>
            <a:pPr marL="316897">
              <a:lnSpc>
                <a:spcPts val="2000"/>
              </a:lnSpc>
              <a:spcBef>
                <a:spcPts val="882"/>
              </a:spcBef>
            </a:pPr>
            <a:r>
              <a:rPr lang="ja-JP" altLang="en-US" sz="1400" spc="105" dirty="0">
                <a:solidFill>
                  <a:srgbClr val="231F20"/>
                </a:solidFill>
                <a:latin typeface="ＭＳ Ｐ明朝" panose="02020600040205080304" pitchFamily="18" charset="-128"/>
                <a:ea typeface="ＭＳ Ｐ明朝" panose="02020600040205080304" pitchFamily="18" charset="-128"/>
                <a:cs typeface="PMingLiU"/>
              </a:rPr>
              <a:t>・勤続</a:t>
            </a:r>
            <a:r>
              <a:rPr lang="en-US" altLang="ja-JP" sz="1400" spc="16" dirty="0">
                <a:solidFill>
                  <a:srgbClr val="231F20"/>
                </a:solidFill>
                <a:latin typeface="ＭＳ Ｐ明朝" panose="02020600040205080304" pitchFamily="18" charset="-128"/>
                <a:ea typeface="ＭＳ Ｐ明朝" panose="02020600040205080304" pitchFamily="18" charset="-128"/>
                <a:cs typeface="PMingLiU"/>
              </a:rPr>
              <a:t>25</a:t>
            </a:r>
            <a:r>
              <a:rPr lang="ja-JP" altLang="en-US" sz="1400" spc="166" dirty="0">
                <a:solidFill>
                  <a:srgbClr val="231F20"/>
                </a:solidFill>
                <a:latin typeface="ＭＳ Ｐ明朝" panose="02020600040205080304" pitchFamily="18" charset="-128"/>
                <a:ea typeface="ＭＳ Ｐ明朝" panose="02020600040205080304" pitchFamily="18" charset="-128"/>
                <a:cs typeface="PMingLiU"/>
              </a:rPr>
              <a:t>年以上で</a:t>
            </a:r>
            <a:r>
              <a:rPr lang="en-US" altLang="ja-JP" sz="1400" spc="16" dirty="0">
                <a:solidFill>
                  <a:srgbClr val="231F20"/>
                </a:solidFill>
                <a:latin typeface="ＭＳ Ｐ明朝" panose="02020600040205080304" pitchFamily="18" charset="-128"/>
                <a:ea typeface="ＭＳ Ｐ明朝" panose="02020600040205080304" pitchFamily="18" charset="-128"/>
                <a:cs typeface="PMingLiU"/>
              </a:rPr>
              <a:t>,</a:t>
            </a:r>
            <a:r>
              <a:rPr lang="ja-JP" altLang="en-US" sz="1400" spc="294" dirty="0">
                <a:solidFill>
                  <a:srgbClr val="231F20"/>
                </a:solidFill>
                <a:latin typeface="ＭＳ Ｐ明朝" panose="02020600040205080304" pitchFamily="18" charset="-128"/>
                <a:ea typeface="ＭＳ Ｐ明朝" panose="02020600040205080304" pitchFamily="18" charset="-128"/>
                <a:cs typeface="PMingLiU"/>
              </a:rPr>
              <a:t> </a:t>
            </a:r>
            <a:r>
              <a:rPr lang="ja-JP" altLang="en-US" sz="1400" spc="100" dirty="0">
                <a:solidFill>
                  <a:srgbClr val="231F20"/>
                </a:solidFill>
                <a:latin typeface="ＭＳ Ｐ明朝" panose="02020600040205080304" pitchFamily="18" charset="-128"/>
                <a:ea typeface="ＭＳ Ｐ明朝" panose="02020600040205080304" pitchFamily="18" charset="-128"/>
                <a:cs typeface="PMingLiU"/>
              </a:rPr>
              <a:t>定年・応募認定退職により退職した人</a:t>
            </a:r>
            <a:endParaRPr lang="ja-JP" altLang="en-US" sz="1400" dirty="0">
              <a:latin typeface="ＭＳ Ｐ明朝" panose="02020600040205080304" pitchFamily="18" charset="-128"/>
              <a:ea typeface="ＭＳ Ｐ明朝" panose="02020600040205080304" pitchFamily="18" charset="-128"/>
              <a:cs typeface="PMingLiU"/>
            </a:endParaRPr>
          </a:p>
          <a:p>
            <a:pPr marL="316897">
              <a:lnSpc>
                <a:spcPts val="2000"/>
              </a:lnSpc>
              <a:spcBef>
                <a:spcPts val="882"/>
              </a:spcBef>
            </a:pPr>
            <a:r>
              <a:rPr lang="ja-JP" altLang="en-US" sz="1400" spc="105" dirty="0">
                <a:solidFill>
                  <a:srgbClr val="231F20"/>
                </a:solidFill>
                <a:latin typeface="ＭＳ Ｐ明朝" panose="02020600040205080304" pitchFamily="18" charset="-128"/>
                <a:ea typeface="ＭＳ Ｐ明朝" panose="02020600040205080304" pitchFamily="18" charset="-128"/>
                <a:cs typeface="PMingLiU"/>
              </a:rPr>
              <a:t>・勤続</a:t>
            </a:r>
            <a:r>
              <a:rPr lang="en-US" altLang="ja-JP" sz="1400" spc="16" dirty="0">
                <a:solidFill>
                  <a:srgbClr val="231F20"/>
                </a:solidFill>
                <a:latin typeface="ＭＳ Ｐ明朝" panose="02020600040205080304" pitchFamily="18" charset="-128"/>
                <a:ea typeface="ＭＳ Ｐ明朝" panose="02020600040205080304" pitchFamily="18" charset="-128"/>
                <a:cs typeface="PMingLiU"/>
              </a:rPr>
              <a:t>25</a:t>
            </a:r>
            <a:r>
              <a:rPr lang="ja-JP" altLang="en-US" sz="1400" spc="166" dirty="0">
                <a:solidFill>
                  <a:srgbClr val="231F20"/>
                </a:solidFill>
                <a:latin typeface="ＭＳ Ｐ明朝" panose="02020600040205080304" pitchFamily="18" charset="-128"/>
                <a:ea typeface="ＭＳ Ｐ明朝" panose="02020600040205080304" pitchFamily="18" charset="-128"/>
                <a:cs typeface="PMingLiU"/>
              </a:rPr>
              <a:t>年以上で</a:t>
            </a:r>
            <a:r>
              <a:rPr lang="en-US" altLang="ja-JP" sz="1400" spc="16" dirty="0">
                <a:solidFill>
                  <a:srgbClr val="231F20"/>
                </a:solidFill>
                <a:latin typeface="ＭＳ Ｐ明朝" panose="02020600040205080304" pitchFamily="18" charset="-128"/>
                <a:ea typeface="ＭＳ Ｐ明朝" panose="02020600040205080304" pitchFamily="18" charset="-128"/>
                <a:cs typeface="PMingLiU"/>
              </a:rPr>
              <a:t>, </a:t>
            </a:r>
            <a:r>
              <a:rPr lang="ja-JP" altLang="en-US" sz="1400" spc="30" dirty="0">
                <a:solidFill>
                  <a:srgbClr val="231F20"/>
                </a:solidFill>
                <a:latin typeface="ＭＳ Ｐ明朝" panose="02020600040205080304" pitchFamily="18" charset="-128"/>
                <a:ea typeface="ＭＳ Ｐ明朝" panose="02020600040205080304" pitchFamily="18" charset="-128"/>
                <a:cs typeface="PMingLiU"/>
              </a:rPr>
              <a:t> </a:t>
            </a:r>
            <a:r>
              <a:rPr lang="ja-JP" altLang="en-US" sz="1400" spc="156" dirty="0">
                <a:solidFill>
                  <a:srgbClr val="231F20"/>
                </a:solidFill>
                <a:latin typeface="ＭＳ Ｐ明朝" panose="02020600040205080304" pitchFamily="18" charset="-128"/>
                <a:ea typeface="ＭＳ Ｐ明朝" panose="02020600040205080304" pitchFamily="18" charset="-128"/>
                <a:cs typeface="PMingLiU"/>
              </a:rPr>
              <a:t>公務外死亡</a:t>
            </a:r>
            <a:r>
              <a:rPr lang="en-US" altLang="ja-JP" sz="1400" spc="10" dirty="0">
                <a:solidFill>
                  <a:srgbClr val="231F20"/>
                </a:solidFill>
                <a:latin typeface="ＭＳ Ｐ明朝" panose="02020600040205080304" pitchFamily="18" charset="-128"/>
                <a:ea typeface="ＭＳ Ｐ明朝" panose="02020600040205080304" pitchFamily="18" charset="-128"/>
                <a:cs typeface="PMingLiU"/>
              </a:rPr>
              <a:t>, </a:t>
            </a:r>
            <a:r>
              <a:rPr lang="ja-JP" altLang="en-US" sz="1400" spc="35" dirty="0">
                <a:solidFill>
                  <a:srgbClr val="231F20"/>
                </a:solidFill>
                <a:latin typeface="ＭＳ Ｐ明朝" panose="02020600040205080304" pitchFamily="18" charset="-128"/>
                <a:ea typeface="ＭＳ Ｐ明朝" panose="02020600040205080304" pitchFamily="18" charset="-128"/>
                <a:cs typeface="PMingLiU"/>
              </a:rPr>
              <a:t> </a:t>
            </a:r>
            <a:r>
              <a:rPr lang="ja-JP" altLang="en-US" sz="1400" spc="100" dirty="0">
                <a:solidFill>
                  <a:srgbClr val="231F20"/>
                </a:solidFill>
                <a:latin typeface="ＭＳ Ｐ明朝" panose="02020600040205080304" pitchFamily="18" charset="-128"/>
                <a:ea typeface="ＭＳ Ｐ明朝" panose="02020600040205080304" pitchFamily="18" charset="-128"/>
                <a:cs typeface="PMingLiU"/>
              </a:rPr>
              <a:t>通勤による傷病により退職した人</a:t>
            </a:r>
            <a:endParaRPr lang="ja-JP" altLang="en-US" sz="1400" dirty="0">
              <a:latin typeface="ＭＳ Ｐ明朝" panose="02020600040205080304" pitchFamily="18" charset="-128"/>
              <a:ea typeface="ＭＳ Ｐ明朝" panose="02020600040205080304" pitchFamily="18" charset="-128"/>
              <a:cs typeface="PMingLiU"/>
            </a:endParaRPr>
          </a:p>
          <a:p>
            <a:pPr marL="316897">
              <a:lnSpc>
                <a:spcPts val="2000"/>
              </a:lnSpc>
              <a:spcBef>
                <a:spcPts val="882"/>
              </a:spcBef>
            </a:pPr>
            <a:r>
              <a:rPr lang="ja-JP" altLang="en-US" sz="1400" spc="100" dirty="0">
                <a:solidFill>
                  <a:srgbClr val="231F20"/>
                </a:solidFill>
                <a:latin typeface="ＭＳ Ｐ明朝" panose="02020600040205080304" pitchFamily="18" charset="-128"/>
                <a:ea typeface="ＭＳ Ｐ明朝" panose="02020600040205080304" pitchFamily="18" charset="-128"/>
                <a:cs typeface="PMingLiU"/>
              </a:rPr>
              <a:t>・公務上の傷病又は死亡により退職した人</a:t>
            </a:r>
            <a:endParaRPr lang="ja-JP" altLang="en-US" sz="1400" dirty="0">
              <a:latin typeface="ＭＳ Ｐ明朝" panose="02020600040205080304" pitchFamily="18" charset="-128"/>
              <a:ea typeface="ＭＳ Ｐ明朝" panose="02020600040205080304" pitchFamily="18" charset="-128"/>
              <a:cs typeface="PMingLiU"/>
            </a:endParaRPr>
          </a:p>
          <a:p>
            <a:pPr marL="88909">
              <a:lnSpc>
                <a:spcPts val="2400"/>
              </a:lnSpc>
            </a:pPr>
            <a:endParaRPr lang="en-US" altLang="ja-JP" sz="1400" dirty="0" smtClean="0">
              <a:latin typeface="ＭＳ Ｐ明朝" panose="02020600040205080304" pitchFamily="18" charset="-128"/>
              <a:ea typeface="ＭＳ Ｐ明朝" panose="02020600040205080304" pitchFamily="18" charset="-128"/>
              <a:cs typeface="MingLiU_HKSCS"/>
            </a:endParaRPr>
          </a:p>
          <a:p>
            <a:pPr marL="88909">
              <a:lnSpc>
                <a:spcPts val="2400"/>
              </a:lnSpc>
            </a:pPr>
            <a:r>
              <a:rPr lang="en-US" altLang="ja-JP" sz="1400" dirty="0" smtClean="0">
                <a:solidFill>
                  <a:srgbClr val="231F20"/>
                </a:solidFill>
                <a:latin typeface="+mn-ea"/>
                <a:cs typeface="MingLiU_HKSCS"/>
              </a:rPr>
              <a:t>[</a:t>
            </a:r>
            <a:r>
              <a:rPr lang="ja-JP" altLang="en-US" sz="1400" dirty="0">
                <a:solidFill>
                  <a:srgbClr val="231F20"/>
                </a:solidFill>
                <a:latin typeface="+mn-ea"/>
                <a:cs typeface="MingLiU_HKSCS"/>
              </a:rPr>
              <a:t>勤続期間の計算</a:t>
            </a:r>
            <a:r>
              <a:rPr lang="en-US" altLang="ja-JP" sz="1400" dirty="0">
                <a:solidFill>
                  <a:srgbClr val="231F20"/>
                </a:solidFill>
                <a:latin typeface="+mn-ea"/>
                <a:cs typeface="MingLiU_HKSCS"/>
              </a:rPr>
              <a:t>]</a:t>
            </a:r>
            <a:endParaRPr lang="ja-JP" altLang="en-US" sz="1400" dirty="0">
              <a:latin typeface="+mn-ea"/>
              <a:cs typeface="MingLiU_HKSCS"/>
            </a:endParaRPr>
          </a:p>
          <a:p>
            <a:pPr marL="12702">
              <a:lnSpc>
                <a:spcPts val="2400"/>
              </a:lnSpc>
              <a:spcBef>
                <a:spcPts val="819"/>
              </a:spcBef>
              <a:tabLst>
                <a:tab pos="316897" algn="l"/>
              </a:tabLst>
            </a:pPr>
            <a:r>
              <a:rPr lang="ja-JP" altLang="en-US" sz="1400" dirty="0">
                <a:solidFill>
                  <a:srgbClr val="231F20"/>
                </a:solidFill>
                <a:latin typeface="ＭＳ Ｐ明朝" panose="02020600040205080304" pitchFamily="18" charset="-128"/>
                <a:ea typeface="ＭＳ Ｐ明朝" panose="02020600040205080304" pitchFamily="18" charset="-128"/>
                <a:cs typeface="PMingLiU"/>
              </a:rPr>
              <a:t>１	</a:t>
            </a:r>
            <a:r>
              <a:rPr lang="ja-JP" altLang="en-US" sz="1400" spc="100" dirty="0">
                <a:solidFill>
                  <a:srgbClr val="231F20"/>
                </a:solidFill>
                <a:latin typeface="ＭＳ Ｐ明朝" panose="02020600040205080304" pitchFamily="18" charset="-128"/>
                <a:ea typeface="ＭＳ Ｐ明朝" panose="02020600040205080304" pitchFamily="18" charset="-128"/>
                <a:cs typeface="PMingLiU"/>
              </a:rPr>
              <a:t>勤続期間の計算の原則</a:t>
            </a:r>
            <a:endParaRPr lang="ja-JP" altLang="en-US" sz="1400" dirty="0">
              <a:latin typeface="ＭＳ Ｐ明朝" panose="02020600040205080304" pitchFamily="18" charset="-128"/>
              <a:ea typeface="ＭＳ Ｐ明朝" panose="02020600040205080304" pitchFamily="18" charset="-128"/>
              <a:cs typeface="PMingLiU"/>
            </a:endParaRPr>
          </a:p>
          <a:p>
            <a:pPr marL="164481" marR="5080" indent="156861">
              <a:lnSpc>
                <a:spcPts val="2400"/>
              </a:lnSpc>
            </a:pPr>
            <a:r>
              <a:rPr lang="ja-JP" altLang="en-US" sz="1400" spc="150" dirty="0">
                <a:solidFill>
                  <a:srgbClr val="231F20"/>
                </a:solidFill>
                <a:latin typeface="ＭＳ Ｐ明朝" panose="02020600040205080304" pitchFamily="18" charset="-128"/>
                <a:ea typeface="ＭＳ Ｐ明朝" panose="02020600040205080304" pitchFamily="18" charset="-128"/>
                <a:cs typeface="PMingLiU"/>
              </a:rPr>
              <a:t>勤続期間の計算は</a:t>
            </a:r>
            <a:r>
              <a:rPr lang="en-US" altLang="ja-JP" sz="1400" spc="6" dirty="0">
                <a:solidFill>
                  <a:srgbClr val="231F20"/>
                </a:solidFill>
                <a:latin typeface="ＭＳ Ｐ明朝" panose="02020600040205080304" pitchFamily="18" charset="-128"/>
                <a:ea typeface="ＭＳ Ｐ明朝" panose="02020600040205080304" pitchFamily="18" charset="-128"/>
                <a:cs typeface="PMingLiU"/>
              </a:rPr>
              <a:t>,</a:t>
            </a:r>
            <a:r>
              <a:rPr lang="ja-JP" altLang="en-US" sz="1400" spc="35" dirty="0">
                <a:solidFill>
                  <a:srgbClr val="231F20"/>
                </a:solidFill>
                <a:latin typeface="ＭＳ Ｐ明朝" panose="02020600040205080304" pitchFamily="18" charset="-128"/>
                <a:ea typeface="ＭＳ Ｐ明朝" panose="02020600040205080304" pitchFamily="18" charset="-128"/>
                <a:cs typeface="PMingLiU"/>
              </a:rPr>
              <a:t> </a:t>
            </a:r>
            <a:r>
              <a:rPr lang="ja-JP" altLang="en-US" sz="1400" spc="115" dirty="0">
                <a:solidFill>
                  <a:srgbClr val="231F20"/>
                </a:solidFill>
                <a:latin typeface="ＭＳ Ｐ明朝" panose="02020600040205080304" pitchFamily="18" charset="-128"/>
                <a:ea typeface="ＭＳ Ｐ明朝" panose="02020600040205080304" pitchFamily="18" charset="-128"/>
                <a:cs typeface="PMingLiU"/>
              </a:rPr>
              <a:t>職員となった日の属する月から退職する日の属する月まで</a:t>
            </a:r>
            <a:r>
              <a:rPr lang="ja-JP" altLang="en-US" sz="1400" spc="100" dirty="0">
                <a:solidFill>
                  <a:srgbClr val="231F20"/>
                </a:solidFill>
                <a:latin typeface="ＭＳ Ｐ明朝" panose="02020600040205080304" pitchFamily="18" charset="-128"/>
                <a:ea typeface="ＭＳ Ｐ明朝" panose="02020600040205080304" pitchFamily="18" charset="-128"/>
                <a:cs typeface="PMingLiU"/>
              </a:rPr>
              <a:t>の月数による</a:t>
            </a:r>
            <a:r>
              <a:rPr lang="en-US" altLang="ja-JP" sz="1400" dirty="0">
                <a:solidFill>
                  <a:srgbClr val="231F20"/>
                </a:solidFill>
                <a:latin typeface="ＭＳ Ｐ明朝" panose="02020600040205080304" pitchFamily="18" charset="-128"/>
                <a:ea typeface="ＭＳ Ｐ明朝" panose="02020600040205080304" pitchFamily="18" charset="-128"/>
                <a:cs typeface="PMingLiU"/>
              </a:rPr>
              <a:t>｡</a:t>
            </a:r>
            <a:r>
              <a:rPr lang="ja-JP" altLang="en-US" sz="1400" spc="-190" dirty="0">
                <a:solidFill>
                  <a:srgbClr val="231F20"/>
                </a:solidFill>
                <a:latin typeface="ＭＳ Ｐ明朝" panose="02020600040205080304" pitchFamily="18" charset="-128"/>
                <a:ea typeface="ＭＳ Ｐ明朝" panose="02020600040205080304" pitchFamily="18" charset="-128"/>
                <a:cs typeface="PMingLiU"/>
              </a:rPr>
              <a:t> </a:t>
            </a:r>
            <a:endParaRPr lang="ja-JP" altLang="en-US" sz="1400" dirty="0">
              <a:latin typeface="ＭＳ Ｐ明朝" panose="02020600040205080304" pitchFamily="18" charset="-128"/>
              <a:ea typeface="ＭＳ Ｐ明朝" panose="02020600040205080304" pitchFamily="18" charset="-128"/>
              <a:cs typeface="PMingLiU"/>
            </a:endParaRPr>
          </a:p>
          <a:p>
            <a:pPr marL="164481" marR="5080" indent="156861">
              <a:lnSpc>
                <a:spcPts val="2400"/>
              </a:lnSpc>
            </a:pPr>
            <a:r>
              <a:rPr lang="ja-JP" altLang="en-US" sz="1400" spc="204" dirty="0">
                <a:solidFill>
                  <a:srgbClr val="231F20"/>
                </a:solidFill>
                <a:latin typeface="ＭＳ Ｐ明朝" panose="02020600040205080304" pitchFamily="18" charset="-128"/>
                <a:ea typeface="ＭＳ Ｐ明朝" panose="02020600040205080304" pitchFamily="18" charset="-128"/>
                <a:cs typeface="PMingLiU"/>
              </a:rPr>
              <a:t>ただし</a:t>
            </a:r>
            <a:r>
              <a:rPr lang="en-US" altLang="ja-JP" sz="1400" spc="20" dirty="0">
                <a:solidFill>
                  <a:srgbClr val="231F20"/>
                </a:solidFill>
                <a:latin typeface="ＭＳ Ｐ明朝" panose="02020600040205080304" pitchFamily="18" charset="-128"/>
                <a:ea typeface="ＭＳ Ｐ明朝" panose="02020600040205080304" pitchFamily="18" charset="-128"/>
                <a:cs typeface="PMingLiU"/>
              </a:rPr>
              <a:t>,</a:t>
            </a:r>
            <a:r>
              <a:rPr lang="ja-JP" altLang="en-US" sz="1400" spc="71" dirty="0">
                <a:solidFill>
                  <a:srgbClr val="231F20"/>
                </a:solidFill>
                <a:latin typeface="ＭＳ Ｐ明朝" panose="02020600040205080304" pitchFamily="18" charset="-128"/>
                <a:ea typeface="ＭＳ Ｐ明朝" panose="02020600040205080304" pitchFamily="18" charset="-128"/>
                <a:cs typeface="PMingLiU"/>
              </a:rPr>
              <a:t> </a:t>
            </a:r>
            <a:r>
              <a:rPr lang="ja-JP" altLang="en-US" sz="1400" spc="245" dirty="0">
                <a:solidFill>
                  <a:srgbClr val="231F20"/>
                </a:solidFill>
                <a:latin typeface="ＭＳ Ｐ明朝" panose="02020600040205080304" pitchFamily="18" charset="-128"/>
                <a:ea typeface="ＭＳ Ｐ明朝" panose="02020600040205080304" pitchFamily="18" charset="-128"/>
                <a:cs typeface="PMingLiU"/>
              </a:rPr>
              <a:t>休職</a:t>
            </a:r>
            <a:r>
              <a:rPr lang="en-US" altLang="ja-JP" sz="1400" spc="30" dirty="0">
                <a:solidFill>
                  <a:srgbClr val="231F20"/>
                </a:solidFill>
                <a:latin typeface="ＭＳ Ｐ明朝" panose="02020600040205080304" pitchFamily="18" charset="-128"/>
                <a:ea typeface="ＭＳ Ｐ明朝" panose="02020600040205080304" pitchFamily="18" charset="-128"/>
                <a:cs typeface="PMingLiU"/>
              </a:rPr>
              <a:t>,</a:t>
            </a:r>
            <a:r>
              <a:rPr lang="ja-JP" altLang="en-US" sz="1400" spc="59" dirty="0">
                <a:solidFill>
                  <a:srgbClr val="231F20"/>
                </a:solidFill>
                <a:latin typeface="ＭＳ Ｐ明朝" panose="02020600040205080304" pitchFamily="18" charset="-128"/>
                <a:ea typeface="ＭＳ Ｐ明朝" panose="02020600040205080304" pitchFamily="18" charset="-128"/>
                <a:cs typeface="PMingLiU"/>
              </a:rPr>
              <a:t> </a:t>
            </a:r>
            <a:r>
              <a:rPr lang="ja-JP" altLang="en-US" sz="1400" spc="115" dirty="0">
                <a:solidFill>
                  <a:srgbClr val="231F20"/>
                </a:solidFill>
                <a:latin typeface="ＭＳ Ｐ明朝" panose="02020600040205080304" pitchFamily="18" charset="-128"/>
                <a:ea typeface="ＭＳ Ｐ明朝" panose="02020600040205080304" pitchFamily="18" charset="-128"/>
                <a:cs typeface="PMingLiU"/>
              </a:rPr>
              <a:t>育児休</a:t>
            </a:r>
            <a:r>
              <a:rPr lang="ja-JP" altLang="en-US" sz="1400" dirty="0">
                <a:solidFill>
                  <a:srgbClr val="231F20"/>
                </a:solidFill>
                <a:latin typeface="ＭＳ Ｐ明朝" panose="02020600040205080304" pitchFamily="18" charset="-128"/>
                <a:ea typeface="ＭＳ Ｐ明朝" panose="02020600040205080304" pitchFamily="18" charset="-128"/>
                <a:cs typeface="PMingLiU"/>
              </a:rPr>
              <a:t>業</a:t>
            </a:r>
            <a:r>
              <a:rPr lang="ja-JP" altLang="en-US" sz="1400" spc="130" dirty="0">
                <a:solidFill>
                  <a:srgbClr val="231F20"/>
                </a:solidFill>
                <a:latin typeface="ＭＳ Ｐ明朝" panose="02020600040205080304" pitchFamily="18" charset="-128"/>
                <a:ea typeface="ＭＳ Ｐ明朝" panose="02020600040205080304" pitchFamily="18" charset="-128"/>
                <a:cs typeface="PMingLiU"/>
              </a:rPr>
              <a:t> </a:t>
            </a:r>
            <a:r>
              <a:rPr lang="en-US" altLang="ja-JP" sz="1400" spc="270" dirty="0">
                <a:solidFill>
                  <a:srgbClr val="231F20"/>
                </a:solidFill>
                <a:latin typeface="ＭＳ Ｐ明朝" panose="02020600040205080304" pitchFamily="18" charset="-128"/>
                <a:ea typeface="ＭＳ Ｐ明朝" panose="02020600040205080304" pitchFamily="18" charset="-128"/>
                <a:cs typeface="PMingLiU"/>
              </a:rPr>
              <a:t>(</a:t>
            </a:r>
            <a:r>
              <a:rPr lang="ja-JP" altLang="en-US" sz="1400" spc="115" dirty="0">
                <a:solidFill>
                  <a:srgbClr val="231F20"/>
                </a:solidFill>
                <a:latin typeface="ＭＳ Ｐ明朝" panose="02020600040205080304" pitchFamily="18" charset="-128"/>
                <a:ea typeface="ＭＳ Ｐ明朝" panose="02020600040205080304" pitchFamily="18" charset="-128"/>
                <a:cs typeface="PMingLiU"/>
              </a:rPr>
              <a:t>当該育児休業に係る子が一歳に達する日の属する月までの期間を除く</a:t>
            </a:r>
            <a:r>
              <a:rPr lang="en-US" altLang="ja-JP" sz="1400" spc="204" dirty="0">
                <a:solidFill>
                  <a:srgbClr val="231F20"/>
                </a:solidFill>
                <a:latin typeface="ＭＳ Ｐ明朝" panose="02020600040205080304" pitchFamily="18" charset="-128"/>
                <a:ea typeface="ＭＳ Ｐ明朝" panose="02020600040205080304" pitchFamily="18" charset="-128"/>
                <a:cs typeface="PMingLiU"/>
              </a:rPr>
              <a:t>｡),</a:t>
            </a:r>
            <a:r>
              <a:rPr lang="ja-JP" altLang="en-US" sz="1400" spc="361" dirty="0">
                <a:solidFill>
                  <a:srgbClr val="231F20"/>
                </a:solidFill>
                <a:latin typeface="ＭＳ Ｐ明朝" panose="02020600040205080304" pitchFamily="18" charset="-128"/>
                <a:ea typeface="ＭＳ Ｐ明朝" panose="02020600040205080304" pitchFamily="18" charset="-128"/>
                <a:cs typeface="PMingLiU"/>
              </a:rPr>
              <a:t> </a:t>
            </a:r>
            <a:r>
              <a:rPr lang="ja-JP" altLang="en-US" sz="1400" spc="156" dirty="0">
                <a:solidFill>
                  <a:srgbClr val="231F20"/>
                </a:solidFill>
                <a:latin typeface="ＭＳ Ｐ明朝" panose="02020600040205080304" pitchFamily="18" charset="-128"/>
                <a:ea typeface="ＭＳ Ｐ明朝" panose="02020600040205080304" pitchFamily="18" charset="-128"/>
                <a:cs typeface="PMingLiU"/>
              </a:rPr>
              <a:t>大学院修学休業</a:t>
            </a:r>
            <a:r>
              <a:rPr lang="en-US" altLang="ja-JP" sz="1400" spc="6" dirty="0">
                <a:solidFill>
                  <a:srgbClr val="231F20"/>
                </a:solidFill>
                <a:latin typeface="ＭＳ Ｐ明朝" panose="02020600040205080304" pitchFamily="18" charset="-128"/>
                <a:ea typeface="ＭＳ Ｐ明朝" panose="02020600040205080304" pitchFamily="18" charset="-128"/>
                <a:cs typeface="PMingLiU"/>
              </a:rPr>
              <a:t>,</a:t>
            </a:r>
            <a:r>
              <a:rPr lang="ja-JP" altLang="en-US" sz="1400" spc="81" dirty="0">
                <a:solidFill>
                  <a:srgbClr val="231F20"/>
                </a:solidFill>
                <a:latin typeface="ＭＳ Ｐ明朝" panose="02020600040205080304" pitchFamily="18" charset="-128"/>
                <a:ea typeface="ＭＳ Ｐ明朝" panose="02020600040205080304" pitchFamily="18" charset="-128"/>
                <a:cs typeface="PMingLiU"/>
              </a:rPr>
              <a:t> </a:t>
            </a:r>
            <a:r>
              <a:rPr lang="ja-JP" altLang="en-US" sz="1400" spc="115" dirty="0">
                <a:solidFill>
                  <a:srgbClr val="231F20"/>
                </a:solidFill>
                <a:latin typeface="ＭＳ Ｐ明朝" panose="02020600040205080304" pitchFamily="18" charset="-128"/>
                <a:ea typeface="ＭＳ Ｐ明朝" panose="02020600040205080304" pitchFamily="18" charset="-128"/>
                <a:cs typeface="PMingLiU"/>
              </a:rPr>
              <a:t>停職及び高齢者部分休業の期間について</a:t>
            </a:r>
            <a:r>
              <a:rPr lang="ja-JP" altLang="en-US" sz="1400" spc="351" dirty="0">
                <a:solidFill>
                  <a:srgbClr val="231F20"/>
                </a:solidFill>
                <a:latin typeface="ＭＳ Ｐ明朝" panose="02020600040205080304" pitchFamily="18" charset="-128"/>
                <a:ea typeface="ＭＳ Ｐ明朝" panose="02020600040205080304" pitchFamily="18" charset="-128"/>
                <a:cs typeface="PMingLiU"/>
              </a:rPr>
              <a:t>は</a:t>
            </a:r>
            <a:r>
              <a:rPr lang="en-US" altLang="ja-JP" sz="1400" spc="57" dirty="0">
                <a:solidFill>
                  <a:srgbClr val="231F20"/>
                </a:solidFill>
                <a:latin typeface="ＭＳ Ｐ明朝" panose="02020600040205080304" pitchFamily="18" charset="-128"/>
                <a:ea typeface="ＭＳ Ｐ明朝" panose="02020600040205080304" pitchFamily="18" charset="-128"/>
                <a:cs typeface="PMingLiU"/>
              </a:rPr>
              <a:t>,</a:t>
            </a:r>
            <a:r>
              <a:rPr lang="ja-JP" altLang="en-US" sz="1400" spc="375" dirty="0">
                <a:solidFill>
                  <a:srgbClr val="231F20"/>
                </a:solidFill>
                <a:latin typeface="ＭＳ Ｐ明朝" panose="02020600040205080304" pitchFamily="18" charset="-128"/>
                <a:ea typeface="ＭＳ Ｐ明朝" panose="02020600040205080304" pitchFamily="18" charset="-128"/>
                <a:cs typeface="PMingLiU"/>
              </a:rPr>
              <a:t> </a:t>
            </a:r>
            <a:r>
              <a:rPr lang="ja-JP" altLang="en-US" sz="1400" spc="130" dirty="0">
                <a:solidFill>
                  <a:srgbClr val="231F20"/>
                </a:solidFill>
                <a:latin typeface="ＭＳ Ｐ明朝" panose="02020600040205080304" pitchFamily="18" charset="-128"/>
                <a:ea typeface="ＭＳ Ｐ明朝" panose="02020600040205080304" pitchFamily="18" charset="-128"/>
                <a:cs typeface="PMingLiU"/>
              </a:rPr>
              <a:t>その期間の二分の一を勤続期間から除き</a:t>
            </a:r>
            <a:r>
              <a:rPr lang="en-US" altLang="ja-JP" sz="1400" dirty="0">
                <a:solidFill>
                  <a:srgbClr val="231F20"/>
                </a:solidFill>
                <a:latin typeface="ＭＳ Ｐ明朝" panose="02020600040205080304" pitchFamily="18" charset="-128"/>
                <a:ea typeface="ＭＳ Ｐ明朝" panose="02020600040205080304" pitchFamily="18" charset="-128"/>
                <a:cs typeface="PMingLiU"/>
              </a:rPr>
              <a:t>,</a:t>
            </a:r>
            <a:r>
              <a:rPr lang="ja-JP" altLang="en-US" sz="1400" spc="100" dirty="0">
                <a:solidFill>
                  <a:srgbClr val="231F20"/>
                </a:solidFill>
                <a:latin typeface="ＭＳ Ｐ明朝" panose="02020600040205080304" pitchFamily="18" charset="-128"/>
                <a:ea typeface="ＭＳ Ｐ明朝" panose="02020600040205080304" pitchFamily="18" charset="-128"/>
                <a:cs typeface="PMingLiU"/>
              </a:rPr>
              <a:t> </a:t>
            </a:r>
            <a:r>
              <a:rPr lang="ja-JP" altLang="en-US" sz="1400" spc="115" dirty="0">
                <a:solidFill>
                  <a:srgbClr val="231F20"/>
                </a:solidFill>
                <a:latin typeface="ＭＳ Ｐ明朝" panose="02020600040205080304" pitchFamily="18" charset="-128"/>
                <a:ea typeface="ＭＳ Ｐ明朝" panose="02020600040205080304" pitchFamily="18" charset="-128"/>
                <a:cs typeface="PMingLiU"/>
              </a:rPr>
              <a:t>専</a:t>
            </a:r>
            <a:r>
              <a:rPr lang="ja-JP" altLang="en-US" sz="1400" spc="204" dirty="0">
                <a:solidFill>
                  <a:srgbClr val="231F20"/>
                </a:solidFill>
                <a:latin typeface="ＭＳ Ｐ明朝" panose="02020600040205080304" pitchFamily="18" charset="-128"/>
                <a:ea typeface="ＭＳ Ｐ明朝" panose="02020600040205080304" pitchFamily="18" charset="-128"/>
                <a:cs typeface="PMingLiU"/>
              </a:rPr>
              <a:t>従許可</a:t>
            </a:r>
            <a:r>
              <a:rPr lang="en-US" altLang="ja-JP" sz="1400" spc="20" dirty="0">
                <a:solidFill>
                  <a:srgbClr val="231F20"/>
                </a:solidFill>
                <a:latin typeface="ＭＳ Ｐ明朝" panose="02020600040205080304" pitchFamily="18" charset="-128"/>
                <a:ea typeface="ＭＳ Ｐ明朝" panose="02020600040205080304" pitchFamily="18" charset="-128"/>
                <a:cs typeface="PMingLiU"/>
              </a:rPr>
              <a:t>,</a:t>
            </a:r>
            <a:r>
              <a:rPr lang="ja-JP" altLang="en-US" sz="1400" spc="74" dirty="0">
                <a:solidFill>
                  <a:srgbClr val="231F20"/>
                </a:solidFill>
                <a:latin typeface="ＭＳ Ｐ明朝" panose="02020600040205080304" pitchFamily="18" charset="-128"/>
                <a:ea typeface="ＭＳ Ｐ明朝" panose="02020600040205080304" pitchFamily="18" charset="-128"/>
                <a:cs typeface="PMingLiU"/>
              </a:rPr>
              <a:t> </a:t>
            </a:r>
            <a:r>
              <a:rPr lang="ja-JP" altLang="en-US" sz="1400" spc="156" dirty="0">
                <a:solidFill>
                  <a:srgbClr val="231F20"/>
                </a:solidFill>
                <a:latin typeface="ＭＳ Ｐ明朝" panose="02020600040205080304" pitchFamily="18" charset="-128"/>
                <a:ea typeface="ＭＳ Ｐ明朝" panose="02020600040205080304" pitchFamily="18" charset="-128"/>
                <a:cs typeface="PMingLiU"/>
              </a:rPr>
              <a:t>自己啓発等休業</a:t>
            </a:r>
            <a:r>
              <a:rPr lang="en-US" altLang="ja-JP" sz="1400" spc="6" dirty="0">
                <a:solidFill>
                  <a:srgbClr val="231F20"/>
                </a:solidFill>
                <a:latin typeface="ＭＳ Ｐ明朝" panose="02020600040205080304" pitchFamily="18" charset="-128"/>
                <a:ea typeface="ＭＳ Ｐ明朝" panose="02020600040205080304" pitchFamily="18" charset="-128"/>
                <a:cs typeface="PMingLiU"/>
              </a:rPr>
              <a:t>,</a:t>
            </a:r>
            <a:r>
              <a:rPr lang="ja-JP" altLang="en-US" sz="1400" spc="91" dirty="0">
                <a:solidFill>
                  <a:srgbClr val="231F20"/>
                </a:solidFill>
                <a:latin typeface="ＭＳ Ｐ明朝" panose="02020600040205080304" pitchFamily="18" charset="-128"/>
                <a:ea typeface="ＭＳ Ｐ明朝" panose="02020600040205080304" pitchFamily="18" charset="-128"/>
                <a:cs typeface="PMingLiU"/>
              </a:rPr>
              <a:t> </a:t>
            </a:r>
            <a:r>
              <a:rPr lang="ja-JP" altLang="en-US" sz="1400" spc="115" dirty="0">
                <a:solidFill>
                  <a:srgbClr val="231F20"/>
                </a:solidFill>
                <a:latin typeface="ＭＳ Ｐ明朝" panose="02020600040205080304" pitchFamily="18" charset="-128"/>
                <a:ea typeface="ＭＳ Ｐ明朝" panose="02020600040205080304" pitchFamily="18" charset="-128"/>
                <a:cs typeface="PMingLiU"/>
              </a:rPr>
              <a:t>配偶</a:t>
            </a:r>
            <a:r>
              <a:rPr lang="ja-JP" altLang="en-US" sz="1400" spc="110" dirty="0">
                <a:solidFill>
                  <a:srgbClr val="231F20"/>
                </a:solidFill>
                <a:latin typeface="ＭＳ Ｐ明朝" panose="02020600040205080304" pitchFamily="18" charset="-128"/>
                <a:ea typeface="ＭＳ Ｐ明朝" panose="02020600040205080304" pitchFamily="18" charset="-128"/>
                <a:cs typeface="PMingLiU"/>
              </a:rPr>
              <a:t>者同行休業又は第２号介護休暇の期間については</a:t>
            </a:r>
            <a:r>
              <a:rPr lang="en-US" altLang="ja-JP" sz="1400" dirty="0">
                <a:solidFill>
                  <a:srgbClr val="231F20"/>
                </a:solidFill>
                <a:latin typeface="ＭＳ Ｐ明朝" panose="02020600040205080304" pitchFamily="18" charset="-128"/>
                <a:ea typeface="ＭＳ Ｐ明朝" panose="02020600040205080304" pitchFamily="18" charset="-128"/>
                <a:cs typeface="PMingLiU"/>
              </a:rPr>
              <a:t>,</a:t>
            </a:r>
            <a:r>
              <a:rPr lang="ja-JP" altLang="en-US" sz="1400" spc="59" dirty="0">
                <a:solidFill>
                  <a:srgbClr val="231F20"/>
                </a:solidFill>
                <a:latin typeface="ＭＳ Ｐ明朝" panose="02020600040205080304" pitchFamily="18" charset="-128"/>
                <a:ea typeface="ＭＳ Ｐ明朝" panose="02020600040205080304" pitchFamily="18" charset="-128"/>
                <a:cs typeface="PMingLiU"/>
              </a:rPr>
              <a:t> </a:t>
            </a:r>
            <a:r>
              <a:rPr lang="ja-JP" altLang="en-US" sz="1400" spc="100" dirty="0">
                <a:solidFill>
                  <a:srgbClr val="231F20"/>
                </a:solidFill>
                <a:latin typeface="ＭＳ Ｐ明朝" panose="02020600040205080304" pitchFamily="18" charset="-128"/>
                <a:ea typeface="ＭＳ Ｐ明朝" panose="02020600040205080304" pitchFamily="18" charset="-128"/>
                <a:cs typeface="PMingLiU"/>
              </a:rPr>
              <a:t>その期間を勤続期間から除く</a:t>
            </a:r>
            <a:r>
              <a:rPr lang="en-US" altLang="ja-JP" sz="1400" dirty="0" smtClean="0">
                <a:solidFill>
                  <a:srgbClr val="231F20"/>
                </a:solidFill>
                <a:latin typeface="ＭＳ Ｐ明朝" panose="02020600040205080304" pitchFamily="18" charset="-128"/>
                <a:ea typeface="ＭＳ Ｐ明朝" panose="02020600040205080304" pitchFamily="18" charset="-128"/>
                <a:cs typeface="PMingLiU"/>
              </a:rPr>
              <a:t>｡</a:t>
            </a:r>
          </a:p>
          <a:p>
            <a:pPr marL="164481" marR="5080" indent="156861">
              <a:lnSpc>
                <a:spcPts val="2400"/>
              </a:lnSpc>
            </a:pPr>
            <a:r>
              <a:rPr lang="ja-JP" altLang="en-US" sz="1400" spc="-275" dirty="0" smtClean="0">
                <a:solidFill>
                  <a:srgbClr val="231F20"/>
                </a:solidFill>
                <a:latin typeface="ＭＳ Ｐ明朝" panose="02020600040205080304" pitchFamily="18" charset="-128"/>
                <a:ea typeface="ＭＳ Ｐ明朝" panose="02020600040205080304" pitchFamily="18" charset="-128"/>
                <a:cs typeface="PMingLiU"/>
              </a:rPr>
              <a:t> </a:t>
            </a:r>
            <a:r>
              <a:rPr lang="ja-JP" altLang="en-US" sz="1400" spc="245" dirty="0">
                <a:solidFill>
                  <a:srgbClr val="231F20"/>
                </a:solidFill>
                <a:latin typeface="ＭＳ Ｐ明朝" panose="02020600040205080304" pitchFamily="18" charset="-128"/>
                <a:ea typeface="ＭＳ Ｐ明朝" panose="02020600040205080304" pitchFamily="18" charset="-128"/>
                <a:cs typeface="PMingLiU"/>
              </a:rPr>
              <a:t>なお</a:t>
            </a:r>
            <a:r>
              <a:rPr lang="en-US" altLang="ja-JP" sz="1400" spc="30" dirty="0">
                <a:solidFill>
                  <a:srgbClr val="231F20"/>
                </a:solidFill>
                <a:latin typeface="ＭＳ Ｐ明朝" panose="02020600040205080304" pitchFamily="18" charset="-128"/>
                <a:ea typeface="ＭＳ Ｐ明朝" panose="02020600040205080304" pitchFamily="18" charset="-128"/>
                <a:cs typeface="PMingLiU"/>
              </a:rPr>
              <a:t>, </a:t>
            </a:r>
            <a:r>
              <a:rPr lang="ja-JP" altLang="en-US" sz="1400" spc="166" dirty="0">
                <a:solidFill>
                  <a:srgbClr val="231F20"/>
                </a:solidFill>
                <a:latin typeface="ＭＳ Ｐ明朝" panose="02020600040205080304" pitchFamily="18" charset="-128"/>
                <a:ea typeface="ＭＳ Ｐ明朝" panose="02020600040205080304" pitchFamily="18" charset="-128"/>
                <a:cs typeface="PMingLiU"/>
              </a:rPr>
              <a:t> </a:t>
            </a:r>
            <a:r>
              <a:rPr lang="ja-JP" altLang="en-US" sz="1400" spc="115" dirty="0">
                <a:solidFill>
                  <a:srgbClr val="231F20"/>
                </a:solidFill>
                <a:latin typeface="ＭＳ Ｐ明朝" panose="02020600040205080304" pitchFamily="18" charset="-128"/>
                <a:ea typeface="ＭＳ Ｐ明朝" panose="02020600040205080304" pitchFamily="18" charset="-128"/>
                <a:cs typeface="PMingLiU"/>
              </a:rPr>
              <a:t>育児休業のうち当該育児休業に係る子が一歳に達する日の属する月</a:t>
            </a:r>
            <a:r>
              <a:rPr lang="ja-JP" altLang="en-US" sz="1400" spc="115" dirty="0" smtClean="0">
                <a:solidFill>
                  <a:srgbClr val="231F20"/>
                </a:solidFill>
                <a:latin typeface="ＭＳ Ｐ明朝" panose="02020600040205080304" pitchFamily="18" charset="-128"/>
                <a:ea typeface="ＭＳ Ｐ明朝" panose="02020600040205080304" pitchFamily="18" charset="-128"/>
                <a:cs typeface="PMingLiU"/>
              </a:rPr>
              <a:t>まで</a:t>
            </a:r>
            <a:r>
              <a:rPr lang="ja-JP" altLang="en-US" sz="1400" spc="204" dirty="0" smtClean="0">
                <a:solidFill>
                  <a:srgbClr val="231F20"/>
                </a:solidFill>
                <a:latin typeface="ＭＳ Ｐ明朝" panose="02020600040205080304" pitchFamily="18" charset="-128"/>
                <a:ea typeface="ＭＳ Ｐ明朝" panose="02020600040205080304" pitchFamily="18" charset="-128"/>
                <a:cs typeface="PMingLiU"/>
              </a:rPr>
              <a:t>の</a:t>
            </a:r>
            <a:r>
              <a:rPr lang="ja-JP" altLang="en-US" sz="1400" spc="204" dirty="0">
                <a:solidFill>
                  <a:srgbClr val="231F20"/>
                </a:solidFill>
                <a:latin typeface="ＭＳ Ｐ明朝" panose="02020600040205080304" pitchFamily="18" charset="-128"/>
                <a:ea typeface="ＭＳ Ｐ明朝" panose="02020600040205080304" pitchFamily="18" charset="-128"/>
                <a:cs typeface="PMingLiU"/>
              </a:rPr>
              <a:t>期間</a:t>
            </a:r>
            <a:r>
              <a:rPr lang="en-US" altLang="ja-JP" sz="1400" spc="20" dirty="0">
                <a:solidFill>
                  <a:srgbClr val="231F20"/>
                </a:solidFill>
                <a:latin typeface="ＭＳ Ｐ明朝" panose="02020600040205080304" pitchFamily="18" charset="-128"/>
                <a:ea typeface="ＭＳ Ｐ明朝" panose="02020600040205080304" pitchFamily="18" charset="-128"/>
                <a:cs typeface="PMingLiU"/>
              </a:rPr>
              <a:t>,</a:t>
            </a:r>
            <a:r>
              <a:rPr lang="ja-JP" altLang="en-US" sz="1400" spc="59" dirty="0">
                <a:solidFill>
                  <a:srgbClr val="231F20"/>
                </a:solidFill>
                <a:latin typeface="ＭＳ Ｐ明朝" panose="02020600040205080304" pitchFamily="18" charset="-128"/>
                <a:ea typeface="ＭＳ Ｐ明朝" panose="02020600040205080304" pitchFamily="18" charset="-128"/>
                <a:cs typeface="PMingLiU"/>
              </a:rPr>
              <a:t> </a:t>
            </a:r>
            <a:r>
              <a:rPr lang="ja-JP" altLang="en-US" sz="1400" spc="134" dirty="0">
                <a:solidFill>
                  <a:srgbClr val="231F20"/>
                </a:solidFill>
                <a:latin typeface="ＭＳ Ｐ明朝" panose="02020600040205080304" pitchFamily="18" charset="-128"/>
                <a:ea typeface="ＭＳ Ｐ明朝" panose="02020600040205080304" pitchFamily="18" charset="-128"/>
                <a:cs typeface="PMingLiU"/>
              </a:rPr>
              <a:t>育児短時間勤務をした期間及び</a:t>
            </a:r>
            <a:r>
              <a:rPr lang="en-US" altLang="ja-JP" sz="1400" dirty="0">
                <a:solidFill>
                  <a:srgbClr val="231F20"/>
                </a:solidFill>
                <a:latin typeface="ＭＳ Ｐ明朝" panose="02020600040205080304" pitchFamily="18" charset="-128"/>
                <a:ea typeface="ＭＳ Ｐ明朝" panose="02020600040205080304" pitchFamily="18" charset="-128"/>
                <a:cs typeface="PMingLiU"/>
              </a:rPr>
              <a:t>,</a:t>
            </a:r>
            <a:r>
              <a:rPr lang="ja-JP" altLang="en-US" sz="1400" spc="81" dirty="0">
                <a:solidFill>
                  <a:srgbClr val="231F20"/>
                </a:solidFill>
                <a:latin typeface="ＭＳ Ｐ明朝" panose="02020600040205080304" pitchFamily="18" charset="-128"/>
                <a:ea typeface="ＭＳ Ｐ明朝" panose="02020600040205080304" pitchFamily="18" charset="-128"/>
                <a:cs typeface="PMingLiU"/>
              </a:rPr>
              <a:t> </a:t>
            </a:r>
            <a:r>
              <a:rPr lang="ja-JP" altLang="en-US" sz="1400" spc="115" dirty="0">
                <a:solidFill>
                  <a:srgbClr val="231F20"/>
                </a:solidFill>
                <a:latin typeface="ＭＳ Ｐ明朝" panose="02020600040205080304" pitchFamily="18" charset="-128"/>
                <a:ea typeface="ＭＳ Ｐ明朝" panose="02020600040205080304" pitchFamily="18" charset="-128"/>
                <a:cs typeface="PMingLiU"/>
              </a:rPr>
              <a:t>介護支援部分休暇の承認を受けて勤務</a:t>
            </a:r>
            <a:r>
              <a:rPr lang="ja-JP" altLang="en-US" sz="1400" spc="120" dirty="0">
                <a:solidFill>
                  <a:srgbClr val="231F20"/>
                </a:solidFill>
                <a:latin typeface="ＭＳ Ｐ明朝" panose="02020600040205080304" pitchFamily="18" charset="-128"/>
                <a:ea typeface="ＭＳ Ｐ明朝" panose="02020600040205080304" pitchFamily="18" charset="-128"/>
                <a:cs typeface="PMingLiU"/>
              </a:rPr>
              <a:t>しなかった期間については</a:t>
            </a:r>
            <a:r>
              <a:rPr lang="en-US" altLang="ja-JP" sz="1400" spc="6" dirty="0">
                <a:solidFill>
                  <a:srgbClr val="231F20"/>
                </a:solidFill>
                <a:latin typeface="ＭＳ Ｐ明朝" panose="02020600040205080304" pitchFamily="18" charset="-128"/>
                <a:ea typeface="ＭＳ Ｐ明朝" panose="02020600040205080304" pitchFamily="18" charset="-128"/>
                <a:cs typeface="PMingLiU"/>
              </a:rPr>
              <a:t>, </a:t>
            </a:r>
            <a:r>
              <a:rPr lang="ja-JP" altLang="en-US" sz="1400" spc="16" dirty="0">
                <a:solidFill>
                  <a:srgbClr val="231F20"/>
                </a:solidFill>
                <a:latin typeface="ＭＳ Ｐ明朝" panose="02020600040205080304" pitchFamily="18" charset="-128"/>
                <a:ea typeface="ＭＳ Ｐ明朝" panose="02020600040205080304" pitchFamily="18" charset="-128"/>
                <a:cs typeface="PMingLiU"/>
              </a:rPr>
              <a:t> </a:t>
            </a:r>
            <a:r>
              <a:rPr lang="ja-JP" altLang="en-US" sz="1400" spc="100" dirty="0">
                <a:solidFill>
                  <a:srgbClr val="231F20"/>
                </a:solidFill>
                <a:latin typeface="ＭＳ Ｐ明朝" panose="02020600040205080304" pitchFamily="18" charset="-128"/>
                <a:ea typeface="ＭＳ Ｐ明朝" panose="02020600040205080304" pitchFamily="18" charset="-128"/>
                <a:cs typeface="PMingLiU"/>
              </a:rPr>
              <a:t>その期間の三分の一を勤続期間から除く</a:t>
            </a:r>
            <a:r>
              <a:rPr lang="en-US" altLang="ja-JP" sz="1400" dirty="0">
                <a:solidFill>
                  <a:srgbClr val="231F20"/>
                </a:solidFill>
                <a:latin typeface="ＭＳ Ｐ明朝" panose="02020600040205080304" pitchFamily="18" charset="-128"/>
                <a:ea typeface="ＭＳ Ｐ明朝" panose="02020600040205080304" pitchFamily="18" charset="-128"/>
                <a:cs typeface="PMingLiU"/>
              </a:rPr>
              <a:t>｡</a:t>
            </a:r>
            <a:r>
              <a:rPr lang="ja-JP" altLang="en-US" sz="1400" spc="-190" dirty="0">
                <a:solidFill>
                  <a:srgbClr val="231F20"/>
                </a:solidFill>
                <a:latin typeface="ＭＳ Ｐ明朝" panose="02020600040205080304" pitchFamily="18" charset="-128"/>
                <a:ea typeface="ＭＳ Ｐ明朝" panose="02020600040205080304" pitchFamily="18" charset="-128"/>
                <a:cs typeface="PMingLiU"/>
              </a:rPr>
              <a:t> </a:t>
            </a:r>
            <a:endParaRPr lang="ja-JP" altLang="en-US" sz="1400" dirty="0">
              <a:latin typeface="ＭＳ Ｐ明朝" panose="02020600040205080304" pitchFamily="18" charset="-128"/>
              <a:ea typeface="ＭＳ Ｐ明朝" panose="02020600040205080304" pitchFamily="18" charset="-128"/>
              <a:cs typeface="PMingLiU"/>
            </a:endParaRPr>
          </a:p>
          <a:p>
            <a:pPr>
              <a:lnSpc>
                <a:spcPts val="2400"/>
              </a:lnSpc>
            </a:pPr>
            <a:r>
              <a:rPr lang="en-US" altLang="ja-JP" sz="1400" dirty="0">
                <a:latin typeface="ＭＳ Ｐ明朝" panose="02020600040205080304" pitchFamily="18" charset="-128"/>
                <a:ea typeface="ＭＳ Ｐ明朝" panose="02020600040205080304" pitchFamily="18" charset="-128"/>
              </a:rPr>
              <a:t> </a:t>
            </a:r>
            <a:endParaRPr lang="ja-JP" altLang="ja-JP" sz="1400" dirty="0">
              <a:latin typeface="ＭＳ Ｐ明朝" panose="02020600040205080304" pitchFamily="18" charset="-128"/>
              <a:ea typeface="ＭＳ Ｐ明朝" panose="02020600040205080304" pitchFamily="18" charset="-128"/>
            </a:endParaRPr>
          </a:p>
          <a:p>
            <a:pPr marL="12702">
              <a:spcBef>
                <a:spcPts val="100"/>
              </a:spcBef>
            </a:pPr>
            <a:endParaRPr sz="1050" dirty="0">
              <a:latin typeface="PMingLiU"/>
              <a:cs typeface="PMingLiU"/>
            </a:endParaRPr>
          </a:p>
        </p:txBody>
      </p:sp>
      <p:sp>
        <p:nvSpPr>
          <p:cNvPr id="78" name="object 25"/>
          <p:cNvSpPr txBox="1"/>
          <p:nvPr/>
        </p:nvSpPr>
        <p:spPr>
          <a:xfrm>
            <a:off x="3364974" y="8633226"/>
            <a:ext cx="139700" cy="151193"/>
          </a:xfrm>
          <a:prstGeom prst="rect">
            <a:avLst/>
          </a:prstGeom>
        </p:spPr>
        <p:txBody>
          <a:bodyPr vert="horz" wrap="square" lIns="0" tIns="12698" rIns="0" bIns="0" rtlCol="0">
            <a:spAutoFit/>
          </a:bodyPr>
          <a:lstStyle/>
          <a:p>
            <a:pPr marL="12702">
              <a:spcBef>
                <a:spcPts val="100"/>
              </a:spcBef>
            </a:pPr>
            <a:r>
              <a:rPr sz="899" dirty="0">
                <a:solidFill>
                  <a:srgbClr val="231F20"/>
                </a:solidFill>
                <a:latin typeface="PMingLiU"/>
                <a:cs typeface="PMingLiU"/>
              </a:rPr>
              <a:t>Ａ</a:t>
            </a:r>
            <a:endParaRPr sz="899" dirty="0">
              <a:latin typeface="PMingLiU"/>
              <a:cs typeface="PMingLiU"/>
            </a:endParaRPr>
          </a:p>
        </p:txBody>
      </p:sp>
      <p:grpSp>
        <p:nvGrpSpPr>
          <p:cNvPr id="2" name="グループ化 1"/>
          <p:cNvGrpSpPr/>
          <p:nvPr/>
        </p:nvGrpSpPr>
        <p:grpSpPr>
          <a:xfrm>
            <a:off x="2181890" y="8917642"/>
            <a:ext cx="241302" cy="176046"/>
            <a:chOff x="10331450" y="9657290"/>
            <a:chExt cx="241302" cy="176046"/>
          </a:xfrm>
        </p:grpSpPr>
        <p:sp>
          <p:nvSpPr>
            <p:cNvPr id="80" name="object 30"/>
            <p:cNvSpPr/>
            <p:nvPr/>
          </p:nvSpPr>
          <p:spPr>
            <a:xfrm>
              <a:off x="10331450" y="9668235"/>
              <a:ext cx="241302" cy="165101"/>
            </a:xfrm>
            <a:custGeom>
              <a:avLst/>
              <a:gdLst/>
              <a:ahLst/>
              <a:cxnLst/>
              <a:rect l="l" t="t" r="r" b="b"/>
              <a:pathLst>
                <a:path w="241300" h="165100">
                  <a:moveTo>
                    <a:pt x="241300" y="0"/>
                  </a:moveTo>
                  <a:lnTo>
                    <a:pt x="0" y="0"/>
                  </a:lnTo>
                  <a:lnTo>
                    <a:pt x="0" y="165099"/>
                  </a:lnTo>
                  <a:lnTo>
                    <a:pt x="241300" y="165099"/>
                  </a:lnTo>
                  <a:lnTo>
                    <a:pt x="241300" y="0"/>
                  </a:lnTo>
                  <a:close/>
                </a:path>
              </a:pathLst>
            </a:custGeom>
            <a:solidFill>
              <a:schemeClr val="bg1"/>
            </a:solidFill>
            <a:ln>
              <a:noFill/>
            </a:ln>
          </p:spPr>
          <p:txBody>
            <a:bodyPr wrap="square" lIns="0" tIns="0" rIns="0" bIns="0" rtlCol="0"/>
            <a:lstStyle/>
            <a:p>
              <a:endParaRPr/>
            </a:p>
          </p:txBody>
        </p:sp>
        <p:sp>
          <p:nvSpPr>
            <p:cNvPr id="52" name="object 27"/>
            <p:cNvSpPr txBox="1"/>
            <p:nvPr/>
          </p:nvSpPr>
          <p:spPr>
            <a:xfrm>
              <a:off x="10382251" y="9657290"/>
              <a:ext cx="139700" cy="151193"/>
            </a:xfrm>
            <a:prstGeom prst="rect">
              <a:avLst/>
            </a:prstGeom>
          </p:spPr>
          <p:txBody>
            <a:bodyPr vert="horz" wrap="square" lIns="0" tIns="12698" rIns="0" bIns="0" rtlCol="0">
              <a:spAutoFit/>
            </a:bodyPr>
            <a:lstStyle/>
            <a:p>
              <a:pPr marL="12702">
                <a:spcBef>
                  <a:spcPts val="100"/>
                </a:spcBef>
              </a:pPr>
              <a:r>
                <a:rPr sz="899" dirty="0">
                  <a:solidFill>
                    <a:srgbClr val="231F20"/>
                  </a:solidFill>
                  <a:latin typeface="PMingLiU"/>
                  <a:cs typeface="PMingLiU"/>
                </a:rPr>
                <a:t>Ｂ</a:t>
              </a:r>
              <a:endParaRPr sz="899" dirty="0">
                <a:latin typeface="PMingLiU"/>
                <a:cs typeface="PMingLiU"/>
              </a:endParaRPr>
            </a:p>
          </p:txBody>
        </p:sp>
      </p:grpSp>
      <p:grpSp>
        <p:nvGrpSpPr>
          <p:cNvPr id="81" name="グループ化 80"/>
          <p:cNvGrpSpPr/>
          <p:nvPr/>
        </p:nvGrpSpPr>
        <p:grpSpPr>
          <a:xfrm>
            <a:off x="4884333" y="8928100"/>
            <a:ext cx="241302" cy="176046"/>
            <a:chOff x="10331450" y="9657290"/>
            <a:chExt cx="241302" cy="176046"/>
          </a:xfrm>
        </p:grpSpPr>
        <p:sp>
          <p:nvSpPr>
            <p:cNvPr id="82" name="object 30"/>
            <p:cNvSpPr/>
            <p:nvPr/>
          </p:nvSpPr>
          <p:spPr>
            <a:xfrm>
              <a:off x="10331450" y="9668235"/>
              <a:ext cx="241302" cy="165101"/>
            </a:xfrm>
            <a:custGeom>
              <a:avLst/>
              <a:gdLst/>
              <a:ahLst/>
              <a:cxnLst/>
              <a:rect l="l" t="t" r="r" b="b"/>
              <a:pathLst>
                <a:path w="241300" h="165100">
                  <a:moveTo>
                    <a:pt x="241300" y="0"/>
                  </a:moveTo>
                  <a:lnTo>
                    <a:pt x="0" y="0"/>
                  </a:lnTo>
                  <a:lnTo>
                    <a:pt x="0" y="165099"/>
                  </a:lnTo>
                  <a:lnTo>
                    <a:pt x="241300" y="165099"/>
                  </a:lnTo>
                  <a:lnTo>
                    <a:pt x="241300" y="0"/>
                  </a:lnTo>
                  <a:close/>
                </a:path>
              </a:pathLst>
            </a:custGeom>
            <a:solidFill>
              <a:schemeClr val="bg1"/>
            </a:solidFill>
            <a:ln>
              <a:noFill/>
            </a:ln>
          </p:spPr>
          <p:txBody>
            <a:bodyPr wrap="square" lIns="0" tIns="0" rIns="0" bIns="0" rtlCol="0"/>
            <a:lstStyle/>
            <a:p>
              <a:endParaRPr/>
            </a:p>
          </p:txBody>
        </p:sp>
        <p:sp>
          <p:nvSpPr>
            <p:cNvPr id="83" name="object 27"/>
            <p:cNvSpPr txBox="1"/>
            <p:nvPr/>
          </p:nvSpPr>
          <p:spPr>
            <a:xfrm>
              <a:off x="10382251" y="9657290"/>
              <a:ext cx="139700" cy="151193"/>
            </a:xfrm>
            <a:prstGeom prst="rect">
              <a:avLst/>
            </a:prstGeom>
          </p:spPr>
          <p:txBody>
            <a:bodyPr vert="horz" wrap="square" lIns="0" tIns="12698" rIns="0" bIns="0" rtlCol="0">
              <a:spAutoFit/>
            </a:bodyPr>
            <a:lstStyle/>
            <a:p>
              <a:pPr marL="12702">
                <a:spcBef>
                  <a:spcPts val="100"/>
                </a:spcBef>
              </a:pPr>
              <a:r>
                <a:rPr lang="en-US" altLang="ja-JP" sz="899" dirty="0" smtClean="0">
                  <a:latin typeface="PMingLiU"/>
                  <a:cs typeface="PMingLiU"/>
                </a:rPr>
                <a:t>D</a:t>
              </a:r>
              <a:endParaRPr sz="899" dirty="0">
                <a:latin typeface="PMingLiU"/>
                <a:cs typeface="PMingLiU"/>
              </a:endParaRPr>
            </a:p>
          </p:txBody>
        </p:sp>
      </p:grpSp>
      <p:grpSp>
        <p:nvGrpSpPr>
          <p:cNvPr id="84" name="グループ化 83"/>
          <p:cNvGrpSpPr/>
          <p:nvPr/>
        </p:nvGrpSpPr>
        <p:grpSpPr>
          <a:xfrm>
            <a:off x="3587464" y="8928100"/>
            <a:ext cx="241302" cy="176046"/>
            <a:chOff x="10331450" y="9657290"/>
            <a:chExt cx="241302" cy="176046"/>
          </a:xfrm>
        </p:grpSpPr>
        <p:sp>
          <p:nvSpPr>
            <p:cNvPr id="85" name="object 30"/>
            <p:cNvSpPr/>
            <p:nvPr/>
          </p:nvSpPr>
          <p:spPr>
            <a:xfrm>
              <a:off x="10331450" y="9668235"/>
              <a:ext cx="241302" cy="165101"/>
            </a:xfrm>
            <a:custGeom>
              <a:avLst/>
              <a:gdLst/>
              <a:ahLst/>
              <a:cxnLst/>
              <a:rect l="l" t="t" r="r" b="b"/>
              <a:pathLst>
                <a:path w="241300" h="165100">
                  <a:moveTo>
                    <a:pt x="241300" y="0"/>
                  </a:moveTo>
                  <a:lnTo>
                    <a:pt x="0" y="0"/>
                  </a:lnTo>
                  <a:lnTo>
                    <a:pt x="0" y="165099"/>
                  </a:lnTo>
                  <a:lnTo>
                    <a:pt x="241300" y="165099"/>
                  </a:lnTo>
                  <a:lnTo>
                    <a:pt x="241300" y="0"/>
                  </a:lnTo>
                  <a:close/>
                </a:path>
              </a:pathLst>
            </a:custGeom>
            <a:solidFill>
              <a:schemeClr val="bg1"/>
            </a:solidFill>
            <a:ln>
              <a:noFill/>
            </a:ln>
          </p:spPr>
          <p:txBody>
            <a:bodyPr wrap="square" lIns="0" tIns="0" rIns="0" bIns="0" rtlCol="0"/>
            <a:lstStyle/>
            <a:p>
              <a:endParaRPr/>
            </a:p>
          </p:txBody>
        </p:sp>
        <p:sp>
          <p:nvSpPr>
            <p:cNvPr id="86" name="object 27"/>
            <p:cNvSpPr txBox="1"/>
            <p:nvPr/>
          </p:nvSpPr>
          <p:spPr>
            <a:xfrm>
              <a:off x="10382251" y="9657290"/>
              <a:ext cx="139700" cy="151193"/>
            </a:xfrm>
            <a:prstGeom prst="rect">
              <a:avLst/>
            </a:prstGeom>
          </p:spPr>
          <p:txBody>
            <a:bodyPr vert="horz" wrap="square" lIns="0" tIns="12698" rIns="0" bIns="0" rtlCol="0">
              <a:spAutoFit/>
            </a:bodyPr>
            <a:lstStyle/>
            <a:p>
              <a:pPr marL="12702">
                <a:spcBef>
                  <a:spcPts val="100"/>
                </a:spcBef>
              </a:pPr>
              <a:r>
                <a:rPr lang="en-US" altLang="ja-JP" sz="899" dirty="0">
                  <a:solidFill>
                    <a:srgbClr val="231F20"/>
                  </a:solidFill>
                  <a:latin typeface="PMingLiU"/>
                  <a:cs typeface="PMingLiU"/>
                </a:rPr>
                <a:t>C</a:t>
              </a:r>
              <a:endParaRPr sz="899" dirty="0">
                <a:latin typeface="PMingLiU"/>
                <a:cs typeface="PMingLiU"/>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43000"/>
    </mc:Choice>
    <mc:Fallback xmlns="">
      <p:transition spd="slow" advClick="0" advTm="43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1517294" y="1404050"/>
            <a:ext cx="165101" cy="182099"/>
          </a:xfrm>
          <a:prstGeom prst="rect">
            <a:avLst/>
          </a:prstGeom>
        </p:spPr>
        <p:txBody>
          <a:bodyPr vert="horz" wrap="square" lIns="0" tIns="12698" rIns="0" bIns="0" rtlCol="0">
            <a:spAutoFit/>
          </a:bodyPr>
          <a:lstStyle/>
          <a:p>
            <a:pPr marL="12702">
              <a:spcBef>
                <a:spcPts val="100"/>
              </a:spcBef>
            </a:pPr>
            <a:r>
              <a:rPr sz="1100" spc="-224" dirty="0">
                <a:solidFill>
                  <a:srgbClr val="231F20"/>
                </a:solidFill>
                <a:latin typeface="Times New Roman"/>
                <a:cs typeface="Times New Roman"/>
              </a:rPr>
              <a:t> </a:t>
            </a:r>
            <a:endParaRPr sz="1100">
              <a:latin typeface="Times New Roman"/>
              <a:cs typeface="Times New Roman"/>
            </a:endParaRPr>
          </a:p>
        </p:txBody>
      </p:sp>
      <p:sp>
        <p:nvSpPr>
          <p:cNvPr id="5" name="object 5"/>
          <p:cNvSpPr txBox="1"/>
          <p:nvPr/>
        </p:nvSpPr>
        <p:spPr>
          <a:xfrm>
            <a:off x="1060098" y="2521650"/>
            <a:ext cx="165101" cy="182099"/>
          </a:xfrm>
          <a:prstGeom prst="rect">
            <a:avLst/>
          </a:prstGeom>
        </p:spPr>
        <p:txBody>
          <a:bodyPr vert="horz" wrap="square" lIns="0" tIns="12698" rIns="0" bIns="0" rtlCol="0">
            <a:spAutoFit/>
          </a:bodyPr>
          <a:lstStyle/>
          <a:p>
            <a:pPr marL="12702">
              <a:spcBef>
                <a:spcPts val="100"/>
              </a:spcBef>
            </a:pPr>
            <a:r>
              <a:rPr sz="1100" spc="-224" dirty="0">
                <a:solidFill>
                  <a:srgbClr val="231F20"/>
                </a:solidFill>
                <a:latin typeface="Times New Roman"/>
                <a:cs typeface="Times New Roman"/>
              </a:rPr>
              <a:t> </a:t>
            </a:r>
            <a:endParaRPr sz="1100">
              <a:latin typeface="Times New Roman"/>
              <a:cs typeface="Times New Roman"/>
            </a:endParaRPr>
          </a:p>
        </p:txBody>
      </p:sp>
      <p:sp>
        <p:nvSpPr>
          <p:cNvPr id="6" name="object 6"/>
          <p:cNvSpPr txBox="1"/>
          <p:nvPr/>
        </p:nvSpPr>
        <p:spPr>
          <a:xfrm>
            <a:off x="806450" y="2374900"/>
            <a:ext cx="2144394" cy="228266"/>
          </a:xfrm>
          <a:prstGeom prst="rect">
            <a:avLst/>
          </a:prstGeom>
        </p:spPr>
        <p:txBody>
          <a:bodyPr vert="horz" wrap="square" lIns="0" tIns="12698" rIns="0" bIns="0" rtlCol="0">
            <a:spAutoFit/>
          </a:bodyPr>
          <a:lstStyle/>
          <a:p>
            <a:pPr marL="12702">
              <a:spcBef>
                <a:spcPts val="100"/>
              </a:spcBef>
            </a:pPr>
            <a:r>
              <a:rPr lang="en-US" altLang="ja-JP" sz="1400" spc="100" dirty="0" smtClean="0">
                <a:solidFill>
                  <a:srgbClr val="231F20"/>
                </a:solidFill>
                <a:latin typeface="ＭＳ Ｐ明朝" panose="02020600040205080304" pitchFamily="18" charset="-128"/>
                <a:ea typeface="ＭＳ Ｐ明朝" panose="02020600040205080304" pitchFamily="18" charset="-128"/>
                <a:cs typeface="PMingLiU"/>
              </a:rPr>
              <a:t>(2) </a:t>
            </a:r>
            <a:r>
              <a:rPr sz="1400" spc="100" dirty="0" smtClean="0">
                <a:solidFill>
                  <a:srgbClr val="231F20"/>
                </a:solidFill>
                <a:latin typeface="ＭＳ Ｐ明朝" panose="02020600040205080304" pitchFamily="18" charset="-128"/>
                <a:ea typeface="ＭＳ Ｐ明朝" panose="02020600040205080304" pitchFamily="18" charset="-128"/>
                <a:cs typeface="PMingLiU"/>
              </a:rPr>
              <a:t>勤続期間の端数処理</a:t>
            </a:r>
            <a:endParaRPr sz="1400" dirty="0">
              <a:latin typeface="ＭＳ Ｐ明朝" panose="02020600040205080304" pitchFamily="18" charset="-128"/>
              <a:ea typeface="ＭＳ Ｐ明朝" panose="02020600040205080304" pitchFamily="18" charset="-128"/>
              <a:cs typeface="PMingLiU"/>
            </a:endParaRPr>
          </a:p>
        </p:txBody>
      </p:sp>
      <p:sp>
        <p:nvSpPr>
          <p:cNvPr id="7" name="object 7"/>
          <p:cNvSpPr txBox="1"/>
          <p:nvPr/>
        </p:nvSpPr>
        <p:spPr>
          <a:xfrm>
            <a:off x="1212496" y="3533580"/>
            <a:ext cx="1092200" cy="182099"/>
          </a:xfrm>
          <a:prstGeom prst="rect">
            <a:avLst/>
          </a:prstGeom>
        </p:spPr>
        <p:txBody>
          <a:bodyPr vert="horz" wrap="square" lIns="0" tIns="12698" rIns="0" bIns="0" rtlCol="0">
            <a:spAutoFit/>
          </a:bodyPr>
          <a:lstStyle/>
          <a:p>
            <a:pPr marL="12702">
              <a:spcBef>
                <a:spcPts val="100"/>
              </a:spcBef>
            </a:pPr>
            <a:r>
              <a:rPr sz="1100" spc="100" dirty="0">
                <a:solidFill>
                  <a:srgbClr val="231F20"/>
                </a:solidFill>
                <a:latin typeface="ＭＳ Ｐ明朝" panose="02020600040205080304" pitchFamily="18" charset="-128"/>
                <a:ea typeface="ＭＳ Ｐ明朝" panose="02020600040205080304" pitchFamily="18" charset="-128"/>
                <a:cs typeface="PMingLiU"/>
              </a:rPr>
              <a:t>勤続期間＝５年</a:t>
            </a:r>
            <a:endParaRPr sz="1100" dirty="0">
              <a:latin typeface="ＭＳ Ｐ明朝" panose="02020600040205080304" pitchFamily="18" charset="-128"/>
              <a:ea typeface="ＭＳ Ｐ明朝" panose="02020600040205080304" pitchFamily="18" charset="-128"/>
              <a:cs typeface="PMingLiU"/>
            </a:endParaRPr>
          </a:p>
        </p:txBody>
      </p:sp>
      <p:sp>
        <p:nvSpPr>
          <p:cNvPr id="8" name="object 8"/>
          <p:cNvSpPr txBox="1"/>
          <p:nvPr/>
        </p:nvSpPr>
        <p:spPr>
          <a:xfrm>
            <a:off x="1517294" y="3829744"/>
            <a:ext cx="165101" cy="182099"/>
          </a:xfrm>
          <a:prstGeom prst="rect">
            <a:avLst/>
          </a:prstGeom>
        </p:spPr>
        <p:txBody>
          <a:bodyPr vert="horz" wrap="square" lIns="0" tIns="12698" rIns="0" bIns="0" rtlCol="0">
            <a:spAutoFit/>
          </a:bodyPr>
          <a:lstStyle/>
          <a:p>
            <a:pPr marL="12702">
              <a:spcBef>
                <a:spcPts val="100"/>
              </a:spcBef>
            </a:pPr>
            <a:r>
              <a:rPr sz="1100" spc="-224" dirty="0">
                <a:solidFill>
                  <a:srgbClr val="231F20"/>
                </a:solidFill>
                <a:latin typeface="Times New Roman"/>
                <a:cs typeface="Times New Roman"/>
              </a:rPr>
              <a:t> </a:t>
            </a:r>
            <a:endParaRPr sz="1100">
              <a:latin typeface="Times New Roman"/>
              <a:cs typeface="Times New Roman"/>
            </a:endParaRPr>
          </a:p>
        </p:txBody>
      </p:sp>
      <p:sp>
        <p:nvSpPr>
          <p:cNvPr id="9" name="object 9"/>
          <p:cNvSpPr txBox="1"/>
          <p:nvPr/>
        </p:nvSpPr>
        <p:spPr>
          <a:xfrm>
            <a:off x="1409983" y="3812981"/>
            <a:ext cx="4863468" cy="182099"/>
          </a:xfrm>
          <a:prstGeom prst="rect">
            <a:avLst/>
          </a:prstGeom>
        </p:spPr>
        <p:txBody>
          <a:bodyPr vert="horz" wrap="square" lIns="0" tIns="12698" rIns="0" bIns="0" rtlCol="0">
            <a:spAutoFit/>
          </a:bodyPr>
          <a:lstStyle/>
          <a:p>
            <a:pPr marL="12702">
              <a:spcBef>
                <a:spcPts val="100"/>
              </a:spcBef>
            </a:pPr>
            <a:r>
              <a:rPr lang="ja-JP" altLang="en-US" sz="1100" spc="115" dirty="0" smtClean="0">
                <a:solidFill>
                  <a:srgbClr val="231F20"/>
                </a:solidFill>
                <a:latin typeface="ＭＳ Ｐ明朝" panose="02020600040205080304" pitchFamily="18" charset="-128"/>
                <a:ea typeface="ＭＳ Ｐ明朝" panose="02020600040205080304" pitchFamily="18" charset="-128"/>
                <a:cs typeface="PMingLiU"/>
              </a:rPr>
              <a:t>（注）　</a:t>
            </a:r>
            <a:r>
              <a:rPr sz="1100" spc="115" dirty="0" smtClean="0">
                <a:solidFill>
                  <a:srgbClr val="231F20"/>
                </a:solidFill>
                <a:latin typeface="ＭＳ Ｐ明朝" panose="02020600040205080304" pitchFamily="18" charset="-128"/>
                <a:ea typeface="ＭＳ Ｐ明朝" panose="02020600040205080304" pitchFamily="18" charset="-128"/>
                <a:cs typeface="PMingLiU"/>
              </a:rPr>
              <a:t>勤続期間に</a:t>
            </a:r>
            <a:r>
              <a:rPr sz="1100" spc="115" dirty="0">
                <a:solidFill>
                  <a:srgbClr val="231F20"/>
                </a:solidFill>
                <a:latin typeface="ＭＳ Ｐ明朝" panose="02020600040205080304" pitchFamily="18" charset="-128"/>
                <a:ea typeface="ＭＳ Ｐ明朝" panose="02020600040205080304" pitchFamily="18" charset="-128"/>
                <a:cs typeface="PMingLiU"/>
              </a:rPr>
              <a:t>１年未満の端数がある場合は</a:t>
            </a:r>
            <a:r>
              <a:rPr sz="1100" dirty="0">
                <a:solidFill>
                  <a:srgbClr val="231F20"/>
                </a:solidFill>
                <a:latin typeface="ＭＳ Ｐ明朝" panose="02020600040205080304" pitchFamily="18" charset="-128"/>
                <a:ea typeface="ＭＳ Ｐ明朝" panose="02020600040205080304" pitchFamily="18" charset="-128"/>
                <a:cs typeface="PMingLiU"/>
              </a:rPr>
              <a:t>,</a:t>
            </a:r>
            <a:r>
              <a:rPr sz="1100" spc="280" dirty="0">
                <a:solidFill>
                  <a:srgbClr val="231F20"/>
                </a:solidFill>
                <a:latin typeface="ＭＳ Ｐ明朝" panose="02020600040205080304" pitchFamily="18" charset="-128"/>
                <a:ea typeface="ＭＳ Ｐ明朝" panose="02020600040205080304" pitchFamily="18" charset="-128"/>
                <a:cs typeface="PMingLiU"/>
              </a:rPr>
              <a:t> </a:t>
            </a:r>
            <a:r>
              <a:rPr sz="1100" spc="100" dirty="0">
                <a:solidFill>
                  <a:srgbClr val="231F20"/>
                </a:solidFill>
                <a:latin typeface="ＭＳ Ｐ明朝" panose="02020600040205080304" pitchFamily="18" charset="-128"/>
                <a:ea typeface="ＭＳ Ｐ明朝" panose="02020600040205080304" pitchFamily="18" charset="-128"/>
                <a:cs typeface="PMingLiU"/>
              </a:rPr>
              <a:t>その端数は切り捨てる</a:t>
            </a:r>
            <a:r>
              <a:rPr sz="1100" dirty="0">
                <a:solidFill>
                  <a:srgbClr val="231F20"/>
                </a:solidFill>
                <a:latin typeface="ＭＳ Ｐ明朝" panose="02020600040205080304" pitchFamily="18" charset="-128"/>
                <a:ea typeface="ＭＳ Ｐ明朝" panose="02020600040205080304" pitchFamily="18" charset="-128"/>
                <a:cs typeface="PMingLiU"/>
              </a:rPr>
              <a:t>｡</a:t>
            </a:r>
            <a:r>
              <a:rPr sz="1100" spc="-190" dirty="0">
                <a:solidFill>
                  <a:srgbClr val="231F20"/>
                </a:solidFill>
                <a:latin typeface="ＭＳ Ｐ明朝" panose="02020600040205080304" pitchFamily="18" charset="-128"/>
                <a:ea typeface="ＭＳ Ｐ明朝" panose="02020600040205080304" pitchFamily="18" charset="-128"/>
                <a:cs typeface="PMingLiU"/>
              </a:rPr>
              <a:t> </a:t>
            </a:r>
            <a:endParaRPr sz="1100" dirty="0">
              <a:latin typeface="ＭＳ Ｐ明朝" panose="02020600040205080304" pitchFamily="18" charset="-128"/>
              <a:ea typeface="ＭＳ Ｐ明朝" panose="02020600040205080304" pitchFamily="18" charset="-128"/>
              <a:cs typeface="PMingLiU"/>
            </a:endParaRPr>
          </a:p>
        </p:txBody>
      </p:sp>
      <p:sp>
        <p:nvSpPr>
          <p:cNvPr id="10" name="object 10"/>
          <p:cNvSpPr txBox="1"/>
          <p:nvPr/>
        </p:nvSpPr>
        <p:spPr>
          <a:xfrm>
            <a:off x="1060098" y="4388543"/>
            <a:ext cx="165101" cy="182099"/>
          </a:xfrm>
          <a:prstGeom prst="rect">
            <a:avLst/>
          </a:prstGeom>
        </p:spPr>
        <p:txBody>
          <a:bodyPr vert="horz" wrap="square" lIns="0" tIns="12698" rIns="0" bIns="0" rtlCol="0">
            <a:spAutoFit/>
          </a:bodyPr>
          <a:lstStyle/>
          <a:p>
            <a:pPr marL="12702">
              <a:spcBef>
                <a:spcPts val="100"/>
              </a:spcBef>
            </a:pPr>
            <a:r>
              <a:rPr sz="1100" spc="-224" dirty="0">
                <a:solidFill>
                  <a:srgbClr val="231F20"/>
                </a:solidFill>
                <a:latin typeface="Times New Roman"/>
                <a:cs typeface="Times New Roman"/>
              </a:rPr>
              <a:t> </a:t>
            </a:r>
            <a:endParaRPr sz="1100">
              <a:latin typeface="Times New Roman"/>
              <a:cs typeface="Times New Roman"/>
            </a:endParaRPr>
          </a:p>
        </p:txBody>
      </p:sp>
      <p:sp>
        <p:nvSpPr>
          <p:cNvPr id="11" name="object 11"/>
          <p:cNvSpPr txBox="1"/>
          <p:nvPr/>
        </p:nvSpPr>
        <p:spPr>
          <a:xfrm>
            <a:off x="1364895" y="4371781"/>
            <a:ext cx="2006601" cy="182099"/>
          </a:xfrm>
          <a:prstGeom prst="rect">
            <a:avLst/>
          </a:prstGeom>
        </p:spPr>
        <p:txBody>
          <a:bodyPr vert="horz" wrap="square" lIns="0" tIns="12698" rIns="0" bIns="0" rtlCol="0">
            <a:spAutoFit/>
          </a:bodyPr>
          <a:lstStyle/>
          <a:p>
            <a:pPr marL="12702">
              <a:spcBef>
                <a:spcPts val="100"/>
              </a:spcBef>
            </a:pPr>
            <a:r>
              <a:rPr sz="1100" spc="100" dirty="0">
                <a:solidFill>
                  <a:srgbClr val="231F20"/>
                </a:solidFill>
                <a:latin typeface="ＭＳ Ｐ明朝" panose="02020600040205080304" pitchFamily="18" charset="-128"/>
                <a:ea typeface="ＭＳ Ｐ明朝" panose="02020600040205080304" pitchFamily="18" charset="-128"/>
                <a:cs typeface="PMingLiU"/>
              </a:rPr>
              <a:t>勤続期間から除く期間の計算</a:t>
            </a:r>
            <a:endParaRPr sz="1100" dirty="0">
              <a:latin typeface="ＭＳ Ｐ明朝" panose="02020600040205080304" pitchFamily="18" charset="-128"/>
              <a:ea typeface="ＭＳ Ｐ明朝" panose="02020600040205080304" pitchFamily="18" charset="-128"/>
              <a:cs typeface="PMingLiU"/>
            </a:endParaRPr>
          </a:p>
        </p:txBody>
      </p:sp>
      <p:sp>
        <p:nvSpPr>
          <p:cNvPr id="12" name="object 12"/>
          <p:cNvSpPr txBox="1"/>
          <p:nvPr/>
        </p:nvSpPr>
        <p:spPr>
          <a:xfrm>
            <a:off x="1212498" y="5582087"/>
            <a:ext cx="1701799" cy="182099"/>
          </a:xfrm>
          <a:prstGeom prst="rect">
            <a:avLst/>
          </a:prstGeom>
        </p:spPr>
        <p:txBody>
          <a:bodyPr vert="horz" wrap="square" lIns="0" tIns="12698" rIns="0" bIns="0" rtlCol="0">
            <a:spAutoFit/>
          </a:bodyPr>
          <a:lstStyle/>
          <a:p>
            <a:pPr marL="12702">
              <a:spcBef>
                <a:spcPts val="100"/>
              </a:spcBef>
            </a:pPr>
            <a:r>
              <a:rPr sz="1100" spc="100" dirty="0">
                <a:solidFill>
                  <a:srgbClr val="231F20"/>
                </a:solidFill>
                <a:latin typeface="ＭＳ Ｐ明朝" panose="02020600040205080304" pitchFamily="18" charset="-128"/>
                <a:ea typeface="ＭＳ Ｐ明朝" panose="02020600040205080304" pitchFamily="18" charset="-128"/>
                <a:cs typeface="PMingLiU"/>
              </a:rPr>
              <a:t>勤続期間から除く期間</a:t>
            </a:r>
            <a:r>
              <a:rPr sz="1100" dirty="0">
                <a:solidFill>
                  <a:srgbClr val="231F20"/>
                </a:solidFill>
                <a:latin typeface="ＭＳ Ｐ明朝" panose="02020600040205080304" pitchFamily="18" charset="-128"/>
                <a:ea typeface="ＭＳ Ｐ明朝" panose="02020600040205080304" pitchFamily="18" charset="-128"/>
                <a:cs typeface="PMingLiU"/>
              </a:rPr>
              <a:t>＝</a:t>
            </a:r>
            <a:r>
              <a:rPr sz="1100" spc="-190" dirty="0">
                <a:solidFill>
                  <a:srgbClr val="231F20"/>
                </a:solidFill>
                <a:latin typeface="ＭＳ Ｐ明朝" panose="02020600040205080304" pitchFamily="18" charset="-128"/>
                <a:ea typeface="ＭＳ Ｐ明朝" panose="02020600040205080304" pitchFamily="18" charset="-128"/>
                <a:cs typeface="PMingLiU"/>
              </a:rPr>
              <a:t> </a:t>
            </a:r>
            <a:endParaRPr sz="1100" dirty="0">
              <a:latin typeface="ＭＳ Ｐ明朝" panose="02020600040205080304" pitchFamily="18" charset="-128"/>
              <a:ea typeface="ＭＳ Ｐ明朝" panose="02020600040205080304" pitchFamily="18" charset="-128"/>
              <a:cs typeface="PMingLiU"/>
            </a:endParaRPr>
          </a:p>
        </p:txBody>
      </p:sp>
      <p:sp>
        <p:nvSpPr>
          <p:cNvPr id="13" name="object 13"/>
          <p:cNvSpPr txBox="1"/>
          <p:nvPr/>
        </p:nvSpPr>
        <p:spPr>
          <a:xfrm>
            <a:off x="3076223" y="5489382"/>
            <a:ext cx="304798" cy="182099"/>
          </a:xfrm>
          <a:prstGeom prst="rect">
            <a:avLst/>
          </a:prstGeom>
        </p:spPr>
        <p:txBody>
          <a:bodyPr vert="horz" wrap="square" lIns="0" tIns="12698" rIns="0" bIns="0" rtlCol="0">
            <a:spAutoFit/>
          </a:bodyPr>
          <a:lstStyle/>
          <a:p>
            <a:pPr marL="12702">
              <a:spcBef>
                <a:spcPts val="100"/>
              </a:spcBef>
            </a:pPr>
            <a:r>
              <a:rPr sz="1100" dirty="0">
                <a:solidFill>
                  <a:srgbClr val="231F20"/>
                </a:solidFill>
                <a:latin typeface="ＭＳ Ｐ明朝" panose="02020600040205080304" pitchFamily="18" charset="-128"/>
                <a:ea typeface="ＭＳ Ｐ明朝" panose="02020600040205080304" pitchFamily="18" charset="-128"/>
                <a:cs typeface="PMingLiU"/>
              </a:rPr>
              <a:t>６月</a:t>
            </a:r>
            <a:endParaRPr sz="1100" dirty="0">
              <a:latin typeface="ＭＳ Ｐ明朝" panose="02020600040205080304" pitchFamily="18" charset="-128"/>
              <a:ea typeface="ＭＳ Ｐ明朝" panose="02020600040205080304" pitchFamily="18" charset="-128"/>
              <a:cs typeface="PMingLiU"/>
            </a:endParaRPr>
          </a:p>
        </p:txBody>
      </p:sp>
      <p:sp>
        <p:nvSpPr>
          <p:cNvPr id="14" name="object 14"/>
          <p:cNvSpPr txBox="1"/>
          <p:nvPr/>
        </p:nvSpPr>
        <p:spPr>
          <a:xfrm>
            <a:off x="3146072" y="5674804"/>
            <a:ext cx="165101" cy="182099"/>
          </a:xfrm>
          <a:prstGeom prst="rect">
            <a:avLst/>
          </a:prstGeom>
        </p:spPr>
        <p:txBody>
          <a:bodyPr vert="horz" wrap="square" lIns="0" tIns="12698" rIns="0" bIns="0" rtlCol="0">
            <a:spAutoFit/>
          </a:bodyPr>
          <a:lstStyle/>
          <a:p>
            <a:pPr marL="12702">
              <a:spcBef>
                <a:spcPts val="100"/>
              </a:spcBef>
            </a:pPr>
            <a:r>
              <a:rPr sz="1100" dirty="0">
                <a:solidFill>
                  <a:srgbClr val="231F20"/>
                </a:solidFill>
                <a:latin typeface="ＭＳ Ｐ明朝" panose="02020600040205080304" pitchFamily="18" charset="-128"/>
                <a:ea typeface="ＭＳ Ｐ明朝" panose="02020600040205080304" pitchFamily="18" charset="-128"/>
                <a:cs typeface="PMingLiU"/>
              </a:rPr>
              <a:t>２</a:t>
            </a:r>
            <a:endParaRPr sz="1100" dirty="0">
              <a:latin typeface="ＭＳ Ｐ明朝" panose="02020600040205080304" pitchFamily="18" charset="-128"/>
              <a:ea typeface="ＭＳ Ｐ明朝" panose="02020600040205080304" pitchFamily="18" charset="-128"/>
              <a:cs typeface="PMingLiU"/>
            </a:endParaRPr>
          </a:p>
        </p:txBody>
      </p:sp>
      <p:sp>
        <p:nvSpPr>
          <p:cNvPr id="15" name="object 15"/>
          <p:cNvSpPr/>
          <p:nvPr/>
        </p:nvSpPr>
        <p:spPr>
          <a:xfrm>
            <a:off x="3053994" y="5681407"/>
            <a:ext cx="349250" cy="0"/>
          </a:xfrm>
          <a:custGeom>
            <a:avLst/>
            <a:gdLst/>
            <a:ahLst/>
            <a:cxnLst/>
            <a:rect l="l" t="t" r="r" b="b"/>
            <a:pathLst>
              <a:path w="349250">
                <a:moveTo>
                  <a:pt x="0" y="0"/>
                </a:moveTo>
                <a:lnTo>
                  <a:pt x="349250" y="0"/>
                </a:lnTo>
              </a:path>
            </a:pathLst>
          </a:custGeom>
          <a:ln w="3810">
            <a:solidFill>
              <a:srgbClr val="231F20"/>
            </a:solidFill>
          </a:ln>
        </p:spPr>
        <p:txBody>
          <a:bodyPr wrap="square" lIns="0" tIns="0" rIns="0" bIns="0" rtlCol="0"/>
          <a:lstStyle/>
          <a:p>
            <a:endParaRPr/>
          </a:p>
        </p:txBody>
      </p:sp>
      <p:sp>
        <p:nvSpPr>
          <p:cNvPr id="16" name="object 16"/>
          <p:cNvSpPr txBox="1"/>
          <p:nvPr/>
        </p:nvSpPr>
        <p:spPr>
          <a:xfrm>
            <a:off x="3555647" y="5582097"/>
            <a:ext cx="622300" cy="182099"/>
          </a:xfrm>
          <a:prstGeom prst="rect">
            <a:avLst/>
          </a:prstGeom>
        </p:spPr>
        <p:txBody>
          <a:bodyPr vert="horz" wrap="square" lIns="0" tIns="12698" rIns="0" bIns="0" rtlCol="0">
            <a:spAutoFit/>
          </a:bodyPr>
          <a:lstStyle/>
          <a:p>
            <a:pPr marL="12702">
              <a:spcBef>
                <a:spcPts val="100"/>
              </a:spcBef>
              <a:tabLst>
                <a:tab pos="316897" algn="l"/>
              </a:tabLst>
            </a:pPr>
            <a:r>
              <a:rPr sz="1100" dirty="0">
                <a:solidFill>
                  <a:srgbClr val="231F20"/>
                </a:solidFill>
                <a:latin typeface="ＭＳ Ｐ明朝" panose="02020600040205080304" pitchFamily="18" charset="-128"/>
                <a:ea typeface="ＭＳ Ｐ明朝" panose="02020600040205080304" pitchFamily="18" charset="-128"/>
                <a:cs typeface="PMingLiU"/>
              </a:rPr>
              <a:t>→	</a:t>
            </a:r>
            <a:r>
              <a:rPr sz="1100" spc="100" dirty="0">
                <a:solidFill>
                  <a:srgbClr val="231F20"/>
                </a:solidFill>
                <a:latin typeface="ＭＳ Ｐ明朝" panose="02020600040205080304" pitchFamily="18" charset="-128"/>
                <a:ea typeface="ＭＳ Ｐ明朝" panose="02020600040205080304" pitchFamily="18" charset="-128"/>
                <a:cs typeface="PMingLiU"/>
              </a:rPr>
              <a:t>３</a:t>
            </a:r>
            <a:r>
              <a:rPr sz="1100" dirty="0">
                <a:solidFill>
                  <a:srgbClr val="231F20"/>
                </a:solidFill>
                <a:latin typeface="ＭＳ Ｐ明朝" panose="02020600040205080304" pitchFamily="18" charset="-128"/>
                <a:ea typeface="ＭＳ Ｐ明朝" panose="02020600040205080304" pitchFamily="18" charset="-128"/>
                <a:cs typeface="PMingLiU"/>
              </a:rPr>
              <a:t>月</a:t>
            </a:r>
            <a:endParaRPr sz="1100" dirty="0">
              <a:latin typeface="ＭＳ Ｐ明朝" panose="02020600040205080304" pitchFamily="18" charset="-128"/>
              <a:ea typeface="ＭＳ Ｐ明朝" panose="02020600040205080304" pitchFamily="18" charset="-128"/>
              <a:cs typeface="PMingLiU"/>
            </a:endParaRPr>
          </a:p>
        </p:txBody>
      </p:sp>
      <p:sp>
        <p:nvSpPr>
          <p:cNvPr id="17" name="object 17"/>
          <p:cNvSpPr txBox="1"/>
          <p:nvPr/>
        </p:nvSpPr>
        <p:spPr>
          <a:xfrm>
            <a:off x="696596" y="6177514"/>
            <a:ext cx="2959095" cy="228266"/>
          </a:xfrm>
          <a:prstGeom prst="rect">
            <a:avLst/>
          </a:prstGeom>
        </p:spPr>
        <p:txBody>
          <a:bodyPr vert="horz" wrap="square" lIns="0" tIns="12698" rIns="0" bIns="0" rtlCol="0">
            <a:spAutoFit/>
          </a:bodyPr>
          <a:lstStyle/>
          <a:p>
            <a:pPr marL="12702">
              <a:spcBef>
                <a:spcPts val="100"/>
              </a:spcBef>
              <a:tabLst>
                <a:tab pos="316897" algn="l"/>
              </a:tabLst>
            </a:pPr>
            <a:r>
              <a:rPr sz="1400" dirty="0">
                <a:solidFill>
                  <a:srgbClr val="231F20"/>
                </a:solidFill>
                <a:latin typeface="ＭＳ Ｐ明朝" panose="02020600040205080304" pitchFamily="18" charset="-128"/>
                <a:ea typeface="ＭＳ Ｐ明朝" panose="02020600040205080304" pitchFamily="18" charset="-128"/>
                <a:cs typeface="PMingLiU"/>
              </a:rPr>
              <a:t>２	</a:t>
            </a:r>
            <a:r>
              <a:rPr sz="1400" spc="100" dirty="0">
                <a:solidFill>
                  <a:srgbClr val="231F20"/>
                </a:solidFill>
                <a:latin typeface="ＭＳ Ｐ明朝" panose="02020600040205080304" pitchFamily="18" charset="-128"/>
                <a:ea typeface="ＭＳ Ｐ明朝" panose="02020600040205080304" pitchFamily="18" charset="-128"/>
                <a:cs typeface="PMingLiU"/>
              </a:rPr>
              <a:t>勤続期間に通算する期間</a:t>
            </a:r>
            <a:endParaRPr sz="1400" dirty="0">
              <a:latin typeface="ＭＳ Ｐ明朝" panose="02020600040205080304" pitchFamily="18" charset="-128"/>
              <a:ea typeface="ＭＳ Ｐ明朝" panose="02020600040205080304" pitchFamily="18" charset="-128"/>
              <a:cs typeface="PMingLiU"/>
            </a:endParaRPr>
          </a:p>
        </p:txBody>
      </p:sp>
      <p:sp>
        <p:nvSpPr>
          <p:cNvPr id="18" name="object 18"/>
          <p:cNvSpPr txBox="1"/>
          <p:nvPr/>
        </p:nvSpPr>
        <p:spPr>
          <a:xfrm>
            <a:off x="1212499" y="6500553"/>
            <a:ext cx="165101" cy="182099"/>
          </a:xfrm>
          <a:prstGeom prst="rect">
            <a:avLst/>
          </a:prstGeom>
        </p:spPr>
        <p:txBody>
          <a:bodyPr vert="horz" wrap="square" lIns="0" tIns="12698" rIns="0" bIns="0" rtlCol="0">
            <a:spAutoFit/>
          </a:bodyPr>
          <a:lstStyle/>
          <a:p>
            <a:pPr marL="12702">
              <a:spcBef>
                <a:spcPts val="100"/>
              </a:spcBef>
            </a:pPr>
            <a:r>
              <a:rPr sz="1100" spc="-224" dirty="0">
                <a:solidFill>
                  <a:srgbClr val="231F20"/>
                </a:solidFill>
                <a:latin typeface="Times New Roman"/>
                <a:cs typeface="Times New Roman"/>
              </a:rPr>
              <a:t> </a:t>
            </a:r>
            <a:endParaRPr sz="1100">
              <a:latin typeface="Times New Roman"/>
              <a:cs typeface="Times New Roman"/>
            </a:endParaRPr>
          </a:p>
        </p:txBody>
      </p:sp>
      <p:sp>
        <p:nvSpPr>
          <p:cNvPr id="19" name="object 19"/>
          <p:cNvSpPr txBox="1"/>
          <p:nvPr/>
        </p:nvSpPr>
        <p:spPr>
          <a:xfrm>
            <a:off x="802321" y="6489700"/>
            <a:ext cx="2870554" cy="228266"/>
          </a:xfrm>
          <a:prstGeom prst="rect">
            <a:avLst/>
          </a:prstGeom>
        </p:spPr>
        <p:txBody>
          <a:bodyPr vert="horz" wrap="square" lIns="0" tIns="12698" rIns="0" bIns="0" rtlCol="0">
            <a:spAutoFit/>
          </a:bodyPr>
          <a:lstStyle/>
          <a:p>
            <a:pPr marL="12702">
              <a:spcBef>
                <a:spcPts val="100"/>
              </a:spcBef>
            </a:pPr>
            <a:r>
              <a:rPr lang="en-US" sz="1400" spc="100" dirty="0" smtClean="0">
                <a:solidFill>
                  <a:srgbClr val="231F20"/>
                </a:solidFill>
                <a:latin typeface="ＭＳ Ｐ明朝" panose="02020600040205080304" pitchFamily="18" charset="-128"/>
                <a:ea typeface="ＭＳ Ｐ明朝" panose="02020600040205080304" pitchFamily="18" charset="-128"/>
                <a:cs typeface="PMingLiU"/>
              </a:rPr>
              <a:t>(1) </a:t>
            </a:r>
            <a:r>
              <a:rPr sz="1400" spc="100" dirty="0" smtClean="0">
                <a:solidFill>
                  <a:srgbClr val="231F20"/>
                </a:solidFill>
                <a:latin typeface="ＭＳ Ｐ明朝" panose="02020600040205080304" pitchFamily="18" charset="-128"/>
                <a:ea typeface="ＭＳ Ｐ明朝" panose="02020600040205080304" pitchFamily="18" charset="-128"/>
                <a:cs typeface="PMingLiU"/>
              </a:rPr>
              <a:t>公務員の期間を通算する場合</a:t>
            </a:r>
            <a:endParaRPr sz="1400" dirty="0">
              <a:latin typeface="ＭＳ Ｐ明朝" panose="02020600040205080304" pitchFamily="18" charset="-128"/>
              <a:ea typeface="ＭＳ Ｐ明朝" panose="02020600040205080304" pitchFamily="18" charset="-128"/>
              <a:cs typeface="PMingLiU"/>
            </a:endParaRPr>
          </a:p>
        </p:txBody>
      </p:sp>
      <p:sp>
        <p:nvSpPr>
          <p:cNvPr id="20" name="object 20"/>
          <p:cNvSpPr txBox="1"/>
          <p:nvPr/>
        </p:nvSpPr>
        <p:spPr>
          <a:xfrm>
            <a:off x="1364894" y="7601389"/>
            <a:ext cx="1244601" cy="182099"/>
          </a:xfrm>
          <a:prstGeom prst="rect">
            <a:avLst/>
          </a:prstGeom>
        </p:spPr>
        <p:txBody>
          <a:bodyPr vert="horz" wrap="square" lIns="0" tIns="12698" rIns="0" bIns="0" rtlCol="0">
            <a:spAutoFit/>
          </a:bodyPr>
          <a:lstStyle/>
          <a:p>
            <a:pPr marL="12702">
              <a:spcBef>
                <a:spcPts val="100"/>
              </a:spcBef>
            </a:pPr>
            <a:r>
              <a:rPr sz="1100" spc="100" dirty="0">
                <a:solidFill>
                  <a:srgbClr val="231F20"/>
                </a:solidFill>
                <a:latin typeface="ＭＳ Ｐ明朝" panose="02020600040205080304" pitchFamily="18" charset="-128"/>
                <a:ea typeface="ＭＳ Ｐ明朝" panose="02020600040205080304" pitchFamily="18" charset="-128"/>
                <a:cs typeface="PMingLiU"/>
              </a:rPr>
              <a:t>勤続期間＝Ａ＋</a:t>
            </a:r>
            <a:r>
              <a:rPr sz="1100" dirty="0">
                <a:solidFill>
                  <a:srgbClr val="231F20"/>
                </a:solidFill>
                <a:latin typeface="ＭＳ Ｐ明朝" panose="02020600040205080304" pitchFamily="18" charset="-128"/>
                <a:ea typeface="ＭＳ Ｐ明朝" panose="02020600040205080304" pitchFamily="18" charset="-128"/>
                <a:cs typeface="PMingLiU"/>
              </a:rPr>
              <a:t>Ｂ</a:t>
            </a:r>
            <a:r>
              <a:rPr sz="1100" spc="-190" dirty="0">
                <a:solidFill>
                  <a:srgbClr val="231F20"/>
                </a:solidFill>
                <a:latin typeface="ＭＳ Ｐ明朝" panose="02020600040205080304" pitchFamily="18" charset="-128"/>
                <a:ea typeface="ＭＳ Ｐ明朝" panose="02020600040205080304" pitchFamily="18" charset="-128"/>
                <a:cs typeface="PMingLiU"/>
              </a:rPr>
              <a:t> </a:t>
            </a:r>
            <a:endParaRPr sz="1100" dirty="0">
              <a:latin typeface="ＭＳ Ｐ明朝" panose="02020600040205080304" pitchFamily="18" charset="-128"/>
              <a:ea typeface="ＭＳ Ｐ明朝" panose="02020600040205080304" pitchFamily="18" charset="-128"/>
              <a:cs typeface="PMingLiU"/>
            </a:endParaRPr>
          </a:p>
        </p:txBody>
      </p:sp>
      <p:sp>
        <p:nvSpPr>
          <p:cNvPr id="21" name="object 21"/>
          <p:cNvSpPr txBox="1"/>
          <p:nvPr/>
        </p:nvSpPr>
        <p:spPr>
          <a:xfrm>
            <a:off x="1212499" y="8176953"/>
            <a:ext cx="165101" cy="182099"/>
          </a:xfrm>
          <a:prstGeom prst="rect">
            <a:avLst/>
          </a:prstGeom>
        </p:spPr>
        <p:txBody>
          <a:bodyPr vert="horz" wrap="square" lIns="0" tIns="12698" rIns="0" bIns="0" rtlCol="0">
            <a:spAutoFit/>
          </a:bodyPr>
          <a:lstStyle/>
          <a:p>
            <a:pPr marL="12702">
              <a:spcBef>
                <a:spcPts val="100"/>
              </a:spcBef>
            </a:pPr>
            <a:r>
              <a:rPr sz="1100" spc="-224" dirty="0">
                <a:solidFill>
                  <a:srgbClr val="231F20"/>
                </a:solidFill>
                <a:latin typeface="Times New Roman"/>
                <a:cs typeface="Times New Roman"/>
              </a:rPr>
              <a:t> </a:t>
            </a:r>
            <a:endParaRPr sz="1100">
              <a:latin typeface="Times New Roman"/>
              <a:cs typeface="Times New Roman"/>
            </a:endParaRPr>
          </a:p>
        </p:txBody>
      </p:sp>
      <p:sp>
        <p:nvSpPr>
          <p:cNvPr id="22" name="object 22"/>
          <p:cNvSpPr txBox="1"/>
          <p:nvPr/>
        </p:nvSpPr>
        <p:spPr>
          <a:xfrm>
            <a:off x="806450" y="8166434"/>
            <a:ext cx="2838097" cy="228266"/>
          </a:xfrm>
          <a:prstGeom prst="rect">
            <a:avLst/>
          </a:prstGeom>
        </p:spPr>
        <p:txBody>
          <a:bodyPr vert="horz" wrap="square" lIns="0" tIns="12698" rIns="0" bIns="0" rtlCol="0">
            <a:spAutoFit/>
          </a:bodyPr>
          <a:lstStyle/>
          <a:p>
            <a:pPr marL="12702">
              <a:spcBef>
                <a:spcPts val="100"/>
              </a:spcBef>
            </a:pPr>
            <a:r>
              <a:rPr lang="en-US" sz="1400" spc="100" dirty="0" smtClean="0">
                <a:solidFill>
                  <a:srgbClr val="231F20"/>
                </a:solidFill>
                <a:latin typeface="ＭＳ Ｐ明朝" panose="02020600040205080304" pitchFamily="18" charset="-128"/>
                <a:ea typeface="ＭＳ Ｐ明朝" panose="02020600040205080304" pitchFamily="18" charset="-128"/>
                <a:cs typeface="PMingLiU"/>
              </a:rPr>
              <a:t>(2) </a:t>
            </a:r>
            <a:r>
              <a:rPr sz="1400" spc="100" dirty="0" smtClean="0">
                <a:solidFill>
                  <a:srgbClr val="231F20"/>
                </a:solidFill>
                <a:latin typeface="ＭＳ Ｐ明朝" panose="02020600040205080304" pitchFamily="18" charset="-128"/>
                <a:ea typeface="ＭＳ Ｐ明朝" panose="02020600040205080304" pitchFamily="18" charset="-128"/>
                <a:cs typeface="PMingLiU"/>
              </a:rPr>
              <a:t>公務員の期間を通算する場合</a:t>
            </a:r>
            <a:endParaRPr sz="1400" dirty="0">
              <a:latin typeface="ＭＳ Ｐ明朝" panose="02020600040205080304" pitchFamily="18" charset="-128"/>
              <a:ea typeface="ＭＳ Ｐ明朝" panose="02020600040205080304" pitchFamily="18" charset="-128"/>
              <a:cs typeface="PMingLiU"/>
            </a:endParaRPr>
          </a:p>
        </p:txBody>
      </p:sp>
      <p:sp>
        <p:nvSpPr>
          <p:cNvPr id="23" name="object 23"/>
          <p:cNvSpPr txBox="1"/>
          <p:nvPr/>
        </p:nvSpPr>
        <p:spPr>
          <a:xfrm>
            <a:off x="1401445" y="9289344"/>
            <a:ext cx="1549399" cy="182099"/>
          </a:xfrm>
          <a:prstGeom prst="rect">
            <a:avLst/>
          </a:prstGeom>
        </p:spPr>
        <p:txBody>
          <a:bodyPr vert="horz" wrap="square" lIns="0" tIns="12698" rIns="0" bIns="0" rtlCol="0">
            <a:spAutoFit/>
          </a:bodyPr>
          <a:lstStyle/>
          <a:p>
            <a:pPr marL="12702">
              <a:spcBef>
                <a:spcPts val="100"/>
              </a:spcBef>
            </a:pPr>
            <a:r>
              <a:rPr sz="1100" spc="100" dirty="0">
                <a:solidFill>
                  <a:srgbClr val="231F20"/>
                </a:solidFill>
                <a:latin typeface="ＭＳ Ｐ明朝" panose="02020600040205080304" pitchFamily="18" charset="-128"/>
                <a:ea typeface="ＭＳ Ｐ明朝" panose="02020600040205080304" pitchFamily="18" charset="-128"/>
                <a:cs typeface="PMingLiU"/>
              </a:rPr>
              <a:t>勤続期間＝Ａ＋Ｂ＋</a:t>
            </a:r>
            <a:r>
              <a:rPr sz="1100" dirty="0">
                <a:solidFill>
                  <a:srgbClr val="231F20"/>
                </a:solidFill>
                <a:latin typeface="ＭＳ Ｐ明朝" panose="02020600040205080304" pitchFamily="18" charset="-128"/>
                <a:ea typeface="ＭＳ Ｐ明朝" panose="02020600040205080304" pitchFamily="18" charset="-128"/>
                <a:cs typeface="PMingLiU"/>
              </a:rPr>
              <a:t>Ｃ</a:t>
            </a:r>
            <a:r>
              <a:rPr sz="1100" spc="-190" dirty="0">
                <a:solidFill>
                  <a:srgbClr val="231F20"/>
                </a:solidFill>
                <a:latin typeface="ＭＳ Ｐ明朝" panose="02020600040205080304" pitchFamily="18" charset="-128"/>
                <a:ea typeface="ＭＳ Ｐ明朝" panose="02020600040205080304" pitchFamily="18" charset="-128"/>
                <a:cs typeface="PMingLiU"/>
              </a:rPr>
              <a:t> </a:t>
            </a:r>
            <a:endParaRPr sz="1100" dirty="0">
              <a:latin typeface="ＭＳ Ｐ明朝" panose="02020600040205080304" pitchFamily="18" charset="-128"/>
              <a:ea typeface="ＭＳ Ｐ明朝" panose="02020600040205080304" pitchFamily="18" charset="-128"/>
              <a:cs typeface="PMingLiU"/>
            </a:endParaRPr>
          </a:p>
        </p:txBody>
      </p:sp>
      <p:grpSp>
        <p:nvGrpSpPr>
          <p:cNvPr id="24" name="object 24"/>
          <p:cNvGrpSpPr/>
          <p:nvPr/>
        </p:nvGrpSpPr>
        <p:grpSpPr>
          <a:xfrm>
            <a:off x="1390294" y="2671510"/>
            <a:ext cx="4699000" cy="382906"/>
            <a:chOff x="1390294" y="2671508"/>
            <a:chExt cx="4699000" cy="382905"/>
          </a:xfrm>
        </p:grpSpPr>
        <p:sp>
          <p:nvSpPr>
            <p:cNvPr id="25" name="object 25"/>
            <p:cNvSpPr/>
            <p:nvPr/>
          </p:nvSpPr>
          <p:spPr>
            <a:xfrm>
              <a:off x="3866794" y="2673413"/>
              <a:ext cx="2220595" cy="379095"/>
            </a:xfrm>
            <a:custGeom>
              <a:avLst/>
              <a:gdLst/>
              <a:ahLst/>
              <a:cxnLst/>
              <a:rect l="l" t="t" r="r" b="b"/>
              <a:pathLst>
                <a:path w="2220595" h="379094">
                  <a:moveTo>
                    <a:pt x="0" y="0"/>
                  </a:moveTo>
                  <a:lnTo>
                    <a:pt x="76338" y="219"/>
                  </a:lnTo>
                  <a:lnTo>
                    <a:pt x="152031" y="874"/>
                  </a:lnTo>
                  <a:lnTo>
                    <a:pt x="227036" y="1957"/>
                  </a:lnTo>
                  <a:lnTo>
                    <a:pt x="301313" y="3460"/>
                  </a:lnTo>
                  <a:lnTo>
                    <a:pt x="374820" y="5378"/>
                  </a:lnTo>
                  <a:lnTo>
                    <a:pt x="447516" y="7702"/>
                  </a:lnTo>
                  <a:lnTo>
                    <a:pt x="519359" y="10425"/>
                  </a:lnTo>
                  <a:lnTo>
                    <a:pt x="590308" y="13542"/>
                  </a:lnTo>
                  <a:lnTo>
                    <a:pt x="660322" y="17044"/>
                  </a:lnTo>
                  <a:lnTo>
                    <a:pt x="729360" y="20924"/>
                  </a:lnTo>
                  <a:lnTo>
                    <a:pt x="797379" y="25176"/>
                  </a:lnTo>
                  <a:lnTo>
                    <a:pt x="864339" y="29792"/>
                  </a:lnTo>
                  <a:lnTo>
                    <a:pt x="930199" y="34765"/>
                  </a:lnTo>
                  <a:lnTo>
                    <a:pt x="994916" y="40089"/>
                  </a:lnTo>
                  <a:lnTo>
                    <a:pt x="1058450" y="45756"/>
                  </a:lnTo>
                  <a:lnTo>
                    <a:pt x="1120759" y="51759"/>
                  </a:lnTo>
                  <a:lnTo>
                    <a:pt x="1181803" y="58091"/>
                  </a:lnTo>
                  <a:lnTo>
                    <a:pt x="1241539" y="64745"/>
                  </a:lnTo>
                  <a:lnTo>
                    <a:pt x="1299926" y="71714"/>
                  </a:lnTo>
                  <a:lnTo>
                    <a:pt x="1356923" y="78991"/>
                  </a:lnTo>
                  <a:lnTo>
                    <a:pt x="1412488" y="86569"/>
                  </a:lnTo>
                  <a:lnTo>
                    <a:pt x="1466581" y="94441"/>
                  </a:lnTo>
                  <a:lnTo>
                    <a:pt x="1519160" y="102599"/>
                  </a:lnTo>
                  <a:lnTo>
                    <a:pt x="1570183" y="111037"/>
                  </a:lnTo>
                  <a:lnTo>
                    <a:pt x="1619609" y="119748"/>
                  </a:lnTo>
                  <a:lnTo>
                    <a:pt x="1667398" y="128724"/>
                  </a:lnTo>
                  <a:lnTo>
                    <a:pt x="1713506" y="137959"/>
                  </a:lnTo>
                  <a:lnTo>
                    <a:pt x="1757894" y="147445"/>
                  </a:lnTo>
                  <a:lnTo>
                    <a:pt x="1800520" y="157175"/>
                  </a:lnTo>
                  <a:lnTo>
                    <a:pt x="1841342" y="167143"/>
                  </a:lnTo>
                  <a:lnTo>
                    <a:pt x="1880319" y="177341"/>
                  </a:lnTo>
                  <a:lnTo>
                    <a:pt x="1917410" y="187762"/>
                  </a:lnTo>
                  <a:lnTo>
                    <a:pt x="1985767" y="209246"/>
                  </a:lnTo>
                  <a:lnTo>
                    <a:pt x="2046084" y="231537"/>
                  </a:lnTo>
                  <a:lnTo>
                    <a:pt x="2098028" y="254581"/>
                  </a:lnTo>
                  <a:lnTo>
                    <a:pt x="2141270" y="278319"/>
                  </a:lnTo>
                  <a:lnTo>
                    <a:pt x="2175478" y="302696"/>
                  </a:lnTo>
                  <a:lnTo>
                    <a:pt x="2209129" y="340336"/>
                  </a:lnTo>
                  <a:lnTo>
                    <a:pt x="2219307" y="366062"/>
                  </a:lnTo>
                  <a:lnTo>
                    <a:pt x="2220595" y="379095"/>
                  </a:lnTo>
                </a:path>
              </a:pathLst>
            </a:custGeom>
            <a:ln w="3810">
              <a:solidFill>
                <a:srgbClr val="231F20"/>
              </a:solidFill>
            </a:ln>
          </p:spPr>
          <p:txBody>
            <a:bodyPr wrap="square" lIns="0" tIns="0" rIns="0" bIns="0" rtlCol="0"/>
            <a:lstStyle/>
            <a:p>
              <a:endParaRPr/>
            </a:p>
          </p:txBody>
        </p:sp>
        <p:sp>
          <p:nvSpPr>
            <p:cNvPr id="26" name="object 26"/>
            <p:cNvSpPr/>
            <p:nvPr/>
          </p:nvSpPr>
          <p:spPr>
            <a:xfrm>
              <a:off x="1392199" y="2673413"/>
              <a:ext cx="2220595" cy="379095"/>
            </a:xfrm>
            <a:custGeom>
              <a:avLst/>
              <a:gdLst/>
              <a:ahLst/>
              <a:cxnLst/>
              <a:rect l="l" t="t" r="r" b="b"/>
              <a:pathLst>
                <a:path w="2220595" h="379094">
                  <a:moveTo>
                    <a:pt x="2220595" y="0"/>
                  </a:moveTo>
                  <a:lnTo>
                    <a:pt x="2144256" y="219"/>
                  </a:lnTo>
                  <a:lnTo>
                    <a:pt x="2068563" y="874"/>
                  </a:lnTo>
                  <a:lnTo>
                    <a:pt x="1993558" y="1957"/>
                  </a:lnTo>
                  <a:lnTo>
                    <a:pt x="1919281" y="3460"/>
                  </a:lnTo>
                  <a:lnTo>
                    <a:pt x="1845774" y="5378"/>
                  </a:lnTo>
                  <a:lnTo>
                    <a:pt x="1773078" y="7702"/>
                  </a:lnTo>
                  <a:lnTo>
                    <a:pt x="1701235" y="10425"/>
                  </a:lnTo>
                  <a:lnTo>
                    <a:pt x="1630286" y="13542"/>
                  </a:lnTo>
                  <a:lnTo>
                    <a:pt x="1560272" y="17044"/>
                  </a:lnTo>
                  <a:lnTo>
                    <a:pt x="1491234" y="20924"/>
                  </a:lnTo>
                  <a:lnTo>
                    <a:pt x="1423215" y="25176"/>
                  </a:lnTo>
                  <a:lnTo>
                    <a:pt x="1356255" y="29792"/>
                  </a:lnTo>
                  <a:lnTo>
                    <a:pt x="1290395" y="34765"/>
                  </a:lnTo>
                  <a:lnTo>
                    <a:pt x="1225678" y="40089"/>
                  </a:lnTo>
                  <a:lnTo>
                    <a:pt x="1162144" y="45756"/>
                  </a:lnTo>
                  <a:lnTo>
                    <a:pt x="1099835" y="51759"/>
                  </a:lnTo>
                  <a:lnTo>
                    <a:pt x="1038791" y="58091"/>
                  </a:lnTo>
                  <a:lnTo>
                    <a:pt x="979055" y="64745"/>
                  </a:lnTo>
                  <a:lnTo>
                    <a:pt x="920668" y="71714"/>
                  </a:lnTo>
                  <a:lnTo>
                    <a:pt x="863671" y="78991"/>
                  </a:lnTo>
                  <a:lnTo>
                    <a:pt x="808106" y="86569"/>
                  </a:lnTo>
                  <a:lnTo>
                    <a:pt x="754013" y="94441"/>
                  </a:lnTo>
                  <a:lnTo>
                    <a:pt x="701434" y="102599"/>
                  </a:lnTo>
                  <a:lnTo>
                    <a:pt x="650411" y="111037"/>
                  </a:lnTo>
                  <a:lnTo>
                    <a:pt x="600985" y="119748"/>
                  </a:lnTo>
                  <a:lnTo>
                    <a:pt x="553196" y="128724"/>
                  </a:lnTo>
                  <a:lnTo>
                    <a:pt x="507088" y="137959"/>
                  </a:lnTo>
                  <a:lnTo>
                    <a:pt x="462700" y="147445"/>
                  </a:lnTo>
                  <a:lnTo>
                    <a:pt x="420074" y="157175"/>
                  </a:lnTo>
                  <a:lnTo>
                    <a:pt x="379252" y="167143"/>
                  </a:lnTo>
                  <a:lnTo>
                    <a:pt x="340275" y="177341"/>
                  </a:lnTo>
                  <a:lnTo>
                    <a:pt x="303184" y="187762"/>
                  </a:lnTo>
                  <a:lnTo>
                    <a:pt x="234827" y="209246"/>
                  </a:lnTo>
                  <a:lnTo>
                    <a:pt x="174510" y="231537"/>
                  </a:lnTo>
                  <a:lnTo>
                    <a:pt x="122566" y="254581"/>
                  </a:lnTo>
                  <a:lnTo>
                    <a:pt x="79324" y="278319"/>
                  </a:lnTo>
                  <a:lnTo>
                    <a:pt x="45116" y="302696"/>
                  </a:lnTo>
                  <a:lnTo>
                    <a:pt x="11465" y="340336"/>
                  </a:lnTo>
                  <a:lnTo>
                    <a:pt x="1287" y="366062"/>
                  </a:lnTo>
                  <a:lnTo>
                    <a:pt x="0" y="379095"/>
                  </a:lnTo>
                </a:path>
              </a:pathLst>
            </a:custGeom>
            <a:ln w="3810">
              <a:solidFill>
                <a:srgbClr val="231F20"/>
              </a:solidFill>
            </a:ln>
          </p:spPr>
          <p:txBody>
            <a:bodyPr wrap="square" lIns="0" tIns="0" rIns="0" bIns="0" rtlCol="0"/>
            <a:lstStyle/>
            <a:p>
              <a:endParaRPr/>
            </a:p>
          </p:txBody>
        </p:sp>
      </p:grpSp>
      <p:sp>
        <p:nvSpPr>
          <p:cNvPr id="27" name="object 27"/>
          <p:cNvSpPr txBox="1"/>
          <p:nvPr/>
        </p:nvSpPr>
        <p:spPr>
          <a:xfrm>
            <a:off x="1326797" y="3107373"/>
            <a:ext cx="139700" cy="266739"/>
          </a:xfrm>
          <a:prstGeom prst="rect">
            <a:avLst/>
          </a:prstGeom>
        </p:spPr>
        <p:txBody>
          <a:bodyPr vert="horz" wrap="square" lIns="0" tIns="35559" rIns="0" bIns="0" rtlCol="0">
            <a:spAutoFit/>
          </a:bodyPr>
          <a:lstStyle/>
          <a:p>
            <a:pPr marL="12702" marR="5080">
              <a:lnSpc>
                <a:spcPts val="899"/>
              </a:lnSpc>
              <a:spcBef>
                <a:spcPts val="280"/>
              </a:spcBef>
            </a:pPr>
            <a:r>
              <a:rPr sz="899" dirty="0">
                <a:solidFill>
                  <a:srgbClr val="231F20"/>
                </a:solidFill>
                <a:latin typeface="ＭＳ Ｐ明朝" panose="02020600040205080304" pitchFamily="18" charset="-128"/>
                <a:ea typeface="ＭＳ Ｐ明朝" panose="02020600040205080304" pitchFamily="18" charset="-128"/>
                <a:cs typeface="PMingLiU"/>
              </a:rPr>
              <a:t>採 用</a:t>
            </a:r>
            <a:endParaRPr sz="899" dirty="0">
              <a:latin typeface="ＭＳ Ｐ明朝" panose="02020600040205080304" pitchFamily="18" charset="-128"/>
              <a:ea typeface="ＭＳ Ｐ明朝" panose="02020600040205080304" pitchFamily="18" charset="-128"/>
              <a:cs typeface="PMingLiU"/>
            </a:endParaRPr>
          </a:p>
        </p:txBody>
      </p:sp>
      <p:sp>
        <p:nvSpPr>
          <p:cNvPr id="28" name="object 28"/>
          <p:cNvSpPr txBox="1"/>
          <p:nvPr/>
        </p:nvSpPr>
        <p:spPr>
          <a:xfrm>
            <a:off x="6025795" y="3107373"/>
            <a:ext cx="139700" cy="266739"/>
          </a:xfrm>
          <a:prstGeom prst="rect">
            <a:avLst/>
          </a:prstGeom>
        </p:spPr>
        <p:txBody>
          <a:bodyPr vert="horz" wrap="square" lIns="0" tIns="35559" rIns="0" bIns="0" rtlCol="0">
            <a:spAutoFit/>
          </a:bodyPr>
          <a:lstStyle/>
          <a:p>
            <a:pPr marL="12702" marR="5080">
              <a:lnSpc>
                <a:spcPts val="899"/>
              </a:lnSpc>
              <a:spcBef>
                <a:spcPts val="280"/>
              </a:spcBef>
            </a:pPr>
            <a:r>
              <a:rPr sz="899" dirty="0">
                <a:solidFill>
                  <a:srgbClr val="231F20"/>
                </a:solidFill>
                <a:latin typeface="ＭＳ Ｐ明朝" panose="02020600040205080304" pitchFamily="18" charset="-128"/>
                <a:ea typeface="ＭＳ Ｐ明朝" panose="02020600040205080304" pitchFamily="18" charset="-128"/>
                <a:cs typeface="PMingLiU"/>
              </a:rPr>
              <a:t>退 職</a:t>
            </a:r>
            <a:endParaRPr sz="899" dirty="0">
              <a:latin typeface="ＭＳ Ｐ明朝" panose="02020600040205080304" pitchFamily="18" charset="-128"/>
              <a:ea typeface="ＭＳ Ｐ明朝" panose="02020600040205080304" pitchFamily="18" charset="-128"/>
              <a:cs typeface="PMingLiU"/>
            </a:endParaRPr>
          </a:p>
        </p:txBody>
      </p:sp>
      <p:sp>
        <p:nvSpPr>
          <p:cNvPr id="29" name="object 29"/>
          <p:cNvSpPr/>
          <p:nvPr/>
        </p:nvSpPr>
        <p:spPr>
          <a:xfrm>
            <a:off x="3473093" y="2576259"/>
            <a:ext cx="609600" cy="165101"/>
          </a:xfrm>
          <a:custGeom>
            <a:avLst/>
            <a:gdLst/>
            <a:ahLst/>
            <a:cxnLst/>
            <a:rect l="l" t="t" r="r" b="b"/>
            <a:pathLst>
              <a:path w="609600" h="165100">
                <a:moveTo>
                  <a:pt x="609600" y="0"/>
                </a:moveTo>
                <a:lnTo>
                  <a:pt x="0" y="0"/>
                </a:lnTo>
                <a:lnTo>
                  <a:pt x="0" y="165100"/>
                </a:lnTo>
                <a:lnTo>
                  <a:pt x="609600" y="165100"/>
                </a:lnTo>
                <a:lnTo>
                  <a:pt x="609600" y="0"/>
                </a:lnTo>
                <a:close/>
              </a:path>
            </a:pathLst>
          </a:custGeom>
          <a:solidFill>
            <a:srgbClr val="FFFFFF"/>
          </a:solidFill>
        </p:spPr>
        <p:txBody>
          <a:bodyPr wrap="square" lIns="0" tIns="0" rIns="0" bIns="0" rtlCol="0"/>
          <a:lstStyle/>
          <a:p>
            <a:endParaRPr/>
          </a:p>
        </p:txBody>
      </p:sp>
      <p:sp>
        <p:nvSpPr>
          <p:cNvPr id="30" name="object 30"/>
          <p:cNvSpPr txBox="1"/>
          <p:nvPr/>
        </p:nvSpPr>
        <p:spPr>
          <a:xfrm>
            <a:off x="3536593" y="2575246"/>
            <a:ext cx="482600" cy="151193"/>
          </a:xfrm>
          <a:prstGeom prst="rect">
            <a:avLst/>
          </a:prstGeom>
        </p:spPr>
        <p:txBody>
          <a:bodyPr vert="horz" wrap="square" lIns="0" tIns="12698" rIns="0" bIns="0" rtlCol="0">
            <a:spAutoFit/>
          </a:bodyPr>
          <a:lstStyle/>
          <a:p>
            <a:pPr marL="12702">
              <a:spcBef>
                <a:spcPts val="100"/>
              </a:spcBef>
            </a:pPr>
            <a:r>
              <a:rPr sz="899" dirty="0">
                <a:solidFill>
                  <a:srgbClr val="231F20"/>
                </a:solidFill>
                <a:latin typeface="ＭＳ Ｐ明朝" panose="02020600040205080304" pitchFamily="18" charset="-128"/>
                <a:ea typeface="ＭＳ Ｐ明朝" panose="02020600040205080304" pitchFamily="18" charset="-128"/>
                <a:cs typeface="PMingLiU"/>
              </a:rPr>
              <a:t>５年８月</a:t>
            </a:r>
            <a:endParaRPr sz="899" dirty="0">
              <a:latin typeface="ＭＳ Ｐ明朝" panose="02020600040205080304" pitchFamily="18" charset="-128"/>
              <a:ea typeface="ＭＳ Ｐ明朝" panose="02020600040205080304" pitchFamily="18" charset="-128"/>
              <a:cs typeface="PMingLiU"/>
            </a:endParaRPr>
          </a:p>
        </p:txBody>
      </p:sp>
      <p:grpSp>
        <p:nvGrpSpPr>
          <p:cNvPr id="31" name="object 31"/>
          <p:cNvGrpSpPr/>
          <p:nvPr/>
        </p:nvGrpSpPr>
        <p:grpSpPr>
          <a:xfrm>
            <a:off x="1388516" y="2982661"/>
            <a:ext cx="4702811" cy="126999"/>
            <a:chOff x="1388516" y="2982658"/>
            <a:chExt cx="4702810" cy="127000"/>
          </a:xfrm>
        </p:grpSpPr>
        <p:sp>
          <p:nvSpPr>
            <p:cNvPr id="32" name="object 32"/>
            <p:cNvSpPr/>
            <p:nvPr/>
          </p:nvSpPr>
          <p:spPr>
            <a:xfrm>
              <a:off x="1390294" y="3046158"/>
              <a:ext cx="4699000" cy="0"/>
            </a:xfrm>
            <a:custGeom>
              <a:avLst/>
              <a:gdLst/>
              <a:ahLst/>
              <a:cxnLst/>
              <a:rect l="l" t="t" r="r" b="b"/>
              <a:pathLst>
                <a:path w="4699000">
                  <a:moveTo>
                    <a:pt x="0" y="0"/>
                  </a:moveTo>
                  <a:lnTo>
                    <a:pt x="4699000" y="0"/>
                  </a:lnTo>
                </a:path>
              </a:pathLst>
            </a:custGeom>
            <a:ln w="3556">
              <a:solidFill>
                <a:srgbClr val="231F20"/>
              </a:solidFill>
            </a:ln>
          </p:spPr>
          <p:txBody>
            <a:bodyPr wrap="square" lIns="0" tIns="0" rIns="0" bIns="0" rtlCol="0"/>
            <a:lstStyle/>
            <a:p>
              <a:endParaRPr/>
            </a:p>
          </p:txBody>
        </p:sp>
        <p:sp>
          <p:nvSpPr>
            <p:cNvPr id="33" name="object 33"/>
            <p:cNvSpPr/>
            <p:nvPr/>
          </p:nvSpPr>
          <p:spPr>
            <a:xfrm>
              <a:off x="1390294" y="2982658"/>
              <a:ext cx="0" cy="127000"/>
            </a:xfrm>
            <a:custGeom>
              <a:avLst/>
              <a:gdLst/>
              <a:ahLst/>
              <a:cxnLst/>
              <a:rect l="l" t="t" r="r" b="b"/>
              <a:pathLst>
                <a:path h="127000">
                  <a:moveTo>
                    <a:pt x="0" y="0"/>
                  </a:moveTo>
                  <a:lnTo>
                    <a:pt x="0" y="127000"/>
                  </a:lnTo>
                </a:path>
                <a:path h="127000">
                  <a:moveTo>
                    <a:pt x="0" y="0"/>
                  </a:moveTo>
                  <a:lnTo>
                    <a:pt x="0" y="127000"/>
                  </a:lnTo>
                </a:path>
                <a:path h="127000">
                  <a:moveTo>
                    <a:pt x="0" y="0"/>
                  </a:moveTo>
                  <a:lnTo>
                    <a:pt x="0" y="127000"/>
                  </a:lnTo>
                </a:path>
              </a:pathLst>
            </a:custGeom>
            <a:ln w="3556">
              <a:solidFill>
                <a:srgbClr val="231F20"/>
              </a:solidFill>
            </a:ln>
          </p:spPr>
          <p:txBody>
            <a:bodyPr wrap="square" lIns="0" tIns="0" rIns="0" bIns="0" rtlCol="0"/>
            <a:lstStyle/>
            <a:p>
              <a:endParaRPr/>
            </a:p>
          </p:txBody>
        </p:sp>
        <p:sp>
          <p:nvSpPr>
            <p:cNvPr id="34" name="object 34"/>
            <p:cNvSpPr/>
            <p:nvPr/>
          </p:nvSpPr>
          <p:spPr>
            <a:xfrm>
              <a:off x="6089294" y="2982658"/>
              <a:ext cx="0" cy="127000"/>
            </a:xfrm>
            <a:custGeom>
              <a:avLst/>
              <a:gdLst/>
              <a:ahLst/>
              <a:cxnLst/>
              <a:rect l="l" t="t" r="r" b="b"/>
              <a:pathLst>
                <a:path h="127000">
                  <a:moveTo>
                    <a:pt x="0" y="0"/>
                  </a:moveTo>
                  <a:lnTo>
                    <a:pt x="0" y="127000"/>
                  </a:lnTo>
                </a:path>
              </a:pathLst>
            </a:custGeom>
            <a:ln w="3556">
              <a:solidFill>
                <a:srgbClr val="231F20"/>
              </a:solidFill>
            </a:ln>
          </p:spPr>
          <p:txBody>
            <a:bodyPr wrap="square" lIns="0" tIns="0" rIns="0" bIns="0" rtlCol="0"/>
            <a:lstStyle/>
            <a:p>
              <a:endParaRPr/>
            </a:p>
          </p:txBody>
        </p:sp>
      </p:grpSp>
      <p:grpSp>
        <p:nvGrpSpPr>
          <p:cNvPr id="35" name="object 35"/>
          <p:cNvGrpSpPr/>
          <p:nvPr/>
        </p:nvGrpSpPr>
        <p:grpSpPr>
          <a:xfrm>
            <a:off x="1756128" y="4735261"/>
            <a:ext cx="1736091" cy="281304"/>
            <a:chOff x="1756130" y="4735258"/>
            <a:chExt cx="1736089" cy="281305"/>
          </a:xfrm>
        </p:grpSpPr>
        <p:sp>
          <p:nvSpPr>
            <p:cNvPr id="36" name="object 36"/>
            <p:cNvSpPr/>
            <p:nvPr/>
          </p:nvSpPr>
          <p:spPr>
            <a:xfrm>
              <a:off x="1758035" y="4818443"/>
              <a:ext cx="1732280" cy="196215"/>
            </a:xfrm>
            <a:custGeom>
              <a:avLst/>
              <a:gdLst/>
              <a:ahLst/>
              <a:cxnLst/>
              <a:rect l="l" t="t" r="r" b="b"/>
              <a:pathLst>
                <a:path w="1732279" h="196214">
                  <a:moveTo>
                    <a:pt x="0" y="196202"/>
                  </a:moveTo>
                  <a:lnTo>
                    <a:pt x="37696" y="176433"/>
                  </a:lnTo>
                  <a:lnTo>
                    <a:pt x="76907" y="157550"/>
                  </a:lnTo>
                  <a:lnTo>
                    <a:pt x="117579" y="139582"/>
                  </a:lnTo>
                  <a:lnTo>
                    <a:pt x="159657" y="122558"/>
                  </a:lnTo>
                  <a:lnTo>
                    <a:pt x="203087" y="106509"/>
                  </a:lnTo>
                  <a:lnTo>
                    <a:pt x="247815" y="91464"/>
                  </a:lnTo>
                  <a:lnTo>
                    <a:pt x="293787" y="77452"/>
                  </a:lnTo>
                  <a:lnTo>
                    <a:pt x="340948" y="64503"/>
                  </a:lnTo>
                  <a:lnTo>
                    <a:pt x="389245" y="52647"/>
                  </a:lnTo>
                  <a:lnTo>
                    <a:pt x="438623" y="41914"/>
                  </a:lnTo>
                  <a:lnTo>
                    <a:pt x="489028" y="32332"/>
                  </a:lnTo>
                  <a:lnTo>
                    <a:pt x="540405" y="23931"/>
                  </a:lnTo>
                  <a:lnTo>
                    <a:pt x="592701" y="16742"/>
                  </a:lnTo>
                  <a:lnTo>
                    <a:pt x="645862" y="10794"/>
                  </a:lnTo>
                  <a:lnTo>
                    <a:pt x="699832" y="6116"/>
                  </a:lnTo>
                  <a:lnTo>
                    <a:pt x="754559" y="2738"/>
                  </a:lnTo>
                  <a:lnTo>
                    <a:pt x="809987" y="689"/>
                  </a:lnTo>
                  <a:lnTo>
                    <a:pt x="866063" y="0"/>
                  </a:lnTo>
                  <a:lnTo>
                    <a:pt x="922139" y="689"/>
                  </a:lnTo>
                  <a:lnTo>
                    <a:pt x="977568" y="2738"/>
                  </a:lnTo>
                  <a:lnTo>
                    <a:pt x="1032294" y="6116"/>
                  </a:lnTo>
                  <a:lnTo>
                    <a:pt x="1086265" y="10794"/>
                  </a:lnTo>
                  <a:lnTo>
                    <a:pt x="1139425" y="16742"/>
                  </a:lnTo>
                  <a:lnTo>
                    <a:pt x="1191721" y="23931"/>
                  </a:lnTo>
                  <a:lnTo>
                    <a:pt x="1243099" y="32332"/>
                  </a:lnTo>
                  <a:lnTo>
                    <a:pt x="1293504" y="41914"/>
                  </a:lnTo>
                  <a:lnTo>
                    <a:pt x="1342882" y="52647"/>
                  </a:lnTo>
                  <a:lnTo>
                    <a:pt x="1391178" y="64503"/>
                  </a:lnTo>
                  <a:lnTo>
                    <a:pt x="1438340" y="77452"/>
                  </a:lnTo>
                  <a:lnTo>
                    <a:pt x="1484312" y="91464"/>
                  </a:lnTo>
                  <a:lnTo>
                    <a:pt x="1529040" y="106509"/>
                  </a:lnTo>
                  <a:lnTo>
                    <a:pt x="1572470" y="122558"/>
                  </a:lnTo>
                  <a:lnTo>
                    <a:pt x="1614548" y="139582"/>
                  </a:lnTo>
                  <a:lnTo>
                    <a:pt x="1655219" y="157550"/>
                  </a:lnTo>
                  <a:lnTo>
                    <a:pt x="1694431" y="176433"/>
                  </a:lnTo>
                  <a:lnTo>
                    <a:pt x="1732127" y="196202"/>
                  </a:lnTo>
                </a:path>
              </a:pathLst>
            </a:custGeom>
            <a:ln w="3810">
              <a:solidFill>
                <a:srgbClr val="231F20"/>
              </a:solidFill>
            </a:ln>
          </p:spPr>
          <p:txBody>
            <a:bodyPr wrap="square" lIns="0" tIns="0" rIns="0" bIns="0" rtlCol="0"/>
            <a:lstStyle/>
            <a:p>
              <a:endParaRPr/>
            </a:p>
          </p:txBody>
        </p:sp>
        <p:sp>
          <p:nvSpPr>
            <p:cNvPr id="37" name="object 37"/>
            <p:cNvSpPr/>
            <p:nvPr/>
          </p:nvSpPr>
          <p:spPr>
            <a:xfrm>
              <a:off x="2262784" y="4735258"/>
              <a:ext cx="651510" cy="165100"/>
            </a:xfrm>
            <a:custGeom>
              <a:avLst/>
              <a:gdLst/>
              <a:ahLst/>
              <a:cxnLst/>
              <a:rect l="l" t="t" r="r" b="b"/>
              <a:pathLst>
                <a:path w="651510" h="165100">
                  <a:moveTo>
                    <a:pt x="651509" y="0"/>
                  </a:moveTo>
                  <a:lnTo>
                    <a:pt x="0" y="0"/>
                  </a:lnTo>
                  <a:lnTo>
                    <a:pt x="0" y="165100"/>
                  </a:lnTo>
                  <a:lnTo>
                    <a:pt x="651509" y="165100"/>
                  </a:lnTo>
                  <a:lnTo>
                    <a:pt x="651509" y="0"/>
                  </a:lnTo>
                  <a:close/>
                </a:path>
              </a:pathLst>
            </a:custGeom>
            <a:solidFill>
              <a:srgbClr val="FFFFFF"/>
            </a:solidFill>
          </p:spPr>
          <p:txBody>
            <a:bodyPr wrap="square" lIns="0" tIns="0" rIns="0" bIns="0" rtlCol="0"/>
            <a:lstStyle/>
            <a:p>
              <a:endParaRPr/>
            </a:p>
          </p:txBody>
        </p:sp>
      </p:grpSp>
      <p:sp>
        <p:nvSpPr>
          <p:cNvPr id="38" name="object 38"/>
          <p:cNvSpPr txBox="1"/>
          <p:nvPr/>
        </p:nvSpPr>
        <p:spPr>
          <a:xfrm>
            <a:off x="2461541" y="4734244"/>
            <a:ext cx="254000" cy="151193"/>
          </a:xfrm>
          <a:prstGeom prst="rect">
            <a:avLst/>
          </a:prstGeom>
        </p:spPr>
        <p:txBody>
          <a:bodyPr vert="horz" wrap="square" lIns="0" tIns="12698" rIns="0" bIns="0" rtlCol="0">
            <a:spAutoFit/>
          </a:bodyPr>
          <a:lstStyle/>
          <a:p>
            <a:pPr marL="12702">
              <a:spcBef>
                <a:spcPts val="100"/>
              </a:spcBef>
            </a:pPr>
            <a:r>
              <a:rPr sz="899" dirty="0">
                <a:solidFill>
                  <a:srgbClr val="231F20"/>
                </a:solidFill>
                <a:latin typeface="ＭＳ Ｐ明朝" panose="02020600040205080304" pitchFamily="18" charset="-128"/>
                <a:ea typeface="ＭＳ Ｐ明朝" panose="02020600040205080304" pitchFamily="18" charset="-128"/>
                <a:cs typeface="PMingLiU"/>
              </a:rPr>
              <a:t>休職</a:t>
            </a:r>
            <a:endParaRPr sz="899" dirty="0">
              <a:latin typeface="ＭＳ Ｐ明朝" panose="02020600040205080304" pitchFamily="18" charset="-128"/>
              <a:ea typeface="ＭＳ Ｐ明朝" panose="02020600040205080304" pitchFamily="18" charset="-128"/>
              <a:cs typeface="PMingLiU"/>
            </a:endParaRPr>
          </a:p>
        </p:txBody>
      </p:sp>
      <p:sp>
        <p:nvSpPr>
          <p:cNvPr id="39" name="object 39"/>
          <p:cNvSpPr/>
          <p:nvPr/>
        </p:nvSpPr>
        <p:spPr>
          <a:xfrm>
            <a:off x="1406806" y="5095939"/>
            <a:ext cx="1054735" cy="144581"/>
          </a:xfrm>
          <a:custGeom>
            <a:avLst/>
            <a:gdLst/>
            <a:ahLst/>
            <a:cxnLst/>
            <a:rect l="l" t="t" r="r" b="b"/>
            <a:pathLst>
              <a:path w="889000" h="165100">
                <a:moveTo>
                  <a:pt x="888999" y="0"/>
                </a:moveTo>
                <a:lnTo>
                  <a:pt x="0" y="0"/>
                </a:lnTo>
                <a:lnTo>
                  <a:pt x="0" y="165100"/>
                </a:lnTo>
                <a:lnTo>
                  <a:pt x="888999" y="165100"/>
                </a:lnTo>
                <a:lnTo>
                  <a:pt x="888999" y="0"/>
                </a:lnTo>
                <a:close/>
              </a:path>
            </a:pathLst>
          </a:custGeom>
          <a:solidFill>
            <a:srgbClr val="FFFFFF"/>
          </a:solidFill>
        </p:spPr>
        <p:txBody>
          <a:bodyPr wrap="square" lIns="0" tIns="0" rIns="0" bIns="0" rtlCol="0"/>
          <a:lstStyle/>
          <a:p>
            <a:endParaRPr/>
          </a:p>
        </p:txBody>
      </p:sp>
      <p:sp>
        <p:nvSpPr>
          <p:cNvPr id="40" name="object 40"/>
          <p:cNvSpPr txBox="1"/>
          <p:nvPr/>
        </p:nvSpPr>
        <p:spPr>
          <a:xfrm>
            <a:off x="1409982" y="5094926"/>
            <a:ext cx="1136014" cy="151193"/>
          </a:xfrm>
          <a:prstGeom prst="rect">
            <a:avLst/>
          </a:prstGeom>
        </p:spPr>
        <p:txBody>
          <a:bodyPr vert="horz" wrap="square" lIns="0" tIns="12698" rIns="0" bIns="0" rtlCol="0">
            <a:spAutoFit/>
          </a:bodyPr>
          <a:lstStyle/>
          <a:p>
            <a:pPr marL="12702">
              <a:spcBef>
                <a:spcPts val="100"/>
              </a:spcBef>
            </a:pPr>
            <a:r>
              <a:rPr sz="899" spc="10" dirty="0">
                <a:solidFill>
                  <a:srgbClr val="231F20"/>
                </a:solidFill>
                <a:latin typeface="ＭＳ Ｐ明朝" panose="02020600040205080304" pitchFamily="18" charset="-128"/>
                <a:ea typeface="ＭＳ Ｐ明朝" panose="02020600040205080304" pitchFamily="18" charset="-128"/>
                <a:cs typeface="PMingLiU"/>
              </a:rPr>
              <a:t>平成28年1月20日</a:t>
            </a:r>
            <a:endParaRPr sz="899" dirty="0">
              <a:latin typeface="ＭＳ Ｐ明朝" panose="02020600040205080304" pitchFamily="18" charset="-128"/>
              <a:ea typeface="ＭＳ Ｐ明朝" panose="02020600040205080304" pitchFamily="18" charset="-128"/>
              <a:cs typeface="PMingLiU"/>
            </a:endParaRPr>
          </a:p>
        </p:txBody>
      </p:sp>
      <p:sp>
        <p:nvSpPr>
          <p:cNvPr id="41" name="object 41"/>
          <p:cNvSpPr txBox="1"/>
          <p:nvPr/>
        </p:nvSpPr>
        <p:spPr>
          <a:xfrm>
            <a:off x="3061780" y="5094926"/>
            <a:ext cx="1116167" cy="151193"/>
          </a:xfrm>
          <a:prstGeom prst="rect">
            <a:avLst/>
          </a:prstGeom>
        </p:spPr>
        <p:txBody>
          <a:bodyPr vert="horz" wrap="square" lIns="0" tIns="12698" rIns="0" bIns="0" rtlCol="0">
            <a:spAutoFit/>
          </a:bodyPr>
          <a:lstStyle/>
          <a:p>
            <a:pPr marL="12702">
              <a:spcBef>
                <a:spcPts val="100"/>
              </a:spcBef>
            </a:pPr>
            <a:r>
              <a:rPr sz="899" spc="10" dirty="0">
                <a:solidFill>
                  <a:srgbClr val="231F20"/>
                </a:solidFill>
                <a:latin typeface="ＭＳ Ｐ明朝" panose="02020600040205080304" pitchFamily="18" charset="-128"/>
                <a:ea typeface="ＭＳ Ｐ明朝" panose="02020600040205080304" pitchFamily="18" charset="-128"/>
                <a:cs typeface="PMingLiU"/>
              </a:rPr>
              <a:t>平成28年8月19日</a:t>
            </a:r>
            <a:endParaRPr sz="899" dirty="0">
              <a:latin typeface="ＭＳ Ｐ明朝" panose="02020600040205080304" pitchFamily="18" charset="-128"/>
              <a:ea typeface="ＭＳ Ｐ明朝" panose="02020600040205080304" pitchFamily="18" charset="-128"/>
              <a:cs typeface="PMingLiU"/>
            </a:endParaRPr>
          </a:p>
        </p:txBody>
      </p:sp>
      <p:grpSp>
        <p:nvGrpSpPr>
          <p:cNvPr id="42" name="object 42"/>
          <p:cNvGrpSpPr/>
          <p:nvPr/>
        </p:nvGrpSpPr>
        <p:grpSpPr>
          <a:xfrm>
            <a:off x="1402995" y="4951161"/>
            <a:ext cx="3348355" cy="126999"/>
            <a:chOff x="1402994" y="4951158"/>
            <a:chExt cx="3348354" cy="127000"/>
          </a:xfrm>
        </p:grpSpPr>
        <p:sp>
          <p:nvSpPr>
            <p:cNvPr id="43" name="object 43"/>
            <p:cNvSpPr/>
            <p:nvPr/>
          </p:nvSpPr>
          <p:spPr>
            <a:xfrm>
              <a:off x="1402994" y="5014658"/>
              <a:ext cx="3348354" cy="0"/>
            </a:xfrm>
            <a:custGeom>
              <a:avLst/>
              <a:gdLst/>
              <a:ahLst/>
              <a:cxnLst/>
              <a:rect l="l" t="t" r="r" b="b"/>
              <a:pathLst>
                <a:path w="3348354">
                  <a:moveTo>
                    <a:pt x="0" y="0"/>
                  </a:moveTo>
                  <a:lnTo>
                    <a:pt x="3347999" y="0"/>
                  </a:lnTo>
                </a:path>
              </a:pathLst>
            </a:custGeom>
            <a:ln w="3556">
              <a:solidFill>
                <a:srgbClr val="231F20"/>
              </a:solidFill>
            </a:ln>
          </p:spPr>
          <p:txBody>
            <a:bodyPr wrap="square" lIns="0" tIns="0" rIns="0" bIns="0" rtlCol="0"/>
            <a:lstStyle/>
            <a:p>
              <a:endParaRPr/>
            </a:p>
          </p:txBody>
        </p:sp>
        <p:sp>
          <p:nvSpPr>
            <p:cNvPr id="44" name="object 44"/>
            <p:cNvSpPr/>
            <p:nvPr/>
          </p:nvSpPr>
          <p:spPr>
            <a:xfrm>
              <a:off x="1762988" y="4951158"/>
              <a:ext cx="0" cy="127000"/>
            </a:xfrm>
            <a:custGeom>
              <a:avLst/>
              <a:gdLst/>
              <a:ahLst/>
              <a:cxnLst/>
              <a:rect l="l" t="t" r="r" b="b"/>
              <a:pathLst>
                <a:path h="127000">
                  <a:moveTo>
                    <a:pt x="0" y="0"/>
                  </a:moveTo>
                  <a:lnTo>
                    <a:pt x="0" y="127000"/>
                  </a:lnTo>
                </a:path>
                <a:path h="127000">
                  <a:moveTo>
                    <a:pt x="0" y="0"/>
                  </a:moveTo>
                  <a:lnTo>
                    <a:pt x="0" y="127000"/>
                  </a:lnTo>
                </a:path>
                <a:path h="127000">
                  <a:moveTo>
                    <a:pt x="0" y="0"/>
                  </a:moveTo>
                  <a:lnTo>
                    <a:pt x="0" y="127000"/>
                  </a:lnTo>
                </a:path>
                <a:path h="127000">
                  <a:moveTo>
                    <a:pt x="0" y="0"/>
                  </a:moveTo>
                  <a:lnTo>
                    <a:pt x="0" y="127000"/>
                  </a:lnTo>
                </a:path>
                <a:path h="127000">
                  <a:moveTo>
                    <a:pt x="0" y="0"/>
                  </a:moveTo>
                  <a:lnTo>
                    <a:pt x="0" y="127000"/>
                  </a:lnTo>
                </a:path>
              </a:pathLst>
            </a:custGeom>
            <a:ln w="3556">
              <a:solidFill>
                <a:srgbClr val="231F20"/>
              </a:solidFill>
            </a:ln>
          </p:spPr>
          <p:txBody>
            <a:bodyPr wrap="square" lIns="0" tIns="0" rIns="0" bIns="0" rtlCol="0"/>
            <a:lstStyle/>
            <a:p>
              <a:endParaRPr/>
            </a:p>
          </p:txBody>
        </p:sp>
        <p:sp>
          <p:nvSpPr>
            <p:cNvPr id="45" name="object 45"/>
            <p:cNvSpPr/>
            <p:nvPr/>
          </p:nvSpPr>
          <p:spPr>
            <a:xfrm>
              <a:off x="3491001" y="4951158"/>
              <a:ext cx="0" cy="127000"/>
            </a:xfrm>
            <a:custGeom>
              <a:avLst/>
              <a:gdLst/>
              <a:ahLst/>
              <a:cxnLst/>
              <a:rect l="l" t="t" r="r" b="b"/>
              <a:pathLst>
                <a:path h="127000">
                  <a:moveTo>
                    <a:pt x="0" y="0"/>
                  </a:moveTo>
                  <a:lnTo>
                    <a:pt x="0" y="127000"/>
                  </a:lnTo>
                </a:path>
                <a:path h="127000">
                  <a:moveTo>
                    <a:pt x="0" y="0"/>
                  </a:moveTo>
                  <a:lnTo>
                    <a:pt x="0" y="127000"/>
                  </a:lnTo>
                </a:path>
              </a:pathLst>
            </a:custGeom>
            <a:ln w="3556">
              <a:solidFill>
                <a:srgbClr val="231F20"/>
              </a:solidFill>
            </a:ln>
          </p:spPr>
          <p:txBody>
            <a:bodyPr wrap="square" lIns="0" tIns="0" rIns="0" bIns="0" rtlCol="0"/>
            <a:lstStyle/>
            <a:p>
              <a:endParaRPr/>
            </a:p>
          </p:txBody>
        </p:sp>
      </p:grpSp>
      <p:sp>
        <p:nvSpPr>
          <p:cNvPr id="46" name="object 46"/>
          <p:cNvSpPr txBox="1"/>
          <p:nvPr/>
        </p:nvSpPr>
        <p:spPr>
          <a:xfrm>
            <a:off x="1339495" y="7238682"/>
            <a:ext cx="139700" cy="151193"/>
          </a:xfrm>
          <a:prstGeom prst="rect">
            <a:avLst/>
          </a:prstGeom>
        </p:spPr>
        <p:txBody>
          <a:bodyPr vert="horz" wrap="square" lIns="0" tIns="12698" rIns="0" bIns="0" rtlCol="0">
            <a:spAutoFit/>
          </a:bodyPr>
          <a:lstStyle/>
          <a:p>
            <a:pPr marL="12702">
              <a:spcBef>
                <a:spcPts val="100"/>
              </a:spcBef>
            </a:pPr>
            <a:r>
              <a:rPr sz="899" dirty="0">
                <a:solidFill>
                  <a:srgbClr val="231F20"/>
                </a:solidFill>
                <a:latin typeface="ＭＳ Ｐ明朝" panose="02020600040205080304" pitchFamily="18" charset="-128"/>
                <a:ea typeface="ＭＳ Ｐ明朝" panose="02020600040205080304" pitchFamily="18" charset="-128"/>
                <a:cs typeface="PMingLiU"/>
              </a:rPr>
              <a:t>採</a:t>
            </a:r>
            <a:endParaRPr sz="899" dirty="0">
              <a:latin typeface="ＭＳ Ｐ明朝" panose="02020600040205080304" pitchFamily="18" charset="-128"/>
              <a:ea typeface="ＭＳ Ｐ明朝" panose="02020600040205080304" pitchFamily="18" charset="-128"/>
              <a:cs typeface="PMingLiU"/>
            </a:endParaRPr>
          </a:p>
        </p:txBody>
      </p:sp>
      <p:sp>
        <p:nvSpPr>
          <p:cNvPr id="47" name="object 47"/>
          <p:cNvSpPr txBox="1"/>
          <p:nvPr/>
        </p:nvSpPr>
        <p:spPr>
          <a:xfrm>
            <a:off x="1339495" y="7352982"/>
            <a:ext cx="139700" cy="151193"/>
          </a:xfrm>
          <a:prstGeom prst="rect">
            <a:avLst/>
          </a:prstGeom>
        </p:spPr>
        <p:txBody>
          <a:bodyPr vert="horz" wrap="square" lIns="0" tIns="12698" rIns="0" bIns="0" rtlCol="0">
            <a:spAutoFit/>
          </a:bodyPr>
          <a:lstStyle/>
          <a:p>
            <a:pPr marL="12702">
              <a:spcBef>
                <a:spcPts val="100"/>
              </a:spcBef>
            </a:pPr>
            <a:r>
              <a:rPr sz="899" dirty="0">
                <a:solidFill>
                  <a:srgbClr val="231F20"/>
                </a:solidFill>
                <a:latin typeface="ＭＳ Ｐ明朝" panose="02020600040205080304" pitchFamily="18" charset="-128"/>
                <a:ea typeface="ＭＳ Ｐ明朝" panose="02020600040205080304" pitchFamily="18" charset="-128"/>
                <a:cs typeface="PMingLiU"/>
              </a:rPr>
              <a:t>用</a:t>
            </a:r>
            <a:endParaRPr sz="899" dirty="0">
              <a:latin typeface="ＭＳ Ｐ明朝" panose="02020600040205080304" pitchFamily="18" charset="-128"/>
              <a:ea typeface="ＭＳ Ｐ明朝" panose="02020600040205080304" pitchFamily="18" charset="-128"/>
              <a:cs typeface="PMingLiU"/>
            </a:endParaRPr>
          </a:p>
        </p:txBody>
      </p:sp>
      <p:sp>
        <p:nvSpPr>
          <p:cNvPr id="48" name="object 48"/>
          <p:cNvSpPr txBox="1"/>
          <p:nvPr/>
        </p:nvSpPr>
        <p:spPr>
          <a:xfrm>
            <a:off x="6038494" y="7238682"/>
            <a:ext cx="139700" cy="266739"/>
          </a:xfrm>
          <a:prstGeom prst="rect">
            <a:avLst/>
          </a:prstGeom>
        </p:spPr>
        <p:txBody>
          <a:bodyPr vert="horz" wrap="square" lIns="0" tIns="35559" rIns="0" bIns="0" rtlCol="0">
            <a:spAutoFit/>
          </a:bodyPr>
          <a:lstStyle/>
          <a:p>
            <a:pPr marL="12702" marR="5080">
              <a:lnSpc>
                <a:spcPts val="899"/>
              </a:lnSpc>
              <a:spcBef>
                <a:spcPts val="280"/>
              </a:spcBef>
            </a:pPr>
            <a:r>
              <a:rPr sz="899" dirty="0">
                <a:solidFill>
                  <a:srgbClr val="231F20"/>
                </a:solidFill>
                <a:latin typeface="ＭＳ Ｐ明朝" panose="02020600040205080304" pitchFamily="18" charset="-128"/>
                <a:ea typeface="ＭＳ Ｐ明朝" panose="02020600040205080304" pitchFamily="18" charset="-128"/>
                <a:cs typeface="PMingLiU"/>
              </a:rPr>
              <a:t>退 職</a:t>
            </a:r>
            <a:endParaRPr sz="899" dirty="0">
              <a:latin typeface="ＭＳ Ｐ明朝" panose="02020600040205080304" pitchFamily="18" charset="-128"/>
              <a:ea typeface="ＭＳ Ｐ明朝" panose="02020600040205080304" pitchFamily="18" charset="-128"/>
              <a:cs typeface="PMingLiU"/>
            </a:endParaRPr>
          </a:p>
        </p:txBody>
      </p:sp>
      <p:sp>
        <p:nvSpPr>
          <p:cNvPr id="49" name="object 49"/>
          <p:cNvSpPr txBox="1"/>
          <p:nvPr/>
        </p:nvSpPr>
        <p:spPr>
          <a:xfrm>
            <a:off x="2317387" y="7176462"/>
            <a:ext cx="368301" cy="151193"/>
          </a:xfrm>
          <a:prstGeom prst="rect">
            <a:avLst/>
          </a:prstGeom>
        </p:spPr>
        <p:txBody>
          <a:bodyPr vert="horz" wrap="square" lIns="0" tIns="12698" rIns="0" bIns="0" rtlCol="0">
            <a:spAutoFit/>
          </a:bodyPr>
          <a:lstStyle/>
          <a:p>
            <a:pPr marL="12702">
              <a:spcBef>
                <a:spcPts val="100"/>
              </a:spcBef>
            </a:pPr>
            <a:r>
              <a:rPr sz="899" dirty="0">
                <a:solidFill>
                  <a:srgbClr val="231F20"/>
                </a:solidFill>
                <a:latin typeface="PMingLiU-ExtB" panose="02020500000000000000" pitchFamily="18" charset="-120"/>
                <a:ea typeface="PMingLiU-ExtB" panose="02020500000000000000" pitchFamily="18" charset="-120"/>
                <a:cs typeface="PMingLiU"/>
              </a:rPr>
              <a:t>公務員</a:t>
            </a:r>
            <a:endParaRPr sz="899" dirty="0">
              <a:latin typeface="PMingLiU-ExtB" panose="02020500000000000000" pitchFamily="18" charset="-120"/>
              <a:ea typeface="PMingLiU-ExtB" panose="02020500000000000000" pitchFamily="18" charset="-120"/>
              <a:cs typeface="PMingLiU"/>
            </a:endParaRPr>
          </a:p>
        </p:txBody>
      </p:sp>
      <p:grpSp>
        <p:nvGrpSpPr>
          <p:cNvPr id="50" name="object 50"/>
          <p:cNvGrpSpPr/>
          <p:nvPr/>
        </p:nvGrpSpPr>
        <p:grpSpPr>
          <a:xfrm>
            <a:off x="1415694" y="6986970"/>
            <a:ext cx="4686300" cy="194945"/>
            <a:chOff x="1415694" y="6986968"/>
            <a:chExt cx="4686300" cy="194945"/>
          </a:xfrm>
        </p:grpSpPr>
        <p:sp>
          <p:nvSpPr>
            <p:cNvPr id="51" name="object 51"/>
            <p:cNvSpPr/>
            <p:nvPr/>
          </p:nvSpPr>
          <p:spPr>
            <a:xfrm>
              <a:off x="1417599" y="6988873"/>
              <a:ext cx="1077595" cy="191135"/>
            </a:xfrm>
            <a:custGeom>
              <a:avLst/>
              <a:gdLst/>
              <a:ahLst/>
              <a:cxnLst/>
              <a:rect l="l" t="t" r="r" b="b"/>
              <a:pathLst>
                <a:path w="1077595" h="191134">
                  <a:moveTo>
                    <a:pt x="0" y="191134"/>
                  </a:moveTo>
                  <a:lnTo>
                    <a:pt x="23804" y="150993"/>
                  </a:lnTo>
                  <a:lnTo>
                    <a:pt x="64604" y="125797"/>
                  </a:lnTo>
                  <a:lnTo>
                    <a:pt x="123645" y="102155"/>
                  </a:lnTo>
                  <a:lnTo>
                    <a:pt x="199469" y="80325"/>
                  </a:lnTo>
                  <a:lnTo>
                    <a:pt x="243218" y="70171"/>
                  </a:lnTo>
                  <a:lnTo>
                    <a:pt x="290616" y="60567"/>
                  </a:lnTo>
                  <a:lnTo>
                    <a:pt x="341480" y="51545"/>
                  </a:lnTo>
                  <a:lnTo>
                    <a:pt x="395628" y="43138"/>
                  </a:lnTo>
                  <a:lnTo>
                    <a:pt x="452878" y="35378"/>
                  </a:lnTo>
                  <a:lnTo>
                    <a:pt x="513046" y="28298"/>
                  </a:lnTo>
                  <a:lnTo>
                    <a:pt x="575951" y="21930"/>
                  </a:lnTo>
                  <a:lnTo>
                    <a:pt x="641411" y="16306"/>
                  </a:lnTo>
                  <a:lnTo>
                    <a:pt x="709242" y="11458"/>
                  </a:lnTo>
                  <a:lnTo>
                    <a:pt x="779263" y="7419"/>
                  </a:lnTo>
                  <a:lnTo>
                    <a:pt x="851291" y="4222"/>
                  </a:lnTo>
                  <a:lnTo>
                    <a:pt x="925144" y="1898"/>
                  </a:lnTo>
                  <a:lnTo>
                    <a:pt x="1000639" y="479"/>
                  </a:lnTo>
                  <a:lnTo>
                    <a:pt x="1077595" y="0"/>
                  </a:lnTo>
                </a:path>
              </a:pathLst>
            </a:custGeom>
            <a:ln w="3810">
              <a:solidFill>
                <a:srgbClr val="231F20"/>
              </a:solidFill>
            </a:ln>
          </p:spPr>
          <p:txBody>
            <a:bodyPr wrap="square" lIns="0" tIns="0" rIns="0" bIns="0" rtlCol="0"/>
            <a:lstStyle/>
            <a:p>
              <a:endParaRPr/>
            </a:p>
          </p:txBody>
        </p:sp>
        <p:sp>
          <p:nvSpPr>
            <p:cNvPr id="52" name="object 52"/>
            <p:cNvSpPr/>
            <p:nvPr/>
          </p:nvSpPr>
          <p:spPr>
            <a:xfrm>
              <a:off x="2495194" y="6988873"/>
              <a:ext cx="1077595" cy="191135"/>
            </a:xfrm>
            <a:custGeom>
              <a:avLst/>
              <a:gdLst/>
              <a:ahLst/>
              <a:cxnLst/>
              <a:rect l="l" t="t" r="r" b="b"/>
              <a:pathLst>
                <a:path w="1077595" h="191134">
                  <a:moveTo>
                    <a:pt x="1077595" y="191134"/>
                  </a:moveTo>
                  <a:lnTo>
                    <a:pt x="1053790" y="150993"/>
                  </a:lnTo>
                  <a:lnTo>
                    <a:pt x="1012990" y="125797"/>
                  </a:lnTo>
                  <a:lnTo>
                    <a:pt x="953949" y="102155"/>
                  </a:lnTo>
                  <a:lnTo>
                    <a:pt x="878125" y="80325"/>
                  </a:lnTo>
                  <a:lnTo>
                    <a:pt x="834376" y="70171"/>
                  </a:lnTo>
                  <a:lnTo>
                    <a:pt x="786978" y="60567"/>
                  </a:lnTo>
                  <a:lnTo>
                    <a:pt x="736114" y="51545"/>
                  </a:lnTo>
                  <a:lnTo>
                    <a:pt x="681966" y="43138"/>
                  </a:lnTo>
                  <a:lnTo>
                    <a:pt x="624716" y="35378"/>
                  </a:lnTo>
                  <a:lnTo>
                    <a:pt x="564548" y="28298"/>
                  </a:lnTo>
                  <a:lnTo>
                    <a:pt x="501643" y="21930"/>
                  </a:lnTo>
                  <a:lnTo>
                    <a:pt x="436183" y="16306"/>
                  </a:lnTo>
                  <a:lnTo>
                    <a:pt x="368352" y="11458"/>
                  </a:lnTo>
                  <a:lnTo>
                    <a:pt x="298331" y="7419"/>
                  </a:lnTo>
                  <a:lnTo>
                    <a:pt x="226303" y="4222"/>
                  </a:lnTo>
                  <a:lnTo>
                    <a:pt x="152450" y="1898"/>
                  </a:lnTo>
                  <a:lnTo>
                    <a:pt x="76955" y="479"/>
                  </a:lnTo>
                  <a:lnTo>
                    <a:pt x="0" y="0"/>
                  </a:lnTo>
                </a:path>
              </a:pathLst>
            </a:custGeom>
            <a:ln w="3810">
              <a:solidFill>
                <a:srgbClr val="231F20"/>
              </a:solidFill>
            </a:ln>
          </p:spPr>
          <p:txBody>
            <a:bodyPr wrap="square" lIns="0" tIns="0" rIns="0" bIns="0" rtlCol="0"/>
            <a:lstStyle/>
            <a:p>
              <a:endParaRPr/>
            </a:p>
          </p:txBody>
        </p:sp>
        <p:sp>
          <p:nvSpPr>
            <p:cNvPr id="53" name="object 53"/>
            <p:cNvSpPr/>
            <p:nvPr/>
          </p:nvSpPr>
          <p:spPr>
            <a:xfrm>
              <a:off x="3563899" y="6988873"/>
              <a:ext cx="1268095" cy="191135"/>
            </a:xfrm>
            <a:custGeom>
              <a:avLst/>
              <a:gdLst/>
              <a:ahLst/>
              <a:cxnLst/>
              <a:rect l="l" t="t" r="r" b="b"/>
              <a:pathLst>
                <a:path w="1268095" h="191134">
                  <a:moveTo>
                    <a:pt x="0" y="191134"/>
                  </a:moveTo>
                  <a:lnTo>
                    <a:pt x="20431" y="156777"/>
                  </a:lnTo>
                  <a:lnTo>
                    <a:pt x="55648" y="134962"/>
                  </a:lnTo>
                  <a:lnTo>
                    <a:pt x="106903" y="114204"/>
                  </a:lnTo>
                  <a:lnTo>
                    <a:pt x="173136" y="94664"/>
                  </a:lnTo>
                  <a:lnTo>
                    <a:pt x="211538" y="85401"/>
                  </a:lnTo>
                  <a:lnTo>
                    <a:pt x="253285" y="76502"/>
                  </a:lnTo>
                  <a:lnTo>
                    <a:pt x="298246" y="67988"/>
                  </a:lnTo>
                  <a:lnTo>
                    <a:pt x="346289" y="59878"/>
                  </a:lnTo>
                  <a:lnTo>
                    <a:pt x="397279" y="52193"/>
                  </a:lnTo>
                  <a:lnTo>
                    <a:pt x="451086" y="44952"/>
                  </a:lnTo>
                  <a:lnTo>
                    <a:pt x="507575" y="38175"/>
                  </a:lnTo>
                  <a:lnTo>
                    <a:pt x="566615" y="31883"/>
                  </a:lnTo>
                  <a:lnTo>
                    <a:pt x="628072" y="26095"/>
                  </a:lnTo>
                  <a:lnTo>
                    <a:pt x="691814" y="20831"/>
                  </a:lnTo>
                  <a:lnTo>
                    <a:pt x="757709" y="16112"/>
                  </a:lnTo>
                  <a:lnTo>
                    <a:pt x="825623" y="11957"/>
                  </a:lnTo>
                  <a:lnTo>
                    <a:pt x="895425" y="8387"/>
                  </a:lnTo>
                  <a:lnTo>
                    <a:pt x="966981" y="5421"/>
                  </a:lnTo>
                  <a:lnTo>
                    <a:pt x="1040158" y="3079"/>
                  </a:lnTo>
                  <a:lnTo>
                    <a:pt x="1114825" y="1381"/>
                  </a:lnTo>
                  <a:lnTo>
                    <a:pt x="1190848" y="348"/>
                  </a:lnTo>
                  <a:lnTo>
                    <a:pt x="1268095" y="0"/>
                  </a:lnTo>
                </a:path>
              </a:pathLst>
            </a:custGeom>
            <a:ln w="3809">
              <a:solidFill>
                <a:srgbClr val="231F20"/>
              </a:solidFill>
            </a:ln>
          </p:spPr>
          <p:txBody>
            <a:bodyPr wrap="square" lIns="0" tIns="0" rIns="0" bIns="0" rtlCol="0"/>
            <a:lstStyle/>
            <a:p>
              <a:endParaRPr/>
            </a:p>
          </p:txBody>
        </p:sp>
        <p:sp>
          <p:nvSpPr>
            <p:cNvPr id="54" name="object 54"/>
            <p:cNvSpPr/>
            <p:nvPr/>
          </p:nvSpPr>
          <p:spPr>
            <a:xfrm>
              <a:off x="4831994" y="6988873"/>
              <a:ext cx="1268095" cy="191135"/>
            </a:xfrm>
            <a:custGeom>
              <a:avLst/>
              <a:gdLst/>
              <a:ahLst/>
              <a:cxnLst/>
              <a:rect l="l" t="t" r="r" b="b"/>
              <a:pathLst>
                <a:path w="1268095" h="191134">
                  <a:moveTo>
                    <a:pt x="1268095" y="191134"/>
                  </a:moveTo>
                  <a:lnTo>
                    <a:pt x="1247663" y="156777"/>
                  </a:lnTo>
                  <a:lnTo>
                    <a:pt x="1212446" y="134962"/>
                  </a:lnTo>
                  <a:lnTo>
                    <a:pt x="1161191" y="114204"/>
                  </a:lnTo>
                  <a:lnTo>
                    <a:pt x="1094958" y="94664"/>
                  </a:lnTo>
                  <a:lnTo>
                    <a:pt x="1056556" y="85401"/>
                  </a:lnTo>
                  <a:lnTo>
                    <a:pt x="1014809" y="76502"/>
                  </a:lnTo>
                  <a:lnTo>
                    <a:pt x="969848" y="67988"/>
                  </a:lnTo>
                  <a:lnTo>
                    <a:pt x="921805" y="59878"/>
                  </a:lnTo>
                  <a:lnTo>
                    <a:pt x="870815" y="52193"/>
                  </a:lnTo>
                  <a:lnTo>
                    <a:pt x="817008" y="44952"/>
                  </a:lnTo>
                  <a:lnTo>
                    <a:pt x="760519" y="38175"/>
                  </a:lnTo>
                  <a:lnTo>
                    <a:pt x="701479" y="31883"/>
                  </a:lnTo>
                  <a:lnTo>
                    <a:pt x="640022" y="26095"/>
                  </a:lnTo>
                  <a:lnTo>
                    <a:pt x="576280" y="20831"/>
                  </a:lnTo>
                  <a:lnTo>
                    <a:pt x="510385" y="16112"/>
                  </a:lnTo>
                  <a:lnTo>
                    <a:pt x="442471" y="11957"/>
                  </a:lnTo>
                  <a:lnTo>
                    <a:pt x="372669" y="8387"/>
                  </a:lnTo>
                  <a:lnTo>
                    <a:pt x="301113" y="5421"/>
                  </a:lnTo>
                  <a:lnTo>
                    <a:pt x="227936" y="3079"/>
                  </a:lnTo>
                  <a:lnTo>
                    <a:pt x="153269" y="1381"/>
                  </a:lnTo>
                  <a:lnTo>
                    <a:pt x="77246" y="348"/>
                  </a:lnTo>
                  <a:lnTo>
                    <a:pt x="0" y="0"/>
                  </a:lnTo>
                </a:path>
              </a:pathLst>
            </a:custGeom>
            <a:ln w="3809">
              <a:solidFill>
                <a:srgbClr val="231F20"/>
              </a:solidFill>
            </a:ln>
          </p:spPr>
          <p:txBody>
            <a:bodyPr wrap="square" lIns="0" tIns="0" rIns="0" bIns="0" rtlCol="0"/>
            <a:lstStyle/>
            <a:p>
              <a:endParaRPr/>
            </a:p>
          </p:txBody>
        </p:sp>
      </p:grpSp>
      <p:sp>
        <p:nvSpPr>
          <p:cNvPr id="55" name="object 55"/>
          <p:cNvSpPr txBox="1"/>
          <p:nvPr/>
        </p:nvSpPr>
        <p:spPr>
          <a:xfrm>
            <a:off x="4743094" y="7176455"/>
            <a:ext cx="368301" cy="151193"/>
          </a:xfrm>
          <a:prstGeom prst="rect">
            <a:avLst/>
          </a:prstGeom>
        </p:spPr>
        <p:txBody>
          <a:bodyPr vert="horz" wrap="square" lIns="0" tIns="12698" rIns="0" bIns="0" rtlCol="0">
            <a:spAutoFit/>
          </a:bodyPr>
          <a:lstStyle/>
          <a:p>
            <a:pPr marL="12702">
              <a:spcBef>
                <a:spcPts val="100"/>
              </a:spcBef>
            </a:pPr>
            <a:r>
              <a:rPr sz="899" dirty="0">
                <a:solidFill>
                  <a:srgbClr val="231F20"/>
                </a:solidFill>
                <a:latin typeface="ＭＳ Ｐ明朝" panose="02020600040205080304" pitchFamily="18" charset="-128"/>
                <a:ea typeface="ＭＳ Ｐ明朝" panose="02020600040205080304" pitchFamily="18" charset="-128"/>
                <a:cs typeface="PMingLiU"/>
              </a:rPr>
              <a:t>職  </a:t>
            </a:r>
            <a:r>
              <a:rPr sz="899" spc="100" dirty="0">
                <a:solidFill>
                  <a:srgbClr val="231F20"/>
                </a:solidFill>
                <a:latin typeface="ＭＳ Ｐ明朝" panose="02020600040205080304" pitchFamily="18" charset="-128"/>
                <a:ea typeface="ＭＳ Ｐ明朝" panose="02020600040205080304" pitchFamily="18" charset="-128"/>
                <a:cs typeface="PMingLiU"/>
              </a:rPr>
              <a:t> </a:t>
            </a:r>
            <a:r>
              <a:rPr sz="899" dirty="0">
                <a:solidFill>
                  <a:srgbClr val="231F20"/>
                </a:solidFill>
                <a:latin typeface="ＭＳ Ｐ明朝" panose="02020600040205080304" pitchFamily="18" charset="-128"/>
                <a:ea typeface="ＭＳ Ｐ明朝" panose="02020600040205080304" pitchFamily="18" charset="-128"/>
                <a:cs typeface="PMingLiU"/>
              </a:rPr>
              <a:t>員</a:t>
            </a:r>
            <a:endParaRPr sz="899" dirty="0">
              <a:latin typeface="ＭＳ Ｐ明朝" panose="02020600040205080304" pitchFamily="18" charset="-128"/>
              <a:ea typeface="ＭＳ Ｐ明朝" panose="02020600040205080304" pitchFamily="18" charset="-128"/>
              <a:cs typeface="PMingLiU"/>
            </a:endParaRPr>
          </a:p>
        </p:txBody>
      </p:sp>
      <p:sp>
        <p:nvSpPr>
          <p:cNvPr id="56" name="object 56"/>
          <p:cNvSpPr txBox="1"/>
          <p:nvPr/>
        </p:nvSpPr>
        <p:spPr>
          <a:xfrm>
            <a:off x="3327043" y="7227251"/>
            <a:ext cx="482600" cy="151193"/>
          </a:xfrm>
          <a:prstGeom prst="rect">
            <a:avLst/>
          </a:prstGeom>
        </p:spPr>
        <p:txBody>
          <a:bodyPr vert="horz" wrap="square" lIns="0" tIns="12698" rIns="0" bIns="0" rtlCol="0">
            <a:spAutoFit/>
          </a:bodyPr>
          <a:lstStyle/>
          <a:p>
            <a:pPr marL="12702">
              <a:spcBef>
                <a:spcPts val="100"/>
              </a:spcBef>
            </a:pPr>
            <a:r>
              <a:rPr sz="899" spc="67" dirty="0">
                <a:solidFill>
                  <a:srgbClr val="231F20"/>
                </a:solidFill>
                <a:latin typeface="ＭＳ Ｐ明朝" panose="02020600040205080304" pitchFamily="18" charset="-128"/>
                <a:ea typeface="ＭＳ Ｐ明朝" panose="02020600040205080304" pitchFamily="18" charset="-128"/>
                <a:cs typeface="PMingLiU"/>
              </a:rPr>
              <a:t>(非支給)</a:t>
            </a:r>
            <a:endParaRPr sz="899" dirty="0">
              <a:latin typeface="ＭＳ Ｐ明朝" panose="02020600040205080304" pitchFamily="18" charset="-128"/>
              <a:ea typeface="ＭＳ Ｐ明朝" panose="02020600040205080304" pitchFamily="18" charset="-128"/>
              <a:cs typeface="PMingLiU"/>
            </a:endParaRPr>
          </a:p>
        </p:txBody>
      </p:sp>
      <p:sp>
        <p:nvSpPr>
          <p:cNvPr id="57" name="object 57"/>
          <p:cNvSpPr/>
          <p:nvPr/>
        </p:nvSpPr>
        <p:spPr>
          <a:xfrm>
            <a:off x="2355495" y="6898068"/>
            <a:ext cx="241302" cy="165101"/>
          </a:xfrm>
          <a:custGeom>
            <a:avLst/>
            <a:gdLst/>
            <a:ahLst/>
            <a:cxnLst/>
            <a:rect l="l" t="t" r="r" b="b"/>
            <a:pathLst>
              <a:path w="241300" h="165100">
                <a:moveTo>
                  <a:pt x="241300" y="0"/>
                </a:moveTo>
                <a:lnTo>
                  <a:pt x="0" y="0"/>
                </a:lnTo>
                <a:lnTo>
                  <a:pt x="0" y="165100"/>
                </a:lnTo>
                <a:lnTo>
                  <a:pt x="241300" y="165100"/>
                </a:lnTo>
                <a:lnTo>
                  <a:pt x="241300" y="0"/>
                </a:lnTo>
                <a:close/>
              </a:path>
            </a:pathLst>
          </a:custGeom>
          <a:solidFill>
            <a:srgbClr val="FFFFFF"/>
          </a:solidFill>
        </p:spPr>
        <p:txBody>
          <a:bodyPr wrap="square" lIns="0" tIns="0" rIns="0" bIns="0" rtlCol="0"/>
          <a:lstStyle/>
          <a:p>
            <a:endParaRPr/>
          </a:p>
        </p:txBody>
      </p:sp>
      <p:sp>
        <p:nvSpPr>
          <p:cNvPr id="58" name="object 58"/>
          <p:cNvSpPr txBox="1"/>
          <p:nvPr/>
        </p:nvSpPr>
        <p:spPr>
          <a:xfrm>
            <a:off x="2406296" y="6897053"/>
            <a:ext cx="139700" cy="151193"/>
          </a:xfrm>
          <a:prstGeom prst="rect">
            <a:avLst/>
          </a:prstGeom>
        </p:spPr>
        <p:txBody>
          <a:bodyPr vert="horz" wrap="square" lIns="0" tIns="12698" rIns="0" bIns="0" rtlCol="0">
            <a:spAutoFit/>
          </a:bodyPr>
          <a:lstStyle/>
          <a:p>
            <a:pPr marL="12702">
              <a:spcBef>
                <a:spcPts val="100"/>
              </a:spcBef>
            </a:pPr>
            <a:r>
              <a:rPr sz="899" dirty="0">
                <a:solidFill>
                  <a:srgbClr val="231F20"/>
                </a:solidFill>
                <a:latin typeface="ＭＳ Ｐ明朝" panose="02020600040205080304" pitchFamily="18" charset="-128"/>
                <a:ea typeface="ＭＳ Ｐ明朝" panose="02020600040205080304" pitchFamily="18" charset="-128"/>
                <a:cs typeface="PMingLiU"/>
              </a:rPr>
              <a:t>Ａ</a:t>
            </a:r>
            <a:endParaRPr sz="899" dirty="0">
              <a:latin typeface="ＭＳ Ｐ明朝" panose="02020600040205080304" pitchFamily="18" charset="-128"/>
              <a:ea typeface="ＭＳ Ｐ明朝" panose="02020600040205080304" pitchFamily="18" charset="-128"/>
              <a:cs typeface="PMingLiU"/>
            </a:endParaRPr>
          </a:p>
        </p:txBody>
      </p:sp>
      <p:sp>
        <p:nvSpPr>
          <p:cNvPr id="59" name="object 59"/>
          <p:cNvSpPr/>
          <p:nvPr/>
        </p:nvSpPr>
        <p:spPr>
          <a:xfrm>
            <a:off x="4768496" y="6910769"/>
            <a:ext cx="241302" cy="165101"/>
          </a:xfrm>
          <a:custGeom>
            <a:avLst/>
            <a:gdLst/>
            <a:ahLst/>
            <a:cxnLst/>
            <a:rect l="l" t="t" r="r" b="b"/>
            <a:pathLst>
              <a:path w="241300" h="165100">
                <a:moveTo>
                  <a:pt x="241300" y="0"/>
                </a:moveTo>
                <a:lnTo>
                  <a:pt x="0" y="0"/>
                </a:lnTo>
                <a:lnTo>
                  <a:pt x="0" y="165100"/>
                </a:lnTo>
                <a:lnTo>
                  <a:pt x="241300" y="165100"/>
                </a:lnTo>
                <a:lnTo>
                  <a:pt x="241300" y="0"/>
                </a:lnTo>
                <a:close/>
              </a:path>
            </a:pathLst>
          </a:custGeom>
          <a:solidFill>
            <a:srgbClr val="FFFFFF"/>
          </a:solidFill>
        </p:spPr>
        <p:txBody>
          <a:bodyPr wrap="square" lIns="0" tIns="0" rIns="0" bIns="0" rtlCol="0"/>
          <a:lstStyle/>
          <a:p>
            <a:endParaRPr/>
          </a:p>
        </p:txBody>
      </p:sp>
      <p:sp>
        <p:nvSpPr>
          <p:cNvPr id="60" name="object 60"/>
          <p:cNvSpPr txBox="1"/>
          <p:nvPr/>
        </p:nvSpPr>
        <p:spPr>
          <a:xfrm>
            <a:off x="4819297" y="6909753"/>
            <a:ext cx="139700" cy="151193"/>
          </a:xfrm>
          <a:prstGeom prst="rect">
            <a:avLst/>
          </a:prstGeom>
        </p:spPr>
        <p:txBody>
          <a:bodyPr vert="horz" wrap="square" lIns="0" tIns="12698" rIns="0" bIns="0" rtlCol="0">
            <a:spAutoFit/>
          </a:bodyPr>
          <a:lstStyle/>
          <a:p>
            <a:pPr marL="12702">
              <a:spcBef>
                <a:spcPts val="100"/>
              </a:spcBef>
            </a:pPr>
            <a:r>
              <a:rPr sz="899" dirty="0">
                <a:solidFill>
                  <a:srgbClr val="231F20"/>
                </a:solidFill>
                <a:latin typeface="ＭＳ Ｐ明朝" panose="02020600040205080304" pitchFamily="18" charset="-128"/>
                <a:ea typeface="ＭＳ Ｐ明朝" panose="02020600040205080304" pitchFamily="18" charset="-128"/>
                <a:cs typeface="PMingLiU"/>
              </a:rPr>
              <a:t>Ｂ</a:t>
            </a:r>
            <a:endParaRPr sz="899" dirty="0">
              <a:latin typeface="ＭＳ Ｐ明朝" panose="02020600040205080304" pitchFamily="18" charset="-128"/>
              <a:ea typeface="ＭＳ Ｐ明朝" panose="02020600040205080304" pitchFamily="18" charset="-128"/>
              <a:cs typeface="PMingLiU"/>
            </a:endParaRPr>
          </a:p>
        </p:txBody>
      </p:sp>
      <p:grpSp>
        <p:nvGrpSpPr>
          <p:cNvPr id="61" name="object 61"/>
          <p:cNvGrpSpPr/>
          <p:nvPr/>
        </p:nvGrpSpPr>
        <p:grpSpPr>
          <a:xfrm>
            <a:off x="1401218" y="7101271"/>
            <a:ext cx="4702811" cy="126999"/>
            <a:chOff x="1401216" y="7101268"/>
            <a:chExt cx="4702810" cy="127000"/>
          </a:xfrm>
        </p:grpSpPr>
        <p:sp>
          <p:nvSpPr>
            <p:cNvPr id="62" name="object 62"/>
            <p:cNvSpPr/>
            <p:nvPr/>
          </p:nvSpPr>
          <p:spPr>
            <a:xfrm>
              <a:off x="1402994" y="7164768"/>
              <a:ext cx="4699000" cy="0"/>
            </a:xfrm>
            <a:custGeom>
              <a:avLst/>
              <a:gdLst/>
              <a:ahLst/>
              <a:cxnLst/>
              <a:rect l="l" t="t" r="r" b="b"/>
              <a:pathLst>
                <a:path w="4699000">
                  <a:moveTo>
                    <a:pt x="0" y="0"/>
                  </a:moveTo>
                  <a:lnTo>
                    <a:pt x="4699000" y="0"/>
                  </a:lnTo>
                </a:path>
              </a:pathLst>
            </a:custGeom>
            <a:ln w="3556">
              <a:solidFill>
                <a:srgbClr val="231F20"/>
              </a:solidFill>
            </a:ln>
          </p:spPr>
          <p:txBody>
            <a:bodyPr wrap="square" lIns="0" tIns="0" rIns="0" bIns="0" rtlCol="0"/>
            <a:lstStyle/>
            <a:p>
              <a:endParaRPr/>
            </a:p>
          </p:txBody>
        </p:sp>
        <p:sp>
          <p:nvSpPr>
            <p:cNvPr id="63" name="object 63"/>
            <p:cNvSpPr/>
            <p:nvPr/>
          </p:nvSpPr>
          <p:spPr>
            <a:xfrm>
              <a:off x="1402994" y="7101268"/>
              <a:ext cx="0" cy="127000"/>
            </a:xfrm>
            <a:custGeom>
              <a:avLst/>
              <a:gdLst/>
              <a:ahLst/>
              <a:cxnLst/>
              <a:rect l="l" t="t" r="r" b="b"/>
              <a:pathLst>
                <a:path h="127000">
                  <a:moveTo>
                    <a:pt x="0" y="0"/>
                  </a:moveTo>
                  <a:lnTo>
                    <a:pt x="0" y="127000"/>
                  </a:lnTo>
                </a:path>
                <a:path h="127000">
                  <a:moveTo>
                    <a:pt x="0" y="0"/>
                  </a:moveTo>
                  <a:lnTo>
                    <a:pt x="0" y="127000"/>
                  </a:lnTo>
                </a:path>
                <a:path h="127000">
                  <a:moveTo>
                    <a:pt x="0" y="0"/>
                  </a:moveTo>
                  <a:lnTo>
                    <a:pt x="0" y="127000"/>
                  </a:lnTo>
                </a:path>
              </a:pathLst>
            </a:custGeom>
            <a:ln w="3556">
              <a:solidFill>
                <a:srgbClr val="231F20"/>
              </a:solidFill>
            </a:ln>
          </p:spPr>
          <p:txBody>
            <a:bodyPr wrap="square" lIns="0" tIns="0" rIns="0" bIns="0" rtlCol="0"/>
            <a:lstStyle/>
            <a:p>
              <a:endParaRPr/>
            </a:p>
          </p:txBody>
        </p:sp>
        <p:sp>
          <p:nvSpPr>
            <p:cNvPr id="64" name="object 64"/>
            <p:cNvSpPr/>
            <p:nvPr/>
          </p:nvSpPr>
          <p:spPr>
            <a:xfrm>
              <a:off x="3561994" y="7101268"/>
              <a:ext cx="0" cy="127000"/>
            </a:xfrm>
            <a:custGeom>
              <a:avLst/>
              <a:gdLst/>
              <a:ahLst/>
              <a:cxnLst/>
              <a:rect l="l" t="t" r="r" b="b"/>
              <a:pathLst>
                <a:path h="127000">
                  <a:moveTo>
                    <a:pt x="0" y="0"/>
                  </a:moveTo>
                  <a:lnTo>
                    <a:pt x="0" y="127000"/>
                  </a:lnTo>
                </a:path>
                <a:path h="127000">
                  <a:moveTo>
                    <a:pt x="0" y="0"/>
                  </a:moveTo>
                  <a:lnTo>
                    <a:pt x="0" y="127000"/>
                  </a:lnTo>
                </a:path>
                <a:path h="127000">
                  <a:moveTo>
                    <a:pt x="0" y="0"/>
                  </a:moveTo>
                  <a:lnTo>
                    <a:pt x="0" y="127000"/>
                  </a:lnTo>
                </a:path>
              </a:pathLst>
            </a:custGeom>
            <a:ln w="3556">
              <a:solidFill>
                <a:srgbClr val="231F20"/>
              </a:solidFill>
            </a:ln>
          </p:spPr>
          <p:txBody>
            <a:bodyPr wrap="square" lIns="0" tIns="0" rIns="0" bIns="0" rtlCol="0"/>
            <a:lstStyle/>
            <a:p>
              <a:endParaRPr/>
            </a:p>
          </p:txBody>
        </p:sp>
        <p:sp>
          <p:nvSpPr>
            <p:cNvPr id="65" name="object 65"/>
            <p:cNvSpPr/>
            <p:nvPr/>
          </p:nvSpPr>
          <p:spPr>
            <a:xfrm>
              <a:off x="6101994" y="7101268"/>
              <a:ext cx="0" cy="127000"/>
            </a:xfrm>
            <a:custGeom>
              <a:avLst/>
              <a:gdLst/>
              <a:ahLst/>
              <a:cxnLst/>
              <a:rect l="l" t="t" r="r" b="b"/>
              <a:pathLst>
                <a:path h="127000">
                  <a:moveTo>
                    <a:pt x="0" y="0"/>
                  </a:moveTo>
                  <a:lnTo>
                    <a:pt x="0" y="127000"/>
                  </a:lnTo>
                </a:path>
              </a:pathLst>
            </a:custGeom>
            <a:ln w="3556">
              <a:solidFill>
                <a:srgbClr val="231F20"/>
              </a:solidFill>
            </a:ln>
          </p:spPr>
          <p:txBody>
            <a:bodyPr wrap="square" lIns="0" tIns="0" rIns="0" bIns="0" rtlCol="0"/>
            <a:lstStyle/>
            <a:p>
              <a:endParaRPr/>
            </a:p>
          </p:txBody>
        </p:sp>
      </p:grpSp>
      <p:sp>
        <p:nvSpPr>
          <p:cNvPr id="66" name="object 66"/>
          <p:cNvSpPr txBox="1"/>
          <p:nvPr/>
        </p:nvSpPr>
        <p:spPr>
          <a:xfrm>
            <a:off x="1395208" y="9004300"/>
            <a:ext cx="139700" cy="151193"/>
          </a:xfrm>
          <a:prstGeom prst="rect">
            <a:avLst/>
          </a:prstGeom>
        </p:spPr>
        <p:txBody>
          <a:bodyPr vert="horz" wrap="square" lIns="0" tIns="12698" rIns="0" bIns="0" rtlCol="0">
            <a:spAutoFit/>
          </a:bodyPr>
          <a:lstStyle/>
          <a:p>
            <a:pPr marL="12702">
              <a:spcBef>
                <a:spcPts val="100"/>
              </a:spcBef>
            </a:pPr>
            <a:r>
              <a:rPr sz="900" dirty="0">
                <a:solidFill>
                  <a:srgbClr val="231F20"/>
                </a:solidFill>
                <a:latin typeface="ＭＳ Ｐ明朝" panose="02020600040205080304" pitchFamily="18" charset="-128"/>
                <a:ea typeface="ＭＳ Ｐ明朝" panose="02020600040205080304" pitchFamily="18" charset="-128"/>
                <a:cs typeface="PMingLiU"/>
              </a:rPr>
              <a:t>用</a:t>
            </a:r>
            <a:endParaRPr sz="900" dirty="0">
              <a:latin typeface="ＭＳ Ｐ明朝" panose="02020600040205080304" pitchFamily="18" charset="-128"/>
              <a:ea typeface="ＭＳ Ｐ明朝" panose="02020600040205080304" pitchFamily="18" charset="-128"/>
              <a:cs typeface="PMingLiU"/>
            </a:endParaRPr>
          </a:p>
        </p:txBody>
      </p:sp>
      <p:sp>
        <p:nvSpPr>
          <p:cNvPr id="67" name="object 67"/>
          <p:cNvSpPr txBox="1"/>
          <p:nvPr/>
        </p:nvSpPr>
        <p:spPr>
          <a:xfrm>
            <a:off x="6038494" y="8902382"/>
            <a:ext cx="139700" cy="266739"/>
          </a:xfrm>
          <a:prstGeom prst="rect">
            <a:avLst/>
          </a:prstGeom>
        </p:spPr>
        <p:txBody>
          <a:bodyPr vert="horz" wrap="square" lIns="0" tIns="35559" rIns="0" bIns="0" rtlCol="0">
            <a:spAutoFit/>
          </a:bodyPr>
          <a:lstStyle/>
          <a:p>
            <a:pPr marL="12702" marR="5080">
              <a:lnSpc>
                <a:spcPts val="899"/>
              </a:lnSpc>
              <a:spcBef>
                <a:spcPts val="280"/>
              </a:spcBef>
            </a:pPr>
            <a:r>
              <a:rPr sz="899" dirty="0">
                <a:solidFill>
                  <a:srgbClr val="231F20"/>
                </a:solidFill>
                <a:latin typeface="ＭＳ Ｐ明朝" panose="02020600040205080304" pitchFamily="18" charset="-128"/>
                <a:ea typeface="ＭＳ Ｐ明朝" panose="02020600040205080304" pitchFamily="18" charset="-128"/>
                <a:cs typeface="PMingLiU"/>
              </a:rPr>
              <a:t>退 職</a:t>
            </a:r>
            <a:endParaRPr sz="899" dirty="0">
              <a:latin typeface="ＭＳ Ｐ明朝" panose="02020600040205080304" pitchFamily="18" charset="-128"/>
              <a:ea typeface="ＭＳ Ｐ明朝" panose="02020600040205080304" pitchFamily="18" charset="-128"/>
              <a:cs typeface="PMingLiU"/>
            </a:endParaRPr>
          </a:p>
        </p:txBody>
      </p:sp>
      <p:grpSp>
        <p:nvGrpSpPr>
          <p:cNvPr id="68" name="object 68"/>
          <p:cNvGrpSpPr/>
          <p:nvPr/>
        </p:nvGrpSpPr>
        <p:grpSpPr>
          <a:xfrm>
            <a:off x="1402995" y="8574467"/>
            <a:ext cx="4686300" cy="258446"/>
            <a:chOff x="1402994" y="8574468"/>
            <a:chExt cx="4686300" cy="258445"/>
          </a:xfrm>
        </p:grpSpPr>
        <p:sp>
          <p:nvSpPr>
            <p:cNvPr id="69" name="object 69"/>
            <p:cNvSpPr/>
            <p:nvPr/>
          </p:nvSpPr>
          <p:spPr>
            <a:xfrm>
              <a:off x="1404899" y="8639873"/>
              <a:ext cx="779145" cy="191135"/>
            </a:xfrm>
            <a:custGeom>
              <a:avLst/>
              <a:gdLst/>
              <a:ahLst/>
              <a:cxnLst/>
              <a:rect l="l" t="t" r="r" b="b"/>
              <a:pathLst>
                <a:path w="779144" h="191134">
                  <a:moveTo>
                    <a:pt x="0" y="191135"/>
                  </a:moveTo>
                  <a:lnTo>
                    <a:pt x="27832" y="140323"/>
                  </a:lnTo>
                  <a:lnTo>
                    <a:pt x="75019" y="109199"/>
                  </a:lnTo>
                  <a:lnTo>
                    <a:pt x="142545" y="80905"/>
                  </a:lnTo>
                  <a:lnTo>
                    <a:pt x="183247" y="67988"/>
                  </a:lnTo>
                  <a:lnTo>
                    <a:pt x="228209" y="55981"/>
                  </a:lnTo>
                  <a:lnTo>
                    <a:pt x="277155" y="44952"/>
                  </a:lnTo>
                  <a:lnTo>
                    <a:pt x="329810" y="34967"/>
                  </a:lnTo>
                  <a:lnTo>
                    <a:pt x="385899" y="26095"/>
                  </a:lnTo>
                  <a:lnTo>
                    <a:pt x="445147" y="18402"/>
                  </a:lnTo>
                  <a:lnTo>
                    <a:pt x="507279" y="11957"/>
                  </a:lnTo>
                  <a:lnTo>
                    <a:pt x="572020" y="6827"/>
                  </a:lnTo>
                  <a:lnTo>
                    <a:pt x="639094" y="3079"/>
                  </a:lnTo>
                  <a:lnTo>
                    <a:pt x="708228" y="781"/>
                  </a:lnTo>
                  <a:lnTo>
                    <a:pt x="779145" y="0"/>
                  </a:lnTo>
                </a:path>
              </a:pathLst>
            </a:custGeom>
            <a:ln w="3810">
              <a:solidFill>
                <a:srgbClr val="231F20"/>
              </a:solidFill>
            </a:ln>
          </p:spPr>
          <p:txBody>
            <a:bodyPr wrap="square" lIns="0" tIns="0" rIns="0" bIns="0" rtlCol="0"/>
            <a:lstStyle/>
            <a:p>
              <a:endParaRPr/>
            </a:p>
          </p:txBody>
        </p:sp>
        <p:sp>
          <p:nvSpPr>
            <p:cNvPr id="70" name="object 70"/>
            <p:cNvSpPr/>
            <p:nvPr/>
          </p:nvSpPr>
          <p:spPr>
            <a:xfrm>
              <a:off x="2184044" y="8639873"/>
              <a:ext cx="779145" cy="191135"/>
            </a:xfrm>
            <a:custGeom>
              <a:avLst/>
              <a:gdLst/>
              <a:ahLst/>
              <a:cxnLst/>
              <a:rect l="l" t="t" r="r" b="b"/>
              <a:pathLst>
                <a:path w="779144" h="191134">
                  <a:moveTo>
                    <a:pt x="779144" y="191135"/>
                  </a:moveTo>
                  <a:lnTo>
                    <a:pt x="751312" y="140323"/>
                  </a:lnTo>
                  <a:lnTo>
                    <a:pt x="704125" y="109199"/>
                  </a:lnTo>
                  <a:lnTo>
                    <a:pt x="636599" y="80905"/>
                  </a:lnTo>
                  <a:lnTo>
                    <a:pt x="595897" y="67988"/>
                  </a:lnTo>
                  <a:lnTo>
                    <a:pt x="550935" y="55981"/>
                  </a:lnTo>
                  <a:lnTo>
                    <a:pt x="501989" y="44952"/>
                  </a:lnTo>
                  <a:lnTo>
                    <a:pt x="449334" y="34967"/>
                  </a:lnTo>
                  <a:lnTo>
                    <a:pt x="393245" y="26095"/>
                  </a:lnTo>
                  <a:lnTo>
                    <a:pt x="333997" y="18402"/>
                  </a:lnTo>
                  <a:lnTo>
                    <a:pt x="271865" y="11957"/>
                  </a:lnTo>
                  <a:lnTo>
                    <a:pt x="207124" y="6827"/>
                  </a:lnTo>
                  <a:lnTo>
                    <a:pt x="140050" y="3079"/>
                  </a:lnTo>
                  <a:lnTo>
                    <a:pt x="70916" y="781"/>
                  </a:lnTo>
                  <a:lnTo>
                    <a:pt x="0" y="0"/>
                  </a:lnTo>
                </a:path>
              </a:pathLst>
            </a:custGeom>
            <a:ln w="3810">
              <a:solidFill>
                <a:srgbClr val="231F20"/>
              </a:solidFill>
            </a:ln>
          </p:spPr>
          <p:txBody>
            <a:bodyPr wrap="square" lIns="0" tIns="0" rIns="0" bIns="0" rtlCol="0"/>
            <a:lstStyle/>
            <a:p>
              <a:endParaRPr/>
            </a:p>
          </p:txBody>
        </p:sp>
        <p:sp>
          <p:nvSpPr>
            <p:cNvPr id="71" name="object 71"/>
            <p:cNvSpPr/>
            <p:nvPr/>
          </p:nvSpPr>
          <p:spPr>
            <a:xfrm>
              <a:off x="2966999" y="8639873"/>
              <a:ext cx="779145" cy="191135"/>
            </a:xfrm>
            <a:custGeom>
              <a:avLst/>
              <a:gdLst/>
              <a:ahLst/>
              <a:cxnLst/>
              <a:rect l="l" t="t" r="r" b="b"/>
              <a:pathLst>
                <a:path w="779145" h="191134">
                  <a:moveTo>
                    <a:pt x="0" y="191135"/>
                  </a:moveTo>
                  <a:lnTo>
                    <a:pt x="27832" y="140323"/>
                  </a:lnTo>
                  <a:lnTo>
                    <a:pt x="75019" y="109199"/>
                  </a:lnTo>
                  <a:lnTo>
                    <a:pt x="142545" y="80905"/>
                  </a:lnTo>
                  <a:lnTo>
                    <a:pt x="183247" y="67988"/>
                  </a:lnTo>
                  <a:lnTo>
                    <a:pt x="228209" y="55981"/>
                  </a:lnTo>
                  <a:lnTo>
                    <a:pt x="277155" y="44952"/>
                  </a:lnTo>
                  <a:lnTo>
                    <a:pt x="329810" y="34967"/>
                  </a:lnTo>
                  <a:lnTo>
                    <a:pt x="385899" y="26095"/>
                  </a:lnTo>
                  <a:lnTo>
                    <a:pt x="445147" y="18402"/>
                  </a:lnTo>
                  <a:lnTo>
                    <a:pt x="507279" y="11957"/>
                  </a:lnTo>
                  <a:lnTo>
                    <a:pt x="572020" y="6827"/>
                  </a:lnTo>
                  <a:lnTo>
                    <a:pt x="639094" y="3079"/>
                  </a:lnTo>
                  <a:lnTo>
                    <a:pt x="708228" y="781"/>
                  </a:lnTo>
                  <a:lnTo>
                    <a:pt x="779145" y="0"/>
                  </a:lnTo>
                </a:path>
              </a:pathLst>
            </a:custGeom>
            <a:ln w="3810">
              <a:solidFill>
                <a:srgbClr val="231F20"/>
              </a:solidFill>
            </a:ln>
          </p:spPr>
          <p:txBody>
            <a:bodyPr wrap="square" lIns="0" tIns="0" rIns="0" bIns="0" rtlCol="0"/>
            <a:lstStyle/>
            <a:p>
              <a:endParaRPr/>
            </a:p>
          </p:txBody>
        </p:sp>
        <p:sp>
          <p:nvSpPr>
            <p:cNvPr id="72" name="object 72"/>
            <p:cNvSpPr/>
            <p:nvPr/>
          </p:nvSpPr>
          <p:spPr>
            <a:xfrm>
              <a:off x="3746144" y="8639873"/>
              <a:ext cx="779145" cy="191135"/>
            </a:xfrm>
            <a:custGeom>
              <a:avLst/>
              <a:gdLst/>
              <a:ahLst/>
              <a:cxnLst/>
              <a:rect l="l" t="t" r="r" b="b"/>
              <a:pathLst>
                <a:path w="779145" h="191134">
                  <a:moveTo>
                    <a:pt x="779145" y="191135"/>
                  </a:moveTo>
                  <a:lnTo>
                    <a:pt x="751312" y="140323"/>
                  </a:lnTo>
                  <a:lnTo>
                    <a:pt x="704125" y="109199"/>
                  </a:lnTo>
                  <a:lnTo>
                    <a:pt x="636599" y="80905"/>
                  </a:lnTo>
                  <a:lnTo>
                    <a:pt x="595897" y="67988"/>
                  </a:lnTo>
                  <a:lnTo>
                    <a:pt x="550935" y="55981"/>
                  </a:lnTo>
                  <a:lnTo>
                    <a:pt x="501989" y="44952"/>
                  </a:lnTo>
                  <a:lnTo>
                    <a:pt x="449334" y="34967"/>
                  </a:lnTo>
                  <a:lnTo>
                    <a:pt x="393245" y="26095"/>
                  </a:lnTo>
                  <a:lnTo>
                    <a:pt x="333997" y="18402"/>
                  </a:lnTo>
                  <a:lnTo>
                    <a:pt x="271865" y="11957"/>
                  </a:lnTo>
                  <a:lnTo>
                    <a:pt x="207124" y="6827"/>
                  </a:lnTo>
                  <a:lnTo>
                    <a:pt x="140050" y="3079"/>
                  </a:lnTo>
                  <a:lnTo>
                    <a:pt x="70916" y="781"/>
                  </a:lnTo>
                  <a:lnTo>
                    <a:pt x="0" y="0"/>
                  </a:lnTo>
                </a:path>
              </a:pathLst>
            </a:custGeom>
            <a:ln w="3810">
              <a:solidFill>
                <a:srgbClr val="231F20"/>
              </a:solidFill>
            </a:ln>
          </p:spPr>
          <p:txBody>
            <a:bodyPr wrap="square" lIns="0" tIns="0" rIns="0" bIns="0" rtlCol="0"/>
            <a:lstStyle/>
            <a:p>
              <a:endParaRPr/>
            </a:p>
          </p:txBody>
        </p:sp>
        <p:sp>
          <p:nvSpPr>
            <p:cNvPr id="73" name="object 73"/>
            <p:cNvSpPr/>
            <p:nvPr/>
          </p:nvSpPr>
          <p:spPr>
            <a:xfrm>
              <a:off x="4529099" y="8639873"/>
              <a:ext cx="779145" cy="191135"/>
            </a:xfrm>
            <a:custGeom>
              <a:avLst/>
              <a:gdLst/>
              <a:ahLst/>
              <a:cxnLst/>
              <a:rect l="l" t="t" r="r" b="b"/>
              <a:pathLst>
                <a:path w="779145" h="191134">
                  <a:moveTo>
                    <a:pt x="0" y="191135"/>
                  </a:moveTo>
                  <a:lnTo>
                    <a:pt x="27832" y="140323"/>
                  </a:lnTo>
                  <a:lnTo>
                    <a:pt x="75019" y="109199"/>
                  </a:lnTo>
                  <a:lnTo>
                    <a:pt x="142545" y="80905"/>
                  </a:lnTo>
                  <a:lnTo>
                    <a:pt x="183247" y="67988"/>
                  </a:lnTo>
                  <a:lnTo>
                    <a:pt x="228209" y="55981"/>
                  </a:lnTo>
                  <a:lnTo>
                    <a:pt x="277155" y="44952"/>
                  </a:lnTo>
                  <a:lnTo>
                    <a:pt x="329810" y="34967"/>
                  </a:lnTo>
                  <a:lnTo>
                    <a:pt x="385899" y="26095"/>
                  </a:lnTo>
                  <a:lnTo>
                    <a:pt x="445147" y="18402"/>
                  </a:lnTo>
                  <a:lnTo>
                    <a:pt x="507279" y="11957"/>
                  </a:lnTo>
                  <a:lnTo>
                    <a:pt x="572020" y="6827"/>
                  </a:lnTo>
                  <a:lnTo>
                    <a:pt x="639094" y="3079"/>
                  </a:lnTo>
                  <a:lnTo>
                    <a:pt x="708228" y="781"/>
                  </a:lnTo>
                  <a:lnTo>
                    <a:pt x="779145" y="0"/>
                  </a:lnTo>
                </a:path>
              </a:pathLst>
            </a:custGeom>
            <a:ln w="3810">
              <a:solidFill>
                <a:srgbClr val="231F20"/>
              </a:solidFill>
            </a:ln>
          </p:spPr>
          <p:txBody>
            <a:bodyPr wrap="square" lIns="0" tIns="0" rIns="0" bIns="0" rtlCol="0"/>
            <a:lstStyle/>
            <a:p>
              <a:endParaRPr/>
            </a:p>
          </p:txBody>
        </p:sp>
        <p:sp>
          <p:nvSpPr>
            <p:cNvPr id="74" name="object 74"/>
            <p:cNvSpPr/>
            <p:nvPr/>
          </p:nvSpPr>
          <p:spPr>
            <a:xfrm>
              <a:off x="5308244" y="8639873"/>
              <a:ext cx="779145" cy="191135"/>
            </a:xfrm>
            <a:custGeom>
              <a:avLst/>
              <a:gdLst/>
              <a:ahLst/>
              <a:cxnLst/>
              <a:rect l="l" t="t" r="r" b="b"/>
              <a:pathLst>
                <a:path w="779145" h="191134">
                  <a:moveTo>
                    <a:pt x="779145" y="191135"/>
                  </a:moveTo>
                  <a:lnTo>
                    <a:pt x="751312" y="140323"/>
                  </a:lnTo>
                  <a:lnTo>
                    <a:pt x="704125" y="109199"/>
                  </a:lnTo>
                  <a:lnTo>
                    <a:pt x="636599" y="80905"/>
                  </a:lnTo>
                  <a:lnTo>
                    <a:pt x="595897" y="67988"/>
                  </a:lnTo>
                  <a:lnTo>
                    <a:pt x="550935" y="55981"/>
                  </a:lnTo>
                  <a:lnTo>
                    <a:pt x="501989" y="44952"/>
                  </a:lnTo>
                  <a:lnTo>
                    <a:pt x="449334" y="34967"/>
                  </a:lnTo>
                  <a:lnTo>
                    <a:pt x="393245" y="26095"/>
                  </a:lnTo>
                  <a:lnTo>
                    <a:pt x="333997" y="18402"/>
                  </a:lnTo>
                  <a:lnTo>
                    <a:pt x="271865" y="11957"/>
                  </a:lnTo>
                  <a:lnTo>
                    <a:pt x="207124" y="6827"/>
                  </a:lnTo>
                  <a:lnTo>
                    <a:pt x="140050" y="3079"/>
                  </a:lnTo>
                  <a:lnTo>
                    <a:pt x="70916" y="781"/>
                  </a:lnTo>
                  <a:lnTo>
                    <a:pt x="0" y="0"/>
                  </a:lnTo>
                </a:path>
              </a:pathLst>
            </a:custGeom>
            <a:ln w="3810">
              <a:solidFill>
                <a:srgbClr val="231F20"/>
              </a:solidFill>
            </a:ln>
          </p:spPr>
          <p:txBody>
            <a:bodyPr wrap="square" lIns="0" tIns="0" rIns="0" bIns="0" rtlCol="0"/>
            <a:lstStyle/>
            <a:p>
              <a:endParaRPr/>
            </a:p>
          </p:txBody>
        </p:sp>
        <p:sp>
          <p:nvSpPr>
            <p:cNvPr id="75" name="object 75"/>
            <p:cNvSpPr/>
            <p:nvPr/>
          </p:nvSpPr>
          <p:spPr>
            <a:xfrm>
              <a:off x="2088794" y="8574468"/>
              <a:ext cx="3365500" cy="165100"/>
            </a:xfrm>
            <a:custGeom>
              <a:avLst/>
              <a:gdLst/>
              <a:ahLst/>
              <a:cxnLst/>
              <a:rect l="l" t="t" r="r" b="b"/>
              <a:pathLst>
                <a:path w="3365500" h="165100">
                  <a:moveTo>
                    <a:pt x="241300" y="0"/>
                  </a:moveTo>
                  <a:lnTo>
                    <a:pt x="0" y="0"/>
                  </a:lnTo>
                  <a:lnTo>
                    <a:pt x="0" y="165100"/>
                  </a:lnTo>
                  <a:lnTo>
                    <a:pt x="241300" y="165100"/>
                  </a:lnTo>
                  <a:lnTo>
                    <a:pt x="241300" y="0"/>
                  </a:lnTo>
                  <a:close/>
                </a:path>
                <a:path w="3365500" h="165100">
                  <a:moveTo>
                    <a:pt x="1803400" y="0"/>
                  </a:moveTo>
                  <a:lnTo>
                    <a:pt x="1562100" y="0"/>
                  </a:lnTo>
                  <a:lnTo>
                    <a:pt x="1562100" y="165100"/>
                  </a:lnTo>
                  <a:lnTo>
                    <a:pt x="1803400" y="165100"/>
                  </a:lnTo>
                  <a:lnTo>
                    <a:pt x="1803400" y="0"/>
                  </a:lnTo>
                  <a:close/>
                </a:path>
                <a:path w="3365500" h="165100">
                  <a:moveTo>
                    <a:pt x="3365500" y="0"/>
                  </a:moveTo>
                  <a:lnTo>
                    <a:pt x="3124200" y="0"/>
                  </a:lnTo>
                  <a:lnTo>
                    <a:pt x="3124200" y="165100"/>
                  </a:lnTo>
                  <a:lnTo>
                    <a:pt x="3365500" y="165100"/>
                  </a:lnTo>
                  <a:lnTo>
                    <a:pt x="3365500" y="0"/>
                  </a:lnTo>
                  <a:close/>
                </a:path>
              </a:pathLst>
            </a:custGeom>
            <a:solidFill>
              <a:srgbClr val="FFFFFF"/>
            </a:solidFill>
          </p:spPr>
          <p:txBody>
            <a:bodyPr wrap="square" lIns="0" tIns="0" rIns="0" bIns="0" rtlCol="0"/>
            <a:lstStyle/>
            <a:p>
              <a:endParaRPr/>
            </a:p>
          </p:txBody>
        </p:sp>
      </p:grpSp>
      <p:graphicFrame>
        <p:nvGraphicFramePr>
          <p:cNvPr id="76" name="object 76"/>
          <p:cNvGraphicFramePr>
            <a:graphicFrameLocks noGrp="1"/>
          </p:cNvGraphicFramePr>
          <p:nvPr>
            <p:extLst>
              <p:ext uri="{D42A27DB-BD31-4B8C-83A1-F6EECF244321}">
                <p14:modId xmlns:p14="http://schemas.microsoft.com/office/powerpoint/2010/main" val="2252235662"/>
              </p:ext>
            </p:extLst>
          </p:nvPr>
        </p:nvGraphicFramePr>
        <p:xfrm>
          <a:off x="1416050" y="8608027"/>
          <a:ext cx="4699000" cy="608985"/>
        </p:xfrm>
        <a:graphic>
          <a:graphicData uri="http://schemas.openxmlformats.org/drawingml/2006/table">
            <a:tbl>
              <a:tblPr firstRow="1" bandRow="1">
                <a:tableStyleId>{2D5ABB26-0587-4C30-8999-92F81FD0307C}</a:tableStyleId>
              </a:tblPr>
              <a:tblGrid>
                <a:gridCol w="1562100"/>
                <a:gridCol w="1562100"/>
                <a:gridCol w="1574800"/>
              </a:tblGrid>
              <a:tr h="254328">
                <a:tc>
                  <a:txBody>
                    <a:bodyPr/>
                    <a:lstStyle/>
                    <a:p>
                      <a:pPr marL="50800" algn="ctr">
                        <a:lnSpc>
                          <a:spcPts val="955"/>
                        </a:lnSpc>
                      </a:pPr>
                      <a:r>
                        <a:rPr sz="800" dirty="0">
                          <a:solidFill>
                            <a:srgbClr val="231F20"/>
                          </a:solidFill>
                          <a:latin typeface="ＭＳ Ｐ明朝" panose="02020600040205080304" pitchFamily="18" charset="-128"/>
                          <a:ea typeface="ＭＳ Ｐ明朝" panose="02020600040205080304" pitchFamily="18" charset="-128"/>
                          <a:cs typeface="PMingLiU"/>
                        </a:rPr>
                        <a:t>Ａ</a:t>
                      </a:r>
                      <a:endParaRPr sz="800" dirty="0">
                        <a:latin typeface="ＭＳ Ｐ明朝" panose="02020600040205080304" pitchFamily="18" charset="-128"/>
                        <a:ea typeface="ＭＳ Ｐ明朝" panose="02020600040205080304" pitchFamily="18" charset="-128"/>
                        <a:cs typeface="PMingLiU"/>
                      </a:endParaRPr>
                    </a:p>
                  </a:txBody>
                  <a:tcPr marL="0" marR="0" marT="0" marB="0">
                    <a:lnB w="6350">
                      <a:solidFill>
                        <a:srgbClr val="231F20"/>
                      </a:solidFill>
                      <a:prstDash val="solid"/>
                    </a:lnB>
                  </a:tcPr>
                </a:tc>
                <a:tc>
                  <a:txBody>
                    <a:bodyPr/>
                    <a:lstStyle/>
                    <a:p>
                      <a:pPr marL="50800" algn="ctr">
                        <a:lnSpc>
                          <a:spcPts val="955"/>
                        </a:lnSpc>
                      </a:pPr>
                      <a:r>
                        <a:rPr sz="800" dirty="0">
                          <a:solidFill>
                            <a:srgbClr val="231F20"/>
                          </a:solidFill>
                          <a:latin typeface="ＭＳ Ｐ明朝" panose="02020600040205080304" pitchFamily="18" charset="-128"/>
                          <a:ea typeface="ＭＳ Ｐ明朝" panose="02020600040205080304" pitchFamily="18" charset="-128"/>
                          <a:cs typeface="PMingLiU"/>
                        </a:rPr>
                        <a:t>Ｂ</a:t>
                      </a:r>
                      <a:endParaRPr sz="800">
                        <a:latin typeface="ＭＳ Ｐ明朝" panose="02020600040205080304" pitchFamily="18" charset="-128"/>
                        <a:ea typeface="ＭＳ Ｐ明朝" panose="02020600040205080304" pitchFamily="18" charset="-128"/>
                        <a:cs typeface="PMingLiU"/>
                      </a:endParaRPr>
                    </a:p>
                  </a:txBody>
                  <a:tcPr marL="0" marR="0" marT="0" marB="0">
                    <a:lnB w="6350">
                      <a:solidFill>
                        <a:srgbClr val="231F20"/>
                      </a:solidFill>
                      <a:prstDash val="solid"/>
                    </a:lnB>
                  </a:tcPr>
                </a:tc>
                <a:tc>
                  <a:txBody>
                    <a:bodyPr/>
                    <a:lstStyle/>
                    <a:p>
                      <a:pPr marL="38100" algn="ctr">
                        <a:lnSpc>
                          <a:spcPts val="955"/>
                        </a:lnSpc>
                      </a:pPr>
                      <a:r>
                        <a:rPr sz="800" dirty="0">
                          <a:solidFill>
                            <a:srgbClr val="231F20"/>
                          </a:solidFill>
                          <a:latin typeface="ＭＳ Ｐ明朝" panose="02020600040205080304" pitchFamily="18" charset="-128"/>
                          <a:ea typeface="ＭＳ Ｐ明朝" panose="02020600040205080304" pitchFamily="18" charset="-128"/>
                          <a:cs typeface="PMingLiU"/>
                        </a:rPr>
                        <a:t>Ｃ</a:t>
                      </a:r>
                      <a:endParaRPr sz="800">
                        <a:latin typeface="ＭＳ Ｐ明朝" panose="02020600040205080304" pitchFamily="18" charset="-128"/>
                        <a:ea typeface="ＭＳ Ｐ明朝" panose="02020600040205080304" pitchFamily="18" charset="-128"/>
                        <a:cs typeface="PMingLiU"/>
                      </a:endParaRPr>
                    </a:p>
                  </a:txBody>
                  <a:tcPr marL="0" marR="0" marT="0" marB="0">
                    <a:lnB w="6350">
                      <a:solidFill>
                        <a:srgbClr val="231F20"/>
                      </a:solidFill>
                      <a:prstDash val="solid"/>
                    </a:lnB>
                  </a:tcPr>
                </a:tc>
              </a:tr>
              <a:tr h="354657">
                <a:tc gridSpan="3">
                  <a:txBody>
                    <a:bodyPr/>
                    <a:lstStyle/>
                    <a:p>
                      <a:pPr>
                        <a:lnSpc>
                          <a:spcPts val="455"/>
                        </a:lnSpc>
                        <a:spcBef>
                          <a:spcPts val="790"/>
                        </a:spcBef>
                        <a:tabLst>
                          <a:tab pos="608965" algn="l"/>
                          <a:tab pos="1339215" algn="l"/>
                          <a:tab pos="2171065" algn="l"/>
                          <a:tab pos="2901315" algn="l"/>
                          <a:tab pos="3783965" algn="l"/>
                        </a:tabLst>
                      </a:pPr>
                      <a:r>
                        <a:rPr sz="1400" baseline="6172" dirty="0">
                          <a:solidFill>
                            <a:srgbClr val="231F20"/>
                          </a:solidFill>
                          <a:latin typeface="ＭＳ Ｐ明朝" panose="02020600040205080304" pitchFamily="18" charset="-128"/>
                          <a:ea typeface="ＭＳ Ｐ明朝" panose="02020600040205080304" pitchFamily="18" charset="-128"/>
                          <a:cs typeface="PMingLiU"/>
                        </a:rPr>
                        <a:t>採	</a:t>
                      </a:r>
                      <a:r>
                        <a:rPr sz="1400" baseline="37037" dirty="0">
                          <a:solidFill>
                            <a:srgbClr val="231F20"/>
                          </a:solidFill>
                          <a:latin typeface="ＭＳ Ｐ明朝" panose="02020600040205080304" pitchFamily="18" charset="-128"/>
                          <a:ea typeface="ＭＳ Ｐ明朝" panose="02020600040205080304" pitchFamily="18" charset="-128"/>
                          <a:cs typeface="PMingLiU"/>
                        </a:rPr>
                        <a:t>公務員	</a:t>
                      </a:r>
                      <a:r>
                        <a:rPr sz="800" spc="25" dirty="0">
                          <a:solidFill>
                            <a:srgbClr val="231F20"/>
                          </a:solidFill>
                          <a:latin typeface="ＭＳ Ｐ明朝" panose="02020600040205080304" pitchFamily="18" charset="-128"/>
                          <a:ea typeface="ＭＳ Ｐ明朝" panose="02020600040205080304" pitchFamily="18" charset="-128"/>
                          <a:cs typeface="PMingLiU"/>
                        </a:rPr>
                        <a:t>(</a:t>
                      </a:r>
                      <a:r>
                        <a:rPr sz="800" spc="90" dirty="0">
                          <a:solidFill>
                            <a:srgbClr val="231F20"/>
                          </a:solidFill>
                          <a:latin typeface="ＭＳ Ｐ明朝" panose="02020600040205080304" pitchFamily="18" charset="-128"/>
                          <a:ea typeface="ＭＳ Ｐ明朝" panose="02020600040205080304" pitchFamily="18" charset="-128"/>
                          <a:cs typeface="PMingLiU"/>
                        </a:rPr>
                        <a:t>非支給</a:t>
                      </a:r>
                      <a:r>
                        <a:rPr sz="800" spc="25" dirty="0">
                          <a:solidFill>
                            <a:srgbClr val="231F20"/>
                          </a:solidFill>
                          <a:latin typeface="ＭＳ Ｐ明朝" panose="02020600040205080304" pitchFamily="18" charset="-128"/>
                          <a:ea typeface="ＭＳ Ｐ明朝" panose="02020600040205080304" pitchFamily="18" charset="-128"/>
                          <a:cs typeface="PMingLiU"/>
                        </a:rPr>
                        <a:t>)	</a:t>
                      </a:r>
                      <a:r>
                        <a:rPr sz="1400" baseline="37037" dirty="0">
                          <a:solidFill>
                            <a:srgbClr val="231F20"/>
                          </a:solidFill>
                          <a:latin typeface="ＭＳ Ｐ明朝" panose="02020600040205080304" pitchFamily="18" charset="-128"/>
                          <a:ea typeface="ＭＳ Ｐ明朝" panose="02020600040205080304" pitchFamily="18" charset="-128"/>
                          <a:cs typeface="PMingLiU"/>
                        </a:rPr>
                        <a:t>公務員	</a:t>
                      </a:r>
                      <a:r>
                        <a:rPr sz="800" spc="25" dirty="0">
                          <a:solidFill>
                            <a:srgbClr val="231F20"/>
                          </a:solidFill>
                          <a:latin typeface="ＭＳ Ｐ明朝" panose="02020600040205080304" pitchFamily="18" charset="-128"/>
                          <a:ea typeface="ＭＳ Ｐ明朝" panose="02020600040205080304" pitchFamily="18" charset="-128"/>
                          <a:cs typeface="PMingLiU"/>
                        </a:rPr>
                        <a:t>(</a:t>
                      </a:r>
                      <a:r>
                        <a:rPr sz="800" spc="90" dirty="0">
                          <a:solidFill>
                            <a:srgbClr val="231F20"/>
                          </a:solidFill>
                          <a:latin typeface="ＭＳ Ｐ明朝" panose="02020600040205080304" pitchFamily="18" charset="-128"/>
                          <a:ea typeface="ＭＳ Ｐ明朝" panose="02020600040205080304" pitchFamily="18" charset="-128"/>
                          <a:cs typeface="PMingLiU"/>
                        </a:rPr>
                        <a:t>非支給</a:t>
                      </a:r>
                      <a:r>
                        <a:rPr sz="800" spc="25" dirty="0">
                          <a:solidFill>
                            <a:srgbClr val="231F20"/>
                          </a:solidFill>
                          <a:latin typeface="ＭＳ Ｐ明朝" panose="02020600040205080304" pitchFamily="18" charset="-128"/>
                          <a:ea typeface="ＭＳ Ｐ明朝" panose="02020600040205080304" pitchFamily="18" charset="-128"/>
                          <a:cs typeface="PMingLiU"/>
                        </a:rPr>
                        <a:t>)	</a:t>
                      </a:r>
                      <a:r>
                        <a:rPr sz="1400" baseline="37037" dirty="0">
                          <a:solidFill>
                            <a:srgbClr val="231F20"/>
                          </a:solidFill>
                          <a:latin typeface="ＭＳ Ｐ明朝" panose="02020600040205080304" pitchFamily="18" charset="-128"/>
                          <a:ea typeface="ＭＳ Ｐ明朝" panose="02020600040205080304" pitchFamily="18" charset="-128"/>
                          <a:cs typeface="PMingLiU"/>
                        </a:rPr>
                        <a:t>職  </a:t>
                      </a:r>
                      <a:r>
                        <a:rPr sz="1400" spc="172" baseline="37037" dirty="0">
                          <a:solidFill>
                            <a:srgbClr val="231F20"/>
                          </a:solidFill>
                          <a:latin typeface="ＭＳ Ｐ明朝" panose="02020600040205080304" pitchFamily="18" charset="-128"/>
                          <a:ea typeface="ＭＳ Ｐ明朝" panose="02020600040205080304" pitchFamily="18" charset="-128"/>
                          <a:cs typeface="PMingLiU"/>
                        </a:rPr>
                        <a:t> </a:t>
                      </a:r>
                      <a:r>
                        <a:rPr sz="1400" baseline="37037" dirty="0">
                          <a:solidFill>
                            <a:srgbClr val="231F20"/>
                          </a:solidFill>
                          <a:latin typeface="ＭＳ Ｐ明朝" panose="02020600040205080304" pitchFamily="18" charset="-128"/>
                          <a:ea typeface="ＭＳ Ｐ明朝" panose="02020600040205080304" pitchFamily="18" charset="-128"/>
                          <a:cs typeface="PMingLiU"/>
                        </a:rPr>
                        <a:t>員</a:t>
                      </a:r>
                      <a:endParaRPr sz="1400" baseline="37037" dirty="0">
                        <a:latin typeface="ＭＳ Ｐ明朝" panose="02020600040205080304" pitchFamily="18" charset="-128"/>
                        <a:ea typeface="ＭＳ Ｐ明朝" panose="02020600040205080304" pitchFamily="18" charset="-128"/>
                        <a:cs typeface="PMingLiU"/>
                      </a:endParaRPr>
                    </a:p>
                  </a:txBody>
                  <a:tcPr marL="0" marR="0" marT="100330" marB="0">
                    <a:lnT w="6350">
                      <a:solidFill>
                        <a:srgbClr val="231F20"/>
                      </a:solidFill>
                      <a:prstDash val="solid"/>
                    </a:lnT>
                  </a:tcPr>
                </a:tc>
                <a:tc hMerge="1">
                  <a:txBody>
                    <a:bodyPr/>
                    <a:lstStyle/>
                    <a:p>
                      <a:endParaRPr/>
                    </a:p>
                  </a:txBody>
                  <a:tcPr marL="0" marR="0" marT="0" marB="0"/>
                </a:tc>
                <a:tc hMerge="1">
                  <a:txBody>
                    <a:bodyPr/>
                    <a:lstStyle/>
                    <a:p>
                      <a:endParaRPr/>
                    </a:p>
                  </a:txBody>
                  <a:tcPr marL="0" marR="0" marT="0" marB="0"/>
                </a:tc>
              </a:tr>
            </a:tbl>
          </a:graphicData>
        </a:graphic>
      </p:graphicFrame>
      <p:grpSp>
        <p:nvGrpSpPr>
          <p:cNvPr id="77" name="object 77"/>
          <p:cNvGrpSpPr/>
          <p:nvPr/>
        </p:nvGrpSpPr>
        <p:grpSpPr>
          <a:xfrm>
            <a:off x="1401218" y="8764970"/>
            <a:ext cx="4702811" cy="126999"/>
            <a:chOff x="1401216" y="8764968"/>
            <a:chExt cx="4702810" cy="127000"/>
          </a:xfrm>
        </p:grpSpPr>
        <p:sp>
          <p:nvSpPr>
            <p:cNvPr id="78" name="object 78"/>
            <p:cNvSpPr/>
            <p:nvPr/>
          </p:nvSpPr>
          <p:spPr>
            <a:xfrm>
              <a:off x="1402994" y="8764968"/>
              <a:ext cx="0" cy="127000"/>
            </a:xfrm>
            <a:custGeom>
              <a:avLst/>
              <a:gdLst/>
              <a:ahLst/>
              <a:cxnLst/>
              <a:rect l="l" t="t" r="r" b="b"/>
              <a:pathLst>
                <a:path h="127000">
                  <a:moveTo>
                    <a:pt x="0" y="0"/>
                  </a:moveTo>
                  <a:lnTo>
                    <a:pt x="0" y="127000"/>
                  </a:lnTo>
                </a:path>
                <a:path h="127000">
                  <a:moveTo>
                    <a:pt x="0" y="0"/>
                  </a:moveTo>
                  <a:lnTo>
                    <a:pt x="0" y="127000"/>
                  </a:lnTo>
                </a:path>
                <a:path h="127000">
                  <a:moveTo>
                    <a:pt x="0" y="0"/>
                  </a:moveTo>
                  <a:lnTo>
                    <a:pt x="0" y="127000"/>
                  </a:lnTo>
                </a:path>
              </a:pathLst>
            </a:custGeom>
            <a:ln w="3556">
              <a:solidFill>
                <a:srgbClr val="231F20"/>
              </a:solidFill>
            </a:ln>
          </p:spPr>
          <p:txBody>
            <a:bodyPr wrap="square" lIns="0" tIns="0" rIns="0" bIns="0" rtlCol="0"/>
            <a:lstStyle/>
            <a:p>
              <a:endParaRPr/>
            </a:p>
          </p:txBody>
        </p:sp>
        <p:sp>
          <p:nvSpPr>
            <p:cNvPr id="79" name="object 79"/>
            <p:cNvSpPr/>
            <p:nvPr/>
          </p:nvSpPr>
          <p:spPr>
            <a:xfrm>
              <a:off x="2965094" y="8764968"/>
              <a:ext cx="0" cy="127000"/>
            </a:xfrm>
            <a:custGeom>
              <a:avLst/>
              <a:gdLst/>
              <a:ahLst/>
              <a:cxnLst/>
              <a:rect l="l" t="t" r="r" b="b"/>
              <a:pathLst>
                <a:path h="127000">
                  <a:moveTo>
                    <a:pt x="0" y="0"/>
                  </a:moveTo>
                  <a:lnTo>
                    <a:pt x="0" y="127000"/>
                  </a:lnTo>
                </a:path>
                <a:path h="127000">
                  <a:moveTo>
                    <a:pt x="0" y="0"/>
                  </a:moveTo>
                  <a:lnTo>
                    <a:pt x="0" y="127000"/>
                  </a:lnTo>
                </a:path>
                <a:path h="127000">
                  <a:moveTo>
                    <a:pt x="0" y="0"/>
                  </a:moveTo>
                  <a:lnTo>
                    <a:pt x="0" y="127000"/>
                  </a:lnTo>
                </a:path>
              </a:pathLst>
            </a:custGeom>
            <a:ln w="3556">
              <a:solidFill>
                <a:srgbClr val="231F20"/>
              </a:solidFill>
            </a:ln>
          </p:spPr>
          <p:txBody>
            <a:bodyPr wrap="square" lIns="0" tIns="0" rIns="0" bIns="0" rtlCol="0"/>
            <a:lstStyle/>
            <a:p>
              <a:endParaRPr/>
            </a:p>
          </p:txBody>
        </p:sp>
        <p:sp>
          <p:nvSpPr>
            <p:cNvPr id="80" name="object 80"/>
            <p:cNvSpPr/>
            <p:nvPr/>
          </p:nvSpPr>
          <p:spPr>
            <a:xfrm>
              <a:off x="4527194" y="8764968"/>
              <a:ext cx="0" cy="127000"/>
            </a:xfrm>
            <a:custGeom>
              <a:avLst/>
              <a:gdLst/>
              <a:ahLst/>
              <a:cxnLst/>
              <a:rect l="l" t="t" r="r" b="b"/>
              <a:pathLst>
                <a:path h="127000">
                  <a:moveTo>
                    <a:pt x="0" y="0"/>
                  </a:moveTo>
                  <a:lnTo>
                    <a:pt x="0" y="127000"/>
                  </a:lnTo>
                </a:path>
                <a:path h="127000">
                  <a:moveTo>
                    <a:pt x="0" y="0"/>
                  </a:moveTo>
                  <a:lnTo>
                    <a:pt x="0" y="127000"/>
                  </a:lnTo>
                </a:path>
                <a:path h="127000">
                  <a:moveTo>
                    <a:pt x="0" y="0"/>
                  </a:moveTo>
                  <a:lnTo>
                    <a:pt x="0" y="127000"/>
                  </a:lnTo>
                </a:path>
              </a:pathLst>
            </a:custGeom>
            <a:ln w="3556">
              <a:solidFill>
                <a:srgbClr val="231F20"/>
              </a:solidFill>
            </a:ln>
          </p:spPr>
          <p:txBody>
            <a:bodyPr wrap="square" lIns="0" tIns="0" rIns="0" bIns="0" rtlCol="0"/>
            <a:lstStyle/>
            <a:p>
              <a:endParaRPr/>
            </a:p>
          </p:txBody>
        </p:sp>
        <p:sp>
          <p:nvSpPr>
            <p:cNvPr id="81" name="object 81"/>
            <p:cNvSpPr/>
            <p:nvPr/>
          </p:nvSpPr>
          <p:spPr>
            <a:xfrm>
              <a:off x="6101994" y="8764968"/>
              <a:ext cx="0" cy="127000"/>
            </a:xfrm>
            <a:custGeom>
              <a:avLst/>
              <a:gdLst/>
              <a:ahLst/>
              <a:cxnLst/>
              <a:rect l="l" t="t" r="r" b="b"/>
              <a:pathLst>
                <a:path h="127000">
                  <a:moveTo>
                    <a:pt x="0" y="0"/>
                  </a:moveTo>
                  <a:lnTo>
                    <a:pt x="0" y="127000"/>
                  </a:lnTo>
                </a:path>
              </a:pathLst>
            </a:custGeom>
            <a:ln w="3556">
              <a:solidFill>
                <a:srgbClr val="231F20"/>
              </a:solidFill>
            </a:ln>
          </p:spPr>
          <p:txBody>
            <a:bodyPr wrap="square" lIns="0" tIns="0" rIns="0" bIns="0" rtlCol="0"/>
            <a:lstStyle/>
            <a:p>
              <a:endParaRPr/>
            </a:p>
          </p:txBody>
        </p:sp>
      </p:grpSp>
      <p:pic>
        <p:nvPicPr>
          <p:cNvPr id="82" name="object 82"/>
          <p:cNvPicPr/>
          <p:nvPr/>
        </p:nvPicPr>
        <p:blipFill>
          <a:blip r:embed="rId3" cstate="print"/>
          <a:stretch>
            <a:fillRect/>
          </a:stretch>
        </p:blipFill>
        <p:spPr>
          <a:xfrm>
            <a:off x="6445250" y="9982900"/>
            <a:ext cx="180975" cy="180975"/>
          </a:xfrm>
          <a:prstGeom prst="rect">
            <a:avLst/>
          </a:prstGeom>
        </p:spPr>
      </p:pic>
      <p:sp>
        <p:nvSpPr>
          <p:cNvPr id="83" name="object 83"/>
          <p:cNvSpPr txBox="1">
            <a:spLocks noGrp="1"/>
          </p:cNvSpPr>
          <p:nvPr>
            <p:ph type="sldNum" sz="quarter" idx="7"/>
          </p:nvPr>
        </p:nvSpPr>
        <p:spPr>
          <a:xfrm>
            <a:off x="3539600" y="9982900"/>
            <a:ext cx="533400" cy="153888"/>
          </a:xfrm>
          <a:prstGeom prst="rect">
            <a:avLst/>
          </a:prstGeom>
        </p:spPr>
        <p:txBody>
          <a:bodyPr vert="horz" wrap="square" lIns="0" tIns="0" rIns="0" bIns="0" rtlCol="0">
            <a:spAutoFit/>
          </a:bodyPr>
          <a:lstStyle/>
          <a:p>
            <a:pPr marL="12702">
              <a:lnSpc>
                <a:spcPts val="1159"/>
              </a:lnSpc>
            </a:pPr>
            <a:r>
              <a:rPr dirty="0"/>
              <a:t>―</a:t>
            </a:r>
            <a:r>
              <a:rPr spc="-57" dirty="0"/>
              <a:t> </a:t>
            </a:r>
            <a:r>
              <a:rPr lang="ja-JP" altLang="en-US" spc="30" dirty="0"/>
              <a:t>８</a:t>
            </a:r>
            <a:r>
              <a:rPr spc="-50" dirty="0" smtClean="0"/>
              <a:t> </a:t>
            </a:r>
            <a:r>
              <a:rPr dirty="0"/>
              <a:t>―</a:t>
            </a:r>
          </a:p>
        </p:txBody>
      </p:sp>
      <p:sp>
        <p:nvSpPr>
          <p:cNvPr id="89" name="object 15"/>
          <p:cNvSpPr txBox="1"/>
          <p:nvPr/>
        </p:nvSpPr>
        <p:spPr>
          <a:xfrm>
            <a:off x="863808" y="374496"/>
            <a:ext cx="7322964" cy="2085184"/>
          </a:xfrm>
          <a:prstGeom prst="rect">
            <a:avLst/>
          </a:prstGeom>
        </p:spPr>
        <p:txBody>
          <a:bodyPr vert="horz" wrap="square" lIns="0" tIns="12698" rIns="0" bIns="0" rtlCol="0">
            <a:spAutoFit/>
          </a:bodyPr>
          <a:lstStyle/>
          <a:p>
            <a:pPr algn="ctr">
              <a:lnSpc>
                <a:spcPts val="2400"/>
              </a:lnSpc>
            </a:pPr>
            <a:endParaRPr lang="ja-JP" altLang="ja-JP" dirty="0">
              <a:latin typeface="ＭＳ Ｐ明朝" panose="02020600040205080304" pitchFamily="18" charset="-128"/>
              <a:ea typeface="ＭＳ Ｐ明朝" panose="02020600040205080304" pitchFamily="18" charset="-128"/>
            </a:endParaRPr>
          </a:p>
          <a:p>
            <a:pPr marL="12702">
              <a:lnSpc>
                <a:spcPts val="2400"/>
              </a:lnSpc>
              <a:spcBef>
                <a:spcPts val="100"/>
              </a:spcBef>
            </a:pPr>
            <a:r>
              <a:rPr lang="ja-JP" altLang="en-US" sz="1400" spc="100" dirty="0">
                <a:solidFill>
                  <a:srgbClr val="231F20"/>
                </a:solidFill>
                <a:latin typeface="ＭＳ Ｐ明朝" panose="02020600040205080304" pitchFamily="18" charset="-128"/>
                <a:ea typeface="ＭＳ Ｐ明朝" panose="02020600040205080304" pitchFamily="18" charset="-128"/>
                <a:cs typeface="PMingLiU"/>
              </a:rPr>
              <a:t>（注）　休職等の期間がない場合の勤続期間はＡとなる</a:t>
            </a:r>
            <a:r>
              <a:rPr lang="en-US" altLang="ja-JP" sz="1400" dirty="0">
                <a:solidFill>
                  <a:srgbClr val="231F20"/>
                </a:solidFill>
                <a:latin typeface="ＭＳ Ｐ明朝" panose="02020600040205080304" pitchFamily="18" charset="-128"/>
                <a:ea typeface="ＭＳ Ｐ明朝" panose="02020600040205080304" pitchFamily="18" charset="-128"/>
                <a:cs typeface="PMingLiU"/>
              </a:rPr>
              <a:t>｡</a:t>
            </a:r>
            <a:r>
              <a:rPr lang="ja-JP" altLang="en-US" sz="1400" spc="-190" dirty="0">
                <a:solidFill>
                  <a:srgbClr val="231F20"/>
                </a:solidFill>
                <a:latin typeface="ＭＳ Ｐ明朝" panose="02020600040205080304" pitchFamily="18" charset="-128"/>
                <a:ea typeface="ＭＳ Ｐ明朝" panose="02020600040205080304" pitchFamily="18" charset="-128"/>
                <a:cs typeface="PMingLiU"/>
              </a:rPr>
              <a:t> </a:t>
            </a:r>
            <a:endParaRPr lang="ja-JP" altLang="en-US" sz="1400" dirty="0">
              <a:latin typeface="ＭＳ Ｐ明朝" panose="02020600040205080304" pitchFamily="18" charset="-128"/>
              <a:ea typeface="ＭＳ Ｐ明朝" panose="02020600040205080304" pitchFamily="18" charset="-128"/>
              <a:cs typeface="PMingLiU"/>
            </a:endParaRPr>
          </a:p>
          <a:p>
            <a:pPr marL="12702">
              <a:lnSpc>
                <a:spcPts val="2400"/>
              </a:lnSpc>
              <a:spcBef>
                <a:spcPts val="882"/>
              </a:spcBef>
            </a:pPr>
            <a:r>
              <a:rPr lang="ja-JP" altLang="en-US" sz="1400" spc="100" dirty="0">
                <a:solidFill>
                  <a:srgbClr val="231F20"/>
                </a:solidFill>
                <a:latin typeface="ＭＳ Ｐ明朝" panose="02020600040205080304" pitchFamily="18" charset="-128"/>
                <a:ea typeface="ＭＳ Ｐ明朝" panose="02020600040205080304" pitchFamily="18" charset="-128"/>
                <a:cs typeface="PMingLiU"/>
              </a:rPr>
              <a:t>（注</a:t>
            </a:r>
            <a:r>
              <a:rPr lang="ja-JP" altLang="en-US" sz="1400" spc="100" dirty="0" smtClean="0">
                <a:solidFill>
                  <a:srgbClr val="231F20"/>
                </a:solidFill>
                <a:latin typeface="ＭＳ Ｐ明朝" panose="02020600040205080304" pitchFamily="18" charset="-128"/>
                <a:ea typeface="ＭＳ Ｐ明朝" panose="02020600040205080304" pitchFamily="18" charset="-128"/>
                <a:cs typeface="PMingLiU"/>
              </a:rPr>
              <a:t>）　勤続</a:t>
            </a:r>
            <a:r>
              <a:rPr lang="ja-JP" altLang="en-US" sz="1400" spc="100" dirty="0">
                <a:solidFill>
                  <a:srgbClr val="231F20"/>
                </a:solidFill>
                <a:latin typeface="ＭＳ Ｐ明朝" panose="02020600040205080304" pitchFamily="18" charset="-128"/>
                <a:ea typeface="ＭＳ Ｐ明朝" panose="02020600040205080304" pitchFamily="18" charset="-128"/>
                <a:cs typeface="PMingLiU"/>
              </a:rPr>
              <a:t>期間が６月以上１年未満の場合の勤続期間は１年となる</a:t>
            </a:r>
            <a:r>
              <a:rPr lang="en-US" altLang="ja-JP" sz="1400" dirty="0">
                <a:solidFill>
                  <a:srgbClr val="231F20"/>
                </a:solidFill>
                <a:latin typeface="ＭＳ Ｐ明朝" panose="02020600040205080304" pitchFamily="18" charset="-128"/>
                <a:ea typeface="ＭＳ Ｐ明朝" panose="02020600040205080304" pitchFamily="18" charset="-128"/>
                <a:cs typeface="PMingLiU"/>
              </a:rPr>
              <a:t>｡</a:t>
            </a:r>
            <a:r>
              <a:rPr lang="ja-JP" altLang="en-US" sz="1400" spc="-190" dirty="0">
                <a:solidFill>
                  <a:srgbClr val="231F20"/>
                </a:solidFill>
                <a:latin typeface="ＭＳ Ｐ明朝" panose="02020600040205080304" pitchFamily="18" charset="-128"/>
                <a:ea typeface="ＭＳ Ｐ明朝" panose="02020600040205080304" pitchFamily="18" charset="-128"/>
                <a:cs typeface="PMingLiU"/>
              </a:rPr>
              <a:t> </a:t>
            </a:r>
            <a:endParaRPr lang="ja-JP" altLang="en-US" sz="1400" dirty="0">
              <a:latin typeface="ＭＳ Ｐ明朝" panose="02020600040205080304" pitchFamily="18" charset="-128"/>
              <a:ea typeface="ＭＳ Ｐ明朝" panose="02020600040205080304" pitchFamily="18" charset="-128"/>
              <a:cs typeface="PMingLiU"/>
            </a:endParaRPr>
          </a:p>
          <a:p>
            <a:pPr marL="14607">
              <a:lnSpc>
                <a:spcPts val="2400"/>
              </a:lnSpc>
              <a:spcBef>
                <a:spcPts val="882"/>
              </a:spcBef>
            </a:pPr>
            <a:r>
              <a:rPr lang="ja-JP" altLang="en-US" sz="1400" spc="204" dirty="0">
                <a:solidFill>
                  <a:srgbClr val="231F20"/>
                </a:solidFill>
                <a:latin typeface="ＭＳ Ｐ明朝" panose="02020600040205080304" pitchFamily="18" charset="-128"/>
                <a:ea typeface="ＭＳ Ｐ明朝" panose="02020600040205080304" pitchFamily="18" charset="-128"/>
                <a:cs typeface="PMingLiU"/>
              </a:rPr>
              <a:t>　　　</a:t>
            </a:r>
            <a:r>
              <a:rPr lang="ja-JP" altLang="en-US" sz="1400" spc="204" dirty="0" smtClean="0">
                <a:solidFill>
                  <a:srgbClr val="231F20"/>
                </a:solidFill>
                <a:latin typeface="ＭＳ Ｐ明朝" panose="02020600040205080304" pitchFamily="18" charset="-128"/>
                <a:ea typeface="ＭＳ Ｐ明朝" panose="02020600040205080304" pitchFamily="18" charset="-128"/>
                <a:cs typeface="PMingLiU"/>
              </a:rPr>
              <a:t> ただし</a:t>
            </a:r>
            <a:r>
              <a:rPr lang="en-US" altLang="ja-JP" sz="1400" spc="20" dirty="0">
                <a:solidFill>
                  <a:srgbClr val="231F20"/>
                </a:solidFill>
                <a:latin typeface="ＭＳ Ｐ明朝" panose="02020600040205080304" pitchFamily="18" charset="-128"/>
                <a:ea typeface="ＭＳ Ｐ明朝" panose="02020600040205080304" pitchFamily="18" charset="-128"/>
                <a:cs typeface="PMingLiU"/>
              </a:rPr>
              <a:t>, </a:t>
            </a:r>
            <a:r>
              <a:rPr lang="ja-JP" altLang="en-US" sz="1400" spc="71" dirty="0">
                <a:solidFill>
                  <a:srgbClr val="231F20"/>
                </a:solidFill>
                <a:latin typeface="ＭＳ Ｐ明朝" panose="02020600040205080304" pitchFamily="18" charset="-128"/>
                <a:ea typeface="ＭＳ Ｐ明朝" panose="02020600040205080304" pitchFamily="18" charset="-128"/>
                <a:cs typeface="PMingLiU"/>
              </a:rPr>
              <a:t> </a:t>
            </a:r>
            <a:r>
              <a:rPr lang="ja-JP" altLang="en-US" sz="1400" spc="115" dirty="0">
                <a:solidFill>
                  <a:srgbClr val="231F20"/>
                </a:solidFill>
                <a:latin typeface="ＭＳ Ｐ明朝" panose="02020600040205080304" pitchFamily="18" charset="-128"/>
                <a:ea typeface="ＭＳ Ｐ明朝" panose="02020600040205080304" pitchFamily="18" charset="-128"/>
                <a:cs typeface="PMingLiU"/>
              </a:rPr>
              <a:t>退</a:t>
            </a:r>
            <a:r>
              <a:rPr lang="ja-JP" altLang="en-US" sz="1400" spc="160" dirty="0">
                <a:solidFill>
                  <a:srgbClr val="231F20"/>
                </a:solidFill>
                <a:latin typeface="ＭＳ Ｐ明朝" panose="02020600040205080304" pitchFamily="18" charset="-128"/>
                <a:ea typeface="ＭＳ Ｐ明朝" panose="02020600040205080304" pitchFamily="18" charset="-128"/>
                <a:cs typeface="PMingLiU"/>
              </a:rPr>
              <a:t>職事由が死亡</a:t>
            </a:r>
            <a:r>
              <a:rPr lang="en-US" altLang="ja-JP" sz="1400" spc="10" dirty="0">
                <a:solidFill>
                  <a:srgbClr val="231F20"/>
                </a:solidFill>
                <a:latin typeface="ＭＳ Ｐ明朝" panose="02020600040205080304" pitchFamily="18" charset="-128"/>
                <a:ea typeface="ＭＳ Ｐ明朝" panose="02020600040205080304" pitchFamily="18" charset="-128"/>
                <a:cs typeface="PMingLiU"/>
              </a:rPr>
              <a:t>, </a:t>
            </a:r>
            <a:r>
              <a:rPr lang="ja-JP" altLang="en-US" sz="1400" spc="83" dirty="0">
                <a:solidFill>
                  <a:srgbClr val="231F20"/>
                </a:solidFill>
                <a:latin typeface="ＭＳ Ｐ明朝" panose="02020600040205080304" pitchFamily="18" charset="-128"/>
                <a:ea typeface="ＭＳ Ｐ明朝" panose="02020600040205080304" pitchFamily="18" charset="-128"/>
                <a:cs typeface="PMingLiU"/>
              </a:rPr>
              <a:t> </a:t>
            </a:r>
            <a:r>
              <a:rPr lang="ja-JP" altLang="en-US" sz="1400" spc="160" dirty="0">
                <a:solidFill>
                  <a:srgbClr val="231F20"/>
                </a:solidFill>
                <a:latin typeface="ＭＳ Ｐ明朝" panose="02020600040205080304" pitchFamily="18" charset="-128"/>
                <a:ea typeface="ＭＳ Ｐ明朝" panose="02020600040205080304" pitchFamily="18" charset="-128"/>
                <a:cs typeface="PMingLiU"/>
              </a:rPr>
              <a:t>応募認定退職</a:t>
            </a:r>
            <a:r>
              <a:rPr lang="en-US" altLang="ja-JP" sz="1400" spc="10" dirty="0">
                <a:solidFill>
                  <a:srgbClr val="231F20"/>
                </a:solidFill>
                <a:latin typeface="ＭＳ Ｐ明朝" panose="02020600040205080304" pitchFamily="18" charset="-128"/>
                <a:ea typeface="ＭＳ Ｐ明朝" panose="02020600040205080304" pitchFamily="18" charset="-128"/>
                <a:cs typeface="PMingLiU"/>
              </a:rPr>
              <a:t>, </a:t>
            </a:r>
            <a:r>
              <a:rPr lang="ja-JP" altLang="en-US" sz="1400" spc="81" dirty="0">
                <a:solidFill>
                  <a:srgbClr val="231F20"/>
                </a:solidFill>
                <a:latin typeface="ＭＳ Ｐ明朝" panose="02020600040205080304" pitchFamily="18" charset="-128"/>
                <a:ea typeface="ＭＳ Ｐ明朝" panose="02020600040205080304" pitchFamily="18" charset="-128"/>
                <a:cs typeface="PMingLiU"/>
              </a:rPr>
              <a:t> </a:t>
            </a:r>
            <a:r>
              <a:rPr lang="ja-JP" altLang="en-US" sz="1400" spc="115" dirty="0">
                <a:solidFill>
                  <a:srgbClr val="231F20"/>
                </a:solidFill>
                <a:latin typeface="ＭＳ Ｐ明朝" panose="02020600040205080304" pitchFamily="18" charset="-128"/>
                <a:ea typeface="ＭＳ Ｐ明朝" panose="02020600040205080304" pitchFamily="18" charset="-128"/>
                <a:cs typeface="PMingLiU"/>
              </a:rPr>
              <a:t>傷</a:t>
            </a:r>
            <a:r>
              <a:rPr lang="ja-JP" altLang="en-US" sz="1400" spc="351" dirty="0">
                <a:solidFill>
                  <a:srgbClr val="231F20"/>
                </a:solidFill>
                <a:latin typeface="ＭＳ Ｐ明朝" panose="02020600040205080304" pitchFamily="18" charset="-128"/>
                <a:ea typeface="ＭＳ Ｐ明朝" panose="02020600040205080304" pitchFamily="18" charset="-128"/>
                <a:cs typeface="PMingLiU"/>
              </a:rPr>
              <a:t>病</a:t>
            </a:r>
            <a:r>
              <a:rPr lang="en-US" altLang="ja-JP" sz="1400" spc="57" dirty="0">
                <a:solidFill>
                  <a:srgbClr val="231F20"/>
                </a:solidFill>
                <a:latin typeface="ＭＳ Ｐ明朝" panose="02020600040205080304" pitchFamily="18" charset="-128"/>
                <a:ea typeface="ＭＳ Ｐ明朝" panose="02020600040205080304" pitchFamily="18" charset="-128"/>
                <a:cs typeface="PMingLiU"/>
              </a:rPr>
              <a:t>,</a:t>
            </a:r>
            <a:r>
              <a:rPr lang="ja-JP" altLang="en-US" sz="1400" spc="381" dirty="0">
                <a:solidFill>
                  <a:srgbClr val="231F20"/>
                </a:solidFill>
                <a:latin typeface="ＭＳ Ｐ明朝" panose="02020600040205080304" pitchFamily="18" charset="-128"/>
                <a:ea typeface="ＭＳ Ｐ明朝" panose="02020600040205080304" pitchFamily="18" charset="-128"/>
                <a:cs typeface="PMingLiU"/>
              </a:rPr>
              <a:t> </a:t>
            </a:r>
            <a:r>
              <a:rPr lang="ja-JP" altLang="en-US" sz="1400" spc="150" dirty="0">
                <a:solidFill>
                  <a:srgbClr val="231F20"/>
                </a:solidFill>
                <a:latin typeface="ＭＳ Ｐ明朝" panose="02020600040205080304" pitchFamily="18" charset="-128"/>
                <a:ea typeface="ＭＳ Ｐ明朝" panose="02020600040205080304" pitchFamily="18" charset="-128"/>
                <a:cs typeface="PMingLiU"/>
              </a:rPr>
              <a:t>整理による場合</a:t>
            </a:r>
            <a:r>
              <a:rPr lang="ja-JP" altLang="en-US" sz="1400" spc="150" dirty="0" smtClean="0">
                <a:solidFill>
                  <a:srgbClr val="231F20"/>
                </a:solidFill>
                <a:latin typeface="ＭＳ Ｐ明朝" panose="02020600040205080304" pitchFamily="18" charset="-128"/>
                <a:ea typeface="ＭＳ Ｐ明朝" panose="02020600040205080304" pitchFamily="18" charset="-128"/>
                <a:cs typeface="PMingLiU"/>
              </a:rPr>
              <a:t>で</a:t>
            </a:r>
            <a:endParaRPr lang="en-US" altLang="ja-JP" sz="1400" spc="150" dirty="0" smtClean="0">
              <a:solidFill>
                <a:srgbClr val="231F20"/>
              </a:solidFill>
              <a:latin typeface="ＭＳ Ｐ明朝" panose="02020600040205080304" pitchFamily="18" charset="-128"/>
              <a:ea typeface="ＭＳ Ｐ明朝" panose="02020600040205080304" pitchFamily="18" charset="-128"/>
              <a:cs typeface="PMingLiU"/>
            </a:endParaRPr>
          </a:p>
          <a:p>
            <a:pPr marL="14607">
              <a:lnSpc>
                <a:spcPts val="2400"/>
              </a:lnSpc>
              <a:spcBef>
                <a:spcPts val="882"/>
              </a:spcBef>
            </a:pPr>
            <a:r>
              <a:rPr lang="en-US" altLang="ja-JP" sz="1400" spc="150" dirty="0">
                <a:solidFill>
                  <a:srgbClr val="231F20"/>
                </a:solidFill>
                <a:latin typeface="ＭＳ Ｐ明朝" panose="02020600040205080304" pitchFamily="18" charset="-128"/>
                <a:ea typeface="ＭＳ Ｐ明朝" panose="02020600040205080304" pitchFamily="18" charset="-128"/>
                <a:cs typeface="PMingLiU"/>
              </a:rPr>
              <a:t> </a:t>
            </a:r>
            <a:r>
              <a:rPr lang="en-US" altLang="ja-JP" sz="1400" spc="150" dirty="0" smtClean="0">
                <a:solidFill>
                  <a:srgbClr val="231F20"/>
                </a:solidFill>
                <a:latin typeface="ＭＳ Ｐ明朝" panose="02020600040205080304" pitchFamily="18" charset="-128"/>
                <a:ea typeface="ＭＳ Ｐ明朝" panose="02020600040205080304" pitchFamily="18" charset="-128"/>
                <a:cs typeface="PMingLiU"/>
              </a:rPr>
              <a:t>   </a:t>
            </a:r>
            <a:r>
              <a:rPr lang="ja-JP" altLang="en-US" sz="1400" spc="100" dirty="0" smtClean="0">
                <a:solidFill>
                  <a:srgbClr val="231F20"/>
                </a:solidFill>
                <a:latin typeface="ＭＳ Ｐ明朝" panose="02020600040205080304" pitchFamily="18" charset="-128"/>
                <a:ea typeface="ＭＳ Ｐ明朝" panose="02020600040205080304" pitchFamily="18" charset="-128"/>
                <a:cs typeface="PMingLiU"/>
              </a:rPr>
              <a:t>勤続</a:t>
            </a:r>
            <a:r>
              <a:rPr lang="ja-JP" altLang="en-US" sz="1400" spc="100" dirty="0">
                <a:solidFill>
                  <a:srgbClr val="231F20"/>
                </a:solidFill>
                <a:latin typeface="ＭＳ Ｐ明朝" panose="02020600040205080304" pitchFamily="18" charset="-128"/>
                <a:ea typeface="ＭＳ Ｐ明朝" panose="02020600040205080304" pitchFamily="18" charset="-128"/>
                <a:cs typeface="PMingLiU"/>
              </a:rPr>
              <a:t>期間</a:t>
            </a:r>
            <a:r>
              <a:rPr lang="ja-JP" altLang="en-US" sz="1400" spc="100" dirty="0" smtClean="0">
                <a:solidFill>
                  <a:srgbClr val="231F20"/>
                </a:solidFill>
                <a:latin typeface="ＭＳ Ｐ明朝" panose="02020600040205080304" pitchFamily="18" charset="-128"/>
                <a:ea typeface="ＭＳ Ｐ明朝" panose="02020600040205080304" pitchFamily="18" charset="-128"/>
                <a:cs typeface="PMingLiU"/>
              </a:rPr>
              <a:t>が１日</a:t>
            </a:r>
            <a:r>
              <a:rPr lang="ja-JP" altLang="en-US" sz="1400" spc="100" dirty="0">
                <a:solidFill>
                  <a:srgbClr val="231F20"/>
                </a:solidFill>
                <a:latin typeface="ＭＳ Ｐ明朝" panose="02020600040205080304" pitchFamily="18" charset="-128"/>
                <a:ea typeface="ＭＳ Ｐ明朝" panose="02020600040205080304" pitchFamily="18" charset="-128"/>
                <a:cs typeface="PMingLiU"/>
              </a:rPr>
              <a:t>以上１年未満の場合の勤続期間は１年となる</a:t>
            </a:r>
            <a:r>
              <a:rPr lang="en-US" altLang="ja-JP" sz="1400" dirty="0">
                <a:solidFill>
                  <a:srgbClr val="231F20"/>
                </a:solidFill>
                <a:latin typeface="ＭＳ Ｐ明朝" panose="02020600040205080304" pitchFamily="18" charset="-128"/>
                <a:ea typeface="ＭＳ Ｐ明朝" panose="02020600040205080304" pitchFamily="18" charset="-128"/>
                <a:cs typeface="PMingLiU"/>
              </a:rPr>
              <a:t>｡</a:t>
            </a:r>
            <a:r>
              <a:rPr lang="ja-JP" altLang="en-US" sz="1400" spc="-190" dirty="0">
                <a:solidFill>
                  <a:srgbClr val="231F20"/>
                </a:solidFill>
                <a:latin typeface="ＭＳ Ｐ明朝" panose="02020600040205080304" pitchFamily="18" charset="-128"/>
                <a:ea typeface="ＭＳ Ｐ明朝" panose="02020600040205080304" pitchFamily="18" charset="-128"/>
                <a:cs typeface="PMingLiU"/>
              </a:rPr>
              <a:t> </a:t>
            </a:r>
            <a:r>
              <a:rPr lang="en-US" altLang="ja-JP" sz="1400" dirty="0">
                <a:latin typeface="ＭＳ Ｐ明朝" panose="02020600040205080304" pitchFamily="18" charset="-128"/>
                <a:ea typeface="ＭＳ Ｐ明朝" panose="02020600040205080304" pitchFamily="18" charset="-128"/>
              </a:rPr>
              <a:t> </a:t>
            </a:r>
            <a:endParaRPr lang="ja-JP" altLang="ja-JP" sz="1400" dirty="0">
              <a:latin typeface="ＭＳ Ｐ明朝" panose="02020600040205080304" pitchFamily="18" charset="-128"/>
              <a:ea typeface="ＭＳ Ｐ明朝" panose="02020600040205080304" pitchFamily="18" charset="-128"/>
            </a:endParaRPr>
          </a:p>
          <a:p>
            <a:pPr marL="12702">
              <a:spcBef>
                <a:spcPts val="100"/>
              </a:spcBef>
            </a:pPr>
            <a:endParaRPr sz="1050" dirty="0">
              <a:latin typeface="PMingLiU"/>
              <a:cs typeface="PMingLiU"/>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75000"/>
    </mc:Choice>
    <mc:Fallback xmlns="">
      <p:transition spd="slow" advClick="0" advTm="75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 name="object 25"/>
          <p:cNvSpPr txBox="1">
            <a:spLocks noGrp="1"/>
          </p:cNvSpPr>
          <p:nvPr>
            <p:ph type="sldNum" sz="quarter" idx="7"/>
          </p:nvPr>
        </p:nvSpPr>
        <p:spPr>
          <a:xfrm>
            <a:off x="3702050" y="9982900"/>
            <a:ext cx="533400" cy="153888"/>
          </a:xfrm>
          <a:prstGeom prst="rect">
            <a:avLst/>
          </a:prstGeom>
        </p:spPr>
        <p:txBody>
          <a:bodyPr vert="horz" wrap="square" lIns="0" tIns="0" rIns="0" bIns="0" rtlCol="0">
            <a:spAutoFit/>
          </a:bodyPr>
          <a:lstStyle/>
          <a:p>
            <a:pPr marL="12702">
              <a:lnSpc>
                <a:spcPts val="1159"/>
              </a:lnSpc>
            </a:pPr>
            <a:r>
              <a:rPr dirty="0"/>
              <a:t>―</a:t>
            </a:r>
            <a:r>
              <a:rPr spc="-57" dirty="0"/>
              <a:t> </a:t>
            </a:r>
            <a:r>
              <a:rPr lang="ja-JP" altLang="en-US" spc="30" dirty="0"/>
              <a:t>６</a:t>
            </a:r>
            <a:r>
              <a:rPr spc="-50" dirty="0" smtClean="0"/>
              <a:t> </a:t>
            </a:r>
            <a:r>
              <a:rPr dirty="0"/>
              <a:t>―</a:t>
            </a:r>
          </a:p>
        </p:txBody>
      </p:sp>
      <p:pic>
        <p:nvPicPr>
          <p:cNvPr id="27" name="図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58" y="1536700"/>
            <a:ext cx="7277852" cy="6400800"/>
          </a:xfrm>
          <a:prstGeom prst="rect">
            <a:avLst/>
          </a:prstGeom>
        </p:spPr>
      </p:pic>
      <p:pic>
        <p:nvPicPr>
          <p:cNvPr id="28" name="object 82"/>
          <p:cNvPicPr/>
          <p:nvPr/>
        </p:nvPicPr>
        <p:blipFill>
          <a:blip r:embed="rId4" cstate="print"/>
          <a:stretch>
            <a:fillRect/>
          </a:stretch>
        </p:blipFill>
        <p:spPr>
          <a:xfrm>
            <a:off x="507645" y="9982900"/>
            <a:ext cx="180975" cy="1809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113000"/>
    </mc:Choice>
    <mc:Fallback xmlns="">
      <p:transition spd="slow" advClick="0" advTm="113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60094" y="1124650"/>
            <a:ext cx="165101" cy="182099"/>
          </a:xfrm>
          <a:prstGeom prst="rect">
            <a:avLst/>
          </a:prstGeom>
        </p:spPr>
        <p:txBody>
          <a:bodyPr vert="horz" wrap="square" lIns="0" tIns="12698" rIns="0" bIns="0" rtlCol="0">
            <a:spAutoFit/>
          </a:bodyPr>
          <a:lstStyle/>
          <a:p>
            <a:pPr marL="12702">
              <a:spcBef>
                <a:spcPts val="100"/>
              </a:spcBef>
            </a:pPr>
            <a:r>
              <a:rPr sz="1100" spc="-224" dirty="0">
                <a:solidFill>
                  <a:srgbClr val="231F20"/>
                </a:solidFill>
                <a:latin typeface="Times New Roman"/>
                <a:cs typeface="Times New Roman"/>
              </a:rPr>
              <a:t> </a:t>
            </a:r>
            <a:endParaRPr sz="1100">
              <a:latin typeface="Times New Roman"/>
              <a:cs typeface="Times New Roman"/>
            </a:endParaRPr>
          </a:p>
        </p:txBody>
      </p:sp>
      <p:sp>
        <p:nvSpPr>
          <p:cNvPr id="3" name="object 3"/>
          <p:cNvSpPr txBox="1"/>
          <p:nvPr/>
        </p:nvSpPr>
        <p:spPr>
          <a:xfrm>
            <a:off x="544811" y="850900"/>
            <a:ext cx="6518630" cy="8551057"/>
          </a:xfrm>
          <a:prstGeom prst="rect">
            <a:avLst/>
          </a:prstGeom>
        </p:spPr>
        <p:txBody>
          <a:bodyPr vert="horz" wrap="square" lIns="0" tIns="12698" rIns="0" bIns="0" rtlCol="0">
            <a:spAutoFit/>
          </a:bodyPr>
          <a:lstStyle/>
          <a:p>
            <a:pPr>
              <a:lnSpc>
                <a:spcPts val="2400"/>
              </a:lnSpc>
            </a:pPr>
            <a:r>
              <a:rPr lang="ja-JP" altLang="ja-JP" sz="1400" dirty="0" smtClean="0">
                <a:latin typeface="ＭＳ Ｐ明朝" panose="02020600040205080304" pitchFamily="18" charset="-128"/>
                <a:ea typeface="ＭＳ Ｐ明朝" panose="02020600040205080304" pitchFamily="18" charset="-128"/>
              </a:rPr>
              <a:t>（</a:t>
            </a:r>
            <a:r>
              <a:rPr lang="en-US" altLang="ja-JP" sz="1400" dirty="0">
                <a:latin typeface="ＭＳ Ｐ明朝" panose="02020600040205080304" pitchFamily="18" charset="-128"/>
                <a:ea typeface="ＭＳ Ｐ明朝" panose="02020600040205080304" pitchFamily="18" charset="-128"/>
              </a:rPr>
              <a:t>4</a:t>
            </a:r>
            <a:r>
              <a:rPr lang="ja-JP" altLang="ja-JP" sz="1400" dirty="0">
                <a:latin typeface="ＭＳ Ｐ明朝" panose="02020600040205080304" pitchFamily="18" charset="-128"/>
                <a:ea typeface="ＭＳ Ｐ明朝" panose="02020600040205080304" pitchFamily="18" charset="-128"/>
              </a:rPr>
              <a:t>）　職員が</a:t>
            </a:r>
            <a:r>
              <a:rPr lang="en-US" altLang="ja-JP" sz="1400" dirty="0">
                <a:latin typeface="ＭＳ Ｐ明朝" panose="02020600040205080304" pitchFamily="18" charset="-128"/>
                <a:ea typeface="ＭＳ Ｐ明朝" panose="02020600040205080304" pitchFamily="18" charset="-128"/>
              </a:rPr>
              <a:t>, </a:t>
            </a:r>
            <a:r>
              <a:rPr lang="ja-JP" altLang="ja-JP" sz="1400" dirty="0">
                <a:latin typeface="ＭＳ Ｐ明朝" panose="02020600040205080304" pitchFamily="18" charset="-128"/>
                <a:ea typeface="ＭＳ Ｐ明朝" panose="02020600040205080304" pitchFamily="18" charset="-128"/>
              </a:rPr>
              <a:t>引き続いて国又は他の地方公共団体等の職員となるため退職した</a:t>
            </a:r>
            <a:r>
              <a:rPr lang="ja-JP" altLang="ja-JP" sz="1400" dirty="0" smtClean="0">
                <a:latin typeface="ＭＳ Ｐ明朝" panose="02020600040205080304" pitchFamily="18" charset="-128"/>
                <a:ea typeface="ＭＳ Ｐ明朝" panose="02020600040205080304" pitchFamily="18" charset="-128"/>
              </a:rPr>
              <a:t>場合は</a:t>
            </a:r>
            <a:endParaRPr lang="en-US" altLang="ja-JP" sz="1400" dirty="0" smtClean="0">
              <a:latin typeface="ＭＳ Ｐ明朝" panose="02020600040205080304" pitchFamily="18" charset="-128"/>
              <a:ea typeface="ＭＳ Ｐ明朝" panose="02020600040205080304" pitchFamily="18" charset="-128"/>
            </a:endParaRPr>
          </a:p>
          <a:p>
            <a:pPr>
              <a:lnSpc>
                <a:spcPts val="2400"/>
              </a:lnSpc>
            </a:pPr>
            <a:r>
              <a:rPr lang="en-US" altLang="ja-JP" sz="1400" dirty="0">
                <a:latin typeface="ＭＳ Ｐ明朝" panose="02020600040205080304" pitchFamily="18" charset="-128"/>
                <a:ea typeface="ＭＳ Ｐ明朝" panose="02020600040205080304" pitchFamily="18" charset="-128"/>
              </a:rPr>
              <a:t> </a:t>
            </a:r>
            <a:r>
              <a:rPr lang="en-US" altLang="ja-JP" sz="1400" dirty="0" smtClean="0">
                <a:latin typeface="ＭＳ Ｐ明朝" panose="02020600040205080304" pitchFamily="18" charset="-128"/>
                <a:ea typeface="ＭＳ Ｐ明朝" panose="02020600040205080304" pitchFamily="18" charset="-128"/>
              </a:rPr>
              <a:t>   </a:t>
            </a:r>
            <a:r>
              <a:rPr lang="ja-JP" altLang="ja-JP" sz="1400" dirty="0" smtClean="0">
                <a:latin typeface="ＭＳ Ｐ明朝" panose="02020600040205080304" pitchFamily="18" charset="-128"/>
                <a:ea typeface="ＭＳ Ｐ明朝" panose="02020600040205080304" pitchFamily="18" charset="-128"/>
              </a:rPr>
              <a:t>退職</a:t>
            </a:r>
            <a:r>
              <a:rPr lang="ja-JP" altLang="ja-JP" sz="1400" dirty="0">
                <a:latin typeface="ＭＳ Ｐ明朝" panose="02020600040205080304" pitchFamily="18" charset="-128"/>
                <a:ea typeface="ＭＳ Ｐ明朝" panose="02020600040205080304" pitchFamily="18" charset="-128"/>
              </a:rPr>
              <a:t>手当は支給されません｡ </a:t>
            </a:r>
            <a:endParaRPr lang="en-US" altLang="ja-JP" sz="1400" dirty="0" smtClean="0">
              <a:latin typeface="ＭＳ Ｐ明朝" panose="02020600040205080304" pitchFamily="18" charset="-128"/>
              <a:ea typeface="ＭＳ Ｐ明朝" panose="02020600040205080304" pitchFamily="18" charset="-128"/>
            </a:endParaRPr>
          </a:p>
          <a:p>
            <a:pPr>
              <a:lnSpc>
                <a:spcPts val="2400"/>
              </a:lnSpc>
            </a:pPr>
            <a:r>
              <a:rPr lang="en-US" altLang="ja-JP" sz="1400" dirty="0">
                <a:latin typeface="ＭＳ Ｐ明朝" panose="02020600040205080304" pitchFamily="18" charset="-128"/>
                <a:ea typeface="ＭＳ Ｐ明朝" panose="02020600040205080304" pitchFamily="18" charset="-128"/>
              </a:rPr>
              <a:t> </a:t>
            </a:r>
            <a:r>
              <a:rPr lang="en-US" altLang="ja-JP" sz="1400" dirty="0" smtClean="0">
                <a:latin typeface="ＭＳ Ｐ明朝" panose="02020600040205080304" pitchFamily="18" charset="-128"/>
                <a:ea typeface="ＭＳ Ｐ明朝" panose="02020600040205080304" pitchFamily="18" charset="-128"/>
              </a:rPr>
              <a:t>      </a:t>
            </a:r>
            <a:r>
              <a:rPr lang="ja-JP" altLang="ja-JP" sz="1400" dirty="0" smtClean="0">
                <a:latin typeface="ＭＳ Ｐ明朝" panose="02020600040205080304" pitchFamily="18" charset="-128"/>
                <a:ea typeface="ＭＳ Ｐ明朝" panose="02020600040205080304" pitchFamily="18" charset="-128"/>
              </a:rPr>
              <a:t>ただし</a:t>
            </a:r>
            <a:r>
              <a:rPr lang="en-US" altLang="ja-JP" sz="1400" dirty="0">
                <a:latin typeface="ＭＳ Ｐ明朝" panose="02020600040205080304" pitchFamily="18" charset="-128"/>
                <a:ea typeface="ＭＳ Ｐ明朝" panose="02020600040205080304" pitchFamily="18" charset="-128"/>
              </a:rPr>
              <a:t>, </a:t>
            </a:r>
            <a:r>
              <a:rPr lang="ja-JP" altLang="ja-JP" sz="1400" dirty="0">
                <a:latin typeface="ＭＳ Ｐ明朝" panose="02020600040205080304" pitchFamily="18" charset="-128"/>
                <a:ea typeface="ＭＳ Ｐ明朝" panose="02020600040205080304" pitchFamily="18" charset="-128"/>
              </a:rPr>
              <a:t>他の地方公共団体等の退職手当に関する規定で</a:t>
            </a:r>
            <a:r>
              <a:rPr lang="en-US" altLang="ja-JP" sz="1400" dirty="0">
                <a:latin typeface="ＭＳ Ｐ明朝" panose="02020600040205080304" pitchFamily="18" charset="-128"/>
                <a:ea typeface="ＭＳ Ｐ明朝" panose="02020600040205080304" pitchFamily="18" charset="-128"/>
              </a:rPr>
              <a:t>, </a:t>
            </a:r>
            <a:r>
              <a:rPr lang="ja-JP" altLang="ja-JP" sz="1400" dirty="0">
                <a:latin typeface="ＭＳ Ｐ明朝" panose="02020600040205080304" pitchFamily="18" charset="-128"/>
                <a:ea typeface="ＭＳ Ｐ明朝" panose="02020600040205080304" pitchFamily="18" charset="-128"/>
              </a:rPr>
              <a:t>広島県での在職</a:t>
            </a:r>
            <a:r>
              <a:rPr lang="ja-JP" altLang="ja-JP" sz="1400" dirty="0" smtClean="0">
                <a:latin typeface="ＭＳ Ｐ明朝" panose="02020600040205080304" pitchFamily="18" charset="-128"/>
                <a:ea typeface="ＭＳ Ｐ明朝" panose="02020600040205080304" pitchFamily="18" charset="-128"/>
              </a:rPr>
              <a:t>期間が</a:t>
            </a:r>
            <a:endParaRPr lang="en-US" altLang="ja-JP" sz="1400" dirty="0" smtClean="0">
              <a:latin typeface="ＭＳ Ｐ明朝" panose="02020600040205080304" pitchFamily="18" charset="-128"/>
              <a:ea typeface="ＭＳ Ｐ明朝" panose="02020600040205080304" pitchFamily="18" charset="-128"/>
            </a:endParaRPr>
          </a:p>
          <a:p>
            <a:pPr>
              <a:lnSpc>
                <a:spcPts val="2400"/>
              </a:lnSpc>
            </a:pPr>
            <a:r>
              <a:rPr lang="en-US" altLang="ja-JP" sz="1400" dirty="0">
                <a:latin typeface="ＭＳ Ｐ明朝" panose="02020600040205080304" pitchFamily="18" charset="-128"/>
                <a:ea typeface="ＭＳ Ｐ明朝" panose="02020600040205080304" pitchFamily="18" charset="-128"/>
              </a:rPr>
              <a:t> </a:t>
            </a:r>
            <a:r>
              <a:rPr lang="en-US" altLang="ja-JP" sz="1400" dirty="0" smtClean="0">
                <a:latin typeface="ＭＳ Ｐ明朝" panose="02020600040205080304" pitchFamily="18" charset="-128"/>
                <a:ea typeface="ＭＳ Ｐ明朝" panose="02020600040205080304" pitchFamily="18" charset="-128"/>
              </a:rPr>
              <a:t>   </a:t>
            </a:r>
            <a:r>
              <a:rPr lang="ja-JP" altLang="ja-JP" sz="1400" dirty="0" smtClean="0">
                <a:latin typeface="ＭＳ Ｐ明朝" panose="02020600040205080304" pitchFamily="18" charset="-128"/>
                <a:ea typeface="ＭＳ Ｐ明朝" panose="02020600040205080304" pitchFamily="18" charset="-128"/>
              </a:rPr>
              <a:t>通算</a:t>
            </a:r>
            <a:r>
              <a:rPr lang="ja-JP" altLang="ja-JP" sz="1400" dirty="0">
                <a:latin typeface="ＭＳ Ｐ明朝" panose="02020600040205080304" pitchFamily="18" charset="-128"/>
                <a:ea typeface="ＭＳ Ｐ明朝" panose="02020600040205080304" pitchFamily="18" charset="-128"/>
              </a:rPr>
              <a:t>されないことになっている場合は</a:t>
            </a:r>
            <a:r>
              <a:rPr lang="en-US" altLang="ja-JP" sz="1400" dirty="0">
                <a:latin typeface="ＭＳ Ｐ明朝" panose="02020600040205080304" pitchFamily="18" charset="-128"/>
                <a:ea typeface="ＭＳ Ｐ明朝" panose="02020600040205080304" pitchFamily="18" charset="-128"/>
              </a:rPr>
              <a:t>, </a:t>
            </a:r>
            <a:r>
              <a:rPr lang="ja-JP" altLang="ja-JP" sz="1400" dirty="0">
                <a:latin typeface="ＭＳ Ｐ明朝" panose="02020600040205080304" pitchFamily="18" charset="-128"/>
                <a:ea typeface="ＭＳ Ｐ明朝" panose="02020600040205080304" pitchFamily="18" charset="-128"/>
              </a:rPr>
              <a:t>退職手当が支給</a:t>
            </a:r>
            <a:r>
              <a:rPr lang="ja-JP" altLang="ja-JP" sz="1400" dirty="0" smtClean="0">
                <a:latin typeface="ＭＳ Ｐ明朝" panose="02020600040205080304" pitchFamily="18" charset="-128"/>
                <a:ea typeface="ＭＳ Ｐ明朝" panose="02020600040205080304" pitchFamily="18" charset="-128"/>
              </a:rPr>
              <a:t>されます</a:t>
            </a:r>
            <a:r>
              <a:rPr lang="ja-JP" altLang="en-US" sz="1400" dirty="0" smtClean="0">
                <a:latin typeface="ＭＳ Ｐ明朝" panose="02020600040205080304" pitchFamily="18" charset="-128"/>
                <a:ea typeface="ＭＳ Ｐ明朝" panose="02020600040205080304" pitchFamily="18" charset="-128"/>
              </a:rPr>
              <a:t>。</a:t>
            </a:r>
            <a:endParaRPr lang="ja-JP" altLang="ja-JP" sz="1400" dirty="0">
              <a:latin typeface="ＭＳ Ｐ明朝" panose="02020600040205080304" pitchFamily="18" charset="-128"/>
              <a:ea typeface="ＭＳ Ｐ明朝" panose="02020600040205080304" pitchFamily="18" charset="-128"/>
            </a:endParaRPr>
          </a:p>
          <a:p>
            <a:pPr>
              <a:lnSpc>
                <a:spcPts val="2400"/>
              </a:lnSpc>
            </a:pPr>
            <a:r>
              <a:rPr lang="en-US" altLang="ja-JP" sz="1400" dirty="0">
                <a:latin typeface="ＭＳ Ｐ明朝" panose="02020600040205080304" pitchFamily="18" charset="-128"/>
                <a:ea typeface="ＭＳ Ｐ明朝" panose="02020600040205080304" pitchFamily="18" charset="-128"/>
              </a:rPr>
              <a:t> </a:t>
            </a:r>
            <a:endParaRPr lang="ja-JP" altLang="ja-JP" sz="1400" dirty="0">
              <a:latin typeface="ＭＳ Ｐ明朝" panose="02020600040205080304" pitchFamily="18" charset="-128"/>
              <a:ea typeface="ＭＳ Ｐ明朝" panose="02020600040205080304" pitchFamily="18" charset="-128"/>
            </a:endParaRPr>
          </a:p>
          <a:p>
            <a:pPr>
              <a:lnSpc>
                <a:spcPts val="2400"/>
              </a:lnSpc>
            </a:pPr>
            <a:r>
              <a:rPr lang="en-US" altLang="ja-JP" sz="1400" dirty="0">
                <a:latin typeface="+mn-ea"/>
              </a:rPr>
              <a:t>[</a:t>
            </a:r>
            <a:r>
              <a:rPr lang="ja-JP" altLang="ja-JP" sz="1400" dirty="0">
                <a:latin typeface="+mn-ea"/>
              </a:rPr>
              <a:t>退職手当額の計算</a:t>
            </a:r>
            <a:r>
              <a:rPr lang="en-US" altLang="ja-JP" sz="1400" dirty="0">
                <a:latin typeface="+mn-ea"/>
              </a:rPr>
              <a:t>]</a:t>
            </a:r>
            <a:endParaRPr lang="ja-JP" altLang="ja-JP" sz="1400" dirty="0">
              <a:latin typeface="+mn-ea"/>
            </a:endParaRPr>
          </a:p>
          <a:p>
            <a:pPr>
              <a:lnSpc>
                <a:spcPts val="2400"/>
              </a:lnSpc>
            </a:pPr>
            <a:r>
              <a:rPr lang="en-US" altLang="ja-JP" sz="1400" dirty="0">
                <a:latin typeface="ＭＳ Ｐ明朝" panose="02020600040205080304" pitchFamily="18" charset="-128"/>
                <a:ea typeface="ＭＳ Ｐ明朝" panose="02020600040205080304" pitchFamily="18" charset="-128"/>
              </a:rPr>
              <a:t> </a:t>
            </a:r>
            <a:endParaRPr lang="ja-JP" altLang="ja-JP" sz="1400" dirty="0">
              <a:latin typeface="ＭＳ Ｐ明朝" panose="02020600040205080304" pitchFamily="18" charset="-128"/>
              <a:ea typeface="ＭＳ Ｐ明朝" panose="02020600040205080304" pitchFamily="18" charset="-128"/>
            </a:endParaRPr>
          </a:p>
          <a:p>
            <a:pPr>
              <a:lnSpc>
                <a:spcPts val="2400"/>
              </a:lnSpc>
            </a:pPr>
            <a:r>
              <a:rPr lang="en-US" altLang="ja-JP" sz="1400" dirty="0" smtClean="0">
                <a:latin typeface="ＭＳ Ｐ明朝" panose="02020600040205080304" pitchFamily="18" charset="-128"/>
                <a:ea typeface="ＭＳ Ｐ明朝" panose="02020600040205080304" pitchFamily="18" charset="-128"/>
              </a:rPr>
              <a:t>       </a:t>
            </a:r>
            <a:r>
              <a:rPr lang="ja-JP" altLang="ja-JP" sz="1400" dirty="0" smtClean="0">
                <a:latin typeface="ＭＳ Ｐ明朝" panose="02020600040205080304" pitchFamily="18" charset="-128"/>
                <a:ea typeface="ＭＳ Ｐ明朝" panose="02020600040205080304" pitchFamily="18" charset="-128"/>
              </a:rPr>
              <a:t>基本額</a:t>
            </a:r>
            <a:r>
              <a:rPr lang="en-US" altLang="ja-JP" sz="1400" dirty="0" smtClean="0">
                <a:latin typeface="ＭＳ Ｐ明朝" panose="02020600040205080304" pitchFamily="18" charset="-128"/>
                <a:ea typeface="ＭＳ Ｐ明朝" panose="02020600040205080304" pitchFamily="18" charset="-128"/>
              </a:rPr>
              <a:t>	(</a:t>
            </a:r>
            <a:r>
              <a:rPr lang="ja-JP" altLang="ja-JP" sz="1400" dirty="0" smtClean="0">
                <a:latin typeface="ＭＳ Ｐ明朝" panose="02020600040205080304" pitchFamily="18" charset="-128"/>
                <a:ea typeface="ＭＳ Ｐ明朝" panose="02020600040205080304" pitchFamily="18" charset="-128"/>
              </a:rPr>
              <a:t>退職日の給料 </a:t>
            </a:r>
            <a:r>
              <a:rPr lang="en-US" altLang="ja-JP" sz="1400" dirty="0" smtClean="0">
                <a:latin typeface="ＭＳ Ｐ明朝" panose="02020600040205080304" pitchFamily="18" charset="-128"/>
                <a:ea typeface="ＭＳ Ｐ明朝" panose="02020600040205080304" pitchFamily="18" charset="-128"/>
              </a:rPr>
              <a:t>× </a:t>
            </a:r>
            <a:r>
              <a:rPr lang="ja-JP" altLang="ja-JP" sz="1400" dirty="0" smtClean="0">
                <a:latin typeface="ＭＳ Ｐ明朝" panose="02020600040205080304" pitchFamily="18" charset="-128"/>
                <a:ea typeface="ＭＳ Ｐ明朝" panose="02020600040205080304" pitchFamily="18" charset="-128"/>
              </a:rPr>
              <a:t>支給割合</a:t>
            </a:r>
            <a:r>
              <a:rPr lang="en-US" altLang="ja-JP" sz="1400" dirty="0" smtClean="0">
                <a:latin typeface="ＭＳ Ｐ明朝" panose="02020600040205080304" pitchFamily="18" charset="-128"/>
                <a:ea typeface="ＭＳ Ｐ明朝" panose="02020600040205080304" pitchFamily="18" charset="-128"/>
              </a:rPr>
              <a:t>)   </a:t>
            </a:r>
            <a:r>
              <a:rPr lang="ja-JP" altLang="ja-JP" sz="1400" dirty="0" smtClean="0">
                <a:latin typeface="ＭＳ Ｐ明朝" panose="02020600040205080304" pitchFamily="18" charset="-128"/>
                <a:ea typeface="ＭＳ Ｐ明朝" panose="02020600040205080304" pitchFamily="18" charset="-128"/>
              </a:rPr>
              <a:t>＋</a:t>
            </a:r>
            <a:r>
              <a:rPr lang="en-US" altLang="ja-JP" sz="1400" dirty="0" smtClean="0">
                <a:latin typeface="ＭＳ Ｐ明朝" panose="02020600040205080304" pitchFamily="18" charset="-128"/>
                <a:ea typeface="ＭＳ Ｐ明朝" panose="02020600040205080304" pitchFamily="18" charset="-128"/>
              </a:rPr>
              <a:t>   </a:t>
            </a:r>
            <a:r>
              <a:rPr lang="ja-JP" altLang="ja-JP" sz="1400" dirty="0" smtClean="0">
                <a:latin typeface="ＭＳ Ｐ明朝" panose="02020600040205080304" pitchFamily="18" charset="-128"/>
                <a:ea typeface="ＭＳ Ｐ明朝" panose="02020600040205080304" pitchFamily="18" charset="-128"/>
              </a:rPr>
              <a:t> </a:t>
            </a:r>
            <a:r>
              <a:rPr lang="ja-JP" altLang="ja-JP" sz="1400" dirty="0">
                <a:latin typeface="ＭＳ Ｐ明朝" panose="02020600040205080304" pitchFamily="18" charset="-128"/>
                <a:ea typeface="ＭＳ Ｐ明朝" panose="02020600040205080304" pitchFamily="18" charset="-128"/>
              </a:rPr>
              <a:t>調整額 </a:t>
            </a:r>
            <a:r>
              <a:rPr lang="en-US" altLang="ja-JP" sz="1400" dirty="0" smtClean="0">
                <a:latin typeface="ＭＳ Ｐ明朝" panose="02020600040205080304" pitchFamily="18" charset="-128"/>
                <a:ea typeface="ＭＳ Ｐ明朝" panose="02020600040205080304" pitchFamily="18" charset="-128"/>
              </a:rPr>
              <a:t>  </a:t>
            </a:r>
            <a:r>
              <a:rPr lang="ja-JP" altLang="ja-JP" sz="1400" dirty="0" smtClean="0">
                <a:latin typeface="ＭＳ Ｐ明朝" panose="02020600040205080304" pitchFamily="18" charset="-128"/>
                <a:ea typeface="ＭＳ Ｐ明朝" panose="02020600040205080304" pitchFamily="18" charset="-128"/>
              </a:rPr>
              <a:t>＝ </a:t>
            </a:r>
            <a:r>
              <a:rPr lang="en-US" altLang="ja-JP" sz="1400" dirty="0" smtClean="0">
                <a:latin typeface="ＭＳ Ｐ明朝" panose="02020600040205080304" pitchFamily="18" charset="-128"/>
                <a:ea typeface="ＭＳ Ｐ明朝" panose="02020600040205080304" pitchFamily="18" charset="-128"/>
              </a:rPr>
              <a:t>  </a:t>
            </a:r>
            <a:r>
              <a:rPr lang="ja-JP" altLang="ja-JP" sz="1400" dirty="0" smtClean="0">
                <a:latin typeface="ＭＳ Ｐ明朝" panose="02020600040205080304" pitchFamily="18" charset="-128"/>
                <a:ea typeface="ＭＳ Ｐ明朝" panose="02020600040205080304" pitchFamily="18" charset="-128"/>
              </a:rPr>
              <a:t>退職</a:t>
            </a:r>
            <a:r>
              <a:rPr lang="ja-JP" altLang="ja-JP" sz="1400" dirty="0">
                <a:latin typeface="ＭＳ Ｐ明朝" panose="02020600040205080304" pitchFamily="18" charset="-128"/>
                <a:ea typeface="ＭＳ Ｐ明朝" panose="02020600040205080304" pitchFamily="18" charset="-128"/>
              </a:rPr>
              <a:t>手当額</a:t>
            </a:r>
          </a:p>
          <a:p>
            <a:pPr>
              <a:lnSpc>
                <a:spcPts val="2400"/>
              </a:lnSpc>
            </a:pPr>
            <a:endParaRPr lang="en-US" altLang="ja-JP" sz="1400" dirty="0" smtClean="0">
              <a:latin typeface="ＭＳ Ｐ明朝" panose="02020600040205080304" pitchFamily="18" charset="-128"/>
              <a:ea typeface="ＭＳ Ｐ明朝" panose="02020600040205080304" pitchFamily="18" charset="-128"/>
            </a:endParaRPr>
          </a:p>
          <a:p>
            <a:pPr>
              <a:lnSpc>
                <a:spcPts val="2400"/>
              </a:lnSpc>
            </a:pPr>
            <a:endParaRPr lang="en-US" altLang="ja-JP" sz="1400" dirty="0">
              <a:latin typeface="ＭＳ Ｐ明朝" panose="02020600040205080304" pitchFamily="18" charset="-128"/>
              <a:ea typeface="ＭＳ Ｐ明朝" panose="02020600040205080304" pitchFamily="18" charset="-128"/>
            </a:endParaRPr>
          </a:p>
          <a:p>
            <a:pPr>
              <a:lnSpc>
                <a:spcPts val="2400"/>
              </a:lnSpc>
            </a:pPr>
            <a:endParaRPr lang="en-US" altLang="ja-JP" sz="1400" dirty="0" smtClean="0">
              <a:latin typeface="ＭＳ Ｐ明朝" panose="02020600040205080304" pitchFamily="18" charset="-128"/>
              <a:ea typeface="ＭＳ Ｐ明朝" panose="02020600040205080304" pitchFamily="18" charset="-128"/>
            </a:endParaRPr>
          </a:p>
          <a:p>
            <a:pPr>
              <a:lnSpc>
                <a:spcPts val="2400"/>
              </a:lnSpc>
            </a:pPr>
            <a:endParaRPr lang="en-US" altLang="ja-JP" sz="1400" dirty="0">
              <a:latin typeface="ＭＳ Ｐ明朝" panose="02020600040205080304" pitchFamily="18" charset="-128"/>
              <a:ea typeface="ＭＳ Ｐ明朝" panose="02020600040205080304" pitchFamily="18" charset="-128"/>
            </a:endParaRPr>
          </a:p>
          <a:p>
            <a:pPr>
              <a:lnSpc>
                <a:spcPts val="2400"/>
              </a:lnSpc>
            </a:pPr>
            <a:endParaRPr lang="en-US" altLang="ja-JP" sz="1400" dirty="0" smtClean="0">
              <a:latin typeface="ＭＳ Ｐ明朝" panose="02020600040205080304" pitchFamily="18" charset="-128"/>
              <a:ea typeface="ＭＳ Ｐ明朝" panose="02020600040205080304" pitchFamily="18" charset="-128"/>
            </a:endParaRPr>
          </a:p>
          <a:p>
            <a:pPr>
              <a:lnSpc>
                <a:spcPts val="2400"/>
              </a:lnSpc>
            </a:pPr>
            <a:endParaRPr lang="en-US" altLang="ja-JP" sz="1400" dirty="0">
              <a:latin typeface="ＭＳ Ｐ明朝" panose="02020600040205080304" pitchFamily="18" charset="-128"/>
              <a:ea typeface="ＭＳ Ｐ明朝" panose="02020600040205080304" pitchFamily="18" charset="-128"/>
            </a:endParaRPr>
          </a:p>
          <a:p>
            <a:pPr>
              <a:lnSpc>
                <a:spcPts val="2400"/>
              </a:lnSpc>
            </a:pPr>
            <a:endParaRPr lang="en-US" altLang="ja-JP" sz="1400" dirty="0" smtClean="0">
              <a:latin typeface="ＭＳ Ｐ明朝" panose="02020600040205080304" pitchFamily="18" charset="-128"/>
              <a:ea typeface="ＭＳ Ｐ明朝" panose="02020600040205080304" pitchFamily="18" charset="-128"/>
            </a:endParaRPr>
          </a:p>
          <a:p>
            <a:pPr>
              <a:lnSpc>
                <a:spcPts val="2400"/>
              </a:lnSpc>
            </a:pPr>
            <a:r>
              <a:rPr lang="en-US" altLang="ja-JP" sz="1400" dirty="0">
                <a:latin typeface="ＭＳ Ｐ明朝" panose="02020600040205080304" pitchFamily="18" charset="-128"/>
                <a:ea typeface="ＭＳ Ｐ明朝" panose="02020600040205080304" pitchFamily="18" charset="-128"/>
              </a:rPr>
              <a:t> </a:t>
            </a:r>
            <a:endParaRPr lang="ja-JP" altLang="ja-JP" sz="1400" dirty="0">
              <a:latin typeface="ＭＳ Ｐ明朝" panose="02020600040205080304" pitchFamily="18" charset="-128"/>
              <a:ea typeface="ＭＳ Ｐ明朝" panose="02020600040205080304" pitchFamily="18" charset="-128"/>
            </a:endParaRPr>
          </a:p>
          <a:p>
            <a:pPr>
              <a:lnSpc>
                <a:spcPts val="2400"/>
              </a:lnSpc>
            </a:pPr>
            <a:r>
              <a:rPr lang="ja-JP" altLang="en-US" sz="1200" dirty="0" smtClean="0">
                <a:latin typeface="ＭＳ Ｐ明朝" panose="02020600040205080304" pitchFamily="18" charset="-128"/>
                <a:ea typeface="ＭＳ Ｐ明朝" panose="02020600040205080304" pitchFamily="18" charset="-128"/>
              </a:rPr>
              <a:t>　　</a:t>
            </a:r>
            <a:r>
              <a:rPr lang="en-US" altLang="ja-JP" sz="1200" dirty="0" smtClean="0">
                <a:latin typeface="ＭＳ Ｐ明朝" panose="02020600040205080304" pitchFamily="18" charset="-128"/>
                <a:ea typeface="ＭＳ Ｐ明朝" panose="02020600040205080304" pitchFamily="18" charset="-128"/>
              </a:rPr>
              <a:t>(</a:t>
            </a:r>
            <a:r>
              <a:rPr lang="ja-JP" altLang="ja-JP" sz="1200" dirty="0">
                <a:latin typeface="ＭＳ Ｐ明朝" panose="02020600040205080304" pitchFamily="18" charset="-128"/>
                <a:ea typeface="ＭＳ Ｐ明朝" panose="02020600040205080304" pitchFamily="18" charset="-128"/>
              </a:rPr>
              <a:t>注１</a:t>
            </a:r>
            <a:r>
              <a:rPr lang="en-US" altLang="ja-JP" sz="1200" dirty="0">
                <a:latin typeface="ＭＳ Ｐ明朝" panose="02020600040205080304" pitchFamily="18" charset="-128"/>
                <a:ea typeface="ＭＳ Ｐ明朝" panose="02020600040205080304" pitchFamily="18" charset="-128"/>
              </a:rPr>
              <a:t>)</a:t>
            </a:r>
            <a:r>
              <a:rPr lang="ja-JP" altLang="ja-JP" sz="1200" dirty="0">
                <a:latin typeface="ＭＳ Ｐ明朝" panose="02020600040205080304" pitchFamily="18" charset="-128"/>
                <a:ea typeface="ＭＳ Ｐ明朝" panose="02020600040205080304" pitchFamily="18" charset="-128"/>
              </a:rPr>
              <a:t>　給料月額の減額改定以外の理由に</a:t>
            </a:r>
            <a:r>
              <a:rPr lang="ja-JP" altLang="ja-JP" sz="1200" dirty="0" smtClean="0">
                <a:latin typeface="ＭＳ Ｐ明朝" panose="02020600040205080304" pitchFamily="18" charset="-128"/>
                <a:ea typeface="ＭＳ Ｐ明朝" panose="02020600040205080304" pitchFamily="18" charset="-128"/>
              </a:rPr>
              <a:t>より</a:t>
            </a:r>
            <a:r>
              <a:rPr lang="ja-JP" altLang="en-US" sz="1200" dirty="0">
                <a:latin typeface="ＭＳ Ｐ明朝" panose="02020600040205080304" pitchFamily="18" charset="-128"/>
                <a:ea typeface="ＭＳ Ｐ明朝" panose="02020600040205080304" pitchFamily="18" charset="-128"/>
              </a:rPr>
              <a:t>，</a:t>
            </a:r>
            <a:r>
              <a:rPr lang="ja-JP" altLang="ja-JP" sz="1200" dirty="0" smtClean="0">
                <a:latin typeface="ＭＳ Ｐ明朝" panose="02020600040205080304" pitchFamily="18" charset="-128"/>
                <a:ea typeface="ＭＳ Ｐ明朝" panose="02020600040205080304" pitchFamily="18" charset="-128"/>
              </a:rPr>
              <a:t>給料</a:t>
            </a:r>
            <a:r>
              <a:rPr lang="ja-JP" altLang="ja-JP" sz="1200" dirty="0">
                <a:latin typeface="ＭＳ Ｐ明朝" panose="02020600040205080304" pitchFamily="18" charset="-128"/>
                <a:ea typeface="ＭＳ Ｐ明朝" panose="02020600040205080304" pitchFamily="18" charset="-128"/>
              </a:rPr>
              <a:t>月額が減額されたことがある場合</a:t>
            </a:r>
            <a:r>
              <a:rPr lang="ja-JP" altLang="ja-JP" sz="1200" dirty="0" smtClean="0">
                <a:latin typeface="ＭＳ Ｐ明朝" panose="02020600040205080304" pitchFamily="18" charset="-128"/>
                <a:ea typeface="ＭＳ Ｐ明朝" panose="02020600040205080304" pitchFamily="18" charset="-128"/>
              </a:rPr>
              <a:t>は</a:t>
            </a:r>
            <a:r>
              <a:rPr lang="ja-JP" altLang="en-US" sz="1200" dirty="0">
                <a:latin typeface="ＭＳ Ｐ明朝" panose="02020600040205080304" pitchFamily="18" charset="-128"/>
                <a:ea typeface="ＭＳ Ｐ明朝" panose="02020600040205080304" pitchFamily="18" charset="-128"/>
              </a:rPr>
              <a:t>，</a:t>
            </a:r>
            <a:r>
              <a:rPr lang="ja-JP" altLang="ja-JP" sz="1200" dirty="0" smtClean="0">
                <a:latin typeface="ＭＳ Ｐ明朝" panose="02020600040205080304" pitchFamily="18" charset="-128"/>
                <a:ea typeface="ＭＳ Ｐ明朝" panose="02020600040205080304" pitchFamily="18" charset="-128"/>
              </a:rPr>
              <a:t>退職手当</a:t>
            </a:r>
            <a:endParaRPr lang="en-US" altLang="ja-JP" sz="1200" dirty="0" smtClean="0">
              <a:latin typeface="ＭＳ Ｐ明朝" panose="02020600040205080304" pitchFamily="18" charset="-128"/>
              <a:ea typeface="ＭＳ Ｐ明朝" panose="02020600040205080304" pitchFamily="18" charset="-128"/>
            </a:endParaRPr>
          </a:p>
          <a:p>
            <a:pPr>
              <a:lnSpc>
                <a:spcPts val="2400"/>
              </a:lnSpc>
            </a:pPr>
            <a:r>
              <a:rPr lang="ja-JP" altLang="en-US" sz="1200" dirty="0">
                <a:latin typeface="ＭＳ Ｐ明朝" panose="02020600040205080304" pitchFamily="18" charset="-128"/>
                <a:ea typeface="ＭＳ Ｐ明朝" panose="02020600040205080304" pitchFamily="18" charset="-128"/>
              </a:rPr>
              <a:t>　</a:t>
            </a:r>
            <a:r>
              <a:rPr lang="ja-JP" altLang="en-US" sz="1200" dirty="0" smtClean="0">
                <a:latin typeface="ＭＳ Ｐ明朝" panose="02020600040205080304" pitchFamily="18" charset="-128"/>
                <a:ea typeface="ＭＳ Ｐ明朝" panose="02020600040205080304" pitchFamily="18" charset="-128"/>
              </a:rPr>
              <a:t>　　　　</a:t>
            </a:r>
            <a:r>
              <a:rPr lang="ja-JP" altLang="ja-JP" sz="1200" dirty="0" smtClean="0">
                <a:latin typeface="ＭＳ Ｐ明朝" panose="02020600040205080304" pitchFamily="18" charset="-128"/>
                <a:ea typeface="ＭＳ Ｐ明朝" panose="02020600040205080304" pitchFamily="18" charset="-128"/>
              </a:rPr>
              <a:t>の</a:t>
            </a:r>
            <a:r>
              <a:rPr lang="ja-JP" altLang="ja-JP" sz="1200" dirty="0">
                <a:latin typeface="ＭＳ Ｐ明朝" panose="02020600040205080304" pitchFamily="18" charset="-128"/>
                <a:ea typeface="ＭＳ Ｐ明朝" panose="02020600040205080304" pitchFamily="18" charset="-128"/>
              </a:rPr>
              <a:t>基本額に係る特例が適用される場合がある </a:t>
            </a:r>
            <a:r>
              <a:rPr lang="en-US" altLang="ja-JP" sz="1200" dirty="0">
                <a:latin typeface="ＭＳ Ｐ明朝" panose="02020600040205080304" pitchFamily="18" charset="-128"/>
                <a:ea typeface="ＭＳ Ｐ明朝" panose="02020600040205080304" pitchFamily="18" charset="-128"/>
              </a:rPr>
              <a:t>(</a:t>
            </a:r>
            <a:r>
              <a:rPr lang="ja-JP" altLang="ja-JP" sz="1200" dirty="0">
                <a:latin typeface="ＭＳ Ｐ明朝" panose="02020600040205080304" pitchFamily="18" charset="-128"/>
                <a:ea typeface="ＭＳ Ｐ明朝" panose="02020600040205080304" pitchFamily="18" charset="-128"/>
              </a:rPr>
              <a:t>条例第５条の２適用</a:t>
            </a:r>
            <a:r>
              <a:rPr lang="en-US" altLang="ja-JP" sz="1200" dirty="0" smtClean="0">
                <a:latin typeface="ＭＳ Ｐ明朝" panose="02020600040205080304" pitchFamily="18" charset="-128"/>
                <a:ea typeface="ＭＳ Ｐ明朝" panose="02020600040205080304" pitchFamily="18" charset="-128"/>
              </a:rPr>
              <a:t>)</a:t>
            </a:r>
            <a:r>
              <a:rPr lang="ja-JP" altLang="ja-JP" sz="1200" dirty="0" err="1" smtClean="0">
                <a:latin typeface="ＭＳ Ｐ明朝" panose="02020600040205080304" pitchFamily="18" charset="-128"/>
                <a:ea typeface="ＭＳ Ｐ明朝" panose="02020600040205080304" pitchFamily="18" charset="-128"/>
              </a:rPr>
              <a:t>。</a:t>
            </a:r>
            <a:endParaRPr lang="ja-JP" altLang="ja-JP" sz="1200" dirty="0">
              <a:latin typeface="ＭＳ Ｐ明朝" panose="02020600040205080304" pitchFamily="18" charset="-128"/>
              <a:ea typeface="ＭＳ Ｐ明朝" panose="02020600040205080304" pitchFamily="18" charset="-128"/>
            </a:endParaRPr>
          </a:p>
          <a:p>
            <a:pPr>
              <a:lnSpc>
                <a:spcPts val="2400"/>
              </a:lnSpc>
            </a:pPr>
            <a:r>
              <a:rPr lang="ja-JP" altLang="en-US" sz="1200" dirty="0" smtClean="0">
                <a:latin typeface="ＭＳ Ｐ明朝" panose="02020600040205080304" pitchFamily="18" charset="-128"/>
                <a:ea typeface="ＭＳ Ｐ明朝" panose="02020600040205080304" pitchFamily="18" charset="-128"/>
              </a:rPr>
              <a:t>　　</a:t>
            </a:r>
            <a:r>
              <a:rPr lang="en-US" altLang="ja-JP" sz="1200" dirty="0" smtClean="0">
                <a:latin typeface="ＭＳ Ｐ明朝" panose="02020600040205080304" pitchFamily="18" charset="-128"/>
                <a:ea typeface="ＭＳ Ｐ明朝" panose="02020600040205080304" pitchFamily="18" charset="-128"/>
              </a:rPr>
              <a:t>(</a:t>
            </a:r>
            <a:r>
              <a:rPr lang="ja-JP" altLang="ja-JP" sz="1200" dirty="0">
                <a:latin typeface="ＭＳ Ｐ明朝" panose="02020600040205080304" pitchFamily="18" charset="-128"/>
                <a:ea typeface="ＭＳ Ｐ明朝" panose="02020600040205080304" pitchFamily="18" charset="-128"/>
              </a:rPr>
              <a:t>注２</a:t>
            </a:r>
            <a:r>
              <a:rPr lang="en-US" altLang="ja-JP" sz="1200" dirty="0">
                <a:latin typeface="ＭＳ Ｐ明朝" panose="02020600040205080304" pitchFamily="18" charset="-128"/>
                <a:ea typeface="ＭＳ Ｐ明朝" panose="02020600040205080304" pitchFamily="18" charset="-128"/>
              </a:rPr>
              <a:t>)</a:t>
            </a:r>
            <a:r>
              <a:rPr lang="ja-JP" altLang="ja-JP" sz="1200" dirty="0">
                <a:latin typeface="ＭＳ Ｐ明朝" panose="02020600040205080304" pitchFamily="18" charset="-128"/>
                <a:ea typeface="ＭＳ Ｐ明朝" panose="02020600040205080304" pitchFamily="18" charset="-128"/>
              </a:rPr>
              <a:t>　平成</a:t>
            </a:r>
            <a:r>
              <a:rPr lang="en-US" altLang="ja-JP" sz="1200" dirty="0">
                <a:latin typeface="ＭＳ Ｐ明朝" panose="02020600040205080304" pitchFamily="18" charset="-128"/>
                <a:ea typeface="ＭＳ Ｐ明朝" panose="02020600040205080304" pitchFamily="18" charset="-128"/>
              </a:rPr>
              <a:t>18</a:t>
            </a:r>
            <a:r>
              <a:rPr lang="ja-JP" altLang="ja-JP" sz="1200" dirty="0">
                <a:latin typeface="ＭＳ Ｐ明朝" panose="02020600040205080304" pitchFamily="18" charset="-128"/>
                <a:ea typeface="ＭＳ Ｐ明朝" panose="02020600040205080304" pitchFamily="18" charset="-128"/>
              </a:rPr>
              <a:t>年３月</a:t>
            </a:r>
            <a:r>
              <a:rPr lang="en-US" altLang="ja-JP" sz="1200" dirty="0">
                <a:latin typeface="ＭＳ Ｐ明朝" panose="02020600040205080304" pitchFamily="18" charset="-128"/>
                <a:ea typeface="ＭＳ Ｐ明朝" panose="02020600040205080304" pitchFamily="18" charset="-128"/>
              </a:rPr>
              <a:t>31</a:t>
            </a:r>
            <a:r>
              <a:rPr lang="ja-JP" altLang="ja-JP" sz="1200" dirty="0">
                <a:latin typeface="ＭＳ Ｐ明朝" panose="02020600040205080304" pitchFamily="18" charset="-128"/>
                <a:ea typeface="ＭＳ Ｐ明朝" panose="02020600040205080304" pitchFamily="18" charset="-128"/>
              </a:rPr>
              <a:t>日に同じ退職事由により退職したと仮定した場合</a:t>
            </a:r>
            <a:r>
              <a:rPr lang="ja-JP" altLang="ja-JP" sz="1200" dirty="0" smtClean="0">
                <a:latin typeface="ＭＳ Ｐ明朝" panose="02020600040205080304" pitchFamily="18" charset="-128"/>
                <a:ea typeface="ＭＳ Ｐ明朝" panose="02020600040205080304" pitchFamily="18" charset="-128"/>
              </a:rPr>
              <a:t>の</a:t>
            </a:r>
            <a:r>
              <a:rPr lang="ja-JP" altLang="en-US" sz="1200" dirty="0" smtClean="0">
                <a:latin typeface="ＭＳ Ｐ明朝" panose="02020600040205080304" pitchFamily="18" charset="-128"/>
                <a:ea typeface="ＭＳ Ｐ明朝" panose="02020600040205080304" pitchFamily="18" charset="-128"/>
              </a:rPr>
              <a:t>，</a:t>
            </a:r>
            <a:r>
              <a:rPr lang="ja-JP" altLang="ja-JP" sz="1200" dirty="0" smtClean="0">
                <a:latin typeface="ＭＳ Ｐ明朝" panose="02020600040205080304" pitchFamily="18" charset="-128"/>
                <a:ea typeface="ＭＳ Ｐ明朝" panose="02020600040205080304" pitchFamily="18" charset="-128"/>
              </a:rPr>
              <a:t>改正前</a:t>
            </a:r>
            <a:r>
              <a:rPr lang="ja-JP" altLang="ja-JP" sz="1200" dirty="0">
                <a:latin typeface="ＭＳ Ｐ明朝" panose="02020600040205080304" pitchFamily="18" charset="-128"/>
                <a:ea typeface="ＭＳ Ｐ明朝" panose="02020600040205080304" pitchFamily="18" charset="-128"/>
              </a:rPr>
              <a:t>の</a:t>
            </a:r>
            <a:r>
              <a:rPr lang="ja-JP" altLang="ja-JP" sz="1200" dirty="0" smtClean="0">
                <a:latin typeface="ＭＳ Ｐ明朝" panose="02020600040205080304" pitchFamily="18" charset="-128"/>
                <a:ea typeface="ＭＳ Ｐ明朝" panose="02020600040205080304" pitchFamily="18" charset="-128"/>
              </a:rPr>
              <a:t>条例</a:t>
            </a:r>
            <a:r>
              <a:rPr lang="ja-JP" altLang="ja-JP" sz="1200" dirty="0">
                <a:latin typeface="ＭＳ Ｐ明朝" panose="02020600040205080304" pitchFamily="18" charset="-128"/>
                <a:ea typeface="ＭＳ Ｐ明朝" panose="02020600040205080304" pitchFamily="18" charset="-128"/>
              </a:rPr>
              <a:t>に基</a:t>
            </a:r>
            <a:r>
              <a:rPr lang="ja-JP" altLang="ja-JP" sz="1200" dirty="0" err="1" smtClean="0">
                <a:latin typeface="ＭＳ Ｐ明朝" panose="02020600040205080304" pitchFamily="18" charset="-128"/>
                <a:ea typeface="ＭＳ Ｐ明朝" panose="02020600040205080304" pitchFamily="18" charset="-128"/>
              </a:rPr>
              <a:t>づい</a:t>
            </a:r>
            <a:r>
              <a:rPr lang="ja-JP" altLang="en-US" sz="1200" dirty="0" smtClean="0">
                <a:latin typeface="ＭＳ Ｐ明朝" panose="02020600040205080304" pitchFamily="18" charset="-128"/>
                <a:ea typeface="ＭＳ Ｐ明朝" panose="02020600040205080304" pitchFamily="18" charset="-128"/>
              </a:rPr>
              <a:t>　　</a:t>
            </a:r>
            <a:endParaRPr lang="en-US" altLang="ja-JP" sz="1200" dirty="0" smtClean="0">
              <a:latin typeface="ＭＳ Ｐ明朝" panose="02020600040205080304" pitchFamily="18" charset="-128"/>
              <a:ea typeface="ＭＳ Ｐ明朝" panose="02020600040205080304" pitchFamily="18" charset="-128"/>
            </a:endParaRPr>
          </a:p>
          <a:p>
            <a:pPr>
              <a:lnSpc>
                <a:spcPts val="2400"/>
              </a:lnSpc>
            </a:pPr>
            <a:r>
              <a:rPr lang="ja-JP" altLang="en-US" sz="1200" dirty="0">
                <a:latin typeface="ＭＳ Ｐ明朝" panose="02020600040205080304" pitchFamily="18" charset="-128"/>
                <a:ea typeface="ＭＳ Ｐ明朝" panose="02020600040205080304" pitchFamily="18" charset="-128"/>
              </a:rPr>
              <a:t>　</a:t>
            </a:r>
            <a:r>
              <a:rPr lang="ja-JP" altLang="en-US" sz="1200" dirty="0" smtClean="0">
                <a:latin typeface="ＭＳ Ｐ明朝" panose="02020600040205080304" pitchFamily="18" charset="-128"/>
                <a:ea typeface="ＭＳ Ｐ明朝" panose="02020600040205080304" pitchFamily="18" charset="-128"/>
              </a:rPr>
              <a:t>　　　　</a:t>
            </a:r>
            <a:r>
              <a:rPr lang="ja-JP" altLang="ja-JP" sz="1200" dirty="0" err="1" smtClean="0">
                <a:latin typeface="ＭＳ Ｐ明朝" panose="02020600040205080304" pitchFamily="18" charset="-128"/>
                <a:ea typeface="ＭＳ Ｐ明朝" panose="02020600040205080304" pitchFamily="18" charset="-128"/>
              </a:rPr>
              <a:t>て</a:t>
            </a:r>
            <a:r>
              <a:rPr lang="ja-JP" altLang="ja-JP" sz="1200" dirty="0">
                <a:latin typeface="ＭＳ Ｐ明朝" panose="02020600040205080304" pitchFamily="18" charset="-128"/>
                <a:ea typeface="ＭＳ Ｐ明朝" panose="02020600040205080304" pitchFamily="18" charset="-128"/>
              </a:rPr>
              <a:t>計算した退職手当額を保障する </a:t>
            </a:r>
            <a:r>
              <a:rPr lang="en-US" altLang="ja-JP" sz="1200" dirty="0">
                <a:latin typeface="ＭＳ Ｐ明朝" panose="02020600040205080304" pitchFamily="18" charset="-128"/>
                <a:ea typeface="ＭＳ Ｐ明朝" panose="02020600040205080304" pitchFamily="18" charset="-128"/>
              </a:rPr>
              <a:t>(</a:t>
            </a:r>
            <a:r>
              <a:rPr lang="ja-JP" altLang="ja-JP" sz="1200" dirty="0">
                <a:latin typeface="ＭＳ Ｐ明朝" panose="02020600040205080304" pitchFamily="18" charset="-128"/>
                <a:ea typeface="ＭＳ Ｐ明朝" panose="02020600040205080304" pitchFamily="18" charset="-128"/>
              </a:rPr>
              <a:t>別表２参照</a:t>
            </a:r>
            <a:r>
              <a:rPr lang="en-US" altLang="ja-JP" sz="1200" dirty="0">
                <a:latin typeface="ＭＳ Ｐ明朝" panose="02020600040205080304" pitchFamily="18" charset="-128"/>
                <a:ea typeface="ＭＳ Ｐ明朝" panose="02020600040205080304" pitchFamily="18" charset="-128"/>
              </a:rPr>
              <a:t>)</a:t>
            </a:r>
            <a:r>
              <a:rPr lang="ja-JP" altLang="ja-JP" sz="1200" dirty="0" err="1">
                <a:latin typeface="ＭＳ Ｐ明朝" panose="02020600040205080304" pitchFamily="18" charset="-128"/>
                <a:ea typeface="ＭＳ Ｐ明朝" panose="02020600040205080304" pitchFamily="18" charset="-128"/>
              </a:rPr>
              <a:t>｡</a:t>
            </a:r>
            <a:endParaRPr lang="ja-JP" altLang="ja-JP" sz="1200" dirty="0">
              <a:latin typeface="ＭＳ Ｐ明朝" panose="02020600040205080304" pitchFamily="18" charset="-128"/>
              <a:ea typeface="ＭＳ Ｐ明朝" panose="02020600040205080304" pitchFamily="18" charset="-128"/>
            </a:endParaRPr>
          </a:p>
          <a:p>
            <a:pPr>
              <a:lnSpc>
                <a:spcPts val="2400"/>
              </a:lnSpc>
            </a:pPr>
            <a:r>
              <a:rPr lang="en-US" altLang="ja-JP" sz="1200" dirty="0">
                <a:latin typeface="ＭＳ Ｐ明朝" panose="02020600040205080304" pitchFamily="18" charset="-128"/>
                <a:ea typeface="ＭＳ Ｐ明朝" panose="02020600040205080304" pitchFamily="18" charset="-128"/>
              </a:rPr>
              <a:t> </a:t>
            </a:r>
            <a:r>
              <a:rPr lang="en-US" altLang="ja-JP" sz="1200" dirty="0" smtClean="0">
                <a:latin typeface="ＭＳ Ｐ明朝" panose="02020600040205080304" pitchFamily="18" charset="-128"/>
                <a:ea typeface="ＭＳ Ｐ明朝" panose="02020600040205080304" pitchFamily="18" charset="-128"/>
              </a:rPr>
              <a:t>        </a:t>
            </a:r>
            <a:r>
              <a:rPr lang="ja-JP" altLang="en-US" sz="1200" dirty="0" smtClean="0">
                <a:latin typeface="ＭＳ Ｐ明朝" panose="02020600040205080304" pitchFamily="18" charset="-128"/>
                <a:ea typeface="ＭＳ Ｐ明朝" panose="02020600040205080304" pitchFamily="18" charset="-128"/>
              </a:rPr>
              <a:t>　　 </a:t>
            </a:r>
            <a:r>
              <a:rPr lang="ja-JP" altLang="ja-JP" sz="1200" dirty="0" smtClean="0">
                <a:latin typeface="ＭＳ Ｐ明朝" panose="02020600040205080304" pitchFamily="18" charset="-128"/>
                <a:ea typeface="ＭＳ Ｐ明朝" panose="02020600040205080304" pitchFamily="18" charset="-128"/>
              </a:rPr>
              <a:t>なお</a:t>
            </a:r>
            <a:r>
              <a:rPr lang="ja-JP" altLang="en-US" sz="1200" dirty="0">
                <a:latin typeface="ＭＳ Ｐ明朝" panose="02020600040205080304" pitchFamily="18" charset="-128"/>
                <a:ea typeface="ＭＳ Ｐ明朝" panose="02020600040205080304" pitchFamily="18" charset="-128"/>
              </a:rPr>
              <a:t>，</a:t>
            </a:r>
            <a:r>
              <a:rPr lang="ja-JP" altLang="ja-JP" sz="1200" dirty="0" smtClean="0">
                <a:latin typeface="ＭＳ Ｐ明朝" panose="02020600040205080304" pitchFamily="18" charset="-128"/>
                <a:ea typeface="ＭＳ Ｐ明朝" panose="02020600040205080304" pitchFamily="18" charset="-128"/>
              </a:rPr>
              <a:t>応募</a:t>
            </a:r>
            <a:r>
              <a:rPr lang="ja-JP" altLang="ja-JP" sz="1200" dirty="0">
                <a:latin typeface="ＭＳ Ｐ明朝" panose="02020600040205080304" pitchFamily="18" charset="-128"/>
                <a:ea typeface="ＭＳ Ｐ明朝" panose="02020600040205080304" pitchFamily="18" charset="-128"/>
              </a:rPr>
              <a:t>認定退職については適用しない｡ </a:t>
            </a:r>
          </a:p>
          <a:p>
            <a:pPr>
              <a:lnSpc>
                <a:spcPts val="2400"/>
              </a:lnSpc>
            </a:pPr>
            <a:r>
              <a:rPr lang="ja-JP" altLang="en-US" sz="1200" dirty="0" smtClean="0">
                <a:latin typeface="ＭＳ Ｐ明朝" panose="02020600040205080304" pitchFamily="18" charset="-128"/>
                <a:ea typeface="ＭＳ Ｐ明朝" panose="02020600040205080304" pitchFamily="18" charset="-128"/>
              </a:rPr>
              <a:t>　　</a:t>
            </a:r>
            <a:r>
              <a:rPr lang="en-US" altLang="ja-JP" sz="1200" dirty="0" smtClean="0">
                <a:latin typeface="ＭＳ Ｐ明朝" panose="02020600040205080304" pitchFamily="18" charset="-128"/>
                <a:ea typeface="ＭＳ Ｐ明朝" panose="02020600040205080304" pitchFamily="18" charset="-128"/>
              </a:rPr>
              <a:t>(</a:t>
            </a:r>
            <a:r>
              <a:rPr lang="ja-JP" altLang="ja-JP" sz="1200" dirty="0">
                <a:latin typeface="ＭＳ Ｐ明朝" panose="02020600040205080304" pitchFamily="18" charset="-128"/>
                <a:ea typeface="ＭＳ Ｐ明朝" panose="02020600040205080304" pitchFamily="18" charset="-128"/>
              </a:rPr>
              <a:t>注３</a:t>
            </a:r>
            <a:r>
              <a:rPr lang="en-US" altLang="ja-JP" sz="1200" dirty="0">
                <a:latin typeface="ＭＳ Ｐ明朝" panose="02020600040205080304" pitchFamily="18" charset="-128"/>
                <a:ea typeface="ＭＳ Ｐ明朝" panose="02020600040205080304" pitchFamily="18" charset="-128"/>
              </a:rPr>
              <a:t>)</a:t>
            </a:r>
            <a:r>
              <a:rPr lang="ja-JP" altLang="ja-JP" sz="1200" dirty="0">
                <a:latin typeface="ＭＳ Ｐ明朝" panose="02020600040205080304" pitchFamily="18" charset="-128"/>
                <a:ea typeface="ＭＳ Ｐ明朝" panose="02020600040205080304" pitchFamily="18" charset="-128"/>
              </a:rPr>
              <a:t>　行政職及び医療職給料表の適用を受ける職員について</a:t>
            </a:r>
            <a:r>
              <a:rPr lang="ja-JP" altLang="ja-JP" sz="1200" dirty="0" smtClean="0">
                <a:latin typeface="ＭＳ Ｐ明朝" panose="02020600040205080304" pitchFamily="18" charset="-128"/>
                <a:ea typeface="ＭＳ Ｐ明朝" panose="02020600040205080304" pitchFamily="18" charset="-128"/>
              </a:rPr>
              <a:t>は</a:t>
            </a:r>
            <a:r>
              <a:rPr lang="ja-JP" altLang="en-US" sz="1200" dirty="0">
                <a:latin typeface="ＭＳ Ｐ明朝" panose="02020600040205080304" pitchFamily="18" charset="-128"/>
                <a:ea typeface="ＭＳ Ｐ明朝" panose="02020600040205080304" pitchFamily="18" charset="-128"/>
              </a:rPr>
              <a:t>，</a:t>
            </a:r>
            <a:r>
              <a:rPr lang="ja-JP" altLang="ja-JP" sz="1200" dirty="0" smtClean="0">
                <a:latin typeface="ＭＳ Ｐ明朝" panose="02020600040205080304" pitchFamily="18" charset="-128"/>
                <a:ea typeface="ＭＳ Ｐ明朝" panose="02020600040205080304" pitchFamily="18" charset="-128"/>
              </a:rPr>
              <a:t>平成</a:t>
            </a:r>
            <a:r>
              <a:rPr lang="en-US" altLang="ja-JP" sz="1200" dirty="0">
                <a:latin typeface="ＭＳ Ｐ明朝" panose="02020600040205080304" pitchFamily="18" charset="-128"/>
                <a:ea typeface="ＭＳ Ｐ明朝" panose="02020600040205080304" pitchFamily="18" charset="-128"/>
              </a:rPr>
              <a:t>28</a:t>
            </a:r>
            <a:r>
              <a:rPr lang="ja-JP" altLang="ja-JP" sz="1200" dirty="0">
                <a:latin typeface="ＭＳ Ｐ明朝" panose="02020600040205080304" pitchFamily="18" charset="-128"/>
                <a:ea typeface="ＭＳ Ｐ明朝" panose="02020600040205080304" pitchFamily="18" charset="-128"/>
              </a:rPr>
              <a:t>年３月</a:t>
            </a:r>
            <a:r>
              <a:rPr lang="en-US" altLang="ja-JP" sz="1200" dirty="0">
                <a:latin typeface="ＭＳ Ｐ明朝" panose="02020600040205080304" pitchFamily="18" charset="-128"/>
                <a:ea typeface="ＭＳ Ｐ明朝" panose="02020600040205080304" pitchFamily="18" charset="-128"/>
              </a:rPr>
              <a:t>31</a:t>
            </a:r>
            <a:r>
              <a:rPr lang="ja-JP" altLang="ja-JP" sz="1200" dirty="0">
                <a:latin typeface="ＭＳ Ｐ明朝" panose="02020600040205080304" pitchFamily="18" charset="-128"/>
                <a:ea typeface="ＭＳ Ｐ明朝" panose="02020600040205080304" pitchFamily="18" charset="-128"/>
              </a:rPr>
              <a:t>日</a:t>
            </a:r>
            <a:r>
              <a:rPr lang="ja-JP" altLang="ja-JP" sz="1200" dirty="0" smtClean="0">
                <a:latin typeface="ＭＳ Ｐ明朝" panose="02020600040205080304" pitchFamily="18" charset="-128"/>
                <a:ea typeface="ＭＳ Ｐ明朝" panose="02020600040205080304" pitchFamily="18" charset="-128"/>
              </a:rPr>
              <a:t>現在</a:t>
            </a:r>
            <a:r>
              <a:rPr lang="ja-JP" altLang="ja-JP" sz="1200" dirty="0">
                <a:latin typeface="ＭＳ Ｐ明朝" panose="02020600040205080304" pitchFamily="18" charset="-128"/>
                <a:ea typeface="ＭＳ Ｐ明朝" panose="02020600040205080304" pitchFamily="18" charset="-128"/>
              </a:rPr>
              <a:t>の給料</a:t>
            </a:r>
            <a:r>
              <a:rPr lang="ja-JP" altLang="ja-JP" sz="1200" dirty="0" smtClean="0">
                <a:latin typeface="ＭＳ Ｐ明朝" panose="02020600040205080304" pitchFamily="18" charset="-128"/>
                <a:ea typeface="ＭＳ Ｐ明朝" panose="02020600040205080304" pitchFamily="18" charset="-128"/>
              </a:rPr>
              <a:t>月</a:t>
            </a:r>
            <a:endParaRPr lang="en-US" altLang="ja-JP" sz="1200" dirty="0" smtClean="0">
              <a:latin typeface="ＭＳ Ｐ明朝" panose="02020600040205080304" pitchFamily="18" charset="-128"/>
              <a:ea typeface="ＭＳ Ｐ明朝" panose="02020600040205080304" pitchFamily="18" charset="-128"/>
            </a:endParaRPr>
          </a:p>
          <a:p>
            <a:pPr>
              <a:lnSpc>
                <a:spcPts val="2400"/>
              </a:lnSpc>
            </a:pPr>
            <a:r>
              <a:rPr lang="ja-JP" altLang="en-US" sz="1200" dirty="0">
                <a:latin typeface="ＭＳ Ｐ明朝" panose="02020600040205080304" pitchFamily="18" charset="-128"/>
                <a:ea typeface="ＭＳ Ｐ明朝" panose="02020600040205080304" pitchFamily="18" charset="-128"/>
              </a:rPr>
              <a:t>　</a:t>
            </a:r>
            <a:r>
              <a:rPr lang="ja-JP" altLang="en-US" sz="1200" dirty="0" smtClean="0">
                <a:latin typeface="ＭＳ Ｐ明朝" panose="02020600040205080304" pitchFamily="18" charset="-128"/>
                <a:ea typeface="ＭＳ Ｐ明朝" panose="02020600040205080304" pitchFamily="18" charset="-128"/>
              </a:rPr>
              <a:t>　　　  </a:t>
            </a:r>
            <a:r>
              <a:rPr lang="ja-JP" altLang="ja-JP" sz="1200" dirty="0" smtClean="0">
                <a:latin typeface="ＭＳ Ｐ明朝" panose="02020600040205080304" pitchFamily="18" charset="-128"/>
                <a:ea typeface="ＭＳ Ｐ明朝" panose="02020600040205080304" pitchFamily="18" charset="-128"/>
              </a:rPr>
              <a:t>額</a:t>
            </a:r>
            <a:r>
              <a:rPr lang="ja-JP" altLang="ja-JP" sz="1200" dirty="0">
                <a:latin typeface="ＭＳ Ｐ明朝" panose="02020600040205080304" pitchFamily="18" charset="-128"/>
                <a:ea typeface="ＭＳ Ｐ明朝" panose="02020600040205080304" pitchFamily="18" charset="-128"/>
              </a:rPr>
              <a:t>が退職日現在の給料月額を上回っている</a:t>
            </a:r>
            <a:r>
              <a:rPr lang="ja-JP" altLang="ja-JP" sz="1200" dirty="0" smtClean="0">
                <a:latin typeface="ＭＳ Ｐ明朝" panose="02020600040205080304" pitchFamily="18" charset="-128"/>
                <a:ea typeface="ＭＳ Ｐ明朝" panose="02020600040205080304" pitchFamily="18" charset="-128"/>
              </a:rPr>
              <a:t>場合</a:t>
            </a:r>
            <a:r>
              <a:rPr lang="ja-JP" altLang="en-US" sz="1200" dirty="0">
                <a:latin typeface="ＭＳ Ｐ明朝" panose="02020600040205080304" pitchFamily="18" charset="-128"/>
                <a:ea typeface="ＭＳ Ｐ明朝" panose="02020600040205080304" pitchFamily="18" charset="-128"/>
              </a:rPr>
              <a:t>，</a:t>
            </a:r>
            <a:r>
              <a:rPr lang="ja-JP" altLang="ja-JP" sz="1200" dirty="0" smtClean="0">
                <a:latin typeface="ＭＳ Ｐ明朝" panose="02020600040205080304" pitchFamily="18" charset="-128"/>
                <a:ea typeface="ＭＳ Ｐ明朝" panose="02020600040205080304" pitchFamily="18" charset="-128"/>
              </a:rPr>
              <a:t>平成</a:t>
            </a:r>
            <a:r>
              <a:rPr lang="en-US" altLang="ja-JP" sz="1200" dirty="0">
                <a:latin typeface="ＭＳ Ｐ明朝" panose="02020600040205080304" pitchFamily="18" charset="-128"/>
                <a:ea typeface="ＭＳ Ｐ明朝" panose="02020600040205080304" pitchFamily="18" charset="-128"/>
              </a:rPr>
              <a:t>28</a:t>
            </a:r>
            <a:r>
              <a:rPr lang="ja-JP" altLang="ja-JP" sz="1200" dirty="0">
                <a:latin typeface="ＭＳ Ｐ明朝" panose="02020600040205080304" pitchFamily="18" charset="-128"/>
                <a:ea typeface="ＭＳ Ｐ明朝" panose="02020600040205080304" pitchFamily="18" charset="-128"/>
              </a:rPr>
              <a:t>年３月</a:t>
            </a:r>
            <a:r>
              <a:rPr lang="en-US" altLang="ja-JP" sz="1200" dirty="0">
                <a:latin typeface="ＭＳ Ｐ明朝" panose="02020600040205080304" pitchFamily="18" charset="-128"/>
                <a:ea typeface="ＭＳ Ｐ明朝" panose="02020600040205080304" pitchFamily="18" charset="-128"/>
              </a:rPr>
              <a:t>31</a:t>
            </a:r>
            <a:r>
              <a:rPr lang="ja-JP" altLang="ja-JP" sz="1200" dirty="0">
                <a:latin typeface="ＭＳ Ｐ明朝" panose="02020600040205080304" pitchFamily="18" charset="-128"/>
                <a:ea typeface="ＭＳ Ｐ明朝" panose="02020600040205080304" pitchFamily="18" charset="-128"/>
              </a:rPr>
              <a:t>日</a:t>
            </a:r>
            <a:r>
              <a:rPr lang="ja-JP" altLang="ja-JP" sz="1200" dirty="0" smtClean="0">
                <a:latin typeface="ＭＳ Ｐ明朝" panose="02020600040205080304" pitchFamily="18" charset="-128"/>
                <a:ea typeface="ＭＳ Ｐ明朝" panose="02020600040205080304" pitchFamily="18" charset="-128"/>
              </a:rPr>
              <a:t>現在</a:t>
            </a:r>
            <a:r>
              <a:rPr lang="ja-JP" altLang="ja-JP" sz="1200" dirty="0">
                <a:latin typeface="ＭＳ Ｐ明朝" panose="02020600040205080304" pitchFamily="18" charset="-128"/>
                <a:ea typeface="ＭＳ Ｐ明朝" panose="02020600040205080304" pitchFamily="18" charset="-128"/>
              </a:rPr>
              <a:t>の給料月額に</a:t>
            </a:r>
            <a:r>
              <a:rPr lang="ja-JP" altLang="ja-JP" sz="1200" dirty="0" smtClean="0">
                <a:latin typeface="ＭＳ Ｐ明朝" panose="02020600040205080304" pitchFamily="18" charset="-128"/>
                <a:ea typeface="ＭＳ Ｐ明朝" panose="02020600040205080304" pitchFamily="18" charset="-128"/>
              </a:rPr>
              <a:t>よって</a:t>
            </a:r>
            <a:endParaRPr lang="en-US" altLang="ja-JP" sz="1200" dirty="0" smtClean="0">
              <a:latin typeface="ＭＳ Ｐ明朝" panose="02020600040205080304" pitchFamily="18" charset="-128"/>
              <a:ea typeface="ＭＳ Ｐ明朝" panose="02020600040205080304" pitchFamily="18" charset="-128"/>
            </a:endParaRPr>
          </a:p>
          <a:p>
            <a:pPr>
              <a:lnSpc>
                <a:spcPts val="2400"/>
              </a:lnSpc>
            </a:pPr>
            <a:r>
              <a:rPr lang="en-US" altLang="ja-JP" sz="1200" dirty="0">
                <a:latin typeface="ＭＳ Ｐ明朝" panose="02020600040205080304" pitchFamily="18" charset="-128"/>
                <a:ea typeface="ＭＳ Ｐ明朝" panose="02020600040205080304" pitchFamily="18" charset="-128"/>
              </a:rPr>
              <a:t> </a:t>
            </a:r>
            <a:r>
              <a:rPr lang="en-US" altLang="ja-JP" sz="1200" dirty="0" smtClean="0">
                <a:latin typeface="ＭＳ Ｐ明朝" panose="02020600040205080304" pitchFamily="18" charset="-128"/>
                <a:ea typeface="ＭＳ Ｐ明朝" panose="02020600040205080304" pitchFamily="18" charset="-128"/>
              </a:rPr>
              <a:t>          </a:t>
            </a:r>
            <a:r>
              <a:rPr lang="ja-JP" altLang="ja-JP" sz="1200" dirty="0" smtClean="0">
                <a:latin typeface="ＭＳ Ｐ明朝" panose="02020600040205080304" pitchFamily="18" charset="-128"/>
                <a:ea typeface="ＭＳ Ｐ明朝" panose="02020600040205080304" pitchFamily="18" charset="-128"/>
              </a:rPr>
              <a:t>計算</a:t>
            </a:r>
            <a:r>
              <a:rPr lang="ja-JP" altLang="ja-JP" sz="1200" dirty="0">
                <a:latin typeface="ＭＳ Ｐ明朝" panose="02020600040205080304" pitchFamily="18" charset="-128"/>
                <a:ea typeface="ＭＳ Ｐ明朝" panose="02020600040205080304" pitchFamily="18" charset="-128"/>
              </a:rPr>
              <a:t>した退職手当額を保障する｡ </a:t>
            </a:r>
          </a:p>
          <a:p>
            <a:pPr>
              <a:lnSpc>
                <a:spcPts val="2400"/>
              </a:lnSpc>
            </a:pPr>
            <a:r>
              <a:rPr lang="en-US" altLang="ja-JP" sz="1200" dirty="0" smtClean="0">
                <a:latin typeface="ＭＳ Ｐ明朝" panose="02020600040205080304" pitchFamily="18" charset="-128"/>
                <a:ea typeface="ＭＳ Ｐ明朝" panose="02020600040205080304" pitchFamily="18" charset="-128"/>
              </a:rPr>
              <a:t>    </a:t>
            </a:r>
            <a:r>
              <a:rPr lang="ja-JP" altLang="en-US" sz="1200" dirty="0">
                <a:latin typeface="ＭＳ Ｐ明朝" panose="02020600040205080304" pitchFamily="18" charset="-128"/>
                <a:ea typeface="ＭＳ Ｐ明朝" panose="02020600040205080304" pitchFamily="18" charset="-128"/>
              </a:rPr>
              <a:t> </a:t>
            </a:r>
            <a:r>
              <a:rPr lang="en-US" altLang="ja-JP" sz="1200" dirty="0" smtClean="0">
                <a:latin typeface="ＭＳ Ｐ明朝" panose="02020600040205080304" pitchFamily="18" charset="-128"/>
                <a:ea typeface="ＭＳ Ｐ明朝" panose="02020600040205080304" pitchFamily="18" charset="-128"/>
              </a:rPr>
              <a:t>(</a:t>
            </a:r>
            <a:r>
              <a:rPr lang="ja-JP" altLang="ja-JP" sz="1200" dirty="0">
                <a:latin typeface="ＭＳ Ｐ明朝" panose="02020600040205080304" pitchFamily="18" charset="-128"/>
                <a:ea typeface="ＭＳ Ｐ明朝" panose="02020600040205080304" pitchFamily="18" charset="-128"/>
              </a:rPr>
              <a:t>注４</a:t>
            </a:r>
            <a:r>
              <a:rPr lang="en-US" altLang="ja-JP" sz="1200" dirty="0">
                <a:latin typeface="ＭＳ Ｐ明朝" panose="02020600040205080304" pitchFamily="18" charset="-128"/>
                <a:ea typeface="ＭＳ Ｐ明朝" panose="02020600040205080304" pitchFamily="18" charset="-128"/>
              </a:rPr>
              <a:t>)</a:t>
            </a:r>
            <a:r>
              <a:rPr lang="ja-JP" altLang="ja-JP" sz="1200" dirty="0">
                <a:latin typeface="ＭＳ Ｐ明朝" panose="02020600040205080304" pitchFamily="18" charset="-128"/>
                <a:ea typeface="ＭＳ Ｐ明朝" panose="02020600040205080304" pitchFamily="18" charset="-128"/>
              </a:rPr>
              <a:t>　教職調整額</a:t>
            </a:r>
            <a:r>
              <a:rPr lang="ja-JP" altLang="ja-JP" sz="1200" dirty="0" smtClean="0">
                <a:latin typeface="ＭＳ Ｐ明朝" panose="02020600040205080304" pitchFamily="18" charset="-128"/>
                <a:ea typeface="ＭＳ Ｐ明朝" panose="02020600040205080304" pitchFamily="18" charset="-128"/>
              </a:rPr>
              <a:t>のみ</a:t>
            </a:r>
            <a:r>
              <a:rPr lang="ja-JP" altLang="en-US" sz="1200" dirty="0">
                <a:latin typeface="ＭＳ Ｐ明朝" panose="02020600040205080304" pitchFamily="18" charset="-128"/>
                <a:ea typeface="ＭＳ Ｐ明朝" panose="02020600040205080304" pitchFamily="18" charset="-128"/>
              </a:rPr>
              <a:t>，</a:t>
            </a:r>
            <a:r>
              <a:rPr lang="en-US" altLang="ja-JP" sz="1200" dirty="0" smtClean="0">
                <a:latin typeface="ＭＳ Ｐ明朝" panose="02020600040205080304" pitchFamily="18" charset="-128"/>
                <a:ea typeface="ＭＳ Ｐ明朝" panose="02020600040205080304" pitchFamily="18" charset="-128"/>
              </a:rPr>
              <a:t>1.3</a:t>
            </a:r>
            <a:r>
              <a:rPr lang="ja-JP" altLang="ja-JP" sz="1200" dirty="0">
                <a:latin typeface="ＭＳ Ｐ明朝" panose="02020600040205080304" pitchFamily="18" charset="-128"/>
                <a:ea typeface="ＭＳ Ｐ明朝" panose="02020600040205080304" pitchFamily="18" charset="-128"/>
              </a:rPr>
              <a:t>％の地域手当水準調整後の額とする </a:t>
            </a:r>
            <a:r>
              <a:rPr lang="en-US" altLang="ja-JP" sz="1200" dirty="0">
                <a:latin typeface="ＭＳ Ｐ明朝" panose="02020600040205080304" pitchFamily="18" charset="-128"/>
                <a:ea typeface="ＭＳ Ｐ明朝" panose="02020600040205080304" pitchFamily="18" charset="-128"/>
              </a:rPr>
              <a:t>(</a:t>
            </a:r>
            <a:r>
              <a:rPr lang="ja-JP" altLang="ja-JP" sz="1200" dirty="0">
                <a:latin typeface="ＭＳ Ｐ明朝" panose="02020600040205080304" pitchFamily="18" charset="-128"/>
                <a:ea typeface="ＭＳ Ｐ明朝" panose="02020600040205080304" pitchFamily="18" charset="-128"/>
              </a:rPr>
              <a:t>給料</a:t>
            </a:r>
            <a:r>
              <a:rPr lang="ja-JP" altLang="ja-JP" sz="1200" dirty="0" smtClean="0">
                <a:latin typeface="ＭＳ Ｐ明朝" panose="02020600040205080304" pitchFamily="18" charset="-128"/>
                <a:ea typeface="ＭＳ Ｐ明朝" panose="02020600040205080304" pitchFamily="18" charset="-128"/>
              </a:rPr>
              <a:t>月額</a:t>
            </a:r>
            <a:r>
              <a:rPr lang="ja-JP" altLang="en-US" sz="1200" dirty="0">
                <a:latin typeface="ＭＳ Ｐ明朝" panose="02020600040205080304" pitchFamily="18" charset="-128"/>
                <a:ea typeface="ＭＳ Ｐ明朝" panose="02020600040205080304" pitchFamily="18" charset="-128"/>
              </a:rPr>
              <a:t>，</a:t>
            </a:r>
            <a:r>
              <a:rPr lang="ja-JP" altLang="ja-JP" sz="1200" dirty="0" smtClean="0">
                <a:latin typeface="ＭＳ Ｐ明朝" panose="02020600040205080304" pitchFamily="18" charset="-128"/>
                <a:ea typeface="ＭＳ Ｐ明朝" panose="02020600040205080304" pitchFamily="18" charset="-128"/>
              </a:rPr>
              <a:t>教育</a:t>
            </a:r>
            <a:r>
              <a:rPr lang="ja-JP" altLang="ja-JP" sz="1200" dirty="0">
                <a:latin typeface="ＭＳ Ｐ明朝" panose="02020600040205080304" pitchFamily="18" charset="-128"/>
                <a:ea typeface="ＭＳ Ｐ明朝" panose="02020600040205080304" pitchFamily="18" charset="-128"/>
              </a:rPr>
              <a:t>職</a:t>
            </a:r>
            <a:r>
              <a:rPr lang="ja-JP" altLang="ja-JP" sz="1200" dirty="0" smtClean="0">
                <a:latin typeface="ＭＳ Ｐ明朝" panose="02020600040205080304" pitchFamily="18" charset="-128"/>
                <a:ea typeface="ＭＳ Ｐ明朝" panose="02020600040205080304" pitchFamily="18" charset="-128"/>
              </a:rPr>
              <a:t>３級加算額</a:t>
            </a:r>
            <a:r>
              <a:rPr lang="ja-JP" altLang="en-US" sz="1200" dirty="0" smtClean="0">
                <a:latin typeface="ＭＳ Ｐ明朝" panose="02020600040205080304" pitchFamily="18" charset="-128"/>
                <a:ea typeface="ＭＳ Ｐ明朝" panose="02020600040205080304" pitchFamily="18" charset="-128"/>
              </a:rPr>
              <a:t>及</a:t>
            </a:r>
            <a:endParaRPr lang="en-US" altLang="ja-JP" sz="1200" dirty="0" smtClean="0">
              <a:latin typeface="ＭＳ Ｐ明朝" panose="02020600040205080304" pitchFamily="18" charset="-128"/>
              <a:ea typeface="ＭＳ Ｐ明朝" panose="02020600040205080304" pitchFamily="18" charset="-128"/>
            </a:endParaRPr>
          </a:p>
          <a:p>
            <a:pPr>
              <a:lnSpc>
                <a:spcPts val="2400"/>
              </a:lnSpc>
            </a:pPr>
            <a:r>
              <a:rPr lang="ja-JP" altLang="en-US" sz="1200" dirty="0">
                <a:latin typeface="ＭＳ Ｐ明朝" panose="02020600040205080304" pitchFamily="18" charset="-128"/>
                <a:ea typeface="ＭＳ Ｐ明朝" panose="02020600040205080304" pitchFamily="18" charset="-128"/>
              </a:rPr>
              <a:t>　</a:t>
            </a:r>
            <a:r>
              <a:rPr lang="ja-JP" altLang="en-US" sz="1200" dirty="0" smtClean="0">
                <a:latin typeface="ＭＳ Ｐ明朝" panose="02020600040205080304" pitchFamily="18" charset="-128"/>
                <a:ea typeface="ＭＳ Ｐ明朝" panose="02020600040205080304" pitchFamily="18" charset="-128"/>
              </a:rPr>
              <a:t>　　　　</a:t>
            </a:r>
            <a:r>
              <a:rPr lang="ja-JP" altLang="ja-JP" sz="1200" dirty="0" err="1" smtClean="0">
                <a:latin typeface="ＭＳ Ｐ明朝" panose="02020600040205080304" pitchFamily="18" charset="-128"/>
                <a:ea typeface="ＭＳ Ｐ明朝" panose="02020600040205080304" pitchFamily="18" charset="-128"/>
              </a:rPr>
              <a:t>び</a:t>
            </a:r>
            <a:r>
              <a:rPr lang="ja-JP" altLang="ja-JP" sz="1200" dirty="0">
                <a:latin typeface="ＭＳ Ｐ明朝" panose="02020600040205080304" pitchFamily="18" charset="-128"/>
                <a:ea typeface="ＭＳ Ｐ明朝" panose="02020600040205080304" pitchFamily="18" charset="-128"/>
              </a:rPr>
              <a:t>給料の調整額は水準調整前の月額を算定基礎とする｡</a:t>
            </a:r>
            <a:r>
              <a:rPr lang="en-US" altLang="ja-JP" sz="1200" dirty="0">
                <a:latin typeface="ＭＳ Ｐ明朝" panose="02020600040205080304" pitchFamily="18" charset="-128"/>
                <a:ea typeface="ＭＳ Ｐ明朝" panose="02020600040205080304" pitchFamily="18" charset="-128"/>
              </a:rPr>
              <a:t>)</a:t>
            </a:r>
            <a:r>
              <a:rPr lang="ja-JP" altLang="ja-JP" sz="1200" dirty="0" err="1">
                <a:latin typeface="ＭＳ Ｐ明朝" panose="02020600040205080304" pitchFamily="18" charset="-128"/>
                <a:ea typeface="ＭＳ Ｐ明朝" panose="02020600040205080304" pitchFamily="18" charset="-128"/>
              </a:rPr>
              <a:t>｡</a:t>
            </a:r>
            <a:endParaRPr lang="ja-JP" altLang="ja-JP" sz="1200" dirty="0">
              <a:latin typeface="ＭＳ Ｐ明朝" panose="02020600040205080304" pitchFamily="18" charset="-128"/>
              <a:ea typeface="ＭＳ Ｐ明朝" panose="02020600040205080304" pitchFamily="18" charset="-128"/>
            </a:endParaRPr>
          </a:p>
          <a:p>
            <a:pPr marL="12702">
              <a:spcBef>
                <a:spcPts val="100"/>
              </a:spcBef>
            </a:pPr>
            <a:endParaRPr sz="1400" dirty="0">
              <a:latin typeface="PMingLiU"/>
              <a:cs typeface="PMingLiU"/>
            </a:endParaRPr>
          </a:p>
        </p:txBody>
      </p:sp>
      <p:graphicFrame>
        <p:nvGraphicFramePr>
          <p:cNvPr id="12" name="object 12"/>
          <p:cNvGraphicFramePr>
            <a:graphicFrameLocks noGrp="1"/>
          </p:cNvGraphicFramePr>
          <p:nvPr>
            <p:extLst/>
          </p:nvPr>
        </p:nvGraphicFramePr>
        <p:xfrm>
          <a:off x="688620" y="3714255"/>
          <a:ext cx="6172200" cy="1905000"/>
        </p:xfrm>
        <a:graphic>
          <a:graphicData uri="http://schemas.openxmlformats.org/drawingml/2006/table">
            <a:tbl>
              <a:tblPr firstRow="1" bandRow="1">
                <a:tableStyleId>{2D5ABB26-0587-4C30-8999-92F81FD0307C}</a:tableStyleId>
              </a:tblPr>
              <a:tblGrid>
                <a:gridCol w="580914"/>
                <a:gridCol w="1016598"/>
                <a:gridCol w="4574688"/>
              </a:tblGrid>
              <a:tr h="432613">
                <a:tc rowSpan="2">
                  <a:txBody>
                    <a:bodyPr/>
                    <a:lstStyle/>
                    <a:p>
                      <a:pPr marL="63500" algn="l">
                        <a:lnSpc>
                          <a:spcPct val="100000"/>
                        </a:lnSpc>
                        <a:spcBef>
                          <a:spcPts val="830"/>
                        </a:spcBef>
                      </a:pPr>
                      <a:r>
                        <a:rPr sz="1200" dirty="0">
                          <a:solidFill>
                            <a:srgbClr val="231F20"/>
                          </a:solidFill>
                          <a:latin typeface="ＭＳ Ｐ明朝" panose="02020600040205080304" pitchFamily="18" charset="-128"/>
                          <a:ea typeface="ＭＳ Ｐ明朝" panose="02020600040205080304" pitchFamily="18" charset="-128"/>
                          <a:cs typeface="PMingLiU"/>
                        </a:rPr>
                        <a:t>基本額</a:t>
                      </a:r>
                      <a:endParaRPr sz="1200" dirty="0">
                        <a:latin typeface="ＭＳ Ｐ明朝" panose="02020600040205080304" pitchFamily="18" charset="-128"/>
                        <a:ea typeface="ＭＳ Ｐ明朝" panose="02020600040205080304" pitchFamily="18" charset="-128"/>
                        <a:cs typeface="PMingLiU"/>
                      </a:endParaRPr>
                    </a:p>
                    <a:p>
                      <a:pPr marL="63500" algn="l">
                        <a:lnSpc>
                          <a:spcPct val="100000"/>
                        </a:lnSpc>
                        <a:spcBef>
                          <a:spcPts val="520"/>
                        </a:spcBef>
                      </a:pPr>
                      <a:r>
                        <a:rPr sz="1200" spc="55" dirty="0">
                          <a:solidFill>
                            <a:srgbClr val="231F20"/>
                          </a:solidFill>
                          <a:latin typeface="ＭＳ Ｐ明朝" panose="02020600040205080304" pitchFamily="18" charset="-128"/>
                          <a:ea typeface="ＭＳ Ｐ明朝" panose="02020600040205080304" pitchFamily="18" charset="-128"/>
                          <a:cs typeface="PMingLiU"/>
                        </a:rPr>
                        <a:t>(</a:t>
                      </a:r>
                      <a:r>
                        <a:rPr sz="1200" spc="180" dirty="0">
                          <a:solidFill>
                            <a:srgbClr val="231F20"/>
                          </a:solidFill>
                          <a:latin typeface="ＭＳ Ｐ明朝" panose="02020600040205080304" pitchFamily="18" charset="-128"/>
                          <a:ea typeface="ＭＳ Ｐ明朝" panose="02020600040205080304" pitchFamily="18" charset="-128"/>
                          <a:cs typeface="PMingLiU"/>
                        </a:rPr>
                        <a:t>注</a:t>
                      </a:r>
                      <a:r>
                        <a:rPr sz="1200" spc="55" dirty="0">
                          <a:solidFill>
                            <a:srgbClr val="231F20"/>
                          </a:solidFill>
                          <a:latin typeface="ＭＳ Ｐ明朝" panose="02020600040205080304" pitchFamily="18" charset="-128"/>
                          <a:ea typeface="ＭＳ Ｐ明朝" panose="02020600040205080304" pitchFamily="18" charset="-128"/>
                          <a:cs typeface="PMingLiU"/>
                        </a:rPr>
                        <a:t>)</a:t>
                      </a:r>
                      <a:endParaRPr sz="1200" dirty="0">
                        <a:latin typeface="ＭＳ Ｐ明朝" panose="02020600040205080304" pitchFamily="18" charset="-128"/>
                        <a:ea typeface="ＭＳ Ｐ明朝" panose="02020600040205080304" pitchFamily="18" charset="-128"/>
                        <a:cs typeface="PMingLiU"/>
                      </a:endParaRPr>
                    </a:p>
                  </a:txBody>
                  <a:tcPr marL="0" marR="0" marT="105410" marB="0" anchor="ctr">
                    <a:lnL w="9525">
                      <a:solidFill>
                        <a:srgbClr val="231F20"/>
                      </a:solidFill>
                      <a:prstDash val="solid"/>
                    </a:lnL>
                    <a:lnR w="9525">
                      <a:solidFill>
                        <a:srgbClr val="231F20"/>
                      </a:solidFill>
                      <a:prstDash val="solid"/>
                    </a:lnR>
                    <a:lnT w="9525">
                      <a:solidFill>
                        <a:srgbClr val="231F20"/>
                      </a:solidFill>
                      <a:prstDash val="solid"/>
                    </a:lnT>
                    <a:lnB w="9525">
                      <a:solidFill>
                        <a:srgbClr val="231F20"/>
                      </a:solidFill>
                      <a:prstDash val="solid"/>
                    </a:lnB>
                  </a:tcPr>
                </a:tc>
                <a:tc>
                  <a:txBody>
                    <a:bodyPr/>
                    <a:lstStyle/>
                    <a:p>
                      <a:pPr marL="63500" algn="l">
                        <a:lnSpc>
                          <a:spcPct val="100000"/>
                        </a:lnSpc>
                        <a:spcBef>
                          <a:spcPts val="480"/>
                        </a:spcBef>
                      </a:pPr>
                      <a:r>
                        <a:rPr sz="1200" dirty="0">
                          <a:solidFill>
                            <a:srgbClr val="231F20"/>
                          </a:solidFill>
                          <a:latin typeface="ＭＳ Ｐ明朝" panose="02020600040205080304" pitchFamily="18" charset="-128"/>
                          <a:ea typeface="ＭＳ Ｐ明朝" panose="02020600040205080304" pitchFamily="18" charset="-128"/>
                          <a:cs typeface="PMingLiU"/>
                        </a:rPr>
                        <a:t>退職日の給料</a:t>
                      </a:r>
                      <a:endParaRPr sz="1200" dirty="0">
                        <a:latin typeface="ＭＳ Ｐ明朝" panose="02020600040205080304" pitchFamily="18" charset="-128"/>
                        <a:ea typeface="ＭＳ Ｐ明朝" panose="02020600040205080304" pitchFamily="18" charset="-128"/>
                        <a:cs typeface="PMingLiU"/>
                      </a:endParaRPr>
                    </a:p>
                  </a:txBody>
                  <a:tcPr marL="0" marR="0" marT="60958" marB="0" anchor="ctr">
                    <a:lnL w="9525">
                      <a:solidFill>
                        <a:srgbClr val="231F20"/>
                      </a:solidFill>
                      <a:prstDash val="solid"/>
                    </a:lnL>
                    <a:lnR w="9525">
                      <a:solidFill>
                        <a:srgbClr val="231F20"/>
                      </a:solidFill>
                      <a:prstDash val="solid"/>
                    </a:lnR>
                    <a:lnT w="9525">
                      <a:solidFill>
                        <a:srgbClr val="231F20"/>
                      </a:solidFill>
                      <a:prstDash val="solid"/>
                    </a:lnT>
                    <a:lnB w="9525">
                      <a:solidFill>
                        <a:srgbClr val="231F20"/>
                      </a:solidFill>
                      <a:prstDash val="solid"/>
                    </a:lnB>
                  </a:tcPr>
                </a:tc>
                <a:tc>
                  <a:txBody>
                    <a:bodyPr/>
                    <a:lstStyle/>
                    <a:p>
                      <a:pPr marL="63500" algn="l">
                        <a:lnSpc>
                          <a:spcPct val="100000"/>
                        </a:lnSpc>
                        <a:spcBef>
                          <a:spcPts val="480"/>
                        </a:spcBef>
                      </a:pPr>
                      <a:r>
                        <a:rPr sz="1200" spc="50" dirty="0">
                          <a:solidFill>
                            <a:srgbClr val="231F20"/>
                          </a:solidFill>
                          <a:latin typeface="ＭＳ Ｐ明朝" panose="02020600040205080304" pitchFamily="18" charset="-128"/>
                          <a:ea typeface="ＭＳ Ｐ明朝" panose="02020600040205080304" pitchFamily="18" charset="-128"/>
                          <a:cs typeface="PMingLiU"/>
                        </a:rPr>
                        <a:t>教職調整額</a:t>
                      </a:r>
                      <a:r>
                        <a:rPr sz="1200" spc="10" dirty="0">
                          <a:solidFill>
                            <a:srgbClr val="231F20"/>
                          </a:solidFill>
                          <a:latin typeface="ＭＳ Ｐ明朝" panose="02020600040205080304" pitchFamily="18" charset="-128"/>
                          <a:ea typeface="ＭＳ Ｐ明朝" panose="02020600040205080304" pitchFamily="18" charset="-128"/>
                          <a:cs typeface="PMingLiU"/>
                        </a:rPr>
                        <a:t>,</a:t>
                      </a:r>
                      <a:r>
                        <a:rPr sz="1200" spc="215" dirty="0">
                          <a:solidFill>
                            <a:srgbClr val="231F20"/>
                          </a:solidFill>
                          <a:latin typeface="ＭＳ Ｐ明朝" panose="02020600040205080304" pitchFamily="18" charset="-128"/>
                          <a:ea typeface="ＭＳ Ｐ明朝" panose="02020600040205080304" pitchFamily="18" charset="-128"/>
                          <a:cs typeface="PMingLiU"/>
                        </a:rPr>
                        <a:t> </a:t>
                      </a:r>
                      <a:r>
                        <a:rPr sz="1200" spc="15" dirty="0">
                          <a:solidFill>
                            <a:srgbClr val="231F20"/>
                          </a:solidFill>
                          <a:latin typeface="ＭＳ Ｐ明朝" panose="02020600040205080304" pitchFamily="18" charset="-128"/>
                          <a:ea typeface="ＭＳ Ｐ明朝" panose="02020600040205080304" pitchFamily="18" charset="-128"/>
                          <a:cs typeface="PMingLiU"/>
                        </a:rPr>
                        <a:t>教育職３級の給料に加算する額</a:t>
                      </a:r>
                      <a:r>
                        <a:rPr sz="1200" dirty="0">
                          <a:solidFill>
                            <a:srgbClr val="231F20"/>
                          </a:solidFill>
                          <a:latin typeface="ＭＳ Ｐ明朝" panose="02020600040205080304" pitchFamily="18" charset="-128"/>
                          <a:ea typeface="ＭＳ Ｐ明朝" panose="02020600040205080304" pitchFamily="18" charset="-128"/>
                          <a:cs typeface="PMingLiU"/>
                        </a:rPr>
                        <a:t>,</a:t>
                      </a:r>
                      <a:r>
                        <a:rPr sz="1200" spc="220" dirty="0">
                          <a:solidFill>
                            <a:srgbClr val="231F20"/>
                          </a:solidFill>
                          <a:latin typeface="ＭＳ Ｐ明朝" panose="02020600040205080304" pitchFamily="18" charset="-128"/>
                          <a:ea typeface="ＭＳ Ｐ明朝" panose="02020600040205080304" pitchFamily="18" charset="-128"/>
                          <a:cs typeface="PMingLiU"/>
                        </a:rPr>
                        <a:t> </a:t>
                      </a:r>
                      <a:r>
                        <a:rPr sz="1200" dirty="0">
                          <a:solidFill>
                            <a:srgbClr val="231F20"/>
                          </a:solidFill>
                          <a:latin typeface="ＭＳ Ｐ明朝" panose="02020600040205080304" pitchFamily="18" charset="-128"/>
                          <a:ea typeface="ＭＳ Ｐ明朝" panose="02020600040205080304" pitchFamily="18" charset="-128"/>
                          <a:cs typeface="PMingLiU"/>
                        </a:rPr>
                        <a:t>給料の調整額を含む｡</a:t>
                      </a:r>
                      <a:endParaRPr sz="1200" dirty="0">
                        <a:latin typeface="ＭＳ Ｐ明朝" panose="02020600040205080304" pitchFamily="18" charset="-128"/>
                        <a:ea typeface="ＭＳ Ｐ明朝" panose="02020600040205080304" pitchFamily="18" charset="-128"/>
                        <a:cs typeface="PMingLiU"/>
                      </a:endParaRPr>
                    </a:p>
                  </a:txBody>
                  <a:tcPr marL="0" marR="0" marT="60958" marB="0" anchor="ctr">
                    <a:lnL w="9525">
                      <a:solidFill>
                        <a:srgbClr val="231F20"/>
                      </a:solidFill>
                      <a:prstDash val="solid"/>
                    </a:lnL>
                    <a:lnR w="9525">
                      <a:solidFill>
                        <a:srgbClr val="231F20"/>
                      </a:solidFill>
                      <a:prstDash val="solid"/>
                    </a:lnR>
                    <a:lnT w="9525">
                      <a:solidFill>
                        <a:srgbClr val="231F20"/>
                      </a:solidFill>
                      <a:prstDash val="solid"/>
                    </a:lnT>
                    <a:lnB w="9525">
                      <a:solidFill>
                        <a:srgbClr val="231F20"/>
                      </a:solidFill>
                      <a:prstDash val="solid"/>
                    </a:lnB>
                  </a:tcPr>
                </a:tc>
              </a:tr>
              <a:tr h="347000">
                <a:tc vMerge="1">
                  <a:txBody>
                    <a:bodyPr/>
                    <a:lstStyle/>
                    <a:p>
                      <a:endParaRPr/>
                    </a:p>
                  </a:txBody>
                  <a:tcPr marL="0" marR="0" marT="105410" marB="0">
                    <a:lnL w="9525">
                      <a:solidFill>
                        <a:srgbClr val="231F20"/>
                      </a:solidFill>
                      <a:prstDash val="solid"/>
                    </a:lnL>
                    <a:lnR w="9525">
                      <a:solidFill>
                        <a:srgbClr val="231F20"/>
                      </a:solidFill>
                      <a:prstDash val="solid"/>
                    </a:lnR>
                    <a:lnT w="9525">
                      <a:solidFill>
                        <a:srgbClr val="231F20"/>
                      </a:solidFill>
                      <a:prstDash val="solid"/>
                    </a:lnT>
                    <a:lnB w="9525">
                      <a:solidFill>
                        <a:srgbClr val="231F20"/>
                      </a:solidFill>
                      <a:prstDash val="solid"/>
                    </a:lnB>
                  </a:tcPr>
                </a:tc>
                <a:tc>
                  <a:txBody>
                    <a:bodyPr/>
                    <a:lstStyle/>
                    <a:p>
                      <a:pPr marL="63500" algn="l">
                        <a:lnSpc>
                          <a:spcPct val="100000"/>
                        </a:lnSpc>
                        <a:spcBef>
                          <a:spcPts val="480"/>
                        </a:spcBef>
                      </a:pPr>
                      <a:r>
                        <a:rPr sz="1200" dirty="0">
                          <a:solidFill>
                            <a:srgbClr val="231F20"/>
                          </a:solidFill>
                          <a:latin typeface="ＭＳ Ｐ明朝" panose="02020600040205080304" pitchFamily="18" charset="-128"/>
                          <a:ea typeface="ＭＳ Ｐ明朝" panose="02020600040205080304" pitchFamily="18" charset="-128"/>
                          <a:cs typeface="PMingLiU"/>
                        </a:rPr>
                        <a:t>支給割合</a:t>
                      </a:r>
                      <a:endParaRPr sz="1200" dirty="0">
                        <a:latin typeface="ＭＳ Ｐ明朝" panose="02020600040205080304" pitchFamily="18" charset="-128"/>
                        <a:ea typeface="ＭＳ Ｐ明朝" panose="02020600040205080304" pitchFamily="18" charset="-128"/>
                        <a:cs typeface="PMingLiU"/>
                      </a:endParaRPr>
                    </a:p>
                  </a:txBody>
                  <a:tcPr marL="0" marR="0" marT="60958" marB="0" anchor="ctr">
                    <a:lnL w="9525">
                      <a:solidFill>
                        <a:srgbClr val="231F20"/>
                      </a:solidFill>
                      <a:prstDash val="solid"/>
                    </a:lnL>
                    <a:lnR w="9525">
                      <a:solidFill>
                        <a:srgbClr val="231F20"/>
                      </a:solidFill>
                      <a:prstDash val="solid"/>
                    </a:lnR>
                    <a:lnT w="9525">
                      <a:solidFill>
                        <a:srgbClr val="231F20"/>
                      </a:solidFill>
                      <a:prstDash val="solid"/>
                    </a:lnT>
                    <a:lnB w="9525">
                      <a:solidFill>
                        <a:srgbClr val="231F20"/>
                      </a:solidFill>
                      <a:prstDash val="solid"/>
                    </a:lnB>
                  </a:tcPr>
                </a:tc>
                <a:tc>
                  <a:txBody>
                    <a:bodyPr/>
                    <a:lstStyle/>
                    <a:p>
                      <a:pPr marL="63500" algn="l">
                        <a:lnSpc>
                          <a:spcPct val="100000"/>
                        </a:lnSpc>
                        <a:spcBef>
                          <a:spcPts val="480"/>
                        </a:spcBef>
                      </a:pPr>
                      <a:r>
                        <a:rPr sz="1200" dirty="0" err="1" smtClean="0">
                          <a:solidFill>
                            <a:srgbClr val="231F20"/>
                          </a:solidFill>
                          <a:latin typeface="ＭＳ Ｐ明朝" panose="02020600040205080304" pitchFamily="18" charset="-128"/>
                          <a:ea typeface="ＭＳ Ｐ明朝" panose="02020600040205080304" pitchFamily="18" charset="-128"/>
                          <a:cs typeface="PMingLiU"/>
                        </a:rPr>
                        <a:t>退職事由及び勤続期間に応じた割合</a:t>
                      </a:r>
                      <a:r>
                        <a:rPr sz="1200" spc="145" dirty="0" smtClean="0">
                          <a:solidFill>
                            <a:srgbClr val="231F20"/>
                          </a:solidFill>
                          <a:latin typeface="ＭＳ Ｐ明朝" panose="02020600040205080304" pitchFamily="18" charset="-128"/>
                          <a:ea typeface="ＭＳ Ｐ明朝" panose="02020600040205080304" pitchFamily="18" charset="-128"/>
                          <a:cs typeface="PMingLiU"/>
                        </a:rPr>
                        <a:t> </a:t>
                      </a:r>
                      <a:r>
                        <a:rPr sz="1200" spc="20" dirty="0">
                          <a:solidFill>
                            <a:srgbClr val="231F20"/>
                          </a:solidFill>
                          <a:latin typeface="ＭＳ Ｐ明朝" panose="02020600040205080304" pitchFamily="18" charset="-128"/>
                          <a:ea typeface="ＭＳ Ｐ明朝" panose="02020600040205080304" pitchFamily="18" charset="-128"/>
                          <a:cs typeface="PMingLiU"/>
                        </a:rPr>
                        <a:t>(</a:t>
                      </a:r>
                      <a:r>
                        <a:rPr sz="1200" spc="65" dirty="0">
                          <a:solidFill>
                            <a:srgbClr val="231F20"/>
                          </a:solidFill>
                          <a:latin typeface="ＭＳ Ｐ明朝" panose="02020600040205080304" pitchFamily="18" charset="-128"/>
                          <a:ea typeface="ＭＳ Ｐ明朝" panose="02020600040205080304" pitchFamily="18" charset="-128"/>
                          <a:cs typeface="PMingLiU"/>
                        </a:rPr>
                        <a:t>別表１参照</a:t>
                      </a:r>
                      <a:r>
                        <a:rPr sz="1200" spc="20" dirty="0" smtClean="0">
                          <a:solidFill>
                            <a:srgbClr val="231F20"/>
                          </a:solidFill>
                          <a:latin typeface="ＭＳ Ｐ明朝" panose="02020600040205080304" pitchFamily="18" charset="-128"/>
                          <a:ea typeface="ＭＳ Ｐ明朝" panose="02020600040205080304" pitchFamily="18" charset="-128"/>
                          <a:cs typeface="PMingLiU"/>
                        </a:rPr>
                        <a:t>)</a:t>
                      </a:r>
                      <a:r>
                        <a:rPr lang="ja-JP" altLang="en-US" sz="1200" spc="20" dirty="0" err="1" smtClean="0">
                          <a:solidFill>
                            <a:srgbClr val="231F20"/>
                          </a:solidFill>
                          <a:latin typeface="ＭＳ Ｐ明朝" panose="02020600040205080304" pitchFamily="18" charset="-128"/>
                          <a:ea typeface="ＭＳ Ｐ明朝" panose="02020600040205080304" pitchFamily="18" charset="-128"/>
                          <a:cs typeface="PMingLiU"/>
                        </a:rPr>
                        <a:t>。</a:t>
                      </a:r>
                      <a:endParaRPr sz="1200" dirty="0">
                        <a:latin typeface="ＭＳ Ｐ明朝" panose="02020600040205080304" pitchFamily="18" charset="-128"/>
                        <a:ea typeface="ＭＳ Ｐ明朝" panose="02020600040205080304" pitchFamily="18" charset="-128"/>
                        <a:cs typeface="PMingLiU"/>
                      </a:endParaRPr>
                    </a:p>
                  </a:txBody>
                  <a:tcPr marL="0" marR="0" marT="60958" marB="0" anchor="ctr">
                    <a:lnL w="9525">
                      <a:solidFill>
                        <a:srgbClr val="231F20"/>
                      </a:solidFill>
                      <a:prstDash val="solid"/>
                    </a:lnL>
                    <a:lnR w="9525">
                      <a:solidFill>
                        <a:srgbClr val="231F20"/>
                      </a:solidFill>
                      <a:prstDash val="solid"/>
                    </a:lnR>
                    <a:lnT w="9525">
                      <a:solidFill>
                        <a:srgbClr val="231F20"/>
                      </a:solidFill>
                      <a:prstDash val="solid"/>
                    </a:lnT>
                    <a:lnB w="9525">
                      <a:solidFill>
                        <a:srgbClr val="231F20"/>
                      </a:solidFill>
                      <a:prstDash val="solid"/>
                    </a:lnB>
                  </a:tcPr>
                </a:tc>
              </a:tr>
              <a:tr h="1125387">
                <a:tc gridSpan="2">
                  <a:txBody>
                    <a:bodyPr/>
                    <a:lstStyle/>
                    <a:p>
                      <a:pPr marL="63500" algn="l">
                        <a:lnSpc>
                          <a:spcPct val="100000"/>
                        </a:lnSpc>
                      </a:pPr>
                      <a:r>
                        <a:rPr sz="1200" dirty="0" err="1" smtClean="0">
                          <a:solidFill>
                            <a:srgbClr val="231F20"/>
                          </a:solidFill>
                          <a:latin typeface="ＭＳ Ｐ明朝" panose="02020600040205080304" pitchFamily="18" charset="-128"/>
                          <a:ea typeface="ＭＳ Ｐ明朝" panose="02020600040205080304" pitchFamily="18" charset="-128"/>
                          <a:cs typeface="PMingLiU"/>
                        </a:rPr>
                        <a:t>調整額</a:t>
                      </a:r>
                      <a:endParaRPr sz="1200" dirty="0">
                        <a:latin typeface="ＭＳ Ｐ明朝" panose="02020600040205080304" pitchFamily="18" charset="-128"/>
                        <a:ea typeface="ＭＳ Ｐ明朝" panose="02020600040205080304" pitchFamily="18" charset="-128"/>
                        <a:cs typeface="PMingLiU"/>
                      </a:endParaRPr>
                    </a:p>
                  </a:txBody>
                  <a:tcPr marL="0" marR="0" marT="0" marB="0" anchor="ctr">
                    <a:lnL w="9525">
                      <a:solidFill>
                        <a:srgbClr val="231F20"/>
                      </a:solidFill>
                      <a:prstDash val="solid"/>
                    </a:lnL>
                    <a:lnR w="9525">
                      <a:solidFill>
                        <a:srgbClr val="231F20"/>
                      </a:solidFill>
                      <a:prstDash val="solid"/>
                    </a:lnR>
                    <a:lnT w="9525">
                      <a:solidFill>
                        <a:srgbClr val="231F20"/>
                      </a:solidFill>
                      <a:prstDash val="solid"/>
                    </a:lnT>
                    <a:lnB w="9525">
                      <a:solidFill>
                        <a:srgbClr val="231F20"/>
                      </a:solidFill>
                      <a:prstDash val="solid"/>
                    </a:lnB>
                  </a:tcPr>
                </a:tc>
                <a:tc hMerge="1">
                  <a:txBody>
                    <a:bodyPr/>
                    <a:lstStyle/>
                    <a:p>
                      <a:endParaRPr/>
                    </a:p>
                  </a:txBody>
                  <a:tcPr marL="0" marR="0" marT="0" marB="0"/>
                </a:tc>
                <a:tc>
                  <a:txBody>
                    <a:bodyPr/>
                    <a:lstStyle/>
                    <a:p>
                      <a:pPr marL="63500" marR="53340" algn="l">
                        <a:lnSpc>
                          <a:spcPct val="133300"/>
                        </a:lnSpc>
                        <a:spcBef>
                          <a:spcPts val="330"/>
                        </a:spcBef>
                      </a:pPr>
                      <a:r>
                        <a:rPr sz="1200" spc="45" dirty="0">
                          <a:solidFill>
                            <a:srgbClr val="231F20"/>
                          </a:solidFill>
                          <a:latin typeface="ＭＳ Ｐ明朝" panose="02020600040205080304" pitchFamily="18" charset="-128"/>
                          <a:ea typeface="ＭＳ Ｐ明朝" panose="02020600040205080304" pitchFamily="18" charset="-128"/>
                          <a:cs typeface="PMingLiU"/>
                        </a:rPr>
                        <a:t>在職中の職務の級</a:t>
                      </a:r>
                      <a:r>
                        <a:rPr sz="1200" spc="5" dirty="0" smtClean="0">
                          <a:solidFill>
                            <a:srgbClr val="231F20"/>
                          </a:solidFill>
                          <a:latin typeface="ＭＳ Ｐ明朝" panose="02020600040205080304" pitchFamily="18" charset="-128"/>
                          <a:ea typeface="ＭＳ Ｐ明朝" panose="02020600040205080304" pitchFamily="18" charset="-128"/>
                          <a:cs typeface="PMingLiU"/>
                        </a:rPr>
                        <a:t>,</a:t>
                      </a:r>
                      <a:r>
                        <a:rPr sz="1200" spc="40" dirty="0" smtClean="0">
                          <a:solidFill>
                            <a:srgbClr val="231F20"/>
                          </a:solidFill>
                          <a:latin typeface="ＭＳ Ｐ明朝" panose="02020600040205080304" pitchFamily="18" charset="-128"/>
                          <a:ea typeface="ＭＳ Ｐ明朝" panose="02020600040205080304" pitchFamily="18" charset="-128"/>
                          <a:cs typeface="PMingLiU"/>
                        </a:rPr>
                        <a:t>管理職手当支給割合</a:t>
                      </a:r>
                      <a:r>
                        <a:rPr sz="1200" spc="5" dirty="0" smtClean="0">
                          <a:solidFill>
                            <a:srgbClr val="231F20"/>
                          </a:solidFill>
                          <a:latin typeface="ＭＳ Ｐ明朝" panose="02020600040205080304" pitchFamily="18" charset="-128"/>
                          <a:ea typeface="ＭＳ Ｐ明朝" panose="02020600040205080304" pitchFamily="18" charset="-128"/>
                          <a:cs typeface="PMingLiU"/>
                        </a:rPr>
                        <a:t>,</a:t>
                      </a:r>
                      <a:r>
                        <a:rPr sz="1200" spc="15" dirty="0" smtClean="0">
                          <a:solidFill>
                            <a:srgbClr val="231F20"/>
                          </a:solidFill>
                          <a:latin typeface="ＭＳ Ｐ明朝" panose="02020600040205080304" pitchFamily="18" charset="-128"/>
                          <a:ea typeface="ＭＳ Ｐ明朝" panose="02020600040205080304" pitchFamily="18" charset="-128"/>
                          <a:cs typeface="PMingLiU"/>
                        </a:rPr>
                        <a:t>期末手当加算割合等に応じて定められている第</a:t>
                      </a:r>
                      <a:r>
                        <a:rPr sz="1200" spc="15" dirty="0">
                          <a:solidFill>
                            <a:srgbClr val="231F20"/>
                          </a:solidFill>
                          <a:latin typeface="ＭＳ Ｐ明朝" panose="02020600040205080304" pitchFamily="18" charset="-128"/>
                          <a:ea typeface="ＭＳ Ｐ明朝" panose="02020600040205080304" pitchFamily="18" charset="-128"/>
                          <a:cs typeface="PMingLiU"/>
                        </a:rPr>
                        <a:t>１号区分～第９</a:t>
                      </a:r>
                      <a:r>
                        <a:rPr sz="1200" spc="15" dirty="0" smtClean="0">
                          <a:solidFill>
                            <a:srgbClr val="231F20"/>
                          </a:solidFill>
                          <a:latin typeface="ＭＳ Ｐ明朝" panose="02020600040205080304" pitchFamily="18" charset="-128"/>
                          <a:ea typeface="ＭＳ Ｐ明朝" panose="02020600040205080304" pitchFamily="18" charset="-128"/>
                          <a:cs typeface="PMingLiU"/>
                        </a:rPr>
                        <a:t>号区分とそれに応じた額のう</a:t>
                      </a:r>
                      <a:r>
                        <a:rPr sz="1200" spc="225" dirty="0" smtClean="0">
                          <a:solidFill>
                            <a:srgbClr val="231F20"/>
                          </a:solidFill>
                          <a:latin typeface="ＭＳ Ｐ明朝" panose="02020600040205080304" pitchFamily="18" charset="-128"/>
                          <a:ea typeface="ＭＳ Ｐ明朝" panose="02020600040205080304" pitchFamily="18" charset="-128"/>
                          <a:cs typeface="PMingLiU"/>
                        </a:rPr>
                        <a:t>ち</a:t>
                      </a:r>
                      <a:r>
                        <a:rPr sz="1200" spc="50" dirty="0" smtClean="0">
                          <a:solidFill>
                            <a:srgbClr val="231F20"/>
                          </a:solidFill>
                          <a:latin typeface="ＭＳ Ｐ明朝" panose="02020600040205080304" pitchFamily="18" charset="-128"/>
                          <a:ea typeface="ＭＳ Ｐ明朝" panose="02020600040205080304" pitchFamily="18" charset="-128"/>
                          <a:cs typeface="PMingLiU"/>
                        </a:rPr>
                        <a:t>,</a:t>
                      </a:r>
                      <a:r>
                        <a:rPr sz="1200" spc="25" dirty="0" smtClean="0">
                          <a:solidFill>
                            <a:srgbClr val="231F20"/>
                          </a:solidFill>
                          <a:latin typeface="ＭＳ Ｐ明朝" panose="02020600040205080304" pitchFamily="18" charset="-128"/>
                          <a:ea typeface="ＭＳ Ｐ明朝" panose="02020600040205080304" pitchFamily="18" charset="-128"/>
                          <a:cs typeface="PMingLiU"/>
                        </a:rPr>
                        <a:t>各月ごとに額が多いものから順位を付し</a:t>
                      </a:r>
                      <a:r>
                        <a:rPr sz="1200" dirty="0" smtClean="0">
                          <a:solidFill>
                            <a:srgbClr val="231F20"/>
                          </a:solidFill>
                          <a:latin typeface="ＭＳ Ｐ明朝" panose="02020600040205080304" pitchFamily="18" charset="-128"/>
                          <a:ea typeface="ＭＳ Ｐ明朝" panose="02020600040205080304" pitchFamily="18" charset="-128"/>
                          <a:cs typeface="PMingLiU"/>
                        </a:rPr>
                        <a:t>,</a:t>
                      </a:r>
                      <a:r>
                        <a:rPr sz="1200" spc="15" dirty="0" smtClean="0">
                          <a:solidFill>
                            <a:srgbClr val="231F20"/>
                          </a:solidFill>
                          <a:latin typeface="ＭＳ Ｐ明朝" panose="02020600040205080304" pitchFamily="18" charset="-128"/>
                          <a:ea typeface="ＭＳ Ｐ明朝" panose="02020600040205080304" pitchFamily="18" charset="-128"/>
                          <a:cs typeface="PMingLiU"/>
                        </a:rPr>
                        <a:t>その第</a:t>
                      </a:r>
                      <a:r>
                        <a:rPr sz="1200" spc="15" dirty="0">
                          <a:solidFill>
                            <a:srgbClr val="231F20"/>
                          </a:solidFill>
                          <a:latin typeface="ＭＳ Ｐ明朝" panose="02020600040205080304" pitchFamily="18" charset="-128"/>
                          <a:ea typeface="ＭＳ Ｐ明朝" panose="02020600040205080304" pitchFamily="18" charset="-128"/>
                          <a:cs typeface="PMingLiU"/>
                        </a:rPr>
                        <a:t>１</a:t>
                      </a:r>
                      <a:r>
                        <a:rPr sz="1200" spc="15" dirty="0" smtClean="0">
                          <a:solidFill>
                            <a:srgbClr val="231F20"/>
                          </a:solidFill>
                          <a:latin typeface="ＭＳ Ｐ明朝" panose="02020600040205080304" pitchFamily="18" charset="-128"/>
                          <a:ea typeface="ＭＳ Ｐ明朝" panose="02020600040205080304" pitchFamily="18" charset="-128"/>
                          <a:cs typeface="PMingLiU"/>
                        </a:rPr>
                        <a:t>順位から第</a:t>
                      </a:r>
                      <a:r>
                        <a:rPr sz="1200" dirty="0" smtClean="0">
                          <a:solidFill>
                            <a:srgbClr val="231F20"/>
                          </a:solidFill>
                          <a:latin typeface="ＭＳ Ｐ明朝" panose="02020600040205080304" pitchFamily="18" charset="-128"/>
                          <a:ea typeface="ＭＳ Ｐ明朝" panose="02020600040205080304" pitchFamily="18" charset="-128"/>
                          <a:cs typeface="PMingLiU"/>
                        </a:rPr>
                        <a:t>60順位までの調整月額を合計した額</a:t>
                      </a:r>
                      <a:r>
                        <a:rPr sz="1200" spc="235" dirty="0" smtClean="0">
                          <a:solidFill>
                            <a:srgbClr val="231F20"/>
                          </a:solidFill>
                          <a:latin typeface="ＭＳ Ｐ明朝" panose="02020600040205080304" pitchFamily="18" charset="-128"/>
                          <a:ea typeface="ＭＳ Ｐ明朝" panose="02020600040205080304" pitchFamily="18" charset="-128"/>
                          <a:cs typeface="PMingLiU"/>
                        </a:rPr>
                        <a:t> </a:t>
                      </a:r>
                      <a:r>
                        <a:rPr sz="1200" spc="20" dirty="0">
                          <a:solidFill>
                            <a:srgbClr val="231F20"/>
                          </a:solidFill>
                          <a:latin typeface="ＭＳ Ｐ明朝" panose="02020600040205080304" pitchFamily="18" charset="-128"/>
                          <a:ea typeface="ＭＳ Ｐ明朝" panose="02020600040205080304" pitchFamily="18" charset="-128"/>
                          <a:cs typeface="PMingLiU"/>
                        </a:rPr>
                        <a:t>(</a:t>
                      </a:r>
                      <a:r>
                        <a:rPr sz="1200" spc="65" dirty="0">
                          <a:solidFill>
                            <a:srgbClr val="231F20"/>
                          </a:solidFill>
                          <a:latin typeface="ＭＳ Ｐ明朝" panose="02020600040205080304" pitchFamily="18" charset="-128"/>
                          <a:ea typeface="ＭＳ Ｐ明朝" panose="02020600040205080304" pitchFamily="18" charset="-128"/>
                          <a:cs typeface="PMingLiU"/>
                        </a:rPr>
                        <a:t>別表３参照</a:t>
                      </a:r>
                      <a:r>
                        <a:rPr sz="1200" spc="20" dirty="0" smtClean="0">
                          <a:solidFill>
                            <a:srgbClr val="231F20"/>
                          </a:solidFill>
                          <a:latin typeface="ＭＳ Ｐ明朝" panose="02020600040205080304" pitchFamily="18" charset="-128"/>
                          <a:ea typeface="ＭＳ Ｐ明朝" panose="02020600040205080304" pitchFamily="18" charset="-128"/>
                          <a:cs typeface="PMingLiU"/>
                        </a:rPr>
                        <a:t>)</a:t>
                      </a:r>
                      <a:r>
                        <a:rPr lang="ja-JP" altLang="en-US" sz="1200" spc="20" dirty="0" err="1" smtClean="0">
                          <a:solidFill>
                            <a:srgbClr val="231F20"/>
                          </a:solidFill>
                          <a:latin typeface="ＭＳ Ｐ明朝" panose="02020600040205080304" pitchFamily="18" charset="-128"/>
                          <a:ea typeface="ＭＳ Ｐ明朝" panose="02020600040205080304" pitchFamily="18" charset="-128"/>
                          <a:cs typeface="PMingLiU"/>
                        </a:rPr>
                        <a:t>。</a:t>
                      </a:r>
                      <a:endParaRPr sz="1200" dirty="0">
                        <a:latin typeface="ＭＳ Ｐ明朝" panose="02020600040205080304" pitchFamily="18" charset="-128"/>
                        <a:ea typeface="ＭＳ Ｐ明朝" panose="02020600040205080304" pitchFamily="18" charset="-128"/>
                        <a:cs typeface="PMingLiU"/>
                      </a:endParaRPr>
                    </a:p>
                  </a:txBody>
                  <a:tcPr marL="0" marR="0" marT="41910" marB="0" anchor="ctr">
                    <a:lnL w="9525">
                      <a:solidFill>
                        <a:srgbClr val="231F20"/>
                      </a:solidFill>
                      <a:prstDash val="solid"/>
                    </a:lnL>
                    <a:lnR w="9525">
                      <a:solidFill>
                        <a:srgbClr val="231F20"/>
                      </a:solidFill>
                      <a:prstDash val="solid"/>
                    </a:lnR>
                    <a:lnT w="9525">
                      <a:solidFill>
                        <a:srgbClr val="231F20"/>
                      </a:solidFill>
                      <a:prstDash val="solid"/>
                    </a:lnT>
                    <a:lnB w="9525">
                      <a:solidFill>
                        <a:srgbClr val="231F20"/>
                      </a:solidFill>
                      <a:prstDash val="solid"/>
                    </a:lnB>
                  </a:tcPr>
                </a:tc>
              </a:tr>
            </a:tbl>
          </a:graphicData>
        </a:graphic>
      </p:graphicFrame>
      <p:pic>
        <p:nvPicPr>
          <p:cNvPr id="13" name="object 13"/>
          <p:cNvPicPr/>
          <p:nvPr/>
        </p:nvPicPr>
        <p:blipFill>
          <a:blip r:embed="rId3" cstate="print"/>
          <a:stretch>
            <a:fillRect/>
          </a:stretch>
        </p:blipFill>
        <p:spPr>
          <a:xfrm>
            <a:off x="507645" y="9982900"/>
            <a:ext cx="180975" cy="180975"/>
          </a:xfrm>
          <a:prstGeom prst="rect">
            <a:avLst/>
          </a:prstGeom>
        </p:spPr>
      </p:pic>
      <p:sp>
        <p:nvSpPr>
          <p:cNvPr id="14" name="object 14"/>
          <p:cNvSpPr txBox="1">
            <a:spLocks noGrp="1"/>
          </p:cNvSpPr>
          <p:nvPr>
            <p:ph type="sldNum" sz="quarter" idx="7"/>
          </p:nvPr>
        </p:nvSpPr>
        <p:spPr>
          <a:xfrm>
            <a:off x="3658744" y="9944292"/>
            <a:ext cx="533400" cy="153888"/>
          </a:xfrm>
          <a:prstGeom prst="rect">
            <a:avLst/>
          </a:prstGeom>
        </p:spPr>
        <p:txBody>
          <a:bodyPr vert="horz" wrap="square" lIns="0" tIns="0" rIns="0" bIns="0" rtlCol="0">
            <a:spAutoFit/>
          </a:bodyPr>
          <a:lstStyle/>
          <a:p>
            <a:pPr marL="12702">
              <a:lnSpc>
                <a:spcPts val="1159"/>
              </a:lnSpc>
            </a:pPr>
            <a:r>
              <a:rPr dirty="0"/>
              <a:t>―</a:t>
            </a:r>
            <a:r>
              <a:rPr spc="-57" dirty="0"/>
              <a:t> </a:t>
            </a:r>
            <a:r>
              <a:rPr lang="ja-JP" altLang="en-US" spc="30" dirty="0"/>
              <a:t>２</a:t>
            </a:r>
            <a:r>
              <a:rPr spc="-50" dirty="0" smtClean="0"/>
              <a:t> </a:t>
            </a:r>
            <a:r>
              <a:rPr dirty="0"/>
              <a:t>―</a:t>
            </a:r>
          </a:p>
        </p:txBody>
      </p:sp>
      <p:sp>
        <p:nvSpPr>
          <p:cNvPr id="15" name="正方形/長方形 14"/>
          <p:cNvSpPr/>
          <p:nvPr/>
        </p:nvSpPr>
        <p:spPr>
          <a:xfrm>
            <a:off x="806450" y="2990999"/>
            <a:ext cx="2895600" cy="3618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4108094" y="2990786"/>
            <a:ext cx="660756" cy="3618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5174894" y="2996631"/>
            <a:ext cx="978078" cy="3597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55941552"/>
      </p:ext>
    </p:extLst>
  </p:cSld>
  <p:clrMapOvr>
    <a:masterClrMapping/>
  </p:clrMapOvr>
  <mc:AlternateContent xmlns:mc="http://schemas.openxmlformats.org/markup-compatibility/2006" xmlns:p14="http://schemas.microsoft.com/office/powerpoint/2010/main">
    <mc:Choice Requires="p14">
      <p:transition spd="slow" p14:dur="2000" advClick="0" advTm="66000"/>
    </mc:Choice>
    <mc:Fallback xmlns="">
      <p:transition spd="slow" advClick="0" advTm="66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14"/>
          <p:cNvSpPr txBox="1">
            <a:spLocks noGrp="1"/>
          </p:cNvSpPr>
          <p:nvPr>
            <p:ph type="sldNum" sz="quarter" idx="7"/>
          </p:nvPr>
        </p:nvSpPr>
        <p:spPr>
          <a:xfrm>
            <a:off x="3676449" y="9918700"/>
            <a:ext cx="533400" cy="153888"/>
          </a:xfrm>
          <a:prstGeom prst="rect">
            <a:avLst/>
          </a:prstGeom>
        </p:spPr>
        <p:txBody>
          <a:bodyPr vert="horz" wrap="square" lIns="0" tIns="0" rIns="0" bIns="0" rtlCol="0">
            <a:spAutoFit/>
          </a:bodyPr>
          <a:lstStyle/>
          <a:p>
            <a:pPr marL="12702">
              <a:lnSpc>
                <a:spcPts val="1159"/>
              </a:lnSpc>
            </a:pPr>
            <a:r>
              <a:rPr dirty="0"/>
              <a:t>―</a:t>
            </a:r>
            <a:r>
              <a:rPr spc="-57" dirty="0"/>
              <a:t> </a:t>
            </a:r>
            <a:r>
              <a:rPr lang="en-US" altLang="ja-JP" spc="30" dirty="0" smtClean="0"/>
              <a:t>13</a:t>
            </a:r>
            <a:r>
              <a:rPr spc="-50" dirty="0" smtClean="0"/>
              <a:t> </a:t>
            </a:r>
            <a:r>
              <a:rPr dirty="0"/>
              <a:t>―</a:t>
            </a:r>
          </a:p>
        </p:txBody>
      </p:sp>
      <p:pic>
        <p:nvPicPr>
          <p:cNvPr id="3" name="図 2"/>
          <p:cNvPicPr>
            <a:picLocks noChangeAspect="1"/>
          </p:cNvPicPr>
          <p:nvPr/>
        </p:nvPicPr>
        <p:blipFill>
          <a:blip r:embed="rId3"/>
          <a:stretch>
            <a:fillRect/>
          </a:stretch>
        </p:blipFill>
        <p:spPr>
          <a:xfrm>
            <a:off x="654050" y="850900"/>
            <a:ext cx="6289474" cy="8582292"/>
          </a:xfrm>
          <a:prstGeom prst="rect">
            <a:avLst/>
          </a:prstGeom>
        </p:spPr>
      </p:pic>
      <p:pic>
        <p:nvPicPr>
          <p:cNvPr id="5" name="object 13"/>
          <p:cNvPicPr/>
          <p:nvPr/>
        </p:nvPicPr>
        <p:blipFill>
          <a:blip r:embed="rId4" cstate="print"/>
          <a:stretch>
            <a:fillRect/>
          </a:stretch>
        </p:blipFill>
        <p:spPr>
          <a:xfrm>
            <a:off x="654050" y="9828212"/>
            <a:ext cx="180975" cy="180975"/>
          </a:xfrm>
          <a:prstGeom prst="rect">
            <a:avLst/>
          </a:prstGeom>
        </p:spPr>
      </p:pic>
    </p:spTree>
    <p:extLst>
      <p:ext uri="{BB962C8B-B14F-4D97-AF65-F5344CB8AC3E}">
        <p14:creationId xmlns:p14="http://schemas.microsoft.com/office/powerpoint/2010/main" val="4202161019"/>
      </p:ext>
    </p:extLst>
  </p:cSld>
  <p:clrMapOvr>
    <a:masterClrMapping/>
  </p:clrMapOvr>
  <mc:AlternateContent xmlns:mc="http://schemas.openxmlformats.org/markup-compatibility/2006" xmlns:p14="http://schemas.microsoft.com/office/powerpoint/2010/main">
    <mc:Choice Requires="p14">
      <p:transition spd="slow" p14:dur="2000" advClick="0" advTm="87000"/>
    </mc:Choice>
    <mc:Fallback xmlns="">
      <p:transition spd="slow" advClick="0" advTm="8700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2352</Words>
  <Application>Microsoft Office PowerPoint</Application>
  <PresentationFormat>ユーザー設定</PresentationFormat>
  <Paragraphs>547</Paragraphs>
  <Slides>16</Slides>
  <Notes>16</Notes>
  <HiddenSlides>0</HiddenSlides>
  <MMClips>1</MMClips>
  <ScaleCrop>false</ScaleCrop>
  <HeadingPairs>
    <vt:vector size="8" baseType="variant">
      <vt:variant>
        <vt:lpstr>使用されているフォント</vt:lpstr>
      </vt:variant>
      <vt:variant>
        <vt:i4>9</vt:i4>
      </vt:variant>
      <vt:variant>
        <vt:lpstr>テーマ</vt:lpstr>
      </vt:variant>
      <vt:variant>
        <vt:i4>1</vt:i4>
      </vt:variant>
      <vt:variant>
        <vt:lpstr>埋め込まれた OLE サーバー</vt:lpstr>
      </vt:variant>
      <vt:variant>
        <vt:i4>1</vt:i4>
      </vt:variant>
      <vt:variant>
        <vt:lpstr>スライド タイトル</vt:lpstr>
      </vt:variant>
      <vt:variant>
        <vt:i4>16</vt:i4>
      </vt:variant>
    </vt:vector>
  </HeadingPairs>
  <TitlesOfParts>
    <vt:vector size="27" baseType="lpstr">
      <vt:lpstr>MingLiU_HKSCS</vt:lpstr>
      <vt:lpstr>ＭＳ Ｐゴシック</vt:lpstr>
      <vt:lpstr>ＭＳ Ｐ明朝</vt:lpstr>
      <vt:lpstr>ＭＳ 明朝</vt:lpstr>
      <vt:lpstr>PMingLiU</vt:lpstr>
      <vt:lpstr>PMingLiU-ExtB</vt:lpstr>
      <vt:lpstr>Calibri</vt:lpstr>
      <vt:lpstr>Century</vt:lpstr>
      <vt:lpstr>Times New Roman</vt:lpstr>
      <vt:lpstr>Office Theme</vt:lpstr>
      <vt:lpstr>文書</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2023-01-16T01:26:19Z</dcterms:created>
  <dcterms:modified xsi:type="dcterms:W3CDTF">2023-01-16T01:45:11Z</dcterms:modified>
</cp:coreProperties>
</file>