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sldIdLst>
    <p:sldId id="270" r:id="rId2"/>
    <p:sldId id="258" r:id="rId3"/>
    <p:sldId id="264" r:id="rId4"/>
    <p:sldId id="278" r:id="rId5"/>
    <p:sldId id="266" r:id="rId6"/>
    <p:sldId id="267" r:id="rId7"/>
    <p:sldId id="271" r:id="rId8"/>
    <p:sldId id="282" r:id="rId9"/>
  </p:sldIdLst>
  <p:sldSz cx="7556500" cy="106934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VYncsv/xiP9nr73ZaFK5A==" hashData="RlHy8DP3voGuAeVLDnSOc4dTopxuesL4u4vEVPvM2/TCMfTjv1+TjaXCf4cZ7l4+vT9buv5zh++PTTRPZc3HEw=="/>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232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78144" y="2459482"/>
            <a:ext cx="328983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9" y="2459482"/>
            <a:ext cx="328983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7" name="Holder 7"/>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5" name="Holder 5"/>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4" name="Holder 4"/>
          <p:cNvSpPr>
            <a:spLocks noGrp="1"/>
          </p:cNvSpPr>
          <p:nvPr>
            <p:ph type="sldNum" sz="quarter" idx="7"/>
          </p:nvPr>
        </p:nvSpPr>
        <p:spPr/>
        <p:txBody>
          <a:bodyPr lIns="0" tIns="0" rIns="0" bIns="0"/>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8144" y="427736"/>
            <a:ext cx="680656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8144" y="2459482"/>
            <a:ext cx="680656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1/16/2023</a:t>
            </a:fld>
            <a:endParaRPr lang="en-US"/>
          </a:p>
        </p:txBody>
      </p:sp>
      <p:sp>
        <p:nvSpPr>
          <p:cNvPr id="6" name="Holder 6"/>
          <p:cNvSpPr>
            <a:spLocks noGrp="1"/>
          </p:cNvSpPr>
          <p:nvPr>
            <p:ph type="sldNum" sz="quarter" idx="7"/>
          </p:nvPr>
        </p:nvSpPr>
        <p:spPr>
          <a:xfrm>
            <a:off x="3512946" y="9985517"/>
            <a:ext cx="533400" cy="153888"/>
          </a:xfrm>
          <a:prstGeom prst="rect">
            <a:avLst/>
          </a:prstGeom>
        </p:spPr>
        <p:txBody>
          <a:bodyPr wrap="square" lIns="0" tIns="0" rIns="0" bIns="0">
            <a:spAutoFit/>
          </a:bodyPr>
          <a:lstStyle>
            <a:lvl1pPr>
              <a:defRPr sz="1002" b="0" i="0">
                <a:solidFill>
                  <a:srgbClr val="231F20"/>
                </a:solidFill>
                <a:latin typeface="PMingLiU"/>
                <a:cs typeface="PMingLiU"/>
              </a:defRPr>
            </a:lvl1pPr>
          </a:lstStyle>
          <a:p>
            <a:pPr marL="12702">
              <a:lnSpc>
                <a:spcPts val="1159"/>
              </a:lnSpc>
            </a:pPr>
            <a:r>
              <a:rPr lang="en-US" altLang="ja-JP" smtClean="0"/>
              <a:t>―</a:t>
            </a:r>
            <a:r>
              <a:rPr lang="en-US" altLang="ja-JP" spc="-57" smtClean="0"/>
              <a:t> </a:t>
            </a:r>
            <a:fld id="{81D60167-4931-47E6-BA6A-407CBD079E47}" type="slidenum">
              <a:rPr spc="30" smtClean="0"/>
              <a:pPr marL="12702">
                <a:lnSpc>
                  <a:spcPts val="1159"/>
                </a:lnSpc>
              </a:pPr>
              <a:t>‹#›</a:t>
            </a:fld>
            <a:r>
              <a:rPr spc="-50" smtClean="0"/>
              <a:t> </a:t>
            </a:r>
            <a:r>
              <a:rPr smtClean="0"/>
              <a:t>―</a:t>
            </a:r>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47">
        <a:defRPr>
          <a:latin typeface="+mn-lt"/>
          <a:ea typeface="+mn-ea"/>
          <a:cs typeface="+mn-cs"/>
        </a:defRPr>
      </a:lvl2pPr>
      <a:lvl3pPr marL="914493">
        <a:defRPr>
          <a:latin typeface="+mn-lt"/>
          <a:ea typeface="+mn-ea"/>
          <a:cs typeface="+mn-cs"/>
        </a:defRPr>
      </a:lvl3pPr>
      <a:lvl4pPr marL="1371740">
        <a:defRPr>
          <a:latin typeface="+mn-lt"/>
          <a:ea typeface="+mn-ea"/>
          <a:cs typeface="+mn-cs"/>
        </a:defRPr>
      </a:lvl4pPr>
      <a:lvl5pPr marL="1828987">
        <a:defRPr>
          <a:latin typeface="+mn-lt"/>
          <a:ea typeface="+mn-ea"/>
          <a:cs typeface="+mn-cs"/>
        </a:defRPr>
      </a:lvl5pPr>
      <a:lvl6pPr marL="2286233">
        <a:defRPr>
          <a:latin typeface="+mn-lt"/>
          <a:ea typeface="+mn-ea"/>
          <a:cs typeface="+mn-cs"/>
        </a:defRPr>
      </a:lvl6pPr>
      <a:lvl7pPr marL="2743480">
        <a:defRPr>
          <a:latin typeface="+mn-lt"/>
          <a:ea typeface="+mn-ea"/>
          <a:cs typeface="+mn-cs"/>
        </a:defRPr>
      </a:lvl7pPr>
      <a:lvl8pPr marL="3200728">
        <a:defRPr>
          <a:latin typeface="+mn-lt"/>
          <a:ea typeface="+mn-ea"/>
          <a:cs typeface="+mn-cs"/>
        </a:defRPr>
      </a:lvl8pPr>
      <a:lvl9pPr marL="3657975">
        <a:defRPr>
          <a:latin typeface="+mn-lt"/>
          <a:ea typeface="+mn-ea"/>
          <a:cs typeface="+mn-cs"/>
        </a:defRPr>
      </a:lvl9pPr>
    </p:bodyStyle>
    <p:otherStyle>
      <a:lvl1pPr marL="0">
        <a:defRPr>
          <a:latin typeface="+mn-lt"/>
          <a:ea typeface="+mn-ea"/>
          <a:cs typeface="+mn-cs"/>
        </a:defRPr>
      </a:lvl1pPr>
      <a:lvl2pPr marL="457247">
        <a:defRPr>
          <a:latin typeface="+mn-lt"/>
          <a:ea typeface="+mn-ea"/>
          <a:cs typeface="+mn-cs"/>
        </a:defRPr>
      </a:lvl2pPr>
      <a:lvl3pPr marL="914493">
        <a:defRPr>
          <a:latin typeface="+mn-lt"/>
          <a:ea typeface="+mn-ea"/>
          <a:cs typeface="+mn-cs"/>
        </a:defRPr>
      </a:lvl3pPr>
      <a:lvl4pPr marL="1371740">
        <a:defRPr>
          <a:latin typeface="+mn-lt"/>
          <a:ea typeface="+mn-ea"/>
          <a:cs typeface="+mn-cs"/>
        </a:defRPr>
      </a:lvl4pPr>
      <a:lvl5pPr marL="1828987">
        <a:defRPr>
          <a:latin typeface="+mn-lt"/>
          <a:ea typeface="+mn-ea"/>
          <a:cs typeface="+mn-cs"/>
        </a:defRPr>
      </a:lvl5pPr>
      <a:lvl6pPr marL="2286233">
        <a:defRPr>
          <a:latin typeface="+mn-lt"/>
          <a:ea typeface="+mn-ea"/>
          <a:cs typeface="+mn-cs"/>
        </a:defRPr>
      </a:lvl6pPr>
      <a:lvl7pPr marL="2743480">
        <a:defRPr>
          <a:latin typeface="+mn-lt"/>
          <a:ea typeface="+mn-ea"/>
          <a:cs typeface="+mn-cs"/>
        </a:defRPr>
      </a:lvl7pPr>
      <a:lvl8pPr marL="3200728">
        <a:defRPr>
          <a:latin typeface="+mn-lt"/>
          <a:ea typeface="+mn-ea"/>
          <a:cs typeface="+mn-cs"/>
        </a:defRPr>
      </a:lvl8pPr>
      <a:lvl9pPr marL="36579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audio" Target="../media/media5.m4a"/><Relationship Id="rId7" Type="http://schemas.openxmlformats.org/officeDocument/2006/relationships/package" Target="../embeddings/Microsoft_Word___1.docx"/><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4"/>
          <p:cNvSpPr txBox="1">
            <a:spLocks noGrp="1"/>
          </p:cNvSpPr>
          <p:nvPr>
            <p:ph type="sldNum" sz="quarter" idx="7"/>
          </p:nvPr>
        </p:nvSpPr>
        <p:spPr>
          <a:xfrm>
            <a:off x="3676449" y="99187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en-US" altLang="ja-JP" spc="30" dirty="0" smtClean="0"/>
              <a:t>13</a:t>
            </a:r>
            <a:r>
              <a:rPr spc="-50" dirty="0" smtClean="0"/>
              <a:t> </a:t>
            </a:r>
            <a:r>
              <a:rPr dirty="0"/>
              <a:t>―</a:t>
            </a:r>
          </a:p>
        </p:txBody>
      </p:sp>
      <p:pic>
        <p:nvPicPr>
          <p:cNvPr id="3" name="図 2"/>
          <p:cNvPicPr>
            <a:picLocks noChangeAspect="1"/>
          </p:cNvPicPr>
          <p:nvPr/>
        </p:nvPicPr>
        <p:blipFill>
          <a:blip r:embed="rId4"/>
          <a:stretch>
            <a:fillRect/>
          </a:stretch>
        </p:blipFill>
        <p:spPr>
          <a:xfrm>
            <a:off x="654050" y="850900"/>
            <a:ext cx="6289474" cy="8582292"/>
          </a:xfrm>
          <a:prstGeom prst="rect">
            <a:avLst/>
          </a:prstGeom>
        </p:spPr>
      </p:pic>
      <p:pic>
        <p:nvPicPr>
          <p:cNvPr id="5" name="object 13"/>
          <p:cNvPicPr/>
          <p:nvPr/>
        </p:nvPicPr>
        <p:blipFill>
          <a:blip r:embed="rId5" cstate="print"/>
          <a:stretch>
            <a:fillRect/>
          </a:stretch>
        </p:blipFill>
        <p:spPr>
          <a:xfrm>
            <a:off x="654050" y="9828212"/>
            <a:ext cx="180975" cy="180975"/>
          </a:xfrm>
          <a:prstGeom prst="rect">
            <a:avLst/>
          </a:prstGeom>
        </p:spPr>
      </p:pic>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4202161019"/>
      </p:ext>
    </p:extLst>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6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60093" y="1107885"/>
            <a:ext cx="965557" cy="228266"/>
          </a:xfrm>
          <a:prstGeom prst="rect">
            <a:avLst/>
          </a:prstGeom>
        </p:spPr>
        <p:txBody>
          <a:bodyPr vert="horz" wrap="square" lIns="0" tIns="12698" rIns="0" bIns="0" rtlCol="0">
            <a:spAutoFit/>
          </a:bodyPr>
          <a:lstStyle/>
          <a:p>
            <a:pPr marL="12702">
              <a:spcBef>
                <a:spcPts val="100"/>
              </a:spcBef>
              <a:tabLst>
                <a:tab pos="621728" algn="l"/>
              </a:tabLst>
            </a:pPr>
            <a:r>
              <a:rPr sz="1400" spc="100" dirty="0">
                <a:solidFill>
                  <a:srgbClr val="231F20"/>
                </a:solidFill>
                <a:latin typeface="ＭＳ Ｐ明朝" panose="02020600040205080304" pitchFamily="18" charset="-128"/>
                <a:ea typeface="ＭＳ Ｐ明朝" panose="02020600040205080304" pitchFamily="18" charset="-128"/>
                <a:cs typeface="PMingLiU"/>
              </a:rPr>
              <a:t>計算</a:t>
            </a:r>
            <a:r>
              <a:rPr sz="1400" dirty="0">
                <a:solidFill>
                  <a:srgbClr val="231F20"/>
                </a:solidFill>
                <a:latin typeface="ＭＳ Ｐ明朝" panose="02020600040205080304" pitchFamily="18" charset="-128"/>
                <a:ea typeface="ＭＳ Ｐ明朝" panose="02020600040205080304" pitchFamily="18" charset="-128"/>
                <a:cs typeface="PMingLiU"/>
              </a:rPr>
              <a:t>例	１</a:t>
            </a:r>
            <a:endParaRPr sz="1400" dirty="0">
              <a:latin typeface="ＭＳ Ｐ明朝" panose="02020600040205080304" pitchFamily="18" charset="-128"/>
              <a:ea typeface="ＭＳ Ｐ明朝" panose="02020600040205080304" pitchFamily="18" charset="-128"/>
              <a:cs typeface="PMingLiU"/>
            </a:endParaRPr>
          </a:p>
        </p:txBody>
      </p:sp>
      <p:sp>
        <p:nvSpPr>
          <p:cNvPr id="3" name="object 3"/>
          <p:cNvSpPr txBox="1"/>
          <p:nvPr/>
        </p:nvSpPr>
        <p:spPr>
          <a:xfrm>
            <a:off x="1161342" y="3493412"/>
            <a:ext cx="5902324" cy="1005405"/>
          </a:xfrm>
          <a:prstGeom prst="rect">
            <a:avLst/>
          </a:prstGeom>
        </p:spPr>
        <p:txBody>
          <a:bodyPr vert="horz" wrap="square" lIns="0" tIns="241302" rIns="0" bIns="0" rtlCol="0">
            <a:spAutoFit/>
          </a:bodyPr>
          <a:lstStyle/>
          <a:p>
            <a:pPr marL="76209">
              <a:spcBef>
                <a:spcPts val="1900"/>
              </a:spcBef>
            </a:pPr>
            <a:r>
              <a:rPr sz="1200" spc="-95" dirty="0">
                <a:solidFill>
                  <a:srgbClr val="231F20"/>
                </a:solidFill>
                <a:latin typeface="ＭＳ Ｐ明朝" panose="02020600040205080304" pitchFamily="18" charset="-128"/>
                <a:ea typeface="ＭＳ Ｐ明朝" panose="02020600040205080304" pitchFamily="18" charset="-128"/>
                <a:cs typeface="PMingLiU"/>
              </a:rPr>
              <a:t>退職日の給料月額</a:t>
            </a:r>
            <a:r>
              <a:rPr sz="1200" spc="-57" dirty="0">
                <a:solidFill>
                  <a:srgbClr val="231F20"/>
                </a:solidFill>
                <a:latin typeface="ＭＳ Ｐ明朝" panose="02020600040205080304" pitchFamily="18" charset="-128"/>
                <a:ea typeface="ＭＳ Ｐ明朝" panose="02020600040205080304" pitchFamily="18" charset="-128"/>
                <a:cs typeface="PMingLiU"/>
              </a:rPr>
              <a:t>×{１＋(0.03×</a:t>
            </a:r>
            <a:r>
              <a:rPr sz="1200" spc="-95" dirty="0">
                <a:solidFill>
                  <a:srgbClr val="231F20"/>
                </a:solidFill>
                <a:latin typeface="ＭＳ Ｐ明朝" panose="02020600040205080304" pitchFamily="18" charset="-128"/>
                <a:ea typeface="ＭＳ Ｐ明朝" panose="02020600040205080304" pitchFamily="18" charset="-128"/>
                <a:cs typeface="PMingLiU"/>
              </a:rPr>
              <a:t>定年までの残年数</a:t>
            </a:r>
            <a:r>
              <a:rPr sz="1200" spc="-40" dirty="0">
                <a:solidFill>
                  <a:srgbClr val="231F20"/>
                </a:solidFill>
                <a:latin typeface="ＭＳ Ｐ明朝" panose="02020600040205080304" pitchFamily="18" charset="-128"/>
                <a:ea typeface="ＭＳ Ｐ明朝" panose="02020600040205080304" pitchFamily="18" charset="-128"/>
                <a:cs typeface="PMingLiU"/>
              </a:rPr>
              <a:t>)}×</a:t>
            </a:r>
            <a:r>
              <a:rPr sz="1200" spc="-95" dirty="0">
                <a:solidFill>
                  <a:srgbClr val="231F20"/>
                </a:solidFill>
                <a:latin typeface="ＭＳ Ｐ明朝" panose="02020600040205080304" pitchFamily="18" charset="-128"/>
                <a:ea typeface="ＭＳ Ｐ明朝" panose="02020600040205080304" pitchFamily="18" charset="-128"/>
                <a:cs typeface="PMingLiU"/>
              </a:rPr>
              <a:t>勤続期間に対応する支給割合＝基本</a:t>
            </a:r>
            <a:r>
              <a:rPr sz="1200" spc="-1105" dirty="0">
                <a:solidFill>
                  <a:srgbClr val="231F20"/>
                </a:solidFill>
                <a:latin typeface="ＭＳ Ｐ明朝" panose="02020600040205080304" pitchFamily="18" charset="-128"/>
                <a:ea typeface="ＭＳ Ｐ明朝" panose="02020600040205080304" pitchFamily="18" charset="-128"/>
                <a:cs typeface="PMingLiU"/>
              </a:rPr>
              <a:t>額</a:t>
            </a:r>
            <a:r>
              <a:rPr sz="1200" spc="-1027" baseline="-89506" dirty="0">
                <a:solidFill>
                  <a:srgbClr val="231F20"/>
                </a:solidFill>
                <a:latin typeface="ＭＳ Ｐ明朝" panose="02020600040205080304" pitchFamily="18" charset="-128"/>
                <a:ea typeface="ＭＳ Ｐ明朝" panose="02020600040205080304" pitchFamily="18" charset="-128"/>
                <a:cs typeface="Times New Roman"/>
              </a:rPr>
              <a:t> </a:t>
            </a:r>
            <a:endParaRPr sz="1200" baseline="-89506" dirty="0">
              <a:latin typeface="ＭＳ Ｐ明朝" panose="02020600040205080304" pitchFamily="18" charset="-128"/>
              <a:ea typeface="ＭＳ Ｐ明朝" panose="02020600040205080304" pitchFamily="18" charset="-128"/>
              <a:cs typeface="Times New Roman"/>
            </a:endParaRPr>
          </a:p>
          <a:p>
            <a:pPr marL="50806">
              <a:lnSpc>
                <a:spcPts val="4476"/>
              </a:lnSpc>
            </a:pPr>
            <a:r>
              <a:rPr sz="1002" spc="-1206" dirty="0">
                <a:solidFill>
                  <a:srgbClr val="231F20"/>
                </a:solidFill>
                <a:latin typeface="Times New Roman"/>
                <a:cs typeface="Times New Roman"/>
              </a:rPr>
              <a:t> </a:t>
            </a:r>
            <a:endParaRPr sz="1002" dirty="0">
              <a:latin typeface="Times New Roman"/>
              <a:cs typeface="Times New Roman"/>
            </a:endParaRPr>
          </a:p>
        </p:txBody>
      </p:sp>
      <p:sp>
        <p:nvSpPr>
          <p:cNvPr id="5" name="object 5"/>
          <p:cNvSpPr txBox="1"/>
          <p:nvPr/>
        </p:nvSpPr>
        <p:spPr>
          <a:xfrm>
            <a:off x="1185956" y="4057588"/>
            <a:ext cx="5684389" cy="1412567"/>
          </a:xfrm>
          <a:prstGeom prst="rect">
            <a:avLst/>
          </a:prstGeom>
        </p:spPr>
        <p:txBody>
          <a:bodyPr vert="horz" wrap="square" lIns="0" tIns="88901" rIns="0" bIns="0" rtlCol="0">
            <a:spAutoFit/>
          </a:bodyPr>
          <a:lstStyle/>
          <a:p>
            <a:pPr marL="254026">
              <a:spcBef>
                <a:spcPts val="700"/>
              </a:spcBef>
            </a:pP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（注）　定年</a:t>
            </a:r>
            <a:r>
              <a:rPr lang="ja-JP" altLang="en-US" sz="1002" dirty="0">
                <a:solidFill>
                  <a:srgbClr val="231F20"/>
                </a:solidFill>
                <a:latin typeface="ＭＳ Ｐ明朝" panose="02020600040205080304" pitchFamily="18" charset="-128"/>
                <a:ea typeface="ＭＳ Ｐ明朝" panose="02020600040205080304" pitchFamily="18" charset="-128"/>
                <a:cs typeface="PMingLiU"/>
              </a:rPr>
              <a:t>までの残年数が１年の者は</a:t>
            </a:r>
            <a:r>
              <a:rPr lang="ja-JP" altLang="en-US" sz="1002" spc="-10" dirty="0">
                <a:solidFill>
                  <a:srgbClr val="231F20"/>
                </a:solidFill>
                <a:latin typeface="ＭＳ Ｐ明朝" panose="02020600040205080304" pitchFamily="18" charset="-128"/>
                <a:ea typeface="ＭＳ Ｐ明朝" panose="02020600040205080304" pitchFamily="18" charset="-128"/>
                <a:cs typeface="PMingLiU"/>
              </a:rPr>
              <a:t> </a:t>
            </a:r>
            <a:r>
              <a:rPr lang="en-US" altLang="ja-JP" sz="1002" spc="20" dirty="0" smtClean="0">
                <a:solidFill>
                  <a:srgbClr val="231F20"/>
                </a:solidFill>
                <a:latin typeface="ＭＳ Ｐ明朝" panose="02020600040205080304" pitchFamily="18" charset="-128"/>
                <a:ea typeface="ＭＳ Ｐ明朝" panose="02020600040205080304" pitchFamily="18" charset="-128"/>
                <a:cs typeface="PMingLiU"/>
              </a:rPr>
              <a:t>0.02</a:t>
            </a:r>
            <a:r>
              <a:rPr lang="ja-JP" altLang="en-US" sz="1002" spc="20" dirty="0" err="1">
                <a:solidFill>
                  <a:srgbClr val="231F20"/>
                </a:solidFill>
                <a:latin typeface="ＭＳ Ｐ明朝" panose="02020600040205080304" pitchFamily="18" charset="-128"/>
                <a:ea typeface="ＭＳ Ｐ明朝" panose="02020600040205080304" pitchFamily="18" charset="-128"/>
                <a:cs typeface="PMingLiU"/>
              </a:rPr>
              <a:t>。</a:t>
            </a:r>
            <a:endParaRPr lang="en-US" sz="1002" dirty="0" smtClean="0">
              <a:solidFill>
                <a:srgbClr val="231F20"/>
              </a:solidFill>
              <a:latin typeface="ＭＳ Ｐ明朝" panose="02020600040205080304" pitchFamily="18" charset="-128"/>
              <a:ea typeface="ＭＳ Ｐ明朝" panose="02020600040205080304" pitchFamily="18" charset="-128"/>
              <a:cs typeface="PMingLiU"/>
            </a:endParaRPr>
          </a:p>
          <a:p>
            <a:pPr marL="254026">
              <a:spcBef>
                <a:spcPts val="700"/>
              </a:spcBef>
            </a:pP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a:t>
            </a:r>
            <a:r>
              <a:rPr sz="1002" dirty="0">
                <a:solidFill>
                  <a:srgbClr val="231F20"/>
                </a:solidFill>
                <a:latin typeface="ＭＳ Ｐ明朝" panose="02020600040205080304" pitchFamily="18" charset="-128"/>
                <a:ea typeface="ＭＳ Ｐ明朝" panose="02020600040205080304" pitchFamily="18" charset="-128"/>
                <a:cs typeface="PMingLiU"/>
              </a:rPr>
              <a:t>定年までの残年数｣</a:t>
            </a:r>
            <a:r>
              <a:rPr sz="1002" spc="224" dirty="0">
                <a:solidFill>
                  <a:srgbClr val="231F20"/>
                </a:solidFill>
                <a:latin typeface="ＭＳ Ｐ明朝" panose="02020600040205080304" pitchFamily="18" charset="-128"/>
                <a:ea typeface="ＭＳ Ｐ明朝" panose="02020600040205080304" pitchFamily="18" charset="-128"/>
                <a:cs typeface="PMingLiU"/>
              </a:rPr>
              <a:t> </a:t>
            </a:r>
            <a:r>
              <a:rPr sz="1002" spc="115" dirty="0">
                <a:solidFill>
                  <a:srgbClr val="231F20"/>
                </a:solidFill>
                <a:latin typeface="ＭＳ Ｐ明朝" panose="02020600040205080304" pitchFamily="18" charset="-128"/>
                <a:ea typeface="ＭＳ Ｐ明朝" panose="02020600040205080304" pitchFamily="18" charset="-128"/>
                <a:cs typeface="PMingLiU"/>
              </a:rPr>
              <a:t>とは</a:t>
            </a:r>
            <a:r>
              <a:rPr sz="1002" spc="25" dirty="0">
                <a:solidFill>
                  <a:srgbClr val="231F20"/>
                </a:solidFill>
                <a:latin typeface="ＭＳ Ｐ明朝" panose="02020600040205080304" pitchFamily="18" charset="-128"/>
                <a:ea typeface="ＭＳ Ｐ明朝" panose="02020600040205080304" pitchFamily="18" charset="-128"/>
                <a:cs typeface="PMingLiU"/>
              </a:rPr>
              <a:t>,</a:t>
            </a:r>
            <a:r>
              <a:rPr sz="1002" spc="228" dirty="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退職の日の属する年度の３月31日現在の年齢により計算する｡</a:t>
            </a:r>
            <a:endParaRPr sz="1002" dirty="0">
              <a:latin typeface="ＭＳ Ｐ明朝" panose="02020600040205080304" pitchFamily="18" charset="-128"/>
              <a:ea typeface="ＭＳ Ｐ明朝" panose="02020600040205080304" pitchFamily="18" charset="-128"/>
              <a:cs typeface="PMingLiU"/>
            </a:endParaRPr>
          </a:p>
          <a:p>
            <a:pPr marL="12702">
              <a:spcBef>
                <a:spcPts val="601"/>
              </a:spcBef>
            </a:pP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spc="20" dirty="0" err="1" smtClean="0">
                <a:solidFill>
                  <a:srgbClr val="231F20"/>
                </a:solidFill>
                <a:latin typeface="ＭＳ Ｐ明朝" panose="02020600040205080304" pitchFamily="18" charset="-128"/>
                <a:ea typeface="ＭＳ Ｐ明朝" panose="02020600040205080304" pitchFamily="18" charset="-128"/>
                <a:cs typeface="PMingLiU"/>
              </a:rPr>
              <a:t>特例を適用する退職者は</a:t>
            </a:r>
            <a:r>
              <a:rPr sz="1002" spc="6" dirty="0">
                <a:solidFill>
                  <a:srgbClr val="231F20"/>
                </a:solidFill>
                <a:latin typeface="ＭＳ Ｐ明朝" panose="02020600040205080304" pitchFamily="18" charset="-128"/>
                <a:ea typeface="ＭＳ Ｐ明朝" panose="02020600040205080304" pitchFamily="18" charset="-128"/>
                <a:cs typeface="PMingLiU"/>
              </a:rPr>
              <a:t>,</a:t>
            </a:r>
            <a:r>
              <a:rPr sz="1002" spc="224" dirty="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次のいずれにも該当する退職者であること｡</a:t>
            </a:r>
            <a:endParaRPr sz="1002" dirty="0">
              <a:latin typeface="ＭＳ Ｐ明朝" panose="02020600040205080304" pitchFamily="18" charset="-128"/>
              <a:ea typeface="ＭＳ Ｐ明朝" panose="02020600040205080304" pitchFamily="18" charset="-128"/>
              <a:cs typeface="PMingLiU"/>
            </a:endParaRPr>
          </a:p>
          <a:p>
            <a:pPr marL="12702">
              <a:spcBef>
                <a:spcPts val="601"/>
              </a:spcBef>
            </a:pP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a:t>
            </a:r>
            <a:r>
              <a:rPr sz="1002" dirty="0">
                <a:solidFill>
                  <a:srgbClr val="231F20"/>
                </a:solidFill>
                <a:latin typeface="ＭＳ Ｐ明朝" panose="02020600040205080304" pitchFamily="18" charset="-128"/>
                <a:ea typeface="ＭＳ Ｐ明朝" panose="02020600040205080304" pitchFamily="18" charset="-128"/>
                <a:cs typeface="PMingLiU"/>
              </a:rPr>
              <a:t>退職事由  </a:t>
            </a:r>
            <a:r>
              <a:rPr sz="1002" spc="187" dirty="0">
                <a:solidFill>
                  <a:srgbClr val="231F20"/>
                </a:solidFill>
                <a:latin typeface="ＭＳ Ｐ明朝" panose="02020600040205080304" pitchFamily="18" charset="-128"/>
                <a:ea typeface="ＭＳ Ｐ明朝" panose="02020600040205080304" pitchFamily="18" charset="-128"/>
                <a:cs typeface="PMingLiU"/>
              </a:rPr>
              <a:t> </a:t>
            </a:r>
            <a:r>
              <a:rPr sz="1002" spc="40" dirty="0">
                <a:solidFill>
                  <a:srgbClr val="231F20"/>
                </a:solidFill>
                <a:latin typeface="ＭＳ Ｐ明朝" panose="02020600040205080304" pitchFamily="18" charset="-128"/>
                <a:ea typeface="ＭＳ Ｐ明朝" panose="02020600040205080304" pitchFamily="18" charset="-128"/>
                <a:cs typeface="PMingLiU"/>
              </a:rPr>
              <a:t>応募認定退職</a:t>
            </a:r>
            <a:r>
              <a:rPr sz="1002" spc="10" dirty="0">
                <a:solidFill>
                  <a:srgbClr val="231F20"/>
                </a:solidFill>
                <a:latin typeface="ＭＳ Ｐ明朝" panose="02020600040205080304" pitchFamily="18" charset="-128"/>
                <a:ea typeface="ＭＳ Ｐ明朝" panose="02020600040205080304" pitchFamily="18" charset="-128"/>
                <a:cs typeface="PMingLiU"/>
              </a:rPr>
              <a:t>,</a:t>
            </a:r>
            <a:r>
              <a:rPr sz="1002" spc="224" dirty="0">
                <a:solidFill>
                  <a:srgbClr val="231F20"/>
                </a:solidFill>
                <a:latin typeface="ＭＳ Ｐ明朝" panose="02020600040205080304" pitchFamily="18" charset="-128"/>
                <a:ea typeface="ＭＳ Ｐ明朝" panose="02020600040205080304" pitchFamily="18" charset="-128"/>
                <a:cs typeface="PMingLiU"/>
              </a:rPr>
              <a:t> </a:t>
            </a:r>
            <a:r>
              <a:rPr sz="1002" spc="40" dirty="0">
                <a:solidFill>
                  <a:srgbClr val="231F20"/>
                </a:solidFill>
                <a:latin typeface="ＭＳ Ｐ明朝" panose="02020600040205080304" pitchFamily="18" charset="-128"/>
                <a:ea typeface="ＭＳ Ｐ明朝" panose="02020600040205080304" pitchFamily="18" charset="-128"/>
                <a:cs typeface="PMingLiU"/>
              </a:rPr>
              <a:t>公務上の傷病</a:t>
            </a:r>
            <a:r>
              <a:rPr sz="1002" spc="10" dirty="0">
                <a:solidFill>
                  <a:srgbClr val="231F20"/>
                </a:solidFill>
                <a:latin typeface="ＭＳ Ｐ明朝" panose="02020600040205080304" pitchFamily="18" charset="-128"/>
                <a:ea typeface="ＭＳ Ｐ明朝" panose="02020600040205080304" pitchFamily="18" charset="-128"/>
                <a:cs typeface="PMingLiU"/>
              </a:rPr>
              <a:t>,</a:t>
            </a:r>
            <a:r>
              <a:rPr sz="1002" spc="224" dirty="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同死亡による退職又は整理退職であること｡</a:t>
            </a:r>
            <a:endParaRPr sz="1002" dirty="0">
              <a:latin typeface="ＭＳ Ｐ明朝" panose="02020600040205080304" pitchFamily="18" charset="-128"/>
              <a:ea typeface="ＭＳ Ｐ明朝" panose="02020600040205080304" pitchFamily="18" charset="-128"/>
              <a:cs typeface="PMingLiU"/>
            </a:endParaRPr>
          </a:p>
          <a:p>
            <a:pPr marL="12702">
              <a:spcBef>
                <a:spcPts val="601"/>
              </a:spcBef>
            </a:pP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a:t>
            </a:r>
            <a:r>
              <a:rPr sz="1002" dirty="0">
                <a:solidFill>
                  <a:srgbClr val="231F20"/>
                </a:solidFill>
                <a:latin typeface="ＭＳ Ｐ明朝" panose="02020600040205080304" pitchFamily="18" charset="-128"/>
                <a:ea typeface="ＭＳ Ｐ明朝" panose="02020600040205080304" pitchFamily="18" charset="-128"/>
                <a:cs typeface="PMingLiU"/>
              </a:rPr>
              <a:t>勤続期間  </a:t>
            </a:r>
            <a:r>
              <a:rPr sz="1002" spc="150" dirty="0">
                <a:solidFill>
                  <a:srgbClr val="231F20"/>
                </a:solidFill>
                <a:latin typeface="ＭＳ Ｐ明朝" panose="02020600040205080304" pitchFamily="18" charset="-128"/>
                <a:ea typeface="ＭＳ Ｐ明朝" panose="02020600040205080304" pitchFamily="18" charset="-128"/>
                <a:cs typeface="PMingLiU"/>
              </a:rPr>
              <a:t> </a:t>
            </a:r>
            <a:r>
              <a:rPr sz="1002" spc="6" dirty="0">
                <a:solidFill>
                  <a:srgbClr val="231F20"/>
                </a:solidFill>
                <a:latin typeface="ＭＳ Ｐ明朝" panose="02020600040205080304" pitchFamily="18" charset="-128"/>
                <a:ea typeface="ＭＳ Ｐ明朝" panose="02020600040205080304" pitchFamily="18" charset="-128"/>
                <a:cs typeface="PMingLiU"/>
              </a:rPr>
              <a:t>20</a:t>
            </a:r>
            <a:r>
              <a:rPr sz="1002" spc="10" dirty="0">
                <a:solidFill>
                  <a:srgbClr val="231F20"/>
                </a:solidFill>
                <a:latin typeface="ＭＳ Ｐ明朝" panose="02020600040205080304" pitchFamily="18" charset="-128"/>
                <a:ea typeface="ＭＳ Ｐ明朝" panose="02020600040205080304" pitchFamily="18" charset="-128"/>
                <a:cs typeface="PMingLiU"/>
              </a:rPr>
              <a:t>年以上で</a:t>
            </a:r>
            <a:r>
              <a:rPr sz="1002" dirty="0">
                <a:solidFill>
                  <a:srgbClr val="231F20"/>
                </a:solidFill>
                <a:latin typeface="ＭＳ Ｐ明朝" panose="02020600040205080304" pitchFamily="18" charset="-128"/>
                <a:ea typeface="ＭＳ Ｐ明朝" panose="02020600040205080304" pitchFamily="18" charset="-128"/>
                <a:cs typeface="PMingLiU"/>
              </a:rPr>
              <a:t>あること｡</a:t>
            </a:r>
            <a:endParaRPr sz="1002" dirty="0">
              <a:latin typeface="ＭＳ Ｐ明朝" panose="02020600040205080304" pitchFamily="18" charset="-128"/>
              <a:ea typeface="ＭＳ Ｐ明朝" panose="02020600040205080304" pitchFamily="18" charset="-128"/>
              <a:cs typeface="PMingLiU"/>
            </a:endParaRPr>
          </a:p>
          <a:p>
            <a:pPr marL="12702">
              <a:spcBef>
                <a:spcPts val="601"/>
              </a:spcBef>
              <a:tabLst>
                <a:tab pos="520117" algn="l"/>
              </a:tabLst>
            </a:pP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○年</a:t>
            </a: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齢  </a:t>
            </a:r>
            <a:r>
              <a:rPr sz="1002" spc="235"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年齢45歳に達する年度の初日から59歳に達する年度の末日までの退職であること｡</a:t>
            </a:r>
            <a:endParaRPr sz="1002" dirty="0">
              <a:latin typeface="ＭＳ Ｐ明朝" panose="02020600040205080304" pitchFamily="18" charset="-128"/>
              <a:ea typeface="ＭＳ Ｐ明朝" panose="02020600040205080304" pitchFamily="18" charset="-128"/>
              <a:cs typeface="PMingLiU"/>
            </a:endParaRPr>
          </a:p>
        </p:txBody>
      </p:sp>
      <p:sp>
        <p:nvSpPr>
          <p:cNvPr id="6" name="object 6"/>
          <p:cNvSpPr txBox="1"/>
          <p:nvPr/>
        </p:nvSpPr>
        <p:spPr>
          <a:xfrm>
            <a:off x="1060093" y="5788339"/>
            <a:ext cx="774699" cy="228266"/>
          </a:xfrm>
          <a:prstGeom prst="rect">
            <a:avLst/>
          </a:prstGeom>
        </p:spPr>
        <p:txBody>
          <a:bodyPr vert="horz" wrap="square" lIns="0" tIns="12698" rIns="0" bIns="0" rtlCol="0">
            <a:spAutoFit/>
          </a:bodyPr>
          <a:lstStyle/>
          <a:p>
            <a:pPr marL="12702">
              <a:spcBef>
                <a:spcPts val="100"/>
              </a:spcBef>
              <a:tabLst>
                <a:tab pos="621728" algn="l"/>
              </a:tabLst>
            </a:pPr>
            <a:r>
              <a:rPr sz="1400" spc="100" dirty="0">
                <a:solidFill>
                  <a:srgbClr val="231F20"/>
                </a:solidFill>
                <a:latin typeface="ＭＳ Ｐ明朝" panose="02020600040205080304" pitchFamily="18" charset="-128"/>
                <a:ea typeface="ＭＳ Ｐ明朝" panose="02020600040205080304" pitchFamily="18" charset="-128"/>
                <a:cs typeface="PMingLiU"/>
              </a:rPr>
              <a:t>計算</a:t>
            </a:r>
            <a:r>
              <a:rPr sz="1400" dirty="0">
                <a:solidFill>
                  <a:srgbClr val="231F20"/>
                </a:solidFill>
                <a:latin typeface="ＭＳ Ｐ明朝" panose="02020600040205080304" pitchFamily="18" charset="-128"/>
                <a:ea typeface="ＭＳ Ｐ明朝" panose="02020600040205080304" pitchFamily="18" charset="-128"/>
                <a:cs typeface="PMingLiU"/>
              </a:rPr>
              <a:t>例	２</a:t>
            </a:r>
            <a:endParaRPr sz="1400" dirty="0">
              <a:latin typeface="ＭＳ Ｐ明朝" panose="02020600040205080304" pitchFamily="18" charset="-128"/>
              <a:ea typeface="ＭＳ Ｐ明朝" panose="02020600040205080304" pitchFamily="18" charset="-128"/>
              <a:cs typeface="PMingLiU"/>
            </a:endParaRPr>
          </a:p>
        </p:txBody>
      </p:sp>
      <p:sp>
        <p:nvSpPr>
          <p:cNvPr id="7" name="object 7"/>
          <p:cNvSpPr/>
          <p:nvPr/>
        </p:nvSpPr>
        <p:spPr>
          <a:xfrm>
            <a:off x="1205102" y="3707184"/>
            <a:ext cx="5665243" cy="257032"/>
          </a:xfrm>
          <a:custGeom>
            <a:avLst/>
            <a:gdLst/>
            <a:ahLst/>
            <a:cxnLst/>
            <a:rect l="l" t="t" r="r" b="b"/>
            <a:pathLst>
              <a:path w="5121910" h="187325">
                <a:moveTo>
                  <a:pt x="0" y="0"/>
                </a:moveTo>
                <a:lnTo>
                  <a:pt x="5121503" y="0"/>
                </a:lnTo>
                <a:lnTo>
                  <a:pt x="5121503" y="186944"/>
                </a:lnTo>
                <a:lnTo>
                  <a:pt x="0" y="186944"/>
                </a:lnTo>
                <a:lnTo>
                  <a:pt x="0" y="0"/>
                </a:lnTo>
                <a:close/>
              </a:path>
            </a:pathLst>
          </a:custGeom>
          <a:ln w="3556">
            <a:solidFill>
              <a:srgbClr val="231F20"/>
            </a:solidFill>
          </a:ln>
        </p:spPr>
        <p:txBody>
          <a:bodyPr wrap="square" lIns="0" tIns="0" rIns="0" bIns="0" rtlCol="0"/>
          <a:lstStyle/>
          <a:p>
            <a:endParaRPr/>
          </a:p>
        </p:txBody>
      </p:sp>
      <p:sp>
        <p:nvSpPr>
          <p:cNvPr id="8" name="object 8"/>
          <p:cNvSpPr txBox="1"/>
          <p:nvPr/>
        </p:nvSpPr>
        <p:spPr>
          <a:xfrm>
            <a:off x="4692650" y="1421605"/>
            <a:ext cx="1358900" cy="913261"/>
          </a:xfrm>
          <a:prstGeom prst="rect">
            <a:avLst/>
          </a:prstGeom>
        </p:spPr>
        <p:txBody>
          <a:bodyPr vert="horz" wrap="square" lIns="0" tIns="12698" rIns="0" bIns="0" rtlCol="0">
            <a:spAutoFit/>
          </a:bodyPr>
          <a:lstStyle/>
          <a:p>
            <a:pPr marL="12702" marR="450262">
              <a:lnSpc>
                <a:spcPct val="116700"/>
              </a:lnSpc>
              <a:spcBef>
                <a:spcPts val="100"/>
              </a:spcBef>
            </a:pPr>
            <a:r>
              <a:rPr sz="1002" spc="40" dirty="0">
                <a:solidFill>
                  <a:srgbClr val="231F20"/>
                </a:solidFill>
                <a:latin typeface="ＭＳ Ｐ明朝" panose="02020600040205080304" pitchFamily="18" charset="-128"/>
                <a:ea typeface="ＭＳ Ｐ明朝" panose="02020600040205080304" pitchFamily="18" charset="-128"/>
                <a:cs typeface="PMingLiU"/>
              </a:rPr>
              <a:t>教育職(二)２級  </a:t>
            </a:r>
            <a:r>
              <a:rPr sz="1002" spc="20" dirty="0">
                <a:solidFill>
                  <a:srgbClr val="231F20"/>
                </a:solidFill>
                <a:latin typeface="ＭＳ Ｐ明朝" panose="02020600040205080304" pitchFamily="18" charset="-128"/>
                <a:ea typeface="ＭＳ Ｐ明朝" panose="02020600040205080304" pitchFamily="18" charset="-128"/>
                <a:cs typeface="PMingLiU"/>
              </a:rPr>
              <a:t>431,087</a:t>
            </a:r>
            <a:r>
              <a:rPr sz="1002" spc="47" dirty="0">
                <a:solidFill>
                  <a:srgbClr val="231F20"/>
                </a:solidFill>
                <a:latin typeface="ＭＳ Ｐ明朝" panose="02020600040205080304" pitchFamily="18" charset="-128"/>
                <a:ea typeface="ＭＳ Ｐ明朝" panose="02020600040205080304" pitchFamily="18" charset="-128"/>
                <a:cs typeface="PMingLiU"/>
              </a:rPr>
              <a:t>円</a:t>
            </a:r>
            <a:endParaRPr sz="1002" dirty="0">
              <a:latin typeface="ＭＳ Ｐ明朝" panose="02020600040205080304" pitchFamily="18" charset="-128"/>
              <a:ea typeface="ＭＳ Ｐ明朝" panose="02020600040205080304" pitchFamily="18" charset="-128"/>
              <a:cs typeface="PMingLiU"/>
            </a:endParaRPr>
          </a:p>
          <a:p>
            <a:pPr marL="12702">
              <a:spcBef>
                <a:spcPts val="201"/>
              </a:spcBef>
            </a:pPr>
            <a:r>
              <a:rPr sz="1002" spc="6" dirty="0">
                <a:solidFill>
                  <a:srgbClr val="231F20"/>
                </a:solidFill>
                <a:latin typeface="ＭＳ Ｐ明朝" panose="02020600040205080304" pitchFamily="18" charset="-128"/>
                <a:ea typeface="ＭＳ Ｐ明朝" panose="02020600040205080304" pitchFamily="18" charset="-128"/>
                <a:cs typeface="PMingLiU"/>
              </a:rPr>
              <a:t>37</a:t>
            </a:r>
            <a:r>
              <a:rPr sz="1002" spc="16" dirty="0">
                <a:solidFill>
                  <a:srgbClr val="231F20"/>
                </a:solidFill>
                <a:latin typeface="ＭＳ Ｐ明朝" panose="02020600040205080304" pitchFamily="18" charset="-128"/>
                <a:ea typeface="ＭＳ Ｐ明朝" panose="02020600040205080304" pitchFamily="18" charset="-128"/>
                <a:cs typeface="PMingLiU"/>
              </a:rPr>
              <a:t>年１月</a:t>
            </a:r>
            <a:endParaRPr sz="1002" dirty="0">
              <a:latin typeface="ＭＳ Ｐ明朝" panose="02020600040205080304" pitchFamily="18" charset="-128"/>
              <a:ea typeface="ＭＳ Ｐ明朝" panose="02020600040205080304" pitchFamily="18" charset="-128"/>
              <a:cs typeface="PMingLiU"/>
            </a:endParaRPr>
          </a:p>
          <a:p>
            <a:pPr marL="12702">
              <a:spcBef>
                <a:spcPts val="201"/>
              </a:spcBef>
            </a:pPr>
            <a:r>
              <a:rPr sz="1002" dirty="0">
                <a:solidFill>
                  <a:srgbClr val="231F20"/>
                </a:solidFill>
                <a:latin typeface="ＭＳ Ｐ明朝" panose="02020600040205080304" pitchFamily="18" charset="-128"/>
                <a:ea typeface="ＭＳ Ｐ明朝" panose="02020600040205080304" pitchFamily="18" charset="-128"/>
                <a:cs typeface="PMingLiU"/>
              </a:rPr>
              <a:t>定年</a:t>
            </a:r>
            <a:r>
              <a:rPr sz="1002" spc="166" dirty="0">
                <a:solidFill>
                  <a:srgbClr val="231F20"/>
                </a:solidFill>
                <a:latin typeface="ＭＳ Ｐ明朝" panose="02020600040205080304" pitchFamily="18" charset="-128"/>
                <a:ea typeface="ＭＳ Ｐ明朝" panose="02020600040205080304" pitchFamily="18" charset="-128"/>
                <a:cs typeface="PMingLiU"/>
              </a:rPr>
              <a:t> </a:t>
            </a:r>
            <a:r>
              <a:rPr sz="1002" spc="16" dirty="0">
                <a:solidFill>
                  <a:srgbClr val="231F20"/>
                </a:solidFill>
                <a:latin typeface="ＭＳ Ｐ明朝" panose="02020600040205080304" pitchFamily="18" charset="-128"/>
                <a:ea typeface="ＭＳ Ｐ明朝" panose="02020600040205080304" pitchFamily="18" charset="-128"/>
                <a:cs typeface="PMingLiU"/>
              </a:rPr>
              <a:t>(</a:t>
            </a:r>
            <a:r>
              <a:rPr sz="1002" spc="47" dirty="0">
                <a:solidFill>
                  <a:srgbClr val="231F20"/>
                </a:solidFill>
                <a:latin typeface="ＭＳ Ｐ明朝" panose="02020600040205080304" pitchFamily="18" charset="-128"/>
                <a:ea typeface="ＭＳ Ｐ明朝" panose="02020600040205080304" pitchFamily="18" charset="-128"/>
                <a:cs typeface="PMingLiU"/>
              </a:rPr>
              <a:t>条例第５条適用</a:t>
            </a:r>
            <a:r>
              <a:rPr sz="1002" spc="16" dirty="0" smtClean="0">
                <a:solidFill>
                  <a:srgbClr val="231F20"/>
                </a:solidFill>
                <a:latin typeface="ＭＳ Ｐ明朝" panose="02020600040205080304" pitchFamily="18" charset="-128"/>
                <a:ea typeface="ＭＳ Ｐ明朝" panose="02020600040205080304" pitchFamily="18" charset="-128"/>
                <a:cs typeface="PMingLiU"/>
              </a:rPr>
              <a:t>)</a:t>
            </a:r>
            <a:endParaRPr lang="en-US" sz="1002" spc="16" dirty="0" smtClean="0">
              <a:solidFill>
                <a:srgbClr val="231F20"/>
              </a:solidFill>
              <a:latin typeface="ＭＳ Ｐ明朝" panose="02020600040205080304" pitchFamily="18" charset="-128"/>
              <a:ea typeface="ＭＳ Ｐ明朝" panose="02020600040205080304" pitchFamily="18" charset="-128"/>
              <a:cs typeface="PMingLiU"/>
            </a:endParaRPr>
          </a:p>
          <a:p>
            <a:pPr marL="12702">
              <a:spcBef>
                <a:spcPts val="201"/>
              </a:spcBef>
            </a:pPr>
            <a:r>
              <a:rPr lang="ja-JP" altLang="en-US" sz="1002" spc="16" dirty="0" smtClean="0">
                <a:solidFill>
                  <a:srgbClr val="231F20"/>
                </a:solidFill>
                <a:latin typeface="ＭＳ Ｐ明朝" panose="02020600040205080304" pitchFamily="18" charset="-128"/>
                <a:ea typeface="ＭＳ Ｐ明朝" panose="02020600040205080304" pitchFamily="18" charset="-128"/>
                <a:cs typeface="PMingLiU"/>
              </a:rPr>
              <a:t>第６号区分　</a:t>
            </a:r>
            <a:r>
              <a:rPr lang="en-US" altLang="ja-JP" sz="1002" spc="16" dirty="0" smtClean="0">
                <a:solidFill>
                  <a:srgbClr val="231F20"/>
                </a:solidFill>
                <a:latin typeface="ＭＳ Ｐ明朝" panose="02020600040205080304" pitchFamily="18" charset="-128"/>
                <a:ea typeface="ＭＳ Ｐ明朝" panose="02020600040205080304" pitchFamily="18" charset="-128"/>
                <a:cs typeface="PMingLiU"/>
              </a:rPr>
              <a:t>60</a:t>
            </a:r>
            <a:r>
              <a:rPr lang="ja-JP" altLang="en-US" sz="1002" spc="16" dirty="0" smtClean="0">
                <a:solidFill>
                  <a:srgbClr val="231F20"/>
                </a:solidFill>
                <a:latin typeface="ＭＳ Ｐ明朝" panose="02020600040205080304" pitchFamily="18" charset="-128"/>
                <a:ea typeface="ＭＳ Ｐ明朝" panose="02020600040205080304" pitchFamily="18" charset="-128"/>
                <a:cs typeface="PMingLiU"/>
              </a:rPr>
              <a:t>月</a:t>
            </a:r>
            <a:endParaRPr sz="1002" dirty="0">
              <a:latin typeface="ＭＳ Ｐ明朝" panose="02020600040205080304" pitchFamily="18" charset="-128"/>
              <a:ea typeface="ＭＳ Ｐ明朝" panose="02020600040205080304" pitchFamily="18" charset="-128"/>
              <a:cs typeface="PMingLiU"/>
            </a:endParaRPr>
          </a:p>
        </p:txBody>
      </p:sp>
      <p:sp>
        <p:nvSpPr>
          <p:cNvPr id="9" name="object 9"/>
          <p:cNvSpPr txBox="1"/>
          <p:nvPr/>
        </p:nvSpPr>
        <p:spPr>
          <a:xfrm>
            <a:off x="1491898" y="1426909"/>
            <a:ext cx="2015489" cy="1093119"/>
          </a:xfrm>
          <a:prstGeom prst="rect">
            <a:avLst/>
          </a:prstGeom>
        </p:spPr>
        <p:txBody>
          <a:bodyPr vert="horz" wrap="square" lIns="0" tIns="38099" rIns="0" bIns="0" rtlCol="0">
            <a:spAutoFit/>
          </a:bodyPr>
          <a:lstStyle/>
          <a:p>
            <a:pPr marL="12702">
              <a:spcBef>
                <a:spcPts val="300"/>
              </a:spcBef>
            </a:pPr>
            <a:r>
              <a:rPr sz="1002" dirty="0">
                <a:solidFill>
                  <a:srgbClr val="231F20"/>
                </a:solidFill>
                <a:latin typeface="ＭＳ Ｐ明朝" panose="02020600040205080304" pitchFamily="18" charset="-128"/>
                <a:ea typeface="ＭＳ Ｐ明朝" panose="02020600040205080304" pitchFamily="18" charset="-128"/>
                <a:cs typeface="PMingLiU"/>
              </a:rPr>
              <a:t>適用給料表及び級</a:t>
            </a:r>
            <a:endParaRPr sz="1002" dirty="0">
              <a:latin typeface="ＭＳ Ｐ明朝" panose="02020600040205080304" pitchFamily="18" charset="-128"/>
              <a:ea typeface="ＭＳ Ｐ明朝" panose="02020600040205080304" pitchFamily="18" charset="-128"/>
              <a:cs typeface="PMingLiU"/>
            </a:endParaRPr>
          </a:p>
          <a:p>
            <a:pPr marL="12702" marR="470582">
              <a:lnSpc>
                <a:spcPct val="116700"/>
              </a:lnSpc>
            </a:pPr>
            <a:r>
              <a:rPr sz="1002" dirty="0">
                <a:solidFill>
                  <a:srgbClr val="231F20"/>
                </a:solidFill>
                <a:latin typeface="ＭＳ Ｐ明朝" panose="02020600040205080304" pitchFamily="18" charset="-128"/>
                <a:ea typeface="ＭＳ Ｐ明朝" panose="02020600040205080304" pitchFamily="18" charset="-128"/>
                <a:cs typeface="PMingLiU"/>
              </a:rPr>
              <a:t>退職の日における給料月額 勤続期間</a:t>
            </a:r>
            <a:endParaRPr sz="1002" dirty="0">
              <a:latin typeface="ＭＳ Ｐ明朝" panose="02020600040205080304" pitchFamily="18" charset="-128"/>
              <a:ea typeface="ＭＳ Ｐ明朝" panose="02020600040205080304" pitchFamily="18" charset="-128"/>
              <a:cs typeface="PMingLiU"/>
            </a:endParaRPr>
          </a:p>
          <a:p>
            <a:pPr marL="12702">
              <a:spcBef>
                <a:spcPts val="201"/>
              </a:spcBef>
            </a:pPr>
            <a:r>
              <a:rPr sz="1002" dirty="0">
                <a:solidFill>
                  <a:srgbClr val="231F20"/>
                </a:solidFill>
                <a:latin typeface="ＭＳ Ｐ明朝" panose="02020600040205080304" pitchFamily="18" charset="-128"/>
                <a:ea typeface="ＭＳ Ｐ明朝" panose="02020600040205080304" pitchFamily="18" charset="-128"/>
                <a:cs typeface="PMingLiU"/>
              </a:rPr>
              <a:t>退職事由</a:t>
            </a:r>
            <a:endParaRPr sz="1002" dirty="0">
              <a:latin typeface="ＭＳ Ｐ明朝" panose="02020600040205080304" pitchFamily="18" charset="-128"/>
              <a:ea typeface="ＭＳ Ｐ明朝" panose="02020600040205080304" pitchFamily="18" charset="-128"/>
              <a:cs typeface="PMingLiU"/>
            </a:endParaRPr>
          </a:p>
          <a:p>
            <a:pPr marL="12702">
              <a:spcBef>
                <a:spcPts val="201"/>
              </a:spcBef>
            </a:pPr>
            <a:r>
              <a:rPr sz="1002" dirty="0">
                <a:solidFill>
                  <a:srgbClr val="231F20"/>
                </a:solidFill>
                <a:latin typeface="ＭＳ Ｐ明朝" panose="02020600040205080304" pitchFamily="18" charset="-128"/>
                <a:ea typeface="ＭＳ Ｐ明朝" panose="02020600040205080304" pitchFamily="18" charset="-128"/>
                <a:cs typeface="PMingLiU"/>
              </a:rPr>
              <a:t>調整額</a:t>
            </a:r>
            <a:r>
              <a:rPr sz="1002" spc="144" dirty="0">
                <a:solidFill>
                  <a:srgbClr val="231F20"/>
                </a:solidFill>
                <a:latin typeface="ＭＳ Ｐ明朝" panose="02020600040205080304" pitchFamily="18" charset="-128"/>
                <a:ea typeface="ＭＳ Ｐ明朝" panose="02020600040205080304" pitchFamily="18" charset="-128"/>
                <a:cs typeface="PMingLiU"/>
              </a:rPr>
              <a:t> </a:t>
            </a:r>
            <a:r>
              <a:rPr sz="1002" spc="20" dirty="0">
                <a:solidFill>
                  <a:srgbClr val="231F20"/>
                </a:solidFill>
                <a:latin typeface="ＭＳ Ｐ明朝" panose="02020600040205080304" pitchFamily="18" charset="-128"/>
                <a:ea typeface="ＭＳ Ｐ明朝" panose="02020600040205080304" pitchFamily="18" charset="-128"/>
                <a:cs typeface="PMingLiU"/>
              </a:rPr>
              <a:t>(</a:t>
            </a:r>
            <a:r>
              <a:rPr sz="1002" spc="67" dirty="0">
                <a:solidFill>
                  <a:srgbClr val="231F20"/>
                </a:solidFill>
                <a:latin typeface="ＭＳ Ｐ明朝" panose="02020600040205080304" pitchFamily="18" charset="-128"/>
                <a:ea typeface="ＭＳ Ｐ明朝" panose="02020600040205080304" pitchFamily="18" charset="-128"/>
                <a:cs typeface="PMingLiU"/>
              </a:rPr>
              <a:t>経験年数</a:t>
            </a:r>
            <a:r>
              <a:rPr sz="1002" spc="30" dirty="0">
                <a:solidFill>
                  <a:srgbClr val="231F20"/>
                </a:solidFill>
                <a:latin typeface="ＭＳ Ｐ明朝" panose="02020600040205080304" pitchFamily="18" charset="-128"/>
                <a:ea typeface="ＭＳ Ｐ明朝" panose="02020600040205080304" pitchFamily="18" charset="-128"/>
                <a:cs typeface="PMingLiU"/>
              </a:rPr>
              <a:t>38</a:t>
            </a:r>
            <a:r>
              <a:rPr sz="1002" spc="67" dirty="0">
                <a:solidFill>
                  <a:srgbClr val="231F20"/>
                </a:solidFill>
                <a:latin typeface="ＭＳ Ｐ明朝" panose="02020600040205080304" pitchFamily="18" charset="-128"/>
                <a:ea typeface="ＭＳ Ｐ明朝" panose="02020600040205080304" pitchFamily="18" charset="-128"/>
                <a:cs typeface="PMingLiU"/>
              </a:rPr>
              <a:t>年</a:t>
            </a:r>
            <a:r>
              <a:rPr sz="1002" spc="20"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a:p>
            <a:pPr marL="1367295">
              <a:spcBef>
                <a:spcPts val="201"/>
              </a:spcBef>
            </a:pPr>
            <a:r>
              <a:rPr sz="1002" spc="59" dirty="0">
                <a:solidFill>
                  <a:srgbClr val="231F20"/>
                </a:solidFill>
                <a:latin typeface="ＭＳ Ｐ明朝" panose="02020600040205080304" pitchFamily="18" charset="-128"/>
                <a:ea typeface="ＭＳ Ｐ明朝" panose="02020600040205080304" pitchFamily="18" charset="-128"/>
                <a:cs typeface="PMingLiU"/>
              </a:rPr>
              <a:t>(給料月額)</a:t>
            </a:r>
            <a:endParaRPr sz="1002" dirty="0">
              <a:latin typeface="ＭＳ Ｐ明朝" panose="02020600040205080304" pitchFamily="18" charset="-128"/>
              <a:ea typeface="ＭＳ Ｐ明朝" panose="02020600040205080304" pitchFamily="18" charset="-128"/>
              <a:cs typeface="PMingLiU"/>
            </a:endParaRPr>
          </a:p>
        </p:txBody>
      </p:sp>
      <p:sp>
        <p:nvSpPr>
          <p:cNvPr id="10" name="object 10"/>
          <p:cNvSpPr txBox="1"/>
          <p:nvPr/>
        </p:nvSpPr>
        <p:spPr>
          <a:xfrm>
            <a:off x="3897408" y="2297027"/>
            <a:ext cx="1401445" cy="193256"/>
          </a:xfrm>
          <a:prstGeom prst="rect">
            <a:avLst/>
          </a:prstGeom>
        </p:spPr>
        <p:txBody>
          <a:bodyPr vert="horz" wrap="square" lIns="0" tIns="12698" rIns="0" bIns="0" rtlCol="0">
            <a:spAutoFit/>
          </a:bodyPr>
          <a:lstStyle/>
          <a:p>
            <a:pPr marL="12702" marR="5080" indent="359447">
              <a:lnSpc>
                <a:spcPct val="116700"/>
              </a:lnSpc>
              <a:spcBef>
                <a:spcPts val="100"/>
              </a:spcBef>
            </a:pPr>
            <a:r>
              <a:rPr sz="1002" spc="25" dirty="0" smtClean="0">
                <a:solidFill>
                  <a:srgbClr val="231F20"/>
                </a:solidFill>
                <a:latin typeface="ＭＳ Ｐ明朝" panose="02020600040205080304" pitchFamily="18" charset="-128"/>
                <a:ea typeface="ＭＳ Ｐ明朝" panose="02020600040205080304" pitchFamily="18" charset="-128"/>
                <a:cs typeface="PMingLiU"/>
              </a:rPr>
              <a:t>(</a:t>
            </a:r>
            <a:r>
              <a:rPr sz="1002" spc="81" dirty="0">
                <a:solidFill>
                  <a:srgbClr val="231F20"/>
                </a:solidFill>
                <a:latin typeface="ＭＳ Ｐ明朝" panose="02020600040205080304" pitchFamily="18" charset="-128"/>
                <a:ea typeface="ＭＳ Ｐ明朝" panose="02020600040205080304" pitchFamily="18" charset="-128"/>
                <a:cs typeface="PMingLiU"/>
              </a:rPr>
              <a:t>支給割合</a:t>
            </a:r>
            <a:r>
              <a:rPr sz="1002" spc="25"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p:txBody>
      </p:sp>
      <p:sp>
        <p:nvSpPr>
          <p:cNvPr id="11" name="object 11"/>
          <p:cNvSpPr txBox="1"/>
          <p:nvPr/>
        </p:nvSpPr>
        <p:spPr>
          <a:xfrm>
            <a:off x="1745894" y="2519110"/>
            <a:ext cx="660400" cy="167031"/>
          </a:xfrm>
          <a:prstGeom prst="rect">
            <a:avLst/>
          </a:prstGeom>
        </p:spPr>
        <p:txBody>
          <a:bodyPr vert="horz" wrap="square" lIns="0" tIns="12698" rIns="0" bIns="0" rtlCol="0">
            <a:spAutoFit/>
          </a:bodyPr>
          <a:lstStyle/>
          <a:p>
            <a:pPr marL="12702">
              <a:spcBef>
                <a:spcPts val="100"/>
              </a:spcBef>
            </a:pPr>
            <a:r>
              <a:rPr sz="1002" dirty="0">
                <a:solidFill>
                  <a:srgbClr val="231F20"/>
                </a:solidFill>
                <a:latin typeface="ＭＳ Ｐ明朝" panose="02020600040205080304" pitchFamily="18" charset="-128"/>
                <a:ea typeface="ＭＳ Ｐ明朝" panose="02020600040205080304" pitchFamily="18" charset="-128"/>
                <a:cs typeface="PMingLiU"/>
              </a:rPr>
              <a:t>【基本額】</a:t>
            </a:r>
            <a:endParaRPr sz="1002" dirty="0">
              <a:latin typeface="ＭＳ Ｐ明朝" panose="02020600040205080304" pitchFamily="18" charset="-128"/>
              <a:ea typeface="ＭＳ Ｐ明朝" panose="02020600040205080304" pitchFamily="18" charset="-128"/>
              <a:cs typeface="PMingLiU"/>
            </a:endParaRPr>
          </a:p>
        </p:txBody>
      </p:sp>
      <p:sp>
        <p:nvSpPr>
          <p:cNvPr id="12" name="object 12"/>
          <p:cNvSpPr txBox="1"/>
          <p:nvPr/>
        </p:nvSpPr>
        <p:spPr>
          <a:xfrm>
            <a:off x="5482460" y="2290311"/>
            <a:ext cx="1248186" cy="373690"/>
          </a:xfrm>
          <a:prstGeom prst="rect">
            <a:avLst/>
          </a:prstGeom>
        </p:spPr>
        <p:txBody>
          <a:bodyPr vert="horz" wrap="square" lIns="0" tIns="12698" rIns="0" bIns="0" rtlCol="0">
            <a:spAutoFit/>
          </a:bodyPr>
          <a:lstStyle/>
          <a:p>
            <a:pPr marL="38104" marR="30483" indent="84464">
              <a:lnSpc>
                <a:spcPct val="116700"/>
              </a:lnSpc>
              <a:spcBef>
                <a:spcPts val="100"/>
              </a:spcBef>
            </a:pPr>
            <a:r>
              <a:rPr sz="1002" spc="30" dirty="0">
                <a:solidFill>
                  <a:srgbClr val="231F20"/>
                </a:solidFill>
                <a:latin typeface="ＭＳ Ｐ明朝" panose="02020600040205080304" pitchFamily="18" charset="-128"/>
                <a:ea typeface="ＭＳ Ｐ明朝" panose="02020600040205080304" pitchFamily="18" charset="-128"/>
                <a:cs typeface="PMingLiU"/>
              </a:rPr>
              <a:t>(</a:t>
            </a:r>
            <a:r>
              <a:rPr sz="1002" spc="100" dirty="0">
                <a:solidFill>
                  <a:srgbClr val="231F20"/>
                </a:solidFill>
                <a:latin typeface="ＭＳ Ｐ明朝" panose="02020600040205080304" pitchFamily="18" charset="-128"/>
                <a:ea typeface="ＭＳ Ｐ明朝" panose="02020600040205080304" pitchFamily="18" charset="-128"/>
                <a:cs typeface="PMingLiU"/>
              </a:rPr>
              <a:t>基本額</a:t>
            </a:r>
            <a:r>
              <a:rPr sz="1002" spc="30" dirty="0">
                <a:solidFill>
                  <a:srgbClr val="231F20"/>
                </a:solidFill>
                <a:latin typeface="ＭＳ Ｐ明朝" panose="02020600040205080304" pitchFamily="18" charset="-128"/>
                <a:ea typeface="ＭＳ Ｐ明朝" panose="02020600040205080304" pitchFamily="18" charset="-128"/>
                <a:cs typeface="PMingLiU"/>
              </a:rPr>
              <a:t>) </a:t>
            </a:r>
            <a:r>
              <a:rPr sz="1002" spc="35" dirty="0">
                <a:solidFill>
                  <a:srgbClr val="231F20"/>
                </a:solidFill>
                <a:latin typeface="ＭＳ Ｐ明朝" panose="02020600040205080304" pitchFamily="18" charset="-128"/>
                <a:ea typeface="ＭＳ Ｐ明朝" panose="02020600040205080304" pitchFamily="18" charset="-128"/>
                <a:cs typeface="PMingLiU"/>
              </a:rPr>
              <a:t> </a:t>
            </a:r>
            <a:r>
              <a:rPr sz="1002" spc="25" dirty="0">
                <a:solidFill>
                  <a:srgbClr val="231F20"/>
                </a:solidFill>
                <a:latin typeface="ＭＳ Ｐ明朝" panose="02020600040205080304" pitchFamily="18" charset="-128"/>
                <a:ea typeface="ＭＳ Ｐ明朝" panose="02020600040205080304" pitchFamily="18" charset="-128"/>
                <a:cs typeface="PMingLiU"/>
              </a:rPr>
              <a:t>20,566,729.</a:t>
            </a:r>
            <a:r>
              <a:rPr sz="1050" u="sng" spc="30" baseline="47619"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68</a:t>
            </a:r>
            <a:r>
              <a:rPr sz="1050" spc="98" baseline="47619" dirty="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円</a:t>
            </a:r>
            <a:endParaRPr sz="1002" dirty="0">
              <a:latin typeface="ＭＳ Ｐ明朝" panose="02020600040205080304" pitchFamily="18" charset="-128"/>
              <a:ea typeface="ＭＳ Ｐ明朝" panose="02020600040205080304" pitchFamily="18" charset="-128"/>
              <a:cs typeface="PMingLiU"/>
            </a:endParaRPr>
          </a:p>
        </p:txBody>
      </p:sp>
      <p:sp>
        <p:nvSpPr>
          <p:cNvPr id="13" name="object 13"/>
          <p:cNvSpPr txBox="1"/>
          <p:nvPr/>
        </p:nvSpPr>
        <p:spPr>
          <a:xfrm>
            <a:off x="1745894" y="2696909"/>
            <a:ext cx="660400" cy="167031"/>
          </a:xfrm>
          <a:prstGeom prst="rect">
            <a:avLst/>
          </a:prstGeom>
        </p:spPr>
        <p:txBody>
          <a:bodyPr vert="horz" wrap="square" lIns="0" tIns="12698" rIns="0" bIns="0" rtlCol="0">
            <a:spAutoFit/>
          </a:bodyPr>
          <a:lstStyle/>
          <a:p>
            <a:pPr marL="12702">
              <a:spcBef>
                <a:spcPts val="100"/>
              </a:spcBef>
            </a:pPr>
            <a:r>
              <a:rPr sz="1002" dirty="0">
                <a:solidFill>
                  <a:srgbClr val="231F20"/>
                </a:solidFill>
                <a:latin typeface="ＭＳ Ｐ明朝" panose="02020600040205080304" pitchFamily="18" charset="-128"/>
                <a:ea typeface="ＭＳ Ｐ明朝" panose="02020600040205080304" pitchFamily="18" charset="-128"/>
                <a:cs typeface="PMingLiU"/>
              </a:rPr>
              <a:t>【調整額】</a:t>
            </a:r>
            <a:endParaRPr sz="1002" dirty="0">
              <a:latin typeface="ＭＳ Ｐ明朝" panose="02020600040205080304" pitchFamily="18" charset="-128"/>
              <a:ea typeface="ＭＳ Ｐ明朝" panose="02020600040205080304" pitchFamily="18" charset="-128"/>
              <a:cs typeface="PMingLiU"/>
            </a:endParaRPr>
          </a:p>
        </p:txBody>
      </p:sp>
      <p:sp>
        <p:nvSpPr>
          <p:cNvPr id="14" name="object 14"/>
          <p:cNvSpPr txBox="1"/>
          <p:nvPr/>
        </p:nvSpPr>
        <p:spPr>
          <a:xfrm>
            <a:off x="3830816" y="2493710"/>
            <a:ext cx="152401" cy="372537"/>
          </a:xfrm>
          <a:prstGeom prst="rect">
            <a:avLst/>
          </a:prstGeom>
        </p:spPr>
        <p:txBody>
          <a:bodyPr vert="horz" wrap="square" lIns="0" tIns="38099" rIns="0" bIns="0" rtlCol="0">
            <a:spAutoFit/>
          </a:bodyPr>
          <a:lstStyle/>
          <a:p>
            <a:pPr marL="12702">
              <a:spcBef>
                <a:spcPts val="300"/>
              </a:spcBef>
            </a:pPr>
            <a:r>
              <a:rPr sz="1002" spc="498" dirty="0">
                <a:solidFill>
                  <a:srgbClr val="231F20"/>
                </a:solidFill>
                <a:latin typeface="PMingLiU"/>
                <a:cs typeface="PMingLiU"/>
              </a:rPr>
              <a:t>×</a:t>
            </a:r>
            <a:endParaRPr sz="1002" dirty="0">
              <a:latin typeface="PMingLiU"/>
              <a:cs typeface="PMingLiU"/>
            </a:endParaRPr>
          </a:p>
          <a:p>
            <a:pPr marL="12702">
              <a:spcBef>
                <a:spcPts val="201"/>
              </a:spcBef>
            </a:pPr>
            <a:r>
              <a:rPr sz="1002" spc="498" dirty="0">
                <a:solidFill>
                  <a:srgbClr val="231F20"/>
                </a:solidFill>
                <a:latin typeface="PMingLiU"/>
                <a:cs typeface="PMingLiU"/>
              </a:rPr>
              <a:t>×</a:t>
            </a:r>
            <a:endParaRPr sz="1002" dirty="0">
              <a:latin typeface="PMingLiU"/>
              <a:cs typeface="PMingLiU"/>
            </a:endParaRPr>
          </a:p>
        </p:txBody>
      </p:sp>
      <p:sp>
        <p:nvSpPr>
          <p:cNvPr id="15" name="object 15"/>
          <p:cNvSpPr txBox="1"/>
          <p:nvPr/>
        </p:nvSpPr>
        <p:spPr>
          <a:xfrm>
            <a:off x="5026721" y="2493710"/>
            <a:ext cx="152401" cy="372537"/>
          </a:xfrm>
          <a:prstGeom prst="rect">
            <a:avLst/>
          </a:prstGeom>
        </p:spPr>
        <p:txBody>
          <a:bodyPr vert="horz" wrap="square" lIns="0" tIns="38099" rIns="0" bIns="0" rtlCol="0">
            <a:spAutoFit/>
          </a:bodyPr>
          <a:lstStyle/>
          <a:p>
            <a:pPr marL="12702">
              <a:spcBef>
                <a:spcPts val="300"/>
              </a:spcBef>
            </a:pPr>
            <a:r>
              <a:rPr sz="1002" dirty="0">
                <a:solidFill>
                  <a:srgbClr val="231F20"/>
                </a:solidFill>
                <a:latin typeface="PMingLiU"/>
                <a:cs typeface="PMingLiU"/>
              </a:rPr>
              <a:t>＝</a:t>
            </a:r>
            <a:endParaRPr sz="1002">
              <a:latin typeface="PMingLiU"/>
              <a:cs typeface="PMingLiU"/>
            </a:endParaRPr>
          </a:p>
          <a:p>
            <a:pPr marL="12702">
              <a:spcBef>
                <a:spcPts val="201"/>
              </a:spcBef>
            </a:pPr>
            <a:r>
              <a:rPr sz="1002" dirty="0">
                <a:solidFill>
                  <a:srgbClr val="231F20"/>
                </a:solidFill>
                <a:latin typeface="PMingLiU"/>
                <a:cs typeface="PMingLiU"/>
              </a:rPr>
              <a:t>＝</a:t>
            </a:r>
            <a:endParaRPr sz="1002">
              <a:latin typeface="PMingLiU"/>
              <a:cs typeface="PMingLiU"/>
            </a:endParaRPr>
          </a:p>
        </p:txBody>
      </p:sp>
      <p:sp>
        <p:nvSpPr>
          <p:cNvPr id="16" name="object 16"/>
          <p:cNvSpPr txBox="1"/>
          <p:nvPr/>
        </p:nvSpPr>
        <p:spPr>
          <a:xfrm>
            <a:off x="1745895" y="3052509"/>
            <a:ext cx="914401" cy="167031"/>
          </a:xfrm>
          <a:prstGeom prst="rect">
            <a:avLst/>
          </a:prstGeom>
        </p:spPr>
        <p:txBody>
          <a:bodyPr vert="horz" wrap="square" lIns="0" tIns="12698" rIns="0" bIns="0" rtlCol="0">
            <a:spAutoFit/>
          </a:bodyPr>
          <a:lstStyle/>
          <a:p>
            <a:pPr marL="12702">
              <a:spcBef>
                <a:spcPts val="100"/>
              </a:spcBef>
            </a:pPr>
            <a:r>
              <a:rPr sz="1002" dirty="0">
                <a:solidFill>
                  <a:srgbClr val="231F20"/>
                </a:solidFill>
                <a:latin typeface="ＭＳ Ｐ明朝" panose="02020600040205080304" pitchFamily="18" charset="-128"/>
                <a:ea typeface="ＭＳ Ｐ明朝" panose="02020600040205080304" pitchFamily="18" charset="-128"/>
                <a:cs typeface="PMingLiU"/>
              </a:rPr>
              <a:t>【退職手当額】</a:t>
            </a:r>
            <a:endParaRPr sz="1002" dirty="0">
              <a:latin typeface="ＭＳ Ｐ明朝" panose="02020600040205080304" pitchFamily="18" charset="-128"/>
              <a:ea typeface="ＭＳ Ｐ明朝" panose="02020600040205080304" pitchFamily="18" charset="-128"/>
              <a:cs typeface="PMingLiU"/>
            </a:endParaRPr>
          </a:p>
        </p:txBody>
      </p:sp>
      <p:sp>
        <p:nvSpPr>
          <p:cNvPr id="17" name="object 17"/>
          <p:cNvSpPr txBox="1"/>
          <p:nvPr/>
        </p:nvSpPr>
        <p:spPr>
          <a:xfrm>
            <a:off x="2711450" y="2493710"/>
            <a:ext cx="1326286" cy="733405"/>
          </a:xfrm>
          <a:prstGeom prst="rect">
            <a:avLst/>
          </a:prstGeom>
        </p:spPr>
        <p:txBody>
          <a:bodyPr vert="horz" wrap="square" lIns="0" tIns="38099" rIns="0" bIns="0" rtlCol="0">
            <a:spAutoFit/>
          </a:bodyPr>
          <a:lstStyle/>
          <a:p>
            <a:pPr marL="113675">
              <a:spcBef>
                <a:spcPts val="300"/>
              </a:spcBef>
            </a:pPr>
            <a:r>
              <a:rPr sz="1002" spc="20" dirty="0">
                <a:solidFill>
                  <a:srgbClr val="231F20"/>
                </a:solidFill>
                <a:latin typeface="ＭＳ Ｐ明朝" panose="02020600040205080304" pitchFamily="18" charset="-128"/>
                <a:ea typeface="ＭＳ Ｐ明朝" panose="02020600040205080304" pitchFamily="18" charset="-128"/>
                <a:cs typeface="PMingLiU"/>
              </a:rPr>
              <a:t>431,087円</a:t>
            </a:r>
            <a:endParaRPr sz="1002" dirty="0">
              <a:latin typeface="ＭＳ Ｐ明朝" panose="02020600040205080304" pitchFamily="18" charset="-128"/>
              <a:ea typeface="ＭＳ Ｐ明朝" panose="02020600040205080304" pitchFamily="18" charset="-128"/>
              <a:cs typeface="PMingLiU"/>
            </a:endParaRPr>
          </a:p>
          <a:p>
            <a:pPr marL="177183">
              <a:spcBef>
                <a:spcPts val="201"/>
              </a:spcBef>
            </a:pPr>
            <a:r>
              <a:rPr sz="1002" spc="20" dirty="0">
                <a:solidFill>
                  <a:srgbClr val="231F20"/>
                </a:solidFill>
                <a:latin typeface="ＭＳ Ｐ明朝" panose="02020600040205080304" pitchFamily="18" charset="-128"/>
                <a:ea typeface="ＭＳ Ｐ明朝" panose="02020600040205080304" pitchFamily="18" charset="-128"/>
                <a:cs typeface="PMingLiU"/>
              </a:rPr>
              <a:t>32,500円</a:t>
            </a:r>
            <a:endParaRPr sz="1002" dirty="0">
              <a:latin typeface="ＭＳ Ｐ明朝" panose="02020600040205080304" pitchFamily="18" charset="-128"/>
              <a:ea typeface="ＭＳ Ｐ明朝" panose="02020600040205080304" pitchFamily="18" charset="-128"/>
              <a:cs typeface="PMingLiU"/>
            </a:endParaRPr>
          </a:p>
          <a:p>
            <a:pPr marL="50806" marR="30483" indent="84464">
              <a:lnSpc>
                <a:spcPct val="116700"/>
              </a:lnSpc>
              <a:tabLst>
                <a:tab pos="1044045" algn="l"/>
              </a:tabLst>
            </a:pPr>
            <a:r>
              <a:rPr sz="1002" spc="30" dirty="0">
                <a:solidFill>
                  <a:srgbClr val="231F20"/>
                </a:solidFill>
                <a:latin typeface="ＭＳ Ｐ明朝" panose="02020600040205080304" pitchFamily="18" charset="-128"/>
                <a:ea typeface="ＭＳ Ｐ明朝" panose="02020600040205080304" pitchFamily="18" charset="-128"/>
                <a:cs typeface="PMingLiU"/>
              </a:rPr>
              <a:t>(</a:t>
            </a:r>
            <a:r>
              <a:rPr sz="1002" spc="100" dirty="0">
                <a:solidFill>
                  <a:srgbClr val="231F20"/>
                </a:solidFill>
                <a:latin typeface="ＭＳ Ｐ明朝" panose="02020600040205080304" pitchFamily="18" charset="-128"/>
                <a:ea typeface="ＭＳ Ｐ明朝" panose="02020600040205080304" pitchFamily="18" charset="-128"/>
                <a:cs typeface="PMingLiU"/>
              </a:rPr>
              <a:t>基本額</a:t>
            </a:r>
            <a:r>
              <a:rPr sz="1002" spc="30" dirty="0">
                <a:solidFill>
                  <a:srgbClr val="231F20"/>
                </a:solidFill>
                <a:latin typeface="ＭＳ Ｐ明朝" panose="02020600040205080304" pitchFamily="18" charset="-128"/>
                <a:ea typeface="ＭＳ Ｐ明朝" panose="02020600040205080304" pitchFamily="18" charset="-128"/>
                <a:cs typeface="PMingLiU"/>
              </a:rPr>
              <a:t>) </a:t>
            </a:r>
            <a:r>
              <a:rPr sz="1002" spc="35" dirty="0">
                <a:solidFill>
                  <a:srgbClr val="231F20"/>
                </a:solidFill>
                <a:latin typeface="ＭＳ Ｐ明朝" panose="02020600040205080304" pitchFamily="18" charset="-128"/>
                <a:ea typeface="ＭＳ Ｐ明朝" panose="02020600040205080304" pitchFamily="18" charset="-128"/>
                <a:cs typeface="PMingLiU"/>
              </a:rPr>
              <a:t> </a:t>
            </a:r>
            <a:r>
              <a:rPr sz="1002" spc="25" dirty="0">
                <a:solidFill>
                  <a:srgbClr val="231F20"/>
                </a:solidFill>
                <a:latin typeface="ＭＳ Ｐ明朝" panose="02020600040205080304" pitchFamily="18" charset="-128"/>
                <a:ea typeface="ＭＳ Ｐ明朝" panose="02020600040205080304" pitchFamily="18" charset="-128"/>
                <a:cs typeface="PMingLiU"/>
              </a:rPr>
              <a:t>20,566,729.</a:t>
            </a:r>
            <a:r>
              <a:rPr sz="1050" spc="30" baseline="47619" dirty="0">
                <a:solidFill>
                  <a:srgbClr val="231F20"/>
                </a:solidFill>
                <a:latin typeface="ＭＳ Ｐ明朝" panose="02020600040205080304" pitchFamily="18" charset="-128"/>
                <a:ea typeface="ＭＳ Ｐ明朝" panose="02020600040205080304" pitchFamily="18" charset="-128"/>
                <a:cs typeface="PMingLiU"/>
              </a:rPr>
              <a:t>68</a:t>
            </a:r>
            <a:r>
              <a:rPr sz="1050" spc="98" baseline="47619" dirty="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円	</a:t>
            </a:r>
            <a:r>
              <a:rPr lang="ja-JP" alt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p:txBody>
      </p:sp>
      <p:sp>
        <p:nvSpPr>
          <p:cNvPr id="18" name="object 18"/>
          <p:cNvSpPr txBox="1"/>
          <p:nvPr/>
        </p:nvSpPr>
        <p:spPr>
          <a:xfrm>
            <a:off x="4221343" y="2493708"/>
            <a:ext cx="956944" cy="733405"/>
          </a:xfrm>
          <a:prstGeom prst="rect">
            <a:avLst/>
          </a:prstGeom>
        </p:spPr>
        <p:txBody>
          <a:bodyPr vert="horz" wrap="square" lIns="0" tIns="38099" rIns="0" bIns="0" rtlCol="0">
            <a:spAutoFit/>
          </a:bodyPr>
          <a:lstStyle/>
          <a:p>
            <a:pPr marL="151145">
              <a:spcBef>
                <a:spcPts val="300"/>
              </a:spcBef>
            </a:pPr>
            <a:r>
              <a:rPr sz="1002" spc="25" dirty="0">
                <a:solidFill>
                  <a:srgbClr val="231F20"/>
                </a:solidFill>
                <a:latin typeface="ＭＳ Ｐ明朝" panose="02020600040205080304" pitchFamily="18" charset="-128"/>
                <a:ea typeface="ＭＳ Ｐ明朝" panose="02020600040205080304" pitchFamily="18" charset="-128"/>
                <a:cs typeface="PMingLiU"/>
              </a:rPr>
              <a:t>47.709</a:t>
            </a:r>
            <a:endParaRPr sz="1002" dirty="0">
              <a:latin typeface="ＭＳ Ｐ明朝" panose="02020600040205080304" pitchFamily="18" charset="-128"/>
              <a:ea typeface="ＭＳ Ｐ明朝" panose="02020600040205080304" pitchFamily="18" charset="-128"/>
              <a:cs typeface="PMingLiU"/>
            </a:endParaRPr>
          </a:p>
          <a:p>
            <a:pPr marL="151145">
              <a:spcBef>
                <a:spcPts val="201"/>
              </a:spcBef>
            </a:pPr>
            <a:r>
              <a:rPr sz="1002" spc="30" dirty="0">
                <a:solidFill>
                  <a:srgbClr val="231F20"/>
                </a:solidFill>
                <a:latin typeface="ＭＳ Ｐ明朝" panose="02020600040205080304" pitchFamily="18" charset="-128"/>
                <a:ea typeface="ＭＳ Ｐ明朝" panose="02020600040205080304" pitchFamily="18" charset="-128"/>
                <a:cs typeface="PMingLiU"/>
              </a:rPr>
              <a:t>60</a:t>
            </a:r>
            <a:endParaRPr sz="1002" dirty="0">
              <a:latin typeface="ＭＳ Ｐ明朝" panose="02020600040205080304" pitchFamily="18" charset="-128"/>
              <a:ea typeface="ＭＳ Ｐ明朝" panose="02020600040205080304" pitchFamily="18" charset="-128"/>
              <a:cs typeface="PMingLiU"/>
            </a:endParaRPr>
          </a:p>
          <a:p>
            <a:pPr marL="12702" marR="5080" indent="22226">
              <a:lnSpc>
                <a:spcPct val="116700"/>
              </a:lnSpc>
              <a:tabLst>
                <a:tab pos="816692" algn="l"/>
              </a:tabLst>
            </a:pPr>
            <a:r>
              <a:rPr sz="1002" spc="30" dirty="0">
                <a:solidFill>
                  <a:srgbClr val="231F20"/>
                </a:solidFill>
                <a:latin typeface="ＭＳ Ｐ明朝" panose="02020600040205080304" pitchFamily="18" charset="-128"/>
                <a:ea typeface="ＭＳ Ｐ明朝" panose="02020600040205080304" pitchFamily="18" charset="-128"/>
                <a:cs typeface="PMingLiU"/>
              </a:rPr>
              <a:t>(</a:t>
            </a:r>
            <a:r>
              <a:rPr sz="1002" spc="100" dirty="0">
                <a:solidFill>
                  <a:srgbClr val="231F20"/>
                </a:solidFill>
                <a:latin typeface="ＭＳ Ｐ明朝" panose="02020600040205080304" pitchFamily="18" charset="-128"/>
                <a:ea typeface="ＭＳ Ｐ明朝" panose="02020600040205080304" pitchFamily="18" charset="-128"/>
                <a:cs typeface="PMingLiU"/>
              </a:rPr>
              <a:t>調整額</a:t>
            </a:r>
            <a:r>
              <a:rPr sz="1002" spc="30" dirty="0">
                <a:solidFill>
                  <a:srgbClr val="231F20"/>
                </a:solidFill>
                <a:latin typeface="ＭＳ Ｐ明朝" panose="02020600040205080304" pitchFamily="18" charset="-128"/>
                <a:ea typeface="ＭＳ Ｐ明朝" panose="02020600040205080304" pitchFamily="18" charset="-128"/>
                <a:cs typeface="PMingLiU"/>
              </a:rPr>
              <a:t>) </a:t>
            </a:r>
            <a:r>
              <a:rPr sz="1002" spc="35" dirty="0">
                <a:solidFill>
                  <a:srgbClr val="231F20"/>
                </a:solidFill>
                <a:latin typeface="ＭＳ Ｐ明朝" panose="02020600040205080304" pitchFamily="18" charset="-128"/>
                <a:ea typeface="ＭＳ Ｐ明朝" panose="02020600040205080304" pitchFamily="18" charset="-128"/>
                <a:cs typeface="PMingLiU"/>
              </a:rPr>
              <a:t> </a:t>
            </a:r>
            <a:r>
              <a:rPr sz="1002" spc="20" dirty="0">
                <a:solidFill>
                  <a:srgbClr val="231F20"/>
                </a:solidFill>
                <a:latin typeface="ＭＳ Ｐ明朝" panose="02020600040205080304" pitchFamily="18" charset="-128"/>
                <a:ea typeface="ＭＳ Ｐ明朝" panose="02020600040205080304" pitchFamily="18" charset="-128"/>
                <a:cs typeface="PMingLiU"/>
              </a:rPr>
              <a:t>1,950,000円</a:t>
            </a:r>
            <a:r>
              <a:rPr sz="1002" dirty="0">
                <a:solidFill>
                  <a:srgbClr val="231F20"/>
                </a:solidFill>
                <a:latin typeface="ＭＳ Ｐ明朝" panose="02020600040205080304" pitchFamily="18" charset="-128"/>
                <a:ea typeface="ＭＳ Ｐ明朝" panose="02020600040205080304" pitchFamily="18" charset="-128"/>
                <a:cs typeface="PMingLiU"/>
              </a:rPr>
              <a:t>	＝</a:t>
            </a:r>
            <a:endParaRPr sz="1002" dirty="0">
              <a:latin typeface="ＭＳ Ｐ明朝" panose="02020600040205080304" pitchFamily="18" charset="-128"/>
              <a:ea typeface="ＭＳ Ｐ明朝" panose="02020600040205080304" pitchFamily="18" charset="-128"/>
              <a:cs typeface="PMingLiU"/>
            </a:endParaRPr>
          </a:p>
        </p:txBody>
      </p:sp>
      <p:sp>
        <p:nvSpPr>
          <p:cNvPr id="19" name="object 19"/>
          <p:cNvSpPr txBox="1"/>
          <p:nvPr/>
        </p:nvSpPr>
        <p:spPr>
          <a:xfrm>
            <a:off x="5402114" y="2696909"/>
            <a:ext cx="1163101" cy="503341"/>
          </a:xfrm>
          <a:prstGeom prst="rect">
            <a:avLst/>
          </a:prstGeom>
        </p:spPr>
        <p:txBody>
          <a:bodyPr vert="horz" wrap="square" lIns="0" tIns="12698" rIns="0" bIns="0" rtlCol="0">
            <a:spAutoFit/>
          </a:bodyPr>
          <a:lstStyle/>
          <a:p>
            <a:pPr marL="114949">
              <a:spcBef>
                <a:spcPts val="100"/>
              </a:spcBef>
              <a:tabLst>
                <a:tab pos="776049" algn="l"/>
              </a:tabLst>
            </a:pPr>
            <a:r>
              <a:rPr lang="ja-JP" altLang="en-US" sz="1002" spc="25" dirty="0">
                <a:solidFill>
                  <a:srgbClr val="231F20"/>
                </a:solidFill>
                <a:latin typeface="+mn-ea"/>
                <a:cs typeface="PMingLiU"/>
              </a:rPr>
              <a:t> </a:t>
            </a:r>
            <a:r>
              <a:rPr sz="1002" spc="25" dirty="0" smtClean="0">
                <a:solidFill>
                  <a:srgbClr val="231F20"/>
                </a:solidFill>
                <a:latin typeface="ＭＳ Ｐ明朝" panose="02020600040205080304" pitchFamily="18" charset="-128"/>
                <a:ea typeface="ＭＳ Ｐ明朝" panose="02020600040205080304" pitchFamily="18" charset="-128"/>
                <a:cs typeface="PMingLiU"/>
              </a:rPr>
              <a:t>1,950,000</a:t>
            </a:r>
            <a:r>
              <a:rPr sz="1002" spc="25" dirty="0">
                <a:solidFill>
                  <a:srgbClr val="231F20"/>
                </a:solidFill>
                <a:latin typeface="ＭＳ Ｐ明朝" panose="02020600040205080304" pitchFamily="18" charset="-128"/>
                <a:ea typeface="ＭＳ Ｐ明朝" panose="02020600040205080304" pitchFamily="18" charset="-128"/>
                <a:cs typeface="PMingLiU"/>
              </a:rPr>
              <a:t>	</a:t>
            </a:r>
            <a:r>
              <a:rPr lang="en-US" sz="1002" spc="25"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円</a:t>
            </a:r>
            <a:endParaRPr sz="1002" dirty="0">
              <a:latin typeface="ＭＳ Ｐ明朝" panose="02020600040205080304" pitchFamily="18" charset="-128"/>
              <a:ea typeface="ＭＳ Ｐ明朝" panose="02020600040205080304" pitchFamily="18" charset="-128"/>
              <a:cs typeface="PMingLiU"/>
            </a:endParaRPr>
          </a:p>
          <a:p>
            <a:pPr>
              <a:spcBef>
                <a:spcPts val="59"/>
              </a:spcBef>
            </a:pPr>
            <a:endParaRPr sz="1100" dirty="0">
              <a:latin typeface="PMingLiU"/>
              <a:cs typeface="PMingLiU"/>
            </a:endParaRPr>
          </a:p>
          <a:p>
            <a:pPr marL="50806"/>
            <a:r>
              <a:rPr sz="1002" spc="25" dirty="0">
                <a:solidFill>
                  <a:srgbClr val="231F20"/>
                </a:solidFill>
                <a:latin typeface="ＭＳ Ｐ明朝" panose="02020600040205080304" pitchFamily="18" charset="-128"/>
                <a:ea typeface="ＭＳ Ｐ明朝" panose="02020600040205080304" pitchFamily="18" charset="-128"/>
                <a:cs typeface="PMingLiU"/>
              </a:rPr>
              <a:t>22,516,729.</a:t>
            </a:r>
            <a:r>
              <a:rPr sz="1050" spc="30" baseline="47619" dirty="0">
                <a:solidFill>
                  <a:srgbClr val="231F20"/>
                </a:solidFill>
                <a:latin typeface="ＭＳ Ｐ明朝" panose="02020600040205080304" pitchFamily="18" charset="-128"/>
                <a:ea typeface="ＭＳ Ｐ明朝" panose="02020600040205080304" pitchFamily="18" charset="-128"/>
                <a:cs typeface="PMingLiU"/>
              </a:rPr>
              <a:t>68</a:t>
            </a:r>
            <a:r>
              <a:rPr sz="1050" spc="98" baseline="47619" dirty="0">
                <a:solidFill>
                  <a:srgbClr val="231F20"/>
                </a:solidFill>
                <a:latin typeface="ＭＳ Ｐ明朝" panose="02020600040205080304" pitchFamily="18" charset="-128"/>
                <a:ea typeface="ＭＳ Ｐ明朝" panose="02020600040205080304" pitchFamily="18" charset="-128"/>
                <a:cs typeface="PMingLiU"/>
              </a:rPr>
              <a:t> </a:t>
            </a:r>
            <a:r>
              <a:rPr sz="1002" dirty="0">
                <a:solidFill>
                  <a:srgbClr val="231F20"/>
                </a:solidFill>
                <a:latin typeface="ＭＳ Ｐ明朝" panose="02020600040205080304" pitchFamily="18" charset="-128"/>
                <a:ea typeface="ＭＳ Ｐ明朝" panose="02020600040205080304" pitchFamily="18" charset="-128"/>
                <a:cs typeface="PMingLiU"/>
              </a:rPr>
              <a:t>円</a:t>
            </a:r>
            <a:endParaRPr sz="1002" dirty="0">
              <a:latin typeface="ＭＳ Ｐ明朝" panose="02020600040205080304" pitchFamily="18" charset="-128"/>
              <a:ea typeface="ＭＳ Ｐ明朝" panose="02020600040205080304" pitchFamily="18" charset="-128"/>
              <a:cs typeface="PMingLiU"/>
            </a:endParaRPr>
          </a:p>
        </p:txBody>
      </p:sp>
      <p:grpSp>
        <p:nvGrpSpPr>
          <p:cNvPr id="20" name="object 20"/>
          <p:cNvGrpSpPr/>
          <p:nvPr/>
        </p:nvGrpSpPr>
        <p:grpSpPr>
          <a:xfrm>
            <a:off x="1375817" y="1370520"/>
            <a:ext cx="5242558" cy="1946911"/>
            <a:chOff x="1375816" y="1370520"/>
            <a:chExt cx="5242560" cy="1946910"/>
          </a:xfrm>
        </p:grpSpPr>
        <p:sp>
          <p:nvSpPr>
            <p:cNvPr id="21" name="object 21"/>
            <p:cNvSpPr/>
            <p:nvPr/>
          </p:nvSpPr>
          <p:spPr>
            <a:xfrm>
              <a:off x="3441344" y="3126676"/>
              <a:ext cx="88900" cy="0"/>
            </a:xfrm>
            <a:custGeom>
              <a:avLst/>
              <a:gdLst/>
              <a:ahLst/>
              <a:cxnLst/>
              <a:rect l="l" t="t" r="r" b="b"/>
              <a:pathLst>
                <a:path w="88900">
                  <a:moveTo>
                    <a:pt x="0" y="0"/>
                  </a:moveTo>
                  <a:lnTo>
                    <a:pt x="88900" y="0"/>
                  </a:lnTo>
                </a:path>
              </a:pathLst>
            </a:custGeom>
            <a:ln w="3556">
              <a:solidFill>
                <a:srgbClr val="231F20"/>
              </a:solidFill>
            </a:ln>
          </p:spPr>
          <p:txBody>
            <a:bodyPr wrap="square" lIns="0" tIns="0" rIns="0" bIns="0" rtlCol="0"/>
            <a:lstStyle/>
            <a:p>
              <a:endParaRPr/>
            </a:p>
          </p:txBody>
        </p:sp>
        <p:sp>
          <p:nvSpPr>
            <p:cNvPr id="22" name="object 22"/>
            <p:cNvSpPr/>
            <p:nvPr/>
          </p:nvSpPr>
          <p:spPr>
            <a:xfrm>
              <a:off x="6107290" y="3126676"/>
              <a:ext cx="88900" cy="0"/>
            </a:xfrm>
            <a:custGeom>
              <a:avLst/>
              <a:gdLst/>
              <a:ahLst/>
              <a:cxnLst/>
              <a:rect l="l" t="t" r="r" b="b"/>
              <a:pathLst>
                <a:path w="88900">
                  <a:moveTo>
                    <a:pt x="0" y="0"/>
                  </a:moveTo>
                  <a:lnTo>
                    <a:pt x="88900" y="0"/>
                  </a:lnTo>
                </a:path>
              </a:pathLst>
            </a:custGeom>
            <a:ln w="3556">
              <a:solidFill>
                <a:srgbClr val="231F20"/>
              </a:solidFill>
            </a:ln>
          </p:spPr>
          <p:txBody>
            <a:bodyPr wrap="square" lIns="0" tIns="0" rIns="0" bIns="0" rtlCol="0"/>
            <a:lstStyle/>
            <a:p>
              <a:endParaRPr/>
            </a:p>
          </p:txBody>
        </p:sp>
        <p:sp>
          <p:nvSpPr>
            <p:cNvPr id="23" name="object 23"/>
            <p:cNvSpPr/>
            <p:nvPr/>
          </p:nvSpPr>
          <p:spPr>
            <a:xfrm>
              <a:off x="1377594" y="1372298"/>
              <a:ext cx="5238750" cy="1943100"/>
            </a:xfrm>
            <a:custGeom>
              <a:avLst/>
              <a:gdLst/>
              <a:ahLst/>
              <a:cxnLst/>
              <a:rect l="l" t="t" r="r" b="b"/>
              <a:pathLst>
                <a:path w="5238750" h="1943100">
                  <a:moveTo>
                    <a:pt x="0" y="0"/>
                  </a:moveTo>
                  <a:lnTo>
                    <a:pt x="5238750" y="0"/>
                  </a:lnTo>
                  <a:lnTo>
                    <a:pt x="5238750" y="1943100"/>
                  </a:lnTo>
                  <a:lnTo>
                    <a:pt x="0" y="1943100"/>
                  </a:lnTo>
                  <a:lnTo>
                    <a:pt x="0" y="0"/>
                  </a:lnTo>
                  <a:close/>
                </a:path>
              </a:pathLst>
            </a:custGeom>
            <a:ln w="3556">
              <a:solidFill>
                <a:srgbClr val="231F20"/>
              </a:solidFill>
            </a:ln>
          </p:spPr>
          <p:txBody>
            <a:bodyPr wrap="square" lIns="0" tIns="0" rIns="0" bIns="0" rtlCol="0"/>
            <a:lstStyle/>
            <a:p>
              <a:endParaRPr/>
            </a:p>
          </p:txBody>
        </p:sp>
      </p:grpSp>
      <p:sp>
        <p:nvSpPr>
          <p:cNvPr id="24" name="object 24"/>
          <p:cNvSpPr/>
          <p:nvPr/>
        </p:nvSpPr>
        <p:spPr>
          <a:xfrm>
            <a:off x="1359777" y="6016605"/>
            <a:ext cx="5246880" cy="3466399"/>
          </a:xfrm>
          <a:custGeom>
            <a:avLst/>
            <a:gdLst/>
            <a:ahLst/>
            <a:cxnLst/>
            <a:rect l="l" t="t" r="r" b="b"/>
            <a:pathLst>
              <a:path w="5238750" h="2895600">
                <a:moveTo>
                  <a:pt x="0" y="0"/>
                </a:moveTo>
                <a:lnTo>
                  <a:pt x="5238750" y="0"/>
                </a:lnTo>
                <a:lnTo>
                  <a:pt x="5238750" y="2895600"/>
                </a:lnTo>
                <a:lnTo>
                  <a:pt x="0" y="2895600"/>
                </a:lnTo>
                <a:lnTo>
                  <a:pt x="0" y="0"/>
                </a:lnTo>
                <a:close/>
              </a:path>
            </a:pathLst>
          </a:custGeom>
          <a:ln w="3556">
            <a:solidFill>
              <a:srgbClr val="231F20"/>
            </a:solidFill>
          </a:ln>
        </p:spPr>
        <p:txBody>
          <a:bodyPr wrap="square" lIns="0" tIns="0" rIns="0" bIns="0" rtlCol="0"/>
          <a:lstStyle/>
          <a:p>
            <a:endParaRPr dirty="0">
              <a:latin typeface="ＭＳ Ｐ明朝" panose="02020600040205080304" pitchFamily="18" charset="-128"/>
              <a:ea typeface="ＭＳ Ｐ明朝" panose="02020600040205080304" pitchFamily="18" charset="-128"/>
            </a:endParaRPr>
          </a:p>
        </p:txBody>
      </p:sp>
      <p:sp>
        <p:nvSpPr>
          <p:cNvPr id="25" name="object 25"/>
          <p:cNvSpPr txBox="1"/>
          <p:nvPr/>
        </p:nvSpPr>
        <p:spPr>
          <a:xfrm>
            <a:off x="1451610" y="6206972"/>
            <a:ext cx="2250440" cy="1453987"/>
          </a:xfrm>
          <a:prstGeom prst="rect">
            <a:avLst/>
          </a:prstGeom>
        </p:spPr>
        <p:txBody>
          <a:bodyPr vert="horz" wrap="square" lIns="0" tIns="38099" rIns="0" bIns="0" rtlCol="0">
            <a:spAutoFit/>
          </a:bodyPr>
          <a:lstStyle/>
          <a:p>
            <a:pPr marL="12702">
              <a:spcBef>
                <a:spcPts val="300"/>
              </a:spcBef>
            </a:pPr>
            <a:r>
              <a:rPr sz="1002" dirty="0">
                <a:solidFill>
                  <a:srgbClr val="231F20"/>
                </a:solidFill>
                <a:latin typeface="ＭＳ Ｐ明朝" panose="02020600040205080304" pitchFamily="18" charset="-128"/>
                <a:ea typeface="ＭＳ Ｐ明朝" panose="02020600040205080304" pitchFamily="18" charset="-128"/>
                <a:cs typeface="PMingLiU"/>
              </a:rPr>
              <a:t>適用給料表及び級</a:t>
            </a:r>
            <a:endParaRPr sz="1002" dirty="0">
              <a:latin typeface="ＭＳ Ｐ明朝" panose="02020600040205080304" pitchFamily="18" charset="-128"/>
              <a:ea typeface="ＭＳ Ｐ明朝" panose="02020600040205080304" pitchFamily="18" charset="-128"/>
              <a:cs typeface="PMingLiU"/>
            </a:endParaRPr>
          </a:p>
          <a:p>
            <a:pPr marL="12702" marR="452801">
              <a:lnSpc>
                <a:spcPct val="116700"/>
              </a:lnSpc>
            </a:pPr>
            <a:r>
              <a:rPr sz="1002" dirty="0">
                <a:solidFill>
                  <a:srgbClr val="231F20"/>
                </a:solidFill>
                <a:latin typeface="ＭＳ Ｐ明朝" panose="02020600040205080304" pitchFamily="18" charset="-128"/>
                <a:ea typeface="ＭＳ Ｐ明朝" panose="02020600040205080304" pitchFamily="18" charset="-128"/>
                <a:cs typeface="PMingLiU"/>
              </a:rPr>
              <a:t>退職の日の年度末における年齢 退職の日における給料月額</a:t>
            </a:r>
            <a:endParaRPr sz="1002" dirty="0">
              <a:latin typeface="ＭＳ Ｐ明朝" panose="02020600040205080304" pitchFamily="18" charset="-128"/>
              <a:ea typeface="ＭＳ Ｐ明朝" panose="02020600040205080304" pitchFamily="18" charset="-128"/>
              <a:cs typeface="PMingLiU"/>
            </a:endParaRPr>
          </a:p>
          <a:p>
            <a:pPr marL="12702" marR="1722296">
              <a:lnSpc>
                <a:spcPct val="116700"/>
              </a:lnSpc>
            </a:pPr>
            <a:r>
              <a:rPr sz="1002" dirty="0">
                <a:solidFill>
                  <a:srgbClr val="231F20"/>
                </a:solidFill>
                <a:latin typeface="ＭＳ Ｐ明朝" panose="02020600040205080304" pitchFamily="18" charset="-128"/>
                <a:ea typeface="ＭＳ Ｐ明朝" panose="02020600040205080304" pitchFamily="18" charset="-128"/>
                <a:cs typeface="PMingLiU"/>
              </a:rPr>
              <a:t>勤続期間 退職事由</a:t>
            </a:r>
            <a:endParaRPr sz="1002" dirty="0">
              <a:latin typeface="ＭＳ Ｐ明朝" panose="02020600040205080304" pitchFamily="18" charset="-128"/>
              <a:ea typeface="ＭＳ Ｐ明朝" panose="02020600040205080304" pitchFamily="18" charset="-128"/>
              <a:cs typeface="PMingLiU"/>
            </a:endParaRPr>
          </a:p>
          <a:p>
            <a:pPr marL="12702">
              <a:spcBef>
                <a:spcPts val="201"/>
              </a:spcBef>
            </a:pPr>
            <a:r>
              <a:rPr sz="1002" dirty="0">
                <a:solidFill>
                  <a:srgbClr val="231F20"/>
                </a:solidFill>
                <a:latin typeface="ＭＳ Ｐ明朝" panose="02020600040205080304" pitchFamily="18" charset="-128"/>
                <a:ea typeface="ＭＳ Ｐ明朝" panose="02020600040205080304" pitchFamily="18" charset="-128"/>
                <a:cs typeface="PMingLiU"/>
              </a:rPr>
              <a:t>調整額</a:t>
            </a:r>
            <a:r>
              <a:rPr sz="1002" spc="144" dirty="0">
                <a:solidFill>
                  <a:srgbClr val="231F20"/>
                </a:solidFill>
                <a:latin typeface="ＭＳ Ｐ明朝" panose="02020600040205080304" pitchFamily="18" charset="-128"/>
                <a:ea typeface="ＭＳ Ｐ明朝" panose="02020600040205080304" pitchFamily="18" charset="-128"/>
                <a:cs typeface="PMingLiU"/>
              </a:rPr>
              <a:t> </a:t>
            </a:r>
            <a:r>
              <a:rPr sz="1002" spc="20" dirty="0">
                <a:solidFill>
                  <a:srgbClr val="231F20"/>
                </a:solidFill>
                <a:latin typeface="ＭＳ Ｐ明朝" panose="02020600040205080304" pitchFamily="18" charset="-128"/>
                <a:ea typeface="ＭＳ Ｐ明朝" panose="02020600040205080304" pitchFamily="18" charset="-128"/>
                <a:cs typeface="PMingLiU"/>
              </a:rPr>
              <a:t>(</a:t>
            </a:r>
            <a:r>
              <a:rPr sz="1002" spc="67" dirty="0">
                <a:solidFill>
                  <a:srgbClr val="231F20"/>
                </a:solidFill>
                <a:latin typeface="ＭＳ Ｐ明朝" panose="02020600040205080304" pitchFamily="18" charset="-128"/>
                <a:ea typeface="ＭＳ Ｐ明朝" panose="02020600040205080304" pitchFamily="18" charset="-128"/>
                <a:cs typeface="PMingLiU"/>
              </a:rPr>
              <a:t>経験年数</a:t>
            </a:r>
            <a:r>
              <a:rPr sz="1002" spc="30" dirty="0">
                <a:solidFill>
                  <a:srgbClr val="231F20"/>
                </a:solidFill>
                <a:latin typeface="ＭＳ Ｐ明朝" panose="02020600040205080304" pitchFamily="18" charset="-128"/>
                <a:ea typeface="ＭＳ Ｐ明朝" panose="02020600040205080304" pitchFamily="18" charset="-128"/>
                <a:cs typeface="PMingLiU"/>
              </a:rPr>
              <a:t>37</a:t>
            </a:r>
            <a:r>
              <a:rPr sz="1002" spc="67" dirty="0">
                <a:solidFill>
                  <a:srgbClr val="231F20"/>
                </a:solidFill>
                <a:latin typeface="ＭＳ Ｐ明朝" panose="02020600040205080304" pitchFamily="18" charset="-128"/>
                <a:ea typeface="ＭＳ Ｐ明朝" panose="02020600040205080304" pitchFamily="18" charset="-128"/>
                <a:cs typeface="PMingLiU"/>
              </a:rPr>
              <a:t>年</a:t>
            </a:r>
            <a:r>
              <a:rPr sz="1002" spc="20" dirty="0" smtClean="0">
                <a:solidFill>
                  <a:srgbClr val="231F20"/>
                </a:solidFill>
                <a:latin typeface="ＭＳ Ｐ明朝" panose="02020600040205080304" pitchFamily="18" charset="-128"/>
                <a:ea typeface="ＭＳ Ｐ明朝" panose="02020600040205080304" pitchFamily="18" charset="-128"/>
                <a:cs typeface="PMingLiU"/>
              </a:rPr>
              <a:t>)</a:t>
            </a:r>
            <a:endParaRPr lang="en-US" sz="1002" dirty="0">
              <a:latin typeface="ＭＳ Ｐ明朝" panose="02020600040205080304" pitchFamily="18" charset="-128"/>
              <a:ea typeface="ＭＳ Ｐ明朝" panose="02020600040205080304" pitchFamily="18" charset="-128"/>
              <a:cs typeface="PMingLiU"/>
            </a:endParaRPr>
          </a:p>
          <a:p>
            <a:pPr marL="12702">
              <a:spcBef>
                <a:spcPts val="201"/>
              </a:spcBef>
            </a:pPr>
            <a:endParaRPr lang="en-US" sz="1002" dirty="0" smtClean="0">
              <a:solidFill>
                <a:srgbClr val="231F20"/>
              </a:solidFill>
              <a:latin typeface="ＭＳ Ｐ明朝" panose="02020600040205080304" pitchFamily="18" charset="-128"/>
              <a:ea typeface="ＭＳ Ｐ明朝" panose="02020600040205080304" pitchFamily="18" charset="-128"/>
              <a:cs typeface="PMingLiU"/>
            </a:endParaRPr>
          </a:p>
          <a:p>
            <a:pPr marL="12702">
              <a:spcBef>
                <a:spcPts val="201"/>
              </a:spcBef>
            </a:pPr>
            <a:r>
              <a:rPr lang="en-US" sz="1002" dirty="0">
                <a:solidFill>
                  <a:srgbClr val="231F20"/>
                </a:solidFill>
                <a:latin typeface="ＭＳ Ｐ明朝" panose="02020600040205080304" pitchFamily="18" charset="-128"/>
                <a:ea typeface="ＭＳ Ｐ明朝" panose="02020600040205080304" pitchFamily="18" charset="-128"/>
                <a:cs typeface="PMingLiU"/>
              </a:rPr>
              <a:t> </a:t>
            </a:r>
            <a:r>
              <a:rPr 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【給料月額】	</a:t>
            </a:r>
            <a:r>
              <a:rPr lang="en-US" sz="1002" dirty="0" smtClean="0">
                <a:solidFill>
                  <a:srgbClr val="231F20"/>
                </a:solidFill>
                <a:latin typeface="ＭＳ Ｐ明朝" panose="02020600040205080304" pitchFamily="18" charset="-128"/>
                <a:ea typeface="ＭＳ Ｐ明朝" panose="02020600040205080304" pitchFamily="18" charset="-128"/>
                <a:cs typeface="PMingLiU"/>
              </a:rPr>
              <a:t>                 </a:t>
            </a:r>
            <a:r>
              <a:rPr sz="1002" spc="25" dirty="0" smtClean="0">
                <a:solidFill>
                  <a:srgbClr val="231F20"/>
                </a:solidFill>
                <a:latin typeface="ＭＳ Ｐ明朝" panose="02020600040205080304" pitchFamily="18" charset="-128"/>
                <a:ea typeface="ＭＳ Ｐ明朝" panose="02020600040205080304" pitchFamily="18" charset="-128"/>
                <a:cs typeface="PMingLiU"/>
              </a:rPr>
              <a:t>431,087</a:t>
            </a:r>
            <a:r>
              <a:rPr sz="1002" spc="74" dirty="0" smtClean="0">
                <a:solidFill>
                  <a:srgbClr val="231F20"/>
                </a:solidFill>
                <a:latin typeface="ＭＳ Ｐ明朝" panose="02020600040205080304" pitchFamily="18" charset="-128"/>
                <a:ea typeface="ＭＳ Ｐ明朝" panose="02020600040205080304" pitchFamily="18" charset="-128"/>
                <a:cs typeface="PMingLiU"/>
              </a:rPr>
              <a:t> </a:t>
            </a:r>
            <a:r>
              <a:rPr sz="1002" dirty="0" smtClean="0">
                <a:solidFill>
                  <a:srgbClr val="231F20"/>
                </a:solidFill>
                <a:latin typeface="ＭＳ Ｐ明朝" panose="02020600040205080304" pitchFamily="18" charset="-128"/>
                <a:ea typeface="ＭＳ Ｐ明朝" panose="02020600040205080304" pitchFamily="18" charset="-128"/>
                <a:cs typeface="PMingLiU"/>
              </a:rPr>
              <a:t>円</a:t>
            </a:r>
            <a:endParaRPr sz="1002" dirty="0">
              <a:latin typeface="ＭＳ Ｐ明朝" panose="02020600040205080304" pitchFamily="18" charset="-128"/>
              <a:ea typeface="ＭＳ Ｐ明朝" panose="02020600040205080304" pitchFamily="18" charset="-128"/>
              <a:cs typeface="PMingLiU"/>
            </a:endParaRPr>
          </a:p>
        </p:txBody>
      </p:sp>
      <p:sp>
        <p:nvSpPr>
          <p:cNvPr id="26" name="object 26"/>
          <p:cNvSpPr txBox="1"/>
          <p:nvPr/>
        </p:nvSpPr>
        <p:spPr>
          <a:xfrm>
            <a:off x="3970932" y="6221160"/>
            <a:ext cx="1610360" cy="1362743"/>
          </a:xfrm>
          <a:prstGeom prst="rect">
            <a:avLst/>
          </a:prstGeom>
        </p:spPr>
        <p:txBody>
          <a:bodyPr vert="horz" wrap="square" lIns="0" tIns="12698" rIns="0" bIns="0" rtlCol="0">
            <a:spAutoFit/>
          </a:bodyPr>
          <a:lstStyle/>
          <a:p>
            <a:pPr marL="581718" marR="132094">
              <a:lnSpc>
                <a:spcPct val="116700"/>
              </a:lnSpc>
              <a:spcBef>
                <a:spcPts val="100"/>
              </a:spcBef>
            </a:pPr>
            <a:r>
              <a:rPr sz="1002" spc="40" dirty="0">
                <a:solidFill>
                  <a:srgbClr val="231F20"/>
                </a:solidFill>
                <a:latin typeface="ＭＳ Ｐ明朝" panose="02020600040205080304" pitchFamily="18" charset="-128"/>
                <a:ea typeface="ＭＳ Ｐ明朝" panose="02020600040205080304" pitchFamily="18" charset="-128"/>
                <a:cs typeface="PMingLiU"/>
              </a:rPr>
              <a:t>教育職(二)２級  </a:t>
            </a:r>
            <a:r>
              <a:rPr sz="1002" spc="10" dirty="0">
                <a:solidFill>
                  <a:srgbClr val="231F20"/>
                </a:solidFill>
                <a:latin typeface="ＭＳ Ｐ明朝" panose="02020600040205080304" pitchFamily="18" charset="-128"/>
                <a:ea typeface="ＭＳ Ｐ明朝" panose="02020600040205080304" pitchFamily="18" charset="-128"/>
                <a:cs typeface="PMingLiU"/>
              </a:rPr>
              <a:t>59</a:t>
            </a:r>
            <a:r>
              <a:rPr sz="1002" spc="30" dirty="0">
                <a:solidFill>
                  <a:srgbClr val="231F20"/>
                </a:solidFill>
                <a:latin typeface="ＭＳ Ｐ明朝" panose="02020600040205080304" pitchFamily="18" charset="-128"/>
                <a:ea typeface="ＭＳ Ｐ明朝" panose="02020600040205080304" pitchFamily="18" charset="-128"/>
                <a:cs typeface="PMingLiU"/>
              </a:rPr>
              <a:t>歳</a:t>
            </a:r>
            <a:endParaRPr sz="1002" dirty="0">
              <a:latin typeface="ＭＳ Ｐ明朝" panose="02020600040205080304" pitchFamily="18" charset="-128"/>
              <a:ea typeface="ＭＳ Ｐ明朝" panose="02020600040205080304" pitchFamily="18" charset="-128"/>
              <a:cs typeface="PMingLiU"/>
            </a:endParaRPr>
          </a:p>
          <a:p>
            <a:pPr marL="581718">
              <a:spcBef>
                <a:spcPts val="201"/>
              </a:spcBef>
            </a:pPr>
            <a:r>
              <a:rPr sz="1002" spc="20" dirty="0">
                <a:solidFill>
                  <a:srgbClr val="231F20"/>
                </a:solidFill>
                <a:latin typeface="ＭＳ Ｐ明朝" panose="02020600040205080304" pitchFamily="18" charset="-128"/>
                <a:ea typeface="ＭＳ Ｐ明朝" panose="02020600040205080304" pitchFamily="18" charset="-128"/>
                <a:cs typeface="PMingLiU"/>
              </a:rPr>
              <a:t>431,087円</a:t>
            </a:r>
            <a:endParaRPr sz="1002" dirty="0">
              <a:latin typeface="ＭＳ Ｐ明朝" panose="02020600040205080304" pitchFamily="18" charset="-128"/>
              <a:ea typeface="ＭＳ Ｐ明朝" panose="02020600040205080304" pitchFamily="18" charset="-128"/>
              <a:cs typeface="PMingLiU"/>
            </a:endParaRPr>
          </a:p>
          <a:p>
            <a:pPr marL="581084">
              <a:spcBef>
                <a:spcPts val="201"/>
              </a:spcBef>
            </a:pPr>
            <a:r>
              <a:rPr sz="1002" spc="10" dirty="0">
                <a:solidFill>
                  <a:srgbClr val="231F20"/>
                </a:solidFill>
                <a:latin typeface="ＭＳ Ｐ明朝" panose="02020600040205080304" pitchFamily="18" charset="-128"/>
                <a:ea typeface="ＭＳ Ｐ明朝" panose="02020600040205080304" pitchFamily="18" charset="-128"/>
                <a:cs typeface="PMingLiU"/>
              </a:rPr>
              <a:t>36年１月</a:t>
            </a:r>
            <a:endParaRPr sz="1002" dirty="0">
              <a:latin typeface="ＭＳ Ｐ明朝" panose="02020600040205080304" pitchFamily="18" charset="-128"/>
              <a:ea typeface="ＭＳ Ｐ明朝" panose="02020600040205080304" pitchFamily="18" charset="-128"/>
              <a:cs typeface="PMingLiU"/>
            </a:endParaRPr>
          </a:p>
          <a:p>
            <a:pPr marL="581084">
              <a:spcBef>
                <a:spcPts val="201"/>
              </a:spcBef>
            </a:pPr>
            <a:r>
              <a:rPr sz="1002" dirty="0">
                <a:solidFill>
                  <a:srgbClr val="231F20"/>
                </a:solidFill>
                <a:latin typeface="ＭＳ Ｐ明朝" panose="02020600040205080304" pitchFamily="18" charset="-128"/>
                <a:ea typeface="ＭＳ Ｐ明朝" panose="02020600040205080304" pitchFamily="18" charset="-128"/>
                <a:cs typeface="PMingLiU"/>
              </a:rPr>
              <a:t>応募認定退職</a:t>
            </a:r>
            <a:endParaRPr sz="1002" dirty="0">
              <a:latin typeface="ＭＳ Ｐ明朝" panose="02020600040205080304" pitchFamily="18" charset="-128"/>
              <a:ea typeface="ＭＳ Ｐ明朝" panose="02020600040205080304" pitchFamily="18" charset="-128"/>
              <a:cs typeface="PMingLiU"/>
            </a:endParaRPr>
          </a:p>
          <a:p>
            <a:pPr marL="581084">
              <a:spcBef>
                <a:spcPts val="201"/>
              </a:spcBef>
            </a:pPr>
            <a:r>
              <a:rPr sz="1002" dirty="0">
                <a:solidFill>
                  <a:srgbClr val="231F20"/>
                </a:solidFill>
                <a:latin typeface="ＭＳ Ｐ明朝" panose="02020600040205080304" pitchFamily="18" charset="-128"/>
                <a:ea typeface="ＭＳ Ｐ明朝" panose="02020600040205080304" pitchFamily="18" charset="-128"/>
                <a:cs typeface="PMingLiU"/>
              </a:rPr>
              <a:t>第６号区分  </a:t>
            </a:r>
            <a:r>
              <a:rPr sz="1002" spc="130" dirty="0">
                <a:solidFill>
                  <a:srgbClr val="231F20"/>
                </a:solidFill>
                <a:latin typeface="ＭＳ Ｐ明朝" panose="02020600040205080304" pitchFamily="18" charset="-128"/>
                <a:ea typeface="ＭＳ Ｐ明朝" panose="02020600040205080304" pitchFamily="18" charset="-128"/>
                <a:cs typeface="PMingLiU"/>
              </a:rPr>
              <a:t> </a:t>
            </a:r>
            <a:r>
              <a:rPr sz="1002" spc="10" dirty="0">
                <a:solidFill>
                  <a:srgbClr val="231F20"/>
                </a:solidFill>
                <a:latin typeface="ＭＳ Ｐ明朝" panose="02020600040205080304" pitchFamily="18" charset="-128"/>
                <a:ea typeface="ＭＳ Ｐ明朝" panose="02020600040205080304" pitchFamily="18" charset="-128"/>
                <a:cs typeface="PMingLiU"/>
              </a:rPr>
              <a:t>60</a:t>
            </a:r>
            <a:r>
              <a:rPr sz="1002" spc="30" dirty="0">
                <a:solidFill>
                  <a:srgbClr val="231F20"/>
                </a:solidFill>
                <a:latin typeface="ＭＳ Ｐ明朝" panose="02020600040205080304" pitchFamily="18" charset="-128"/>
                <a:ea typeface="ＭＳ Ｐ明朝" panose="02020600040205080304" pitchFamily="18" charset="-128"/>
                <a:cs typeface="PMingLiU"/>
              </a:rPr>
              <a:t>月</a:t>
            </a:r>
            <a:endParaRPr sz="1002" dirty="0">
              <a:latin typeface="ＭＳ Ｐ明朝" panose="02020600040205080304" pitchFamily="18" charset="-128"/>
              <a:ea typeface="ＭＳ Ｐ明朝" panose="02020600040205080304" pitchFamily="18" charset="-128"/>
              <a:cs typeface="PMingLiU"/>
            </a:endParaRPr>
          </a:p>
          <a:p>
            <a:pPr marL="12702">
              <a:spcBef>
                <a:spcPts val="930"/>
              </a:spcBef>
              <a:tabLst>
                <a:tab pos="345474" algn="l"/>
                <a:tab pos="1155183" algn="l"/>
              </a:tabLst>
            </a:pPr>
            <a:endParaRPr sz="1002" dirty="0">
              <a:latin typeface="PMingLiU"/>
              <a:cs typeface="PMingLiU"/>
            </a:endParaRPr>
          </a:p>
        </p:txBody>
      </p:sp>
      <p:sp>
        <p:nvSpPr>
          <p:cNvPr id="27" name="object 27"/>
          <p:cNvSpPr txBox="1"/>
          <p:nvPr/>
        </p:nvSpPr>
        <p:spPr>
          <a:xfrm>
            <a:off x="5666386" y="7465669"/>
            <a:ext cx="704850" cy="167031"/>
          </a:xfrm>
          <a:prstGeom prst="rect">
            <a:avLst/>
          </a:prstGeom>
        </p:spPr>
        <p:txBody>
          <a:bodyPr vert="horz" wrap="square" lIns="0" tIns="12698" rIns="0" bIns="0" rtlCol="0">
            <a:spAutoFit/>
          </a:bodyPr>
          <a:lstStyle/>
          <a:p>
            <a:pPr marL="38104">
              <a:spcBef>
                <a:spcPts val="100"/>
              </a:spcBef>
            </a:pPr>
            <a:r>
              <a:rPr sz="1002" spc="25" dirty="0">
                <a:solidFill>
                  <a:srgbClr val="231F20"/>
                </a:solidFill>
                <a:latin typeface="ＭＳ Ｐ明朝" panose="02020600040205080304" pitchFamily="18" charset="-128"/>
                <a:ea typeface="ＭＳ Ｐ明朝" panose="02020600040205080304" pitchFamily="18" charset="-128"/>
                <a:cs typeface="PMingLiU"/>
              </a:rPr>
              <a:t>439,708</a:t>
            </a:r>
            <a:r>
              <a:rPr sz="1050" u="sng" spc="35" baseline="47619"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74</a:t>
            </a:r>
            <a:r>
              <a:rPr sz="1002" dirty="0">
                <a:solidFill>
                  <a:srgbClr val="231F20"/>
                </a:solidFill>
                <a:latin typeface="ＭＳ Ｐ明朝" panose="02020600040205080304" pitchFamily="18" charset="-128"/>
                <a:ea typeface="ＭＳ Ｐ明朝" panose="02020600040205080304" pitchFamily="18" charset="-128"/>
                <a:cs typeface="PMingLiU"/>
              </a:rPr>
              <a:t>円</a:t>
            </a:r>
            <a:endParaRPr sz="1002" dirty="0">
              <a:latin typeface="ＭＳ Ｐ明朝" panose="02020600040205080304" pitchFamily="18" charset="-128"/>
              <a:ea typeface="ＭＳ Ｐ明朝" panose="02020600040205080304" pitchFamily="18" charset="-128"/>
              <a:cs typeface="PMingLiU"/>
            </a:endParaRPr>
          </a:p>
        </p:txBody>
      </p:sp>
      <p:graphicFrame>
        <p:nvGraphicFramePr>
          <p:cNvPr id="28" name="object 28"/>
          <p:cNvGraphicFramePr>
            <a:graphicFrameLocks noGrp="1"/>
          </p:cNvGraphicFramePr>
          <p:nvPr>
            <p:extLst>
              <p:ext uri="{D42A27DB-BD31-4B8C-83A1-F6EECF244321}">
                <p14:modId xmlns:p14="http://schemas.microsoft.com/office/powerpoint/2010/main" val="3448818512"/>
              </p:ext>
            </p:extLst>
          </p:nvPr>
        </p:nvGraphicFramePr>
        <p:xfrm>
          <a:off x="1593055" y="7780814"/>
          <a:ext cx="4885807" cy="1528286"/>
        </p:xfrm>
        <a:graphic>
          <a:graphicData uri="http://schemas.openxmlformats.org/drawingml/2006/table">
            <a:tbl>
              <a:tblPr firstRow="1" bandRow="1">
                <a:tableStyleId>{2D5ABB26-0587-4C30-8999-92F81FD0307C}</a:tableStyleId>
              </a:tblPr>
              <a:tblGrid>
                <a:gridCol w="1129473"/>
                <a:gridCol w="1114660"/>
                <a:gridCol w="367103"/>
                <a:gridCol w="867698"/>
                <a:gridCol w="387128"/>
                <a:gridCol w="1019745"/>
              </a:tblGrid>
              <a:tr h="520027">
                <a:tc>
                  <a:txBody>
                    <a:bodyPr/>
                    <a:lstStyle/>
                    <a:p>
                      <a:pPr>
                        <a:lnSpc>
                          <a:spcPct val="100000"/>
                        </a:lnSpc>
                        <a:spcBef>
                          <a:spcPts val="15"/>
                        </a:spcBef>
                      </a:pPr>
                      <a:endParaRPr sz="1600" dirty="0">
                        <a:latin typeface="ＭＳ Ｐ明朝" panose="02020600040205080304" pitchFamily="18" charset="-128"/>
                        <a:ea typeface="ＭＳ Ｐ明朝" panose="02020600040205080304" pitchFamily="18" charset="-128"/>
                        <a:cs typeface="Times New Roman"/>
                      </a:endParaRPr>
                    </a:p>
                    <a:p>
                      <a:pPr marL="31750">
                        <a:lnSpc>
                          <a:spcPct val="100000"/>
                        </a:lnSpc>
                        <a:spcBef>
                          <a:spcPts val="5"/>
                        </a:spcBef>
                      </a:pPr>
                      <a:r>
                        <a:rPr sz="1000" dirty="0">
                          <a:solidFill>
                            <a:srgbClr val="231F20"/>
                          </a:solidFill>
                          <a:latin typeface="ＭＳ Ｐ明朝" panose="02020600040205080304" pitchFamily="18" charset="-128"/>
                          <a:ea typeface="ＭＳ Ｐ明朝" panose="02020600040205080304" pitchFamily="18" charset="-128"/>
                          <a:cs typeface="PMingLiU"/>
                        </a:rPr>
                        <a:t>【基本額】</a:t>
                      </a:r>
                      <a:endParaRPr sz="1000" dirty="0">
                        <a:latin typeface="ＭＳ Ｐ明朝" panose="02020600040205080304" pitchFamily="18" charset="-128"/>
                        <a:ea typeface="ＭＳ Ｐ明朝" panose="02020600040205080304" pitchFamily="18" charset="-128"/>
                        <a:cs typeface="PMingLiU"/>
                      </a:endParaRPr>
                    </a:p>
                  </a:txBody>
                  <a:tcPr marL="0" marR="0" marT="1905" marB="0"/>
                </a:tc>
                <a:tc>
                  <a:txBody>
                    <a:bodyPr/>
                    <a:lstStyle/>
                    <a:p>
                      <a:pPr marL="297815">
                        <a:lnSpc>
                          <a:spcPts val="1060"/>
                        </a:lnSpc>
                      </a:pPr>
                      <a:r>
                        <a:rPr sz="1000" dirty="0">
                          <a:solidFill>
                            <a:srgbClr val="231F20"/>
                          </a:solidFill>
                          <a:latin typeface="ＭＳ Ｐ明朝" panose="02020600040205080304" pitchFamily="18" charset="-128"/>
                          <a:ea typeface="ＭＳ Ｐ明朝" panose="02020600040205080304" pitchFamily="18" charset="-128"/>
                          <a:cs typeface="PMingLiU"/>
                        </a:rPr>
                        <a:t>(給料月額)</a:t>
                      </a:r>
                      <a:endParaRPr sz="1000" dirty="0">
                        <a:latin typeface="ＭＳ Ｐ明朝" panose="02020600040205080304" pitchFamily="18" charset="-128"/>
                        <a:ea typeface="ＭＳ Ｐ明朝" panose="02020600040205080304" pitchFamily="18" charset="-128"/>
                        <a:cs typeface="PMingLiU"/>
                      </a:endParaRPr>
                    </a:p>
                    <a:p>
                      <a:pPr marL="304165">
                        <a:lnSpc>
                          <a:spcPct val="100000"/>
                        </a:lnSpc>
                        <a:spcBef>
                          <a:spcPts val="800"/>
                        </a:spcBef>
                      </a:pPr>
                      <a:r>
                        <a:rPr sz="1000" dirty="0">
                          <a:solidFill>
                            <a:srgbClr val="231F20"/>
                          </a:solidFill>
                          <a:latin typeface="ＭＳ Ｐ明朝" panose="02020600040205080304" pitchFamily="18" charset="-128"/>
                          <a:ea typeface="ＭＳ Ｐ明朝" panose="02020600040205080304" pitchFamily="18" charset="-128"/>
                          <a:cs typeface="PMingLiU"/>
                        </a:rPr>
                        <a:t>439,708</a:t>
                      </a:r>
                      <a:r>
                        <a:rPr sz="1000" u="sng" baseline="47619"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74</a:t>
                      </a:r>
                      <a:r>
                        <a:rPr sz="1000" dirty="0">
                          <a:solidFill>
                            <a:srgbClr val="231F20"/>
                          </a:solidFill>
                          <a:latin typeface="ＭＳ Ｐ明朝" panose="02020600040205080304" pitchFamily="18" charset="-128"/>
                          <a:ea typeface="ＭＳ Ｐ明朝" panose="02020600040205080304" pitchFamily="18" charset="-128"/>
                          <a:cs typeface="PMingLiU"/>
                        </a:rPr>
                        <a:t>円</a:t>
                      </a:r>
                      <a:endParaRPr sz="1000" dirty="0">
                        <a:latin typeface="ＭＳ Ｐ明朝" panose="02020600040205080304" pitchFamily="18" charset="-128"/>
                        <a:ea typeface="ＭＳ Ｐ明朝" panose="02020600040205080304" pitchFamily="18" charset="-128"/>
                        <a:cs typeface="PMingLiU"/>
                      </a:endParaRPr>
                    </a:p>
                  </a:txBody>
                  <a:tcPr marL="0" marR="0" marT="0" marB="0"/>
                </a:tc>
                <a:tc>
                  <a:txBody>
                    <a:bodyPr/>
                    <a:lstStyle/>
                    <a:p>
                      <a:pPr>
                        <a:lnSpc>
                          <a:spcPct val="100000"/>
                        </a:lnSpc>
                        <a:spcBef>
                          <a:spcPts val="15"/>
                        </a:spcBef>
                      </a:pPr>
                      <a:endParaRPr sz="1600" dirty="0">
                        <a:latin typeface="ＭＳ Ｐ明朝" panose="02020600040205080304" pitchFamily="18" charset="-128"/>
                        <a:ea typeface="ＭＳ Ｐ明朝" panose="02020600040205080304" pitchFamily="18" charset="-128"/>
                        <a:cs typeface="Times New Roman"/>
                      </a:endParaRPr>
                    </a:p>
                    <a:p>
                      <a:pPr marL="31115" algn="ctr">
                        <a:lnSpc>
                          <a:spcPct val="100000"/>
                        </a:lnSpc>
                        <a:spcBef>
                          <a:spcPts val="5"/>
                        </a:spcBef>
                      </a:pPr>
                      <a:r>
                        <a:rPr sz="100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1905" marB="0"/>
                </a:tc>
                <a:tc>
                  <a:txBody>
                    <a:bodyPr/>
                    <a:lstStyle/>
                    <a:p>
                      <a:pPr algn="ctr">
                        <a:lnSpc>
                          <a:spcPts val="1060"/>
                        </a:lnSpc>
                      </a:pPr>
                      <a:r>
                        <a:rPr sz="1000" spc="25" dirty="0">
                          <a:solidFill>
                            <a:srgbClr val="231F20"/>
                          </a:solidFill>
                          <a:latin typeface="ＭＳ Ｐ明朝" panose="02020600040205080304" pitchFamily="18" charset="-128"/>
                          <a:ea typeface="ＭＳ Ｐ明朝" panose="02020600040205080304" pitchFamily="18" charset="-128"/>
                          <a:cs typeface="PMingLiU"/>
                        </a:rPr>
                        <a:t>(</a:t>
                      </a:r>
                      <a:r>
                        <a:rPr sz="1000" spc="80" dirty="0">
                          <a:solidFill>
                            <a:srgbClr val="231F20"/>
                          </a:solidFill>
                          <a:latin typeface="ＭＳ Ｐ明朝" panose="02020600040205080304" pitchFamily="18" charset="-128"/>
                          <a:ea typeface="ＭＳ Ｐ明朝" panose="02020600040205080304" pitchFamily="18" charset="-128"/>
                          <a:cs typeface="PMingLiU"/>
                        </a:rPr>
                        <a:t>支給割合</a:t>
                      </a:r>
                      <a:r>
                        <a:rPr sz="1000" spc="25"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p>
                      <a:pPr algn="ctr">
                        <a:lnSpc>
                          <a:spcPct val="100000"/>
                        </a:lnSpc>
                        <a:spcBef>
                          <a:spcPts val="800"/>
                        </a:spcBef>
                      </a:pPr>
                      <a:r>
                        <a:rPr sz="1000" spc="25" dirty="0">
                          <a:solidFill>
                            <a:srgbClr val="231F20"/>
                          </a:solidFill>
                          <a:latin typeface="ＭＳ Ｐ明朝" panose="02020600040205080304" pitchFamily="18" charset="-128"/>
                          <a:ea typeface="ＭＳ Ｐ明朝" panose="02020600040205080304" pitchFamily="18" charset="-128"/>
                          <a:cs typeface="PMingLiU"/>
                        </a:rPr>
                        <a:t>47.709</a:t>
                      </a:r>
                      <a:endParaRPr sz="1000" dirty="0">
                        <a:latin typeface="ＭＳ Ｐ明朝" panose="02020600040205080304" pitchFamily="18" charset="-128"/>
                        <a:ea typeface="ＭＳ Ｐ明朝" panose="02020600040205080304" pitchFamily="18" charset="-128"/>
                        <a:cs typeface="PMingLiU"/>
                      </a:endParaRPr>
                    </a:p>
                  </a:txBody>
                  <a:tcPr marL="0" marR="0" marT="0" marB="0"/>
                </a:tc>
                <a:tc>
                  <a:txBody>
                    <a:bodyPr/>
                    <a:lstStyle/>
                    <a:p>
                      <a:pPr>
                        <a:lnSpc>
                          <a:spcPct val="100000"/>
                        </a:lnSpc>
                        <a:spcBef>
                          <a:spcPts val="15"/>
                        </a:spcBef>
                      </a:pPr>
                      <a:endParaRPr sz="1600" dirty="0">
                        <a:latin typeface="ＭＳ Ｐ明朝" panose="02020600040205080304" pitchFamily="18" charset="-128"/>
                        <a:ea typeface="ＭＳ Ｐ明朝" panose="02020600040205080304" pitchFamily="18" charset="-128"/>
                        <a:cs typeface="Times New Roman"/>
                      </a:endParaRPr>
                    </a:p>
                    <a:p>
                      <a:pPr marL="94615">
                        <a:lnSpc>
                          <a:spcPct val="100000"/>
                        </a:lnSpc>
                        <a:spcBef>
                          <a:spcPts val="5"/>
                        </a:spcBef>
                      </a:pPr>
                      <a:r>
                        <a:rPr sz="100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1905" marB="0"/>
                </a:tc>
                <a:tc>
                  <a:txBody>
                    <a:bodyPr/>
                    <a:lstStyle/>
                    <a:p>
                      <a:pPr marL="234950">
                        <a:lnSpc>
                          <a:spcPts val="1060"/>
                        </a:lnSpc>
                      </a:pPr>
                      <a:r>
                        <a:rPr sz="1000" spc="30" dirty="0">
                          <a:solidFill>
                            <a:srgbClr val="231F20"/>
                          </a:solidFill>
                          <a:latin typeface="ＭＳ Ｐ明朝" panose="02020600040205080304" pitchFamily="18" charset="-128"/>
                          <a:ea typeface="ＭＳ Ｐ明朝" panose="02020600040205080304" pitchFamily="18" charset="-128"/>
                          <a:cs typeface="PMingLiU"/>
                        </a:rPr>
                        <a:t>(</a:t>
                      </a:r>
                      <a:r>
                        <a:rPr sz="1000" spc="100" dirty="0">
                          <a:solidFill>
                            <a:srgbClr val="231F20"/>
                          </a:solidFill>
                          <a:latin typeface="ＭＳ Ｐ明朝" panose="02020600040205080304" pitchFamily="18" charset="-128"/>
                          <a:ea typeface="ＭＳ Ｐ明朝" panose="02020600040205080304" pitchFamily="18" charset="-128"/>
                          <a:cs typeface="PMingLiU"/>
                        </a:rPr>
                        <a:t>基本額</a:t>
                      </a:r>
                      <a:r>
                        <a:rPr sz="1000" spc="3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p>
                      <a:pPr marL="145415">
                        <a:lnSpc>
                          <a:spcPct val="100000"/>
                        </a:lnSpc>
                        <a:spcBef>
                          <a:spcPts val="800"/>
                        </a:spcBef>
                      </a:pPr>
                      <a:r>
                        <a:rPr sz="1000" spc="25" dirty="0">
                          <a:solidFill>
                            <a:srgbClr val="231F20"/>
                          </a:solidFill>
                          <a:latin typeface="ＭＳ Ｐ明朝" panose="02020600040205080304" pitchFamily="18" charset="-128"/>
                          <a:ea typeface="ＭＳ Ｐ明朝" panose="02020600040205080304" pitchFamily="18" charset="-128"/>
                          <a:cs typeface="PMingLiU"/>
                        </a:rPr>
                        <a:t>20,978,064</a:t>
                      </a:r>
                      <a:r>
                        <a:rPr sz="1000" u="sng" spc="37" baseline="47619"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27</a:t>
                      </a:r>
                      <a:r>
                        <a:rPr sz="1000" dirty="0" smtClean="0">
                          <a:solidFill>
                            <a:srgbClr val="231F20"/>
                          </a:solidFill>
                          <a:latin typeface="ＭＳ Ｐ明朝" panose="02020600040205080304" pitchFamily="18" charset="-128"/>
                          <a:ea typeface="ＭＳ Ｐ明朝" panose="02020600040205080304" pitchFamily="18" charset="-128"/>
                          <a:cs typeface="PMingLiU"/>
                        </a:rPr>
                        <a:t>円</a:t>
                      </a:r>
                      <a:endParaRPr lang="en-US" sz="1000" dirty="0" smtClean="0">
                        <a:solidFill>
                          <a:srgbClr val="231F20"/>
                        </a:solidFill>
                        <a:latin typeface="ＭＳ Ｐ明朝" panose="02020600040205080304" pitchFamily="18" charset="-128"/>
                        <a:ea typeface="ＭＳ Ｐ明朝" panose="02020600040205080304" pitchFamily="18" charset="-128"/>
                        <a:cs typeface="PMingLiU"/>
                      </a:endParaRPr>
                    </a:p>
                    <a:p>
                      <a:pPr marL="145415">
                        <a:lnSpc>
                          <a:spcPct val="100000"/>
                        </a:lnSpc>
                        <a:spcBef>
                          <a:spcPts val="800"/>
                        </a:spcBef>
                      </a:pPr>
                      <a:endParaRPr sz="1000" dirty="0">
                        <a:latin typeface="ＭＳ Ｐ明朝" panose="02020600040205080304" pitchFamily="18" charset="-128"/>
                        <a:ea typeface="ＭＳ Ｐ明朝" panose="02020600040205080304" pitchFamily="18" charset="-128"/>
                        <a:cs typeface="PMingLiU"/>
                      </a:endParaRPr>
                    </a:p>
                  </a:txBody>
                  <a:tcPr marL="0" marR="0" marT="0" marB="0"/>
                </a:tc>
              </a:tr>
              <a:tr h="151929">
                <a:tc>
                  <a:txBody>
                    <a:bodyPr/>
                    <a:lstStyle/>
                    <a:p>
                      <a:pPr marL="31750">
                        <a:lnSpc>
                          <a:spcPct val="100000"/>
                        </a:lnSpc>
                        <a:spcBef>
                          <a:spcPts val="290"/>
                        </a:spcBef>
                      </a:pPr>
                      <a:r>
                        <a:rPr sz="1000" dirty="0">
                          <a:solidFill>
                            <a:srgbClr val="231F20"/>
                          </a:solidFill>
                          <a:latin typeface="ＭＳ Ｐ明朝" panose="02020600040205080304" pitchFamily="18" charset="-128"/>
                          <a:ea typeface="ＭＳ Ｐ明朝" panose="02020600040205080304" pitchFamily="18" charset="-128"/>
                          <a:cs typeface="PMingLiU"/>
                        </a:rPr>
                        <a:t>【調整額】</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marR="120014" algn="r">
                        <a:lnSpc>
                          <a:spcPct val="100000"/>
                        </a:lnSpc>
                        <a:spcBef>
                          <a:spcPts val="290"/>
                        </a:spcBef>
                      </a:pPr>
                      <a:r>
                        <a:rPr sz="1000" spc="25" dirty="0">
                          <a:solidFill>
                            <a:srgbClr val="231F20"/>
                          </a:solidFill>
                          <a:latin typeface="ＭＳ Ｐ明朝" panose="02020600040205080304" pitchFamily="18" charset="-128"/>
                          <a:ea typeface="ＭＳ Ｐ明朝" panose="02020600040205080304" pitchFamily="18" charset="-128"/>
                          <a:cs typeface="PMingLiU"/>
                        </a:rPr>
                        <a:t>32,500 </a:t>
                      </a:r>
                      <a:r>
                        <a:rPr sz="1000" spc="95" dirty="0">
                          <a:solidFill>
                            <a:srgbClr val="231F20"/>
                          </a:solidFill>
                          <a:latin typeface="ＭＳ Ｐ明朝" panose="02020600040205080304" pitchFamily="18" charset="-128"/>
                          <a:ea typeface="ＭＳ Ｐ明朝" panose="02020600040205080304" pitchFamily="18" charset="-128"/>
                          <a:cs typeface="PMingLiU"/>
                        </a:rPr>
                        <a:t> </a:t>
                      </a:r>
                      <a:r>
                        <a:rPr sz="1000" dirty="0">
                          <a:solidFill>
                            <a:srgbClr val="231F20"/>
                          </a:solidFill>
                          <a:latin typeface="ＭＳ Ｐ明朝" panose="02020600040205080304" pitchFamily="18" charset="-128"/>
                          <a:ea typeface="ＭＳ Ｐ明朝" panose="02020600040205080304" pitchFamily="18" charset="-128"/>
                          <a:cs typeface="PMingLiU"/>
                        </a:rPr>
                        <a:t>円</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marL="31750" algn="ctr">
                        <a:lnSpc>
                          <a:spcPct val="100000"/>
                        </a:lnSpc>
                        <a:spcBef>
                          <a:spcPts val="290"/>
                        </a:spcBef>
                      </a:pPr>
                      <a:r>
                        <a:rPr sz="1000" dirty="0">
                          <a:solidFill>
                            <a:srgbClr val="231F20"/>
                          </a:solidFill>
                          <a:latin typeface="ＭＳ Ｐ明朝" panose="02020600040205080304" pitchFamily="18" charset="-128"/>
                          <a:ea typeface="ＭＳ Ｐ明朝" panose="02020600040205080304" pitchFamily="18" charset="-128"/>
                          <a:cs typeface="PMingLiU"/>
                        </a:rPr>
                        <a:t>×</a:t>
                      </a:r>
                      <a:endParaRPr sz="100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marR="140335" algn="ctr">
                        <a:lnSpc>
                          <a:spcPct val="100000"/>
                        </a:lnSpc>
                        <a:spcBef>
                          <a:spcPts val="290"/>
                        </a:spcBef>
                      </a:pPr>
                      <a:r>
                        <a:rPr sz="1000" spc="30" dirty="0">
                          <a:solidFill>
                            <a:srgbClr val="231F20"/>
                          </a:solidFill>
                          <a:latin typeface="ＭＳ Ｐ明朝" panose="02020600040205080304" pitchFamily="18" charset="-128"/>
                          <a:ea typeface="ＭＳ Ｐ明朝" panose="02020600040205080304" pitchFamily="18" charset="-128"/>
                          <a:cs typeface="PMingLiU"/>
                        </a:rPr>
                        <a:t>60</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marL="95250">
                        <a:lnSpc>
                          <a:spcPct val="100000"/>
                        </a:lnSpc>
                        <a:spcBef>
                          <a:spcPts val="290"/>
                        </a:spcBef>
                      </a:pPr>
                      <a:r>
                        <a:rPr sz="100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marR="24130" algn="r">
                        <a:lnSpc>
                          <a:spcPct val="100000"/>
                        </a:lnSpc>
                        <a:spcBef>
                          <a:spcPts val="290"/>
                        </a:spcBef>
                      </a:pPr>
                      <a:r>
                        <a:rPr sz="1000" spc="25" dirty="0">
                          <a:solidFill>
                            <a:srgbClr val="231F20"/>
                          </a:solidFill>
                          <a:latin typeface="ＭＳ Ｐ明朝" panose="02020600040205080304" pitchFamily="18" charset="-128"/>
                          <a:ea typeface="ＭＳ Ｐ明朝" panose="02020600040205080304" pitchFamily="18" charset="-128"/>
                          <a:cs typeface="PMingLiU"/>
                        </a:rPr>
                        <a:t>1,950,000 </a:t>
                      </a:r>
                      <a:r>
                        <a:rPr sz="1000" dirty="0" smtClean="0">
                          <a:solidFill>
                            <a:srgbClr val="231F20"/>
                          </a:solidFill>
                          <a:latin typeface="ＭＳ Ｐ明朝" panose="02020600040205080304" pitchFamily="18" charset="-128"/>
                          <a:ea typeface="ＭＳ Ｐ明朝" panose="02020600040205080304" pitchFamily="18" charset="-128"/>
                          <a:cs typeface="PMingLiU"/>
                        </a:rPr>
                        <a:t>円</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r>
              <a:tr h="293763">
                <a:tc>
                  <a:txBody>
                    <a:bodyPr/>
                    <a:lstStyle/>
                    <a:p>
                      <a:pPr>
                        <a:lnSpc>
                          <a:spcPct val="100000"/>
                        </a:lnSpc>
                      </a:pPr>
                      <a:endParaRPr sz="1000" dirty="0">
                        <a:latin typeface="ＭＳ Ｐ明朝" panose="02020600040205080304" pitchFamily="18" charset="-128"/>
                        <a:ea typeface="ＭＳ Ｐ明朝" panose="02020600040205080304" pitchFamily="18" charset="-128"/>
                        <a:cs typeface="Times New Roman"/>
                      </a:endParaRPr>
                    </a:p>
                  </a:txBody>
                  <a:tcPr marL="0" marR="0" marT="0" marB="0"/>
                </a:tc>
                <a:tc>
                  <a:txBody>
                    <a:bodyPr/>
                    <a:lstStyle/>
                    <a:p>
                      <a:pPr marL="361315">
                        <a:lnSpc>
                          <a:spcPct val="100000"/>
                        </a:lnSpc>
                        <a:spcBef>
                          <a:spcPts val="290"/>
                        </a:spcBef>
                      </a:pPr>
                      <a:r>
                        <a:rPr sz="1000" spc="30" dirty="0">
                          <a:solidFill>
                            <a:srgbClr val="231F20"/>
                          </a:solidFill>
                          <a:latin typeface="ＭＳ Ｐ明朝" panose="02020600040205080304" pitchFamily="18" charset="-128"/>
                          <a:ea typeface="ＭＳ Ｐ明朝" panose="02020600040205080304" pitchFamily="18" charset="-128"/>
                          <a:cs typeface="PMingLiU"/>
                        </a:rPr>
                        <a:t>(</a:t>
                      </a:r>
                      <a:r>
                        <a:rPr sz="1000" spc="100" dirty="0">
                          <a:solidFill>
                            <a:srgbClr val="231F20"/>
                          </a:solidFill>
                          <a:latin typeface="ＭＳ Ｐ明朝" panose="02020600040205080304" pitchFamily="18" charset="-128"/>
                          <a:ea typeface="ＭＳ Ｐ明朝" panose="02020600040205080304" pitchFamily="18" charset="-128"/>
                          <a:cs typeface="PMingLiU"/>
                        </a:rPr>
                        <a:t>基本額</a:t>
                      </a:r>
                      <a:r>
                        <a:rPr sz="1000" spc="3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a:lnSpc>
                          <a:spcPct val="100000"/>
                        </a:lnSpc>
                      </a:pPr>
                      <a:endParaRPr sz="1000" dirty="0">
                        <a:latin typeface="ＭＳ Ｐ明朝" panose="02020600040205080304" pitchFamily="18" charset="-128"/>
                        <a:ea typeface="ＭＳ Ｐ明朝" panose="02020600040205080304" pitchFamily="18" charset="-128"/>
                        <a:cs typeface="Times New Roman"/>
                      </a:endParaRPr>
                    </a:p>
                  </a:txBody>
                  <a:tcPr marL="0" marR="0" marT="0" marB="0"/>
                </a:tc>
                <a:tc>
                  <a:txBody>
                    <a:bodyPr/>
                    <a:lstStyle/>
                    <a:p>
                      <a:pPr marL="158115">
                        <a:lnSpc>
                          <a:spcPct val="100000"/>
                        </a:lnSpc>
                        <a:spcBef>
                          <a:spcPts val="290"/>
                        </a:spcBef>
                      </a:pPr>
                      <a:r>
                        <a:rPr sz="1000" spc="30" dirty="0">
                          <a:solidFill>
                            <a:srgbClr val="231F20"/>
                          </a:solidFill>
                          <a:latin typeface="ＭＳ Ｐ明朝" panose="02020600040205080304" pitchFamily="18" charset="-128"/>
                          <a:ea typeface="ＭＳ Ｐ明朝" panose="02020600040205080304" pitchFamily="18" charset="-128"/>
                          <a:cs typeface="PMingLiU"/>
                        </a:rPr>
                        <a:t>(</a:t>
                      </a:r>
                      <a:r>
                        <a:rPr sz="1000" spc="100" dirty="0">
                          <a:solidFill>
                            <a:srgbClr val="231F20"/>
                          </a:solidFill>
                          <a:latin typeface="ＭＳ Ｐ明朝" panose="02020600040205080304" pitchFamily="18" charset="-128"/>
                          <a:ea typeface="ＭＳ Ｐ明朝" panose="02020600040205080304" pitchFamily="18" charset="-128"/>
                          <a:cs typeface="PMingLiU"/>
                        </a:rPr>
                        <a:t>調整額</a:t>
                      </a:r>
                      <a:r>
                        <a:rPr sz="1000" spc="3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36830" marB="0"/>
                </a:tc>
                <a:tc>
                  <a:txBody>
                    <a:bodyPr/>
                    <a:lstStyle/>
                    <a:p>
                      <a:pPr>
                        <a:lnSpc>
                          <a:spcPct val="100000"/>
                        </a:lnSpc>
                      </a:pPr>
                      <a:endParaRPr sz="1000">
                        <a:latin typeface="ＭＳ Ｐ明朝" panose="02020600040205080304" pitchFamily="18" charset="-128"/>
                        <a:ea typeface="ＭＳ Ｐ明朝" panose="02020600040205080304" pitchFamily="18" charset="-128"/>
                        <a:cs typeface="Times New Roman"/>
                      </a:endParaRPr>
                    </a:p>
                  </a:txBody>
                  <a:tcPr marL="0" marR="0" marT="0" marB="0"/>
                </a:tc>
                <a:tc>
                  <a:txBody>
                    <a:bodyPr/>
                    <a:lstStyle/>
                    <a:p>
                      <a:pPr>
                        <a:lnSpc>
                          <a:spcPct val="100000"/>
                        </a:lnSpc>
                      </a:pPr>
                      <a:endParaRPr sz="1000" dirty="0">
                        <a:latin typeface="ＭＳ Ｐ明朝" panose="02020600040205080304" pitchFamily="18" charset="-128"/>
                        <a:ea typeface="ＭＳ Ｐ明朝" panose="02020600040205080304" pitchFamily="18" charset="-128"/>
                        <a:cs typeface="Times New Roman"/>
                      </a:endParaRPr>
                    </a:p>
                  </a:txBody>
                  <a:tcPr marL="0" marR="0" marT="0" marB="0"/>
                </a:tc>
              </a:tr>
              <a:tr h="397593">
                <a:tc>
                  <a:txBody>
                    <a:bodyPr/>
                    <a:lstStyle/>
                    <a:p>
                      <a:pPr marL="31750">
                        <a:lnSpc>
                          <a:spcPts val="1180"/>
                        </a:lnSpc>
                        <a:spcBef>
                          <a:spcPts val="465"/>
                        </a:spcBef>
                      </a:pPr>
                      <a:r>
                        <a:rPr sz="1000" dirty="0">
                          <a:solidFill>
                            <a:srgbClr val="231F20"/>
                          </a:solidFill>
                          <a:latin typeface="ＭＳ Ｐ明朝" panose="02020600040205080304" pitchFamily="18" charset="-128"/>
                          <a:ea typeface="ＭＳ Ｐ明朝" panose="02020600040205080304" pitchFamily="18" charset="-128"/>
                          <a:cs typeface="PMingLiU"/>
                        </a:rPr>
                        <a:t>【退職手当額】</a:t>
                      </a:r>
                      <a:endParaRPr sz="1000" dirty="0">
                        <a:latin typeface="ＭＳ Ｐ明朝" panose="02020600040205080304" pitchFamily="18" charset="-128"/>
                        <a:ea typeface="ＭＳ Ｐ明朝" panose="02020600040205080304" pitchFamily="18" charset="-128"/>
                        <a:cs typeface="PMingLiU"/>
                      </a:endParaRPr>
                    </a:p>
                  </a:txBody>
                  <a:tcPr marL="0" marR="0" marT="59055" marB="0"/>
                </a:tc>
                <a:tc>
                  <a:txBody>
                    <a:bodyPr/>
                    <a:lstStyle/>
                    <a:p>
                      <a:pPr marR="119380" algn="r">
                        <a:lnSpc>
                          <a:spcPts val="1180"/>
                        </a:lnSpc>
                        <a:spcBef>
                          <a:spcPts val="465"/>
                        </a:spcBef>
                      </a:pPr>
                      <a:r>
                        <a:rPr sz="1000" spc="25" dirty="0">
                          <a:solidFill>
                            <a:srgbClr val="231F20"/>
                          </a:solidFill>
                          <a:latin typeface="ＭＳ Ｐ明朝" panose="02020600040205080304" pitchFamily="18" charset="-128"/>
                          <a:ea typeface="ＭＳ Ｐ明朝" panose="02020600040205080304" pitchFamily="18" charset="-128"/>
                          <a:cs typeface="PMingLiU"/>
                        </a:rPr>
                        <a:t>20,978,064</a:t>
                      </a:r>
                      <a:r>
                        <a:rPr sz="1000" u="sng" spc="37" baseline="47619"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27</a:t>
                      </a:r>
                      <a:r>
                        <a:rPr sz="1000" dirty="0">
                          <a:solidFill>
                            <a:srgbClr val="231F20"/>
                          </a:solidFill>
                          <a:latin typeface="ＭＳ Ｐ明朝" panose="02020600040205080304" pitchFamily="18" charset="-128"/>
                          <a:ea typeface="ＭＳ Ｐ明朝" panose="02020600040205080304" pitchFamily="18" charset="-128"/>
                          <a:cs typeface="PMingLiU"/>
                        </a:rPr>
                        <a:t>円</a:t>
                      </a:r>
                      <a:endParaRPr sz="1000" dirty="0">
                        <a:latin typeface="ＭＳ Ｐ明朝" panose="02020600040205080304" pitchFamily="18" charset="-128"/>
                        <a:ea typeface="ＭＳ Ｐ明朝" panose="02020600040205080304" pitchFamily="18" charset="-128"/>
                        <a:cs typeface="PMingLiU"/>
                      </a:endParaRPr>
                    </a:p>
                  </a:txBody>
                  <a:tcPr marL="0" marR="0" marT="59055" marB="0"/>
                </a:tc>
                <a:tc>
                  <a:txBody>
                    <a:bodyPr/>
                    <a:lstStyle/>
                    <a:p>
                      <a:pPr marL="31115" algn="ctr">
                        <a:lnSpc>
                          <a:spcPts val="1180"/>
                        </a:lnSpc>
                        <a:spcBef>
                          <a:spcPts val="465"/>
                        </a:spcBef>
                      </a:pPr>
                      <a:r>
                        <a:rPr sz="100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59055" marB="0"/>
                </a:tc>
                <a:tc>
                  <a:txBody>
                    <a:bodyPr/>
                    <a:lstStyle/>
                    <a:p>
                      <a:pPr marL="94615">
                        <a:lnSpc>
                          <a:spcPts val="1180"/>
                        </a:lnSpc>
                        <a:spcBef>
                          <a:spcPts val="465"/>
                        </a:spcBef>
                      </a:pPr>
                      <a:r>
                        <a:rPr sz="1000" spc="20" dirty="0">
                          <a:solidFill>
                            <a:srgbClr val="231F20"/>
                          </a:solidFill>
                          <a:latin typeface="ＭＳ Ｐ明朝" panose="02020600040205080304" pitchFamily="18" charset="-128"/>
                          <a:ea typeface="ＭＳ Ｐ明朝" panose="02020600040205080304" pitchFamily="18" charset="-128"/>
                          <a:cs typeface="PMingLiU"/>
                        </a:rPr>
                        <a:t>1,950,000</a:t>
                      </a:r>
                      <a:r>
                        <a:rPr sz="1000" spc="50" dirty="0">
                          <a:solidFill>
                            <a:srgbClr val="231F20"/>
                          </a:solidFill>
                          <a:latin typeface="ＭＳ Ｐ明朝" panose="02020600040205080304" pitchFamily="18" charset="-128"/>
                          <a:ea typeface="ＭＳ Ｐ明朝" panose="02020600040205080304" pitchFamily="18" charset="-128"/>
                          <a:cs typeface="PMingLiU"/>
                        </a:rPr>
                        <a:t>円</a:t>
                      </a:r>
                      <a:endParaRPr sz="1000" dirty="0">
                        <a:latin typeface="ＭＳ Ｐ明朝" panose="02020600040205080304" pitchFamily="18" charset="-128"/>
                        <a:ea typeface="ＭＳ Ｐ明朝" panose="02020600040205080304" pitchFamily="18" charset="-128"/>
                        <a:cs typeface="PMingLiU"/>
                      </a:endParaRPr>
                    </a:p>
                  </a:txBody>
                  <a:tcPr marL="0" marR="0" marT="59055" marB="0"/>
                </a:tc>
                <a:tc>
                  <a:txBody>
                    <a:bodyPr/>
                    <a:lstStyle/>
                    <a:p>
                      <a:pPr marL="94615">
                        <a:lnSpc>
                          <a:spcPts val="1180"/>
                        </a:lnSpc>
                        <a:spcBef>
                          <a:spcPts val="465"/>
                        </a:spcBef>
                      </a:pPr>
                      <a:r>
                        <a:rPr sz="1000" dirty="0">
                          <a:solidFill>
                            <a:srgbClr val="231F20"/>
                          </a:solidFill>
                          <a:latin typeface="ＭＳ Ｐ明朝" panose="02020600040205080304" pitchFamily="18" charset="-128"/>
                          <a:ea typeface="ＭＳ Ｐ明朝" panose="02020600040205080304" pitchFamily="18" charset="-128"/>
                          <a:cs typeface="PMingLiU"/>
                        </a:rPr>
                        <a:t>＝</a:t>
                      </a:r>
                      <a:endParaRPr sz="1000" dirty="0">
                        <a:latin typeface="ＭＳ Ｐ明朝" panose="02020600040205080304" pitchFamily="18" charset="-128"/>
                        <a:ea typeface="ＭＳ Ｐ明朝" panose="02020600040205080304" pitchFamily="18" charset="-128"/>
                        <a:cs typeface="PMingLiU"/>
                      </a:endParaRPr>
                    </a:p>
                  </a:txBody>
                  <a:tcPr marL="0" marR="0" marT="59055" marB="0"/>
                </a:tc>
                <a:tc>
                  <a:txBody>
                    <a:bodyPr/>
                    <a:lstStyle/>
                    <a:p>
                      <a:pPr marR="24130" algn="r">
                        <a:lnSpc>
                          <a:spcPts val="1180"/>
                        </a:lnSpc>
                        <a:spcBef>
                          <a:spcPts val="465"/>
                        </a:spcBef>
                      </a:pPr>
                      <a:r>
                        <a:rPr sz="1000" spc="25" dirty="0">
                          <a:solidFill>
                            <a:srgbClr val="231F20"/>
                          </a:solidFill>
                          <a:latin typeface="ＭＳ Ｐ明朝" panose="02020600040205080304" pitchFamily="18" charset="-128"/>
                          <a:ea typeface="ＭＳ Ｐ明朝" panose="02020600040205080304" pitchFamily="18" charset="-128"/>
                          <a:cs typeface="PMingLiU"/>
                        </a:rPr>
                        <a:t>22,928,064</a:t>
                      </a:r>
                      <a:r>
                        <a:rPr sz="1000" u="sng" spc="37" baseline="47619"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27</a:t>
                      </a:r>
                      <a:r>
                        <a:rPr sz="1000" dirty="0">
                          <a:solidFill>
                            <a:srgbClr val="231F20"/>
                          </a:solidFill>
                          <a:latin typeface="ＭＳ Ｐ明朝" panose="02020600040205080304" pitchFamily="18" charset="-128"/>
                          <a:ea typeface="ＭＳ Ｐ明朝" panose="02020600040205080304" pitchFamily="18" charset="-128"/>
                          <a:cs typeface="PMingLiU"/>
                        </a:rPr>
                        <a:t>円</a:t>
                      </a:r>
                      <a:endParaRPr sz="1000" dirty="0">
                        <a:latin typeface="ＭＳ Ｐ明朝" panose="02020600040205080304" pitchFamily="18" charset="-128"/>
                        <a:ea typeface="ＭＳ Ｐ明朝" panose="02020600040205080304" pitchFamily="18" charset="-128"/>
                        <a:cs typeface="PMingLiU"/>
                      </a:endParaRPr>
                    </a:p>
                  </a:txBody>
                  <a:tcPr marL="0" marR="0" marT="59055" marB="0"/>
                </a:tc>
              </a:tr>
            </a:tbl>
          </a:graphicData>
        </a:graphic>
      </p:graphicFrame>
      <p:pic>
        <p:nvPicPr>
          <p:cNvPr id="29" name="object 29"/>
          <p:cNvPicPr/>
          <p:nvPr/>
        </p:nvPicPr>
        <p:blipFill>
          <a:blip r:embed="rId4" cstate="print"/>
          <a:stretch>
            <a:fillRect/>
          </a:stretch>
        </p:blipFill>
        <p:spPr>
          <a:xfrm>
            <a:off x="6870346" y="9982900"/>
            <a:ext cx="180975" cy="180975"/>
          </a:xfrm>
          <a:prstGeom prst="rect">
            <a:avLst/>
          </a:prstGeom>
        </p:spPr>
      </p:pic>
      <p:sp>
        <p:nvSpPr>
          <p:cNvPr id="30" name="object 30"/>
          <p:cNvSpPr txBox="1">
            <a:spLocks noGrp="1"/>
          </p:cNvSpPr>
          <p:nvPr>
            <p:ph type="sldNum" sz="quarter" idx="7"/>
          </p:nvPr>
        </p:nvSpPr>
        <p:spPr>
          <a:xfrm>
            <a:off x="3687943" y="9982900"/>
            <a:ext cx="533400" cy="153888"/>
          </a:xfrm>
          <a:prstGeom prst="rect">
            <a:avLst/>
          </a:prstGeom>
        </p:spPr>
        <p:txBody>
          <a:bodyPr vert="horz" wrap="square" lIns="0" tIns="0" rIns="0" bIns="0" rtlCol="0">
            <a:spAutoFit/>
          </a:bodyPr>
          <a:lstStyle/>
          <a:p>
            <a:pPr marL="12702">
              <a:lnSpc>
                <a:spcPts val="1159"/>
              </a:lnSpc>
            </a:pPr>
            <a:r>
              <a:rPr dirty="0" smtClean="0"/>
              <a:t>―</a:t>
            </a:r>
            <a:r>
              <a:rPr lang="en-US" dirty="0" smtClean="0"/>
              <a:t> </a:t>
            </a:r>
            <a:r>
              <a:rPr lang="ja-JP" altLang="en-US" spc="30" dirty="0" smtClean="0"/>
              <a:t>３ </a:t>
            </a:r>
            <a:r>
              <a:rPr dirty="0" smtClean="0"/>
              <a:t>―</a:t>
            </a:r>
            <a:endParaRPr dirty="0"/>
          </a:p>
        </p:txBody>
      </p:sp>
      <p:sp>
        <p:nvSpPr>
          <p:cNvPr id="32" name="object 5"/>
          <p:cNvSpPr txBox="1"/>
          <p:nvPr/>
        </p:nvSpPr>
        <p:spPr>
          <a:xfrm>
            <a:off x="986100" y="3388950"/>
            <a:ext cx="4386000" cy="274435"/>
          </a:xfrm>
          <a:prstGeom prst="rect">
            <a:avLst/>
          </a:prstGeom>
        </p:spPr>
        <p:txBody>
          <a:bodyPr vert="horz" wrap="square" lIns="0" tIns="88901" rIns="0" bIns="0" rtlCol="0">
            <a:spAutoFit/>
          </a:bodyPr>
          <a:lstStyle/>
          <a:p>
            <a:pPr marL="254026">
              <a:spcBef>
                <a:spcPts val="700"/>
              </a:spcBef>
            </a:pPr>
            <a:r>
              <a:rPr lang="ja-JP" altLang="en-US" sz="1200" dirty="0" smtClean="0">
                <a:latin typeface="ＭＳ Ｐ明朝" panose="02020600040205080304" pitchFamily="18" charset="-128"/>
                <a:ea typeface="ＭＳ Ｐ明朝" panose="02020600040205080304" pitchFamily="18" charset="-128"/>
                <a:cs typeface="PMingLiU"/>
              </a:rPr>
              <a:t>定年前早期退職特例による場合の退職手当の額</a:t>
            </a:r>
            <a:endParaRPr sz="1200" dirty="0">
              <a:latin typeface="ＭＳ Ｐ明朝" panose="02020600040205080304" pitchFamily="18" charset="-128"/>
              <a:ea typeface="ＭＳ Ｐ明朝" panose="02020600040205080304" pitchFamily="18" charset="-128"/>
              <a:cs typeface="PMingLiU"/>
            </a:endParaRPr>
          </a:p>
        </p:txBody>
      </p:sp>
      <p:sp>
        <p:nvSpPr>
          <p:cNvPr id="33" name="テキスト ボックス 32"/>
          <p:cNvSpPr txBox="1"/>
          <p:nvPr/>
        </p:nvSpPr>
        <p:spPr>
          <a:xfrm>
            <a:off x="3876015" y="7460792"/>
            <a:ext cx="1534946" cy="246221"/>
          </a:xfrm>
          <a:prstGeom prst="rect">
            <a:avLst/>
          </a:prstGeom>
          <a:noFill/>
        </p:spPr>
        <p:txBody>
          <a:bodyPr wrap="square" rtlCol="0">
            <a:spAutoFit/>
          </a:bodyPr>
          <a:lstStyle/>
          <a:p>
            <a:r>
              <a:rPr lang="en-US" altLang="ja-JP" sz="1000" spc="498" dirty="0" smtClean="0">
                <a:solidFill>
                  <a:srgbClr val="231F20"/>
                </a:solidFill>
                <a:latin typeface="ＭＳ Ｐ明朝" panose="02020600040205080304" pitchFamily="18" charset="-128"/>
                <a:ea typeface="ＭＳ Ｐ明朝" panose="02020600040205080304" pitchFamily="18" charset="-128"/>
                <a:cs typeface="PMingLiU"/>
              </a:rPr>
              <a:t>×</a:t>
            </a:r>
            <a:r>
              <a:rPr lang="en-US" altLang="ja-JP" sz="1000" spc="57"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000" spc="57" dirty="0">
                <a:solidFill>
                  <a:srgbClr val="231F20"/>
                </a:solidFill>
                <a:latin typeface="ＭＳ Ｐ明朝" panose="02020600040205080304" pitchFamily="18" charset="-128"/>
                <a:ea typeface="ＭＳ Ｐ明朝" panose="02020600040205080304" pitchFamily="18" charset="-128"/>
                <a:cs typeface="PMingLiU"/>
              </a:rPr>
              <a:t>１＋</a:t>
            </a:r>
            <a:r>
              <a:rPr lang="en-US" altLang="ja-JP" sz="1000" spc="57" dirty="0">
                <a:solidFill>
                  <a:srgbClr val="231F20"/>
                </a:solidFill>
                <a:latin typeface="ＭＳ Ｐ明朝" panose="02020600040205080304" pitchFamily="18" charset="-128"/>
                <a:ea typeface="ＭＳ Ｐ明朝" panose="02020600040205080304" pitchFamily="18" charset="-128"/>
                <a:cs typeface="PMingLiU"/>
              </a:rPr>
              <a:t>0.02)	</a:t>
            </a:r>
            <a:r>
              <a:rPr lang="ja-JP" altLang="en-US" sz="1000" spc="57" dirty="0" smtClean="0">
                <a:solidFill>
                  <a:srgbClr val="231F20"/>
                </a:solidFill>
                <a:latin typeface="ＭＳ Ｐ明朝" panose="02020600040205080304" pitchFamily="18" charset="-128"/>
                <a:ea typeface="ＭＳ Ｐ明朝" panose="02020600040205080304" pitchFamily="18" charset="-128"/>
                <a:cs typeface="PMingLiU"/>
              </a:rPr>
              <a:t>　　 </a:t>
            </a:r>
            <a:r>
              <a:rPr lang="ja-JP" altLang="en-US" sz="1000" dirty="0" smtClean="0">
                <a:solidFill>
                  <a:srgbClr val="231F20"/>
                </a:solidFill>
                <a:latin typeface="ＭＳ Ｐ明朝" panose="02020600040205080304" pitchFamily="18" charset="-128"/>
                <a:ea typeface="ＭＳ Ｐ明朝" panose="02020600040205080304" pitchFamily="18" charset="-128"/>
                <a:cs typeface="PMingLiU"/>
              </a:rPr>
              <a:t>＝</a:t>
            </a:r>
            <a:endParaRPr kumimoji="1" lang="ja-JP" altLang="en-US" dirty="0">
              <a:latin typeface="ＭＳ Ｐ明朝" panose="02020600040205080304" pitchFamily="18" charset="-128"/>
              <a:ea typeface="ＭＳ Ｐ明朝" panose="02020600040205080304" pitchFamily="18"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71000"/>
    </mc:Choice>
    <mc:Fallback xmlns="">
      <p:transition spd="slow" advClick="0" advTm="17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060102" y="1962848"/>
            <a:ext cx="469900" cy="323166"/>
          </a:xfrm>
          <a:prstGeom prst="rect">
            <a:avLst/>
          </a:prstGeom>
        </p:spPr>
        <p:txBody>
          <a:bodyPr vert="horz" wrap="square" lIns="0" tIns="152401" rIns="0" bIns="0" rtlCol="0">
            <a:spAutoFit/>
          </a:bodyPr>
          <a:lstStyle/>
          <a:p>
            <a:pPr marL="12702">
              <a:spcBef>
                <a:spcPts val="1200"/>
              </a:spcBef>
              <a:tabLst>
                <a:tab pos="316897" algn="l"/>
              </a:tabLst>
            </a:pPr>
            <a:r>
              <a:rPr sz="1100" spc="-224" dirty="0">
                <a:solidFill>
                  <a:srgbClr val="231F20"/>
                </a:solidFill>
                <a:latin typeface="Times New Roman"/>
                <a:cs typeface="Times New Roman"/>
              </a:rPr>
              <a:t> 	 </a:t>
            </a:r>
            <a:endParaRPr sz="1100">
              <a:latin typeface="Times New Roman"/>
              <a:cs typeface="Times New Roman"/>
            </a:endParaRPr>
          </a:p>
        </p:txBody>
      </p:sp>
      <p:sp>
        <p:nvSpPr>
          <p:cNvPr id="5" name="object 5"/>
          <p:cNvSpPr txBox="1"/>
          <p:nvPr/>
        </p:nvSpPr>
        <p:spPr>
          <a:xfrm>
            <a:off x="1554144" y="2272666"/>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r>
              <a:rPr lang="ja-JP" altLang="en-US" sz="1100" spc="-224" dirty="0" smtClean="0">
                <a:solidFill>
                  <a:srgbClr val="231F20"/>
                </a:solidFill>
                <a:latin typeface="Times New Roman"/>
                <a:cs typeface="Times New Roman"/>
              </a:rPr>
              <a:t>　</a:t>
            </a:r>
            <a:endParaRPr sz="1100" dirty="0">
              <a:latin typeface="Times New Roman"/>
              <a:cs typeface="Times New Roman"/>
            </a:endParaRPr>
          </a:p>
        </p:txBody>
      </p:sp>
      <p:pic>
        <p:nvPicPr>
          <p:cNvPr id="7" name="object 7"/>
          <p:cNvPicPr/>
          <p:nvPr/>
        </p:nvPicPr>
        <p:blipFill>
          <a:blip r:embed="rId4" cstate="print"/>
          <a:stretch>
            <a:fillRect/>
          </a:stretch>
        </p:blipFill>
        <p:spPr>
          <a:xfrm>
            <a:off x="6870346" y="9982900"/>
            <a:ext cx="180975" cy="180975"/>
          </a:xfrm>
          <a:prstGeom prst="rect">
            <a:avLst/>
          </a:prstGeom>
        </p:spPr>
      </p:pic>
      <p:sp>
        <p:nvSpPr>
          <p:cNvPr id="8" name="object 8"/>
          <p:cNvSpPr txBox="1">
            <a:spLocks noGrp="1"/>
          </p:cNvSpPr>
          <p:nvPr>
            <p:ph type="sldNum" sz="quarter" idx="7"/>
          </p:nvPr>
        </p:nvSpPr>
        <p:spPr>
          <a:xfrm>
            <a:off x="3518820" y="99829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smtClean="0"/>
              <a:t>９</a:t>
            </a:r>
            <a:r>
              <a:rPr spc="-50" dirty="0" smtClean="0"/>
              <a:t> </a:t>
            </a:r>
            <a:r>
              <a:rPr dirty="0"/>
              <a:t>―</a:t>
            </a:r>
          </a:p>
        </p:txBody>
      </p:sp>
      <p:sp>
        <p:nvSpPr>
          <p:cNvPr id="11" name="object 3"/>
          <p:cNvSpPr txBox="1"/>
          <p:nvPr/>
        </p:nvSpPr>
        <p:spPr>
          <a:xfrm>
            <a:off x="568176" y="774700"/>
            <a:ext cx="6518630" cy="9382054"/>
          </a:xfrm>
          <a:prstGeom prst="rect">
            <a:avLst/>
          </a:prstGeom>
        </p:spPr>
        <p:txBody>
          <a:bodyPr vert="horz" wrap="square" lIns="0" tIns="12698" rIns="0" bIns="0" rtlCol="0">
            <a:spAutoFit/>
          </a:bodyPr>
          <a:lstStyle/>
          <a:p>
            <a:pPr>
              <a:lnSpc>
                <a:spcPts val="2400"/>
              </a:lnSpc>
            </a:pPr>
            <a:r>
              <a:rPr lang="en-US" altLang="ja-JP" sz="1400" dirty="0">
                <a:latin typeface="+mn-ea"/>
              </a:rPr>
              <a:t>[</a:t>
            </a:r>
            <a:r>
              <a:rPr lang="ja-JP" altLang="ja-JP" sz="1400" dirty="0">
                <a:latin typeface="+mn-ea"/>
              </a:rPr>
              <a:t>退職手当の受取り</a:t>
            </a:r>
            <a:r>
              <a:rPr lang="en-US" altLang="ja-JP" sz="1400" dirty="0">
                <a:latin typeface="+mn-ea"/>
              </a:rPr>
              <a:t>]</a:t>
            </a:r>
            <a:endParaRPr lang="ja-JP" altLang="ja-JP" sz="1400" dirty="0">
              <a:latin typeface="+mn-ea"/>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本人</a:t>
            </a:r>
            <a:r>
              <a:rPr lang="ja-JP" altLang="ja-JP" sz="1400" dirty="0">
                <a:latin typeface="ＭＳ Ｐ明朝" panose="02020600040205080304" pitchFamily="18" charset="-128"/>
                <a:ea typeface="ＭＳ Ｐ明朝" panose="02020600040205080304" pitchFamily="18" charset="-128"/>
              </a:rPr>
              <a:t>が指定した本人名義の口座への振替払</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又は隔地払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県が指定した金融</a:t>
            </a:r>
            <a:r>
              <a:rPr lang="ja-JP" altLang="ja-JP" sz="1400" dirty="0" smtClean="0">
                <a:latin typeface="ＭＳ Ｐ明朝" panose="02020600040205080304" pitchFamily="18" charset="-128"/>
                <a:ea typeface="ＭＳ Ｐ明朝" panose="02020600040205080304" pitchFamily="18" charset="-128"/>
              </a:rPr>
              <a:t>機関へ</a:t>
            </a:r>
            <a:r>
              <a:rPr lang="ja-JP" altLang="ja-JP" sz="1400" dirty="0">
                <a:latin typeface="ＭＳ Ｐ明朝" panose="02020600040205080304" pitchFamily="18" charset="-128"/>
                <a:ea typeface="ＭＳ Ｐ明朝" panose="02020600040205080304" pitchFamily="18" charset="-128"/>
              </a:rPr>
              <a:t>送金</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により受け取れます｡ </a:t>
            </a:r>
          </a:p>
          <a:p>
            <a:pPr>
              <a:lnSpc>
                <a:spcPts val="2400"/>
              </a:lnSpc>
            </a:pPr>
            <a:r>
              <a:rPr lang="ja-JP" altLang="ja-JP" sz="1400" dirty="0">
                <a:latin typeface="ＭＳ Ｐ明朝" panose="02020600040205080304" pitchFamily="18" charset="-128"/>
                <a:ea typeface="ＭＳ Ｐ明朝" panose="02020600040205080304" pitchFamily="18" charset="-128"/>
              </a:rPr>
              <a:t>（注）　</a:t>
            </a:r>
            <a:r>
              <a:rPr lang="en-US" altLang="ja-JP" sz="1400" dirty="0">
                <a:latin typeface="ＭＳ Ｐ明朝" panose="02020600040205080304" pitchFamily="18" charset="-128"/>
                <a:ea typeface="ＭＳ Ｐ明朝" panose="02020600040205080304" pitchFamily="18" charset="-128"/>
              </a:rPr>
              <a:t>(1</a:t>
            </a:r>
            <a:r>
              <a:rPr lang="en-US" altLang="ja-JP" sz="1400" dirty="0" smtClean="0">
                <a:latin typeface="ＭＳ Ｐ明朝" panose="02020600040205080304" pitchFamily="18" charset="-128"/>
                <a:ea typeface="ＭＳ Ｐ明朝" panose="02020600040205080304" pitchFamily="18" charset="-128"/>
              </a:rPr>
              <a:t>)</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口座振替払</a:t>
            </a:r>
            <a:r>
              <a:rPr lang="ja-JP" altLang="ja-JP" sz="1400" dirty="0">
                <a:latin typeface="ＭＳ Ｐ明朝" panose="02020600040205080304" pitchFamily="18" charset="-128"/>
                <a:ea typeface="ＭＳ Ｐ明朝" panose="02020600040205080304" pitchFamily="18" charset="-128"/>
              </a:rPr>
              <a:t>の場合は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漁業協同組合の一部を除く</a:t>
            </a:r>
            <a:r>
              <a:rPr lang="ja-JP" altLang="ja-JP" sz="1400" dirty="0" smtClean="0">
                <a:latin typeface="ＭＳ Ｐ明朝" panose="02020600040205080304" pitchFamily="18" charset="-128"/>
                <a:ea typeface="ＭＳ Ｐ明朝" panose="02020600040205080304" pitchFamily="18" charset="-128"/>
              </a:rPr>
              <a:t>金融機関</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(2)</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隔地払</a:t>
            </a:r>
            <a:r>
              <a:rPr lang="ja-JP" altLang="ja-JP" sz="1400" dirty="0">
                <a:latin typeface="ＭＳ Ｐ明朝" panose="02020600040205080304" pitchFamily="18" charset="-128"/>
                <a:ea typeface="ＭＳ Ｐ明朝" panose="02020600040205080304" pitchFamily="18" charset="-128"/>
              </a:rPr>
              <a:t>の場合は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原則として県内にあっては広島銀行本支店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県外に</a:t>
            </a:r>
            <a:r>
              <a:rPr lang="ja-JP" altLang="ja-JP" sz="1400" dirty="0" smtClean="0">
                <a:latin typeface="ＭＳ Ｐ明朝" panose="02020600040205080304" pitchFamily="18" charset="-128"/>
                <a:ea typeface="ＭＳ Ｐ明朝" panose="02020600040205080304" pitchFamily="18" charset="-128"/>
              </a:rPr>
              <a:t>あって</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は</a:t>
            </a:r>
            <a:r>
              <a:rPr lang="ja-JP" altLang="ja-JP" sz="1400" dirty="0">
                <a:latin typeface="ＭＳ Ｐ明朝" panose="02020600040205080304" pitchFamily="18" charset="-128"/>
                <a:ea typeface="ＭＳ Ｐ明朝" panose="02020600040205080304" pitchFamily="18" charset="-128"/>
              </a:rPr>
              <a:t>広島銀行又は広島銀行と取引関係にある金融機関等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漁業協同組合を除く｡</a:t>
            </a:r>
            <a:r>
              <a:rPr lang="en-US" altLang="ja-JP" sz="1400" dirty="0">
                <a:latin typeface="ＭＳ Ｐ明朝" panose="02020600040205080304" pitchFamily="18" charset="-128"/>
                <a:ea typeface="ＭＳ Ｐ明朝" panose="02020600040205080304" pitchFamily="18" charset="-128"/>
              </a:rPr>
              <a:t>)</a:t>
            </a:r>
            <a:endParaRPr lang="ja-JP"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mn-ea"/>
              </a:rPr>
              <a:t>[</a:t>
            </a:r>
            <a:r>
              <a:rPr lang="ja-JP" altLang="ja-JP" sz="1400" dirty="0">
                <a:latin typeface="+mn-ea"/>
              </a:rPr>
              <a:t>退職手当から控除されるもの</a:t>
            </a:r>
            <a:r>
              <a:rPr lang="en-US" altLang="ja-JP" sz="1400" dirty="0">
                <a:latin typeface="+mn-ea"/>
              </a:rPr>
              <a:t>]</a:t>
            </a:r>
            <a:endParaRPr lang="ja-JP" altLang="ja-JP" sz="1400" dirty="0">
              <a:latin typeface="+mn-ea"/>
            </a:endParaRPr>
          </a:p>
          <a:p>
            <a:pPr>
              <a:lnSpc>
                <a:spcPts val="2400"/>
              </a:lnSpc>
            </a:pPr>
            <a:r>
              <a:rPr lang="ja-JP" altLang="ja-JP" sz="1400" dirty="0" smtClean="0">
                <a:latin typeface="ＭＳ Ｐ明朝" panose="02020600040205080304" pitchFamily="18" charset="-128"/>
                <a:ea typeface="ＭＳ Ｐ明朝" panose="02020600040205080304" pitchFamily="18" charset="-128"/>
              </a:rPr>
              <a:t>１</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手当に対する税金</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手当に対する税金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所得税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市町村民税及び県民税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が控除されます</a:t>
            </a:r>
            <a:r>
              <a:rPr lang="ja-JP" altLang="ja-JP" sz="1400" dirty="0" smtClean="0">
                <a:latin typeface="ＭＳ Ｐ明朝" panose="02020600040205080304" pitchFamily="18" charset="-128"/>
                <a:ea typeface="ＭＳ Ｐ明朝" panose="02020600040205080304" pitchFamily="18" charset="-128"/>
              </a:rPr>
              <a:t>｡</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ja-JP" sz="1400" dirty="0" smtClean="0">
                <a:latin typeface="ＭＳ Ｐ明朝" panose="02020600040205080304" pitchFamily="18" charset="-128"/>
                <a:ea typeface="ＭＳ Ｐ明朝" panose="02020600040205080304" pitchFamily="18" charset="-128"/>
              </a:rPr>
              <a:t>２</a:t>
            </a: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一括</a:t>
            </a:r>
            <a:r>
              <a:rPr lang="ja-JP" altLang="ja-JP" sz="1400" dirty="0">
                <a:latin typeface="ＭＳ Ｐ明朝" panose="02020600040205080304" pitchFamily="18" charset="-128"/>
                <a:ea typeface="ＭＳ Ｐ明朝" panose="02020600040205080304" pitchFamily="18" charset="-128"/>
              </a:rPr>
              <a:t>徴収の住民税</a:t>
            </a:r>
          </a:p>
          <a:p>
            <a:pPr>
              <a:lnSpc>
                <a:spcPts val="2400"/>
              </a:lnSpc>
            </a:pPr>
            <a:r>
              <a:rPr lang="ja-JP" altLang="en-US" sz="1400" dirty="0" smtClean="0">
                <a:latin typeface="ＭＳ Ｐ明朝" panose="02020600040205080304" pitchFamily="18" charset="-128"/>
                <a:ea typeface="ＭＳ Ｐ明朝" panose="02020600040205080304" pitchFamily="18" charset="-128"/>
              </a:rPr>
              <a:t>　　１</a:t>
            </a:r>
            <a:r>
              <a:rPr lang="ja-JP" altLang="ja-JP" sz="1400" dirty="0" smtClean="0">
                <a:latin typeface="ＭＳ Ｐ明朝" panose="02020600040205080304" pitchFamily="18" charset="-128"/>
                <a:ea typeface="ＭＳ Ｐ明朝" panose="02020600040205080304" pitchFamily="18" charset="-128"/>
              </a:rPr>
              <a:t>月から</a:t>
            </a:r>
            <a:r>
              <a:rPr lang="ja-JP" altLang="en-US" sz="1400" dirty="0" smtClean="0">
                <a:latin typeface="ＭＳ Ｐ明朝" panose="02020600040205080304" pitchFamily="18" charset="-128"/>
                <a:ea typeface="ＭＳ Ｐ明朝" panose="02020600040205080304" pitchFamily="18" charset="-128"/>
              </a:rPr>
              <a:t>４</a:t>
            </a:r>
            <a:r>
              <a:rPr lang="ja-JP" altLang="ja-JP" sz="1400" dirty="0" smtClean="0">
                <a:latin typeface="ＭＳ Ｐ明朝" panose="02020600040205080304" pitchFamily="18" charset="-128"/>
                <a:ea typeface="ＭＳ Ｐ明朝" panose="02020600040205080304" pitchFamily="18" charset="-128"/>
              </a:rPr>
              <a:t>月</a:t>
            </a:r>
            <a:r>
              <a:rPr lang="ja-JP" altLang="ja-JP" sz="1400" dirty="0">
                <a:latin typeface="ＭＳ Ｐ明朝" panose="02020600040205080304" pitchFamily="18" charset="-128"/>
                <a:ea typeface="ＭＳ Ｐ明朝" panose="02020600040205080304" pitchFamily="18" charset="-128"/>
              </a:rPr>
              <a:t>の間に退職する人は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毎月給料から控除され分割納付している住民税 </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市町村民税及び県民税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のうち未納と</a:t>
            </a:r>
            <a:r>
              <a:rPr lang="ja-JP" altLang="ja-JP" sz="1400" dirty="0" smtClean="0">
                <a:latin typeface="ＭＳ Ｐ明朝" panose="02020600040205080304" pitchFamily="18" charset="-128"/>
                <a:ea typeface="ＭＳ Ｐ明朝" panose="02020600040205080304" pitchFamily="18" charset="-128"/>
              </a:rPr>
              <a:t>なる</a:t>
            </a:r>
            <a:r>
              <a:rPr lang="ja-JP" altLang="en-US" sz="1400" dirty="0" smtClean="0">
                <a:latin typeface="ＭＳ Ｐ明朝" panose="02020600040205080304" pitchFamily="18" charset="-128"/>
                <a:ea typeface="ＭＳ Ｐ明朝" panose="02020600040205080304" pitchFamily="18" charset="-128"/>
              </a:rPr>
              <a:t>５</a:t>
            </a:r>
            <a:r>
              <a:rPr lang="ja-JP" altLang="ja-JP" sz="1400" dirty="0" smtClean="0">
                <a:latin typeface="ＭＳ Ｐ明朝" panose="02020600040205080304" pitchFamily="18" charset="-128"/>
                <a:ea typeface="ＭＳ Ｐ明朝" panose="02020600040205080304" pitchFamily="18" charset="-128"/>
              </a:rPr>
              <a:t>月</a:t>
            </a:r>
            <a:r>
              <a:rPr lang="ja-JP" altLang="ja-JP" sz="1400" dirty="0">
                <a:latin typeface="ＭＳ Ｐ明朝" panose="02020600040205080304" pitchFamily="18" charset="-128"/>
                <a:ea typeface="ＭＳ Ｐ明朝" panose="02020600040205080304" pitchFamily="18" charset="-128"/>
              </a:rPr>
              <a:t>までの住民税がまとめて控除されます｡ </a:t>
            </a:r>
          </a:p>
          <a:p>
            <a:pPr>
              <a:lnSpc>
                <a:spcPts val="2400"/>
              </a:lnSpc>
            </a:pPr>
            <a:r>
              <a:rPr lang="ja-JP" altLang="ja-JP" sz="1400" dirty="0" smtClean="0">
                <a:latin typeface="ＭＳ Ｐ明朝" panose="02020600040205080304" pitchFamily="18" charset="-128"/>
                <a:ea typeface="ＭＳ Ｐ明朝" panose="02020600040205080304" pitchFamily="18" charset="-128"/>
              </a:rPr>
              <a:t>３</a:t>
            </a: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共済</a:t>
            </a:r>
            <a:r>
              <a:rPr lang="ja-JP" altLang="ja-JP" sz="1400" dirty="0">
                <a:latin typeface="ＭＳ Ｐ明朝" panose="02020600040205080304" pitchFamily="18" charset="-128"/>
                <a:ea typeface="ＭＳ Ｐ明朝" panose="02020600040205080304" pitchFamily="18" charset="-128"/>
              </a:rPr>
              <a:t>組合等の貸付金の未償還金</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共済</a:t>
            </a:r>
            <a:r>
              <a:rPr lang="ja-JP" altLang="ja-JP" sz="1400" dirty="0">
                <a:latin typeface="ＭＳ Ｐ明朝" panose="02020600040205080304" pitchFamily="18" charset="-128"/>
                <a:ea typeface="ＭＳ Ｐ明朝" panose="02020600040205080304" pitchFamily="18" charset="-128"/>
              </a:rPr>
              <a:t>組合及び互助組合から貸付を受けている人は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貸付金の未償還元利金</a:t>
            </a:r>
            <a:r>
              <a:rPr lang="ja-JP" altLang="ja-JP" sz="1400" dirty="0" smtClean="0">
                <a:latin typeface="ＭＳ Ｐ明朝" panose="02020600040205080304" pitchFamily="18" charset="-128"/>
                <a:ea typeface="ＭＳ Ｐ明朝" panose="02020600040205080304" pitchFamily="18" charset="-128"/>
              </a:rPr>
              <a:t>相当額</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が</a:t>
            </a:r>
            <a:r>
              <a:rPr lang="ja-JP" altLang="ja-JP" sz="1400" dirty="0">
                <a:latin typeface="ＭＳ Ｐ明朝" panose="02020600040205080304" pitchFamily="18" charset="-128"/>
                <a:ea typeface="ＭＳ Ｐ明朝" panose="02020600040205080304" pitchFamily="18" charset="-128"/>
              </a:rPr>
              <a:t>控除されます｡ </a:t>
            </a:r>
          </a:p>
          <a:p>
            <a:pPr lvl="0">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lvl="0">
              <a:lnSpc>
                <a:spcPts val="2400"/>
              </a:lnSpc>
            </a:pPr>
            <a:r>
              <a:rPr lang="ja-JP" altLang="en-US" sz="1400" dirty="0" smtClean="0">
                <a:latin typeface="ＭＳ Ｐ明朝" panose="02020600040205080304" pitchFamily="18" charset="-128"/>
                <a:ea typeface="ＭＳ Ｐ明朝" panose="02020600040205080304" pitchFamily="18" charset="-128"/>
              </a:rPr>
              <a:t>　　〇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手当手取額</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所得税＋市町村民税＋県民税＋１～５月までの未納</a:t>
            </a:r>
            <a:r>
              <a:rPr lang="ja-JP" altLang="ja-JP" sz="1400" dirty="0" smtClean="0">
                <a:latin typeface="ＭＳ Ｐ明朝" panose="02020600040205080304" pitchFamily="18" charset="-128"/>
                <a:ea typeface="ＭＳ Ｐ明朝" panose="02020600040205080304" pitchFamily="18" charset="-128"/>
              </a:rPr>
              <a:t>住民税</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年度末退職者は４～５月分</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＋共済組合等の貸付金の未償還元利金</a:t>
            </a:r>
            <a:r>
              <a:rPr lang="en-US" altLang="ja-JP" sz="1400" dirty="0" smtClean="0">
                <a:latin typeface="ＭＳ Ｐ明朝" panose="02020600040205080304" pitchFamily="18" charset="-128"/>
                <a:ea typeface="ＭＳ Ｐ明朝" panose="02020600040205080304" pitchFamily="18" charset="-128"/>
              </a:rPr>
              <a:t>]</a:t>
            </a:r>
          </a:p>
          <a:p>
            <a:pPr>
              <a:lnSpc>
                <a:spcPts val="2400"/>
              </a:lnSpc>
            </a:pPr>
            <a:endParaRPr lang="ja-JP" altLang="ja-JP" sz="1400" dirty="0">
              <a:latin typeface="+mn-ea"/>
            </a:endParaRPr>
          </a:p>
          <a:p>
            <a:pPr>
              <a:lnSpc>
                <a:spcPts val="2400"/>
              </a:lnSpc>
            </a:pPr>
            <a:r>
              <a:rPr lang="en-US" altLang="ja-JP" sz="1400" dirty="0">
                <a:latin typeface="+mn-ea"/>
              </a:rPr>
              <a:t>[</a:t>
            </a:r>
            <a:r>
              <a:rPr lang="ja-JP" altLang="ja-JP" sz="1400" dirty="0">
                <a:latin typeface="+mn-ea"/>
              </a:rPr>
              <a:t>退職手当に対する税金</a:t>
            </a:r>
            <a:r>
              <a:rPr lang="en-US" altLang="ja-JP" sz="1400" dirty="0">
                <a:latin typeface="+mn-ea"/>
              </a:rPr>
              <a:t>]</a:t>
            </a:r>
            <a:endParaRPr lang="ja-JP" altLang="ja-JP" sz="1400" dirty="0">
              <a:latin typeface="+mn-ea"/>
            </a:endParaRPr>
          </a:p>
          <a:p>
            <a:pPr>
              <a:lnSpc>
                <a:spcPts val="2400"/>
              </a:lnSpc>
            </a:pPr>
            <a:r>
              <a:rPr lang="ja-JP" altLang="ja-JP" sz="1400" dirty="0" smtClean="0">
                <a:latin typeface="ＭＳ Ｐ明朝" panose="02020600040205080304" pitchFamily="18" charset="-128"/>
                <a:ea typeface="ＭＳ Ｐ明朝" panose="02020600040205080304" pitchFamily="18" charset="-128"/>
              </a:rPr>
              <a:t>１</a:t>
            </a: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税額</a:t>
            </a:r>
            <a:r>
              <a:rPr lang="ja-JP" altLang="ja-JP" sz="1400" dirty="0">
                <a:latin typeface="ＭＳ Ｐ明朝" panose="02020600040205080304" pitchFamily="18" charset="-128"/>
                <a:ea typeface="ＭＳ Ｐ明朝" panose="02020600040205080304" pitchFamily="18" charset="-128"/>
              </a:rPr>
              <a:t>の算出</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所得税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市町村民税及び県民税は退職手当から勤続年数に応じて算出された</a:t>
            </a:r>
            <a:r>
              <a:rPr lang="ja-JP" altLang="ja-JP" sz="1400" dirty="0" smtClean="0">
                <a:latin typeface="ＭＳ Ｐ明朝" panose="02020600040205080304" pitchFamily="18" charset="-128"/>
                <a:ea typeface="ＭＳ Ｐ明朝" panose="02020600040205080304" pitchFamily="18" charset="-128"/>
              </a:rPr>
              <a:t>退職</a:t>
            </a:r>
            <a:r>
              <a:rPr lang="en-US" altLang="ja-JP" sz="1400" dirty="0" smtClean="0">
                <a:latin typeface="ＭＳ Ｐ明朝" panose="02020600040205080304" pitchFamily="18" charset="-128"/>
                <a:ea typeface="ＭＳ Ｐ明朝" panose="02020600040205080304" pitchFamily="18" charset="-128"/>
              </a:rPr>
              <a:t>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所得控除額を控除した額を基に計算されます｡この場合の勤続年数は</a:t>
            </a:r>
            <a:r>
              <a:rPr lang="en-US" altLang="ja-JP" sz="1400" dirty="0" smtClean="0">
                <a:latin typeface="ＭＳ Ｐ明朝" panose="02020600040205080304" pitchFamily="18" charset="-128"/>
                <a:ea typeface="ＭＳ Ｐ明朝" panose="02020600040205080304" pitchFamily="18" charset="-128"/>
              </a:rPr>
              <a:t>,</a:t>
            </a:r>
            <a:r>
              <a:rPr lang="ja-JP" altLang="ja-JP" sz="1400" dirty="0" smtClean="0">
                <a:latin typeface="ＭＳ Ｐ明朝" panose="02020600040205080304" pitchFamily="18" charset="-128"/>
                <a:ea typeface="ＭＳ Ｐ明朝" panose="02020600040205080304" pitchFamily="18" charset="-128"/>
              </a:rPr>
              <a:t>休職等があって</a:t>
            </a:r>
            <a:r>
              <a:rPr lang="en-US" altLang="ja-JP" sz="1400" dirty="0" smtClean="0">
                <a:latin typeface="ＭＳ Ｐ明朝" panose="02020600040205080304" pitchFamily="18" charset="-128"/>
                <a:ea typeface="ＭＳ Ｐ明朝" panose="02020600040205080304" pitchFamily="18" charset="-128"/>
              </a:rPr>
              <a:t>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err="1" smtClean="0">
                <a:latin typeface="ＭＳ Ｐ明朝" panose="02020600040205080304" pitchFamily="18" charset="-128"/>
                <a:ea typeface="ＭＳ Ｐ明朝" panose="02020600040205080304" pitchFamily="18" charset="-128"/>
              </a:rPr>
              <a:t>も</a:t>
            </a:r>
            <a:r>
              <a:rPr lang="ja-JP" altLang="ja-JP" sz="1400" dirty="0" err="1">
                <a:latin typeface="ＭＳ Ｐ明朝" panose="02020600040205080304" pitchFamily="18" charset="-128"/>
                <a:ea typeface="ＭＳ Ｐ明朝" panose="02020600040205080304" pitchFamily="18" charset="-128"/>
              </a:rPr>
              <a:t>減</a:t>
            </a:r>
            <a:r>
              <a:rPr lang="ja-JP" altLang="ja-JP" sz="1400" dirty="0">
                <a:latin typeface="ＭＳ Ｐ明朝" panose="02020600040205080304" pitchFamily="18" charset="-128"/>
                <a:ea typeface="ＭＳ Ｐ明朝" panose="02020600040205080304" pitchFamily="18" charset="-128"/>
              </a:rPr>
              <a:t>算しないで計算し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１年未満の端数があるときは切り上げて年数を求めます｡ </a:t>
            </a: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例えば</a:t>
            </a:r>
            <a:r>
              <a:rPr lang="en-US" altLang="ja-JP" sz="1400" dirty="0">
                <a:latin typeface="ＭＳ Ｐ明朝" panose="02020600040205080304" pitchFamily="18" charset="-128"/>
                <a:ea typeface="ＭＳ Ｐ明朝" panose="02020600040205080304" pitchFamily="18" charset="-128"/>
              </a:rPr>
              <a:t>, 30</a:t>
            </a:r>
            <a:r>
              <a:rPr lang="ja-JP" altLang="ja-JP" sz="1400" dirty="0">
                <a:latin typeface="ＭＳ Ｐ明朝" panose="02020600040205080304" pitchFamily="18" charset="-128"/>
                <a:ea typeface="ＭＳ Ｐ明朝" panose="02020600040205080304" pitchFamily="18" charset="-128"/>
              </a:rPr>
              <a:t>年１か月という場合は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１か月を切り上げて</a:t>
            </a:r>
            <a:r>
              <a:rPr lang="en-US" altLang="ja-JP" sz="1400" dirty="0">
                <a:latin typeface="ＭＳ Ｐ明朝" panose="02020600040205080304" pitchFamily="18" charset="-128"/>
                <a:ea typeface="ＭＳ Ｐ明朝" panose="02020600040205080304" pitchFamily="18" charset="-128"/>
              </a:rPr>
              <a:t>31</a:t>
            </a:r>
            <a:r>
              <a:rPr lang="ja-JP" altLang="ja-JP" sz="1400" dirty="0">
                <a:latin typeface="ＭＳ Ｐ明朝" panose="02020600040205080304" pitchFamily="18" charset="-128"/>
                <a:ea typeface="ＭＳ Ｐ明朝" panose="02020600040205080304" pitchFamily="18" charset="-128"/>
              </a:rPr>
              <a:t>年として退職所得控除額を</a:t>
            </a:r>
            <a:r>
              <a:rPr lang="ja-JP" altLang="ja-JP" sz="1400" dirty="0" smtClean="0">
                <a:latin typeface="ＭＳ Ｐ明朝" panose="02020600040205080304" pitchFamily="18" charset="-128"/>
                <a:ea typeface="ＭＳ Ｐ明朝" panose="02020600040205080304" pitchFamily="18" charset="-128"/>
              </a:rPr>
              <a:t>計</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算</a:t>
            </a:r>
            <a:r>
              <a:rPr lang="ja-JP" altLang="ja-JP" sz="1400" dirty="0">
                <a:latin typeface="ＭＳ Ｐ明朝" panose="02020600040205080304" pitchFamily="18" charset="-128"/>
                <a:ea typeface="ＭＳ Ｐ明朝" panose="02020600040205080304" pitchFamily="18" charset="-128"/>
              </a:rPr>
              <a:t>します｡ </a:t>
            </a:r>
          </a:p>
          <a:p>
            <a:r>
              <a:rPr lang="en-US" altLang="ja-JP" sz="1400" dirty="0"/>
              <a:t> </a:t>
            </a:r>
            <a:endParaRPr lang="ja-JP" altLang="ja-JP" sz="1400" dirty="0"/>
          </a:p>
          <a:p>
            <a:pPr marL="12702">
              <a:spcBef>
                <a:spcPts val="100"/>
              </a:spcBef>
            </a:pPr>
            <a:endParaRPr sz="1400" dirty="0">
              <a:latin typeface="PMingLiU"/>
              <a:cs typeface="PMingLiU"/>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2000"/>
    </mc:Choice>
    <mc:Fallback xmlns="">
      <p:transition spd="slow" advClick="0" advTm="8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6882" y="1012823"/>
            <a:ext cx="2727962" cy="228266"/>
          </a:xfrm>
          <a:prstGeom prst="rect">
            <a:avLst/>
          </a:prstGeom>
        </p:spPr>
        <p:txBody>
          <a:bodyPr vert="horz" wrap="square" lIns="0" tIns="12698" rIns="0" bIns="0" rtlCol="0">
            <a:spAutoFit/>
          </a:bodyPr>
          <a:lstStyle/>
          <a:p>
            <a:pPr marL="12702">
              <a:spcBef>
                <a:spcPts val="100"/>
              </a:spcBef>
            </a:pPr>
            <a:r>
              <a:rPr sz="1400" spc="255" dirty="0">
                <a:solidFill>
                  <a:srgbClr val="231F20"/>
                </a:solidFill>
                <a:latin typeface="ＭＳ Ｐ明朝" panose="02020600040205080304" pitchFamily="18" charset="-128"/>
                <a:ea typeface="ＭＳ Ｐ明朝" panose="02020600040205080304" pitchFamily="18" charset="-128"/>
                <a:cs typeface="PMingLiU"/>
              </a:rPr>
              <a:t>(</a:t>
            </a:r>
            <a:r>
              <a:rPr sz="1400" spc="115" dirty="0">
                <a:solidFill>
                  <a:srgbClr val="231F20"/>
                </a:solidFill>
                <a:latin typeface="ＭＳ Ｐ明朝" panose="02020600040205080304" pitchFamily="18" charset="-128"/>
                <a:ea typeface="ＭＳ Ｐ明朝" panose="02020600040205080304" pitchFamily="18" charset="-128"/>
                <a:cs typeface="PMingLiU"/>
              </a:rPr>
              <a:t>退職所得控除額の算定</a:t>
            </a:r>
            <a:r>
              <a:rPr sz="1400" spc="6"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p:txBody>
      </p:sp>
      <p:sp>
        <p:nvSpPr>
          <p:cNvPr id="3" name="object 3"/>
          <p:cNvSpPr txBox="1"/>
          <p:nvPr/>
        </p:nvSpPr>
        <p:spPr>
          <a:xfrm>
            <a:off x="688621" y="2733387"/>
            <a:ext cx="6594830" cy="1359344"/>
          </a:xfrm>
          <a:prstGeom prst="rect">
            <a:avLst/>
          </a:prstGeom>
        </p:spPr>
        <p:txBody>
          <a:bodyPr vert="horz" wrap="square" lIns="0" tIns="12698" rIns="0" bIns="0" rtlCol="0">
            <a:spAutoFit/>
          </a:bodyPr>
          <a:lstStyle/>
          <a:p>
            <a:pPr marL="558858" marR="7622" indent="-139716">
              <a:lnSpc>
                <a:spcPts val="2400"/>
              </a:lnSpc>
              <a:spcBef>
                <a:spcPts val="100"/>
              </a:spcBef>
              <a:tabLst>
                <a:tab pos="697936" algn="l"/>
              </a:tabLst>
            </a:pPr>
            <a:r>
              <a:rPr sz="140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400" dirty="0">
                <a:solidFill>
                  <a:srgbClr val="231F20"/>
                </a:solidFill>
                <a:latin typeface="ＭＳ Ｐ明朝" panose="02020600040205080304" pitchFamily="18" charset="-128"/>
                <a:ea typeface="ＭＳ Ｐ明朝" panose="02020600040205080304" pitchFamily="18" charset="-128"/>
                <a:cs typeface="PMingLiU"/>
              </a:rPr>
              <a:t>　</a:t>
            </a:r>
            <a:r>
              <a:rPr sz="1400" spc="105" dirty="0" err="1" smtClean="0">
                <a:solidFill>
                  <a:srgbClr val="231F20"/>
                </a:solidFill>
                <a:latin typeface="ＭＳ Ｐ明朝" panose="02020600040205080304" pitchFamily="18" charset="-128"/>
                <a:ea typeface="ＭＳ Ｐ明朝" panose="02020600040205080304" pitchFamily="18" charset="-128"/>
                <a:cs typeface="PMingLiU"/>
              </a:rPr>
              <a:t>障害者になったことが直接の原因で退職した場合の退職所得控除額は</a:t>
            </a:r>
            <a:r>
              <a:rPr lang="en-US" sz="1400" dirty="0" smtClean="0">
                <a:solidFill>
                  <a:srgbClr val="231F20"/>
                </a:solidFill>
                <a:latin typeface="ＭＳ Ｐ明朝" panose="02020600040205080304" pitchFamily="18" charset="-128"/>
                <a:ea typeface="ＭＳ Ｐ明朝" panose="02020600040205080304" pitchFamily="18" charset="-128"/>
                <a:cs typeface="PMingLiU"/>
              </a:rPr>
              <a:t>,</a:t>
            </a:r>
          </a:p>
          <a:p>
            <a:pPr marL="558858" marR="7622" indent="-139716">
              <a:lnSpc>
                <a:spcPts val="2400"/>
              </a:lnSpc>
              <a:spcBef>
                <a:spcPts val="100"/>
              </a:spcBef>
              <a:tabLst>
                <a:tab pos="697936" algn="l"/>
              </a:tabLst>
            </a:pPr>
            <a:r>
              <a:rPr lang="en-US" sz="1400" spc="100" dirty="0" smtClean="0">
                <a:solidFill>
                  <a:srgbClr val="231F20"/>
                </a:solidFill>
                <a:latin typeface="ＭＳ Ｐ明朝" panose="02020600040205080304" pitchFamily="18" charset="-128"/>
                <a:ea typeface="ＭＳ Ｐ明朝" panose="02020600040205080304" pitchFamily="18" charset="-128"/>
                <a:cs typeface="PMingLiU"/>
              </a:rPr>
              <a:t>  </a:t>
            </a:r>
            <a:r>
              <a:rPr sz="1400" spc="100" dirty="0" err="1" smtClean="0">
                <a:solidFill>
                  <a:srgbClr val="231F20"/>
                </a:solidFill>
                <a:latin typeface="ＭＳ Ｐ明朝" panose="02020600040205080304" pitchFamily="18" charset="-128"/>
                <a:ea typeface="ＭＳ Ｐ明朝" panose="02020600040205080304" pitchFamily="18" charset="-128"/>
                <a:cs typeface="PMingLiU"/>
              </a:rPr>
              <a:t>上記の</a:t>
            </a:r>
            <a:r>
              <a:rPr sz="1400" spc="120" dirty="0" err="1" smtClean="0">
                <a:solidFill>
                  <a:srgbClr val="231F20"/>
                </a:solidFill>
                <a:latin typeface="ＭＳ Ｐ明朝" panose="02020600040205080304" pitchFamily="18" charset="-128"/>
                <a:ea typeface="ＭＳ Ｐ明朝" panose="02020600040205080304" pitchFamily="18" charset="-128"/>
                <a:cs typeface="PMingLiU"/>
              </a:rPr>
              <a:t>方法により計算した額に</a:t>
            </a:r>
            <a:r>
              <a:rPr sz="1400" spc="6" dirty="0">
                <a:solidFill>
                  <a:srgbClr val="231F20"/>
                </a:solidFill>
                <a:latin typeface="ＭＳ Ｐ明朝" panose="02020600040205080304" pitchFamily="18" charset="-128"/>
                <a:ea typeface="ＭＳ Ｐ明朝" panose="02020600040205080304" pitchFamily="18" charset="-128"/>
                <a:cs typeface="PMingLiU"/>
              </a:rPr>
              <a:t>,</a:t>
            </a:r>
            <a:r>
              <a:rPr sz="1400" spc="74" dirty="0">
                <a:solidFill>
                  <a:srgbClr val="231F20"/>
                </a:solidFill>
                <a:latin typeface="ＭＳ Ｐ明朝" panose="02020600040205080304" pitchFamily="18" charset="-128"/>
                <a:ea typeface="ＭＳ Ｐ明朝" panose="02020600040205080304" pitchFamily="18" charset="-128"/>
                <a:cs typeface="PMingLiU"/>
              </a:rPr>
              <a:t> </a:t>
            </a:r>
            <a:r>
              <a:rPr sz="1400" spc="30" dirty="0">
                <a:solidFill>
                  <a:srgbClr val="231F20"/>
                </a:solidFill>
                <a:latin typeface="ＭＳ Ｐ明朝" panose="02020600040205080304" pitchFamily="18" charset="-128"/>
                <a:ea typeface="ＭＳ Ｐ明朝" panose="02020600040205080304" pitchFamily="18" charset="-128"/>
                <a:cs typeface="PMingLiU"/>
              </a:rPr>
              <a:t>100</a:t>
            </a:r>
            <a:r>
              <a:rPr sz="1400" spc="100" dirty="0">
                <a:solidFill>
                  <a:srgbClr val="231F20"/>
                </a:solidFill>
                <a:latin typeface="ＭＳ Ｐ明朝" panose="02020600040205080304" pitchFamily="18" charset="-128"/>
                <a:ea typeface="ＭＳ Ｐ明朝" panose="02020600040205080304" pitchFamily="18" charset="-128"/>
                <a:cs typeface="PMingLiU"/>
              </a:rPr>
              <a:t>万円を加えた金額となります</a:t>
            </a:r>
            <a:r>
              <a:rPr sz="1400" dirty="0">
                <a:solidFill>
                  <a:srgbClr val="231F20"/>
                </a:solidFill>
                <a:latin typeface="ＭＳ Ｐ明朝" panose="02020600040205080304" pitchFamily="18" charset="-128"/>
                <a:ea typeface="ＭＳ Ｐ明朝" panose="02020600040205080304" pitchFamily="18" charset="-128"/>
                <a:cs typeface="PMingLiU"/>
              </a:rPr>
              <a:t>｡</a:t>
            </a:r>
            <a:r>
              <a:rPr sz="1400" spc="-16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a:p>
            <a:pPr marL="12702" marR="5080" indent="154956">
              <a:lnSpc>
                <a:spcPts val="2400"/>
              </a:lnSpc>
              <a:spcBef>
                <a:spcPts val="855"/>
              </a:spcBef>
            </a:pPr>
            <a:r>
              <a:rPr lang="en-US" sz="1400" spc="120" dirty="0" smtClean="0">
                <a:solidFill>
                  <a:srgbClr val="231F20"/>
                </a:solidFill>
                <a:latin typeface="ＭＳ Ｐ明朝" panose="02020600040205080304" pitchFamily="18" charset="-128"/>
                <a:ea typeface="ＭＳ Ｐ明朝" panose="02020600040205080304" pitchFamily="18" charset="-128"/>
                <a:cs typeface="PMingLiU"/>
              </a:rPr>
              <a:t> </a:t>
            </a:r>
            <a:r>
              <a:rPr sz="1400" spc="120" dirty="0" err="1" smtClean="0">
                <a:solidFill>
                  <a:srgbClr val="231F20"/>
                </a:solidFill>
                <a:latin typeface="ＭＳ Ｐ明朝" panose="02020600040205080304" pitchFamily="18" charset="-128"/>
                <a:ea typeface="ＭＳ Ｐ明朝" panose="02020600040205080304" pitchFamily="18" charset="-128"/>
                <a:cs typeface="PMingLiU"/>
              </a:rPr>
              <a:t>支給する退職手当額からこの退職所得控除額を差し引いた残りの額が課税対象</a:t>
            </a:r>
            <a:r>
              <a:rPr sz="1400" spc="100" dirty="0" err="1" smtClean="0">
                <a:solidFill>
                  <a:srgbClr val="231F20"/>
                </a:solidFill>
                <a:latin typeface="ＭＳ Ｐ明朝" panose="02020600040205080304" pitchFamily="18" charset="-128"/>
                <a:ea typeface="ＭＳ Ｐ明朝" panose="02020600040205080304" pitchFamily="18" charset="-128"/>
                <a:cs typeface="PMingLiU"/>
              </a:rPr>
              <a:t>額となります</a:t>
            </a:r>
            <a:r>
              <a:rPr sz="1400"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p:txBody>
      </p:sp>
      <p:sp>
        <p:nvSpPr>
          <p:cNvPr id="4" name="object 4"/>
          <p:cNvSpPr txBox="1"/>
          <p:nvPr/>
        </p:nvSpPr>
        <p:spPr>
          <a:xfrm>
            <a:off x="674906" y="4207966"/>
            <a:ext cx="1629415" cy="228266"/>
          </a:xfrm>
          <a:prstGeom prst="rect">
            <a:avLst/>
          </a:prstGeom>
        </p:spPr>
        <p:txBody>
          <a:bodyPr vert="horz" wrap="square" lIns="0" tIns="12698" rIns="0" bIns="0" rtlCol="0">
            <a:spAutoFit/>
          </a:bodyPr>
          <a:lstStyle/>
          <a:p>
            <a:pPr marL="12702">
              <a:spcBef>
                <a:spcPts val="100"/>
              </a:spcBef>
              <a:tabLst>
                <a:tab pos="316897" algn="l"/>
              </a:tabLst>
            </a:pPr>
            <a:r>
              <a:rPr sz="1400" dirty="0">
                <a:solidFill>
                  <a:srgbClr val="231F20"/>
                </a:solidFill>
                <a:latin typeface="ＭＳ Ｐ明朝" panose="02020600040205080304" pitchFamily="18" charset="-128"/>
                <a:ea typeface="ＭＳ Ｐ明朝" panose="02020600040205080304" pitchFamily="18" charset="-128"/>
                <a:cs typeface="PMingLiU"/>
              </a:rPr>
              <a:t>２	</a:t>
            </a:r>
            <a:r>
              <a:rPr sz="1400" spc="100" dirty="0">
                <a:solidFill>
                  <a:srgbClr val="231F20"/>
                </a:solidFill>
                <a:latin typeface="ＭＳ Ｐ明朝" panose="02020600040205080304" pitchFamily="18" charset="-128"/>
                <a:ea typeface="ＭＳ Ｐ明朝" panose="02020600040205080304" pitchFamily="18" charset="-128"/>
                <a:cs typeface="PMingLiU"/>
              </a:rPr>
              <a:t>税金の計算</a:t>
            </a:r>
            <a:endParaRPr sz="1400" dirty="0">
              <a:latin typeface="ＭＳ Ｐ明朝" panose="02020600040205080304" pitchFamily="18" charset="-128"/>
              <a:ea typeface="ＭＳ Ｐ明朝" panose="02020600040205080304" pitchFamily="18" charset="-128"/>
              <a:cs typeface="PMingLiU"/>
            </a:endParaRPr>
          </a:p>
        </p:txBody>
      </p:sp>
      <p:sp>
        <p:nvSpPr>
          <p:cNvPr id="5" name="object 5"/>
          <p:cNvSpPr txBox="1"/>
          <p:nvPr/>
        </p:nvSpPr>
        <p:spPr>
          <a:xfrm>
            <a:off x="1012636" y="5172144"/>
            <a:ext cx="5836012" cy="641199"/>
          </a:xfrm>
          <a:prstGeom prst="rect">
            <a:avLst/>
          </a:prstGeom>
        </p:spPr>
        <p:txBody>
          <a:bodyPr vert="horz" wrap="square" lIns="0" tIns="12698" rIns="0" bIns="0" rtlCol="0">
            <a:spAutoFit/>
          </a:bodyPr>
          <a:lstStyle/>
          <a:p>
            <a:pPr marL="12702">
              <a:lnSpc>
                <a:spcPts val="2400"/>
              </a:lnSpc>
              <a:spcBef>
                <a:spcPts val="100"/>
              </a:spcBef>
              <a:tabLst>
                <a:tab pos="321979" algn="l"/>
              </a:tabLst>
            </a:pPr>
            <a:r>
              <a:rPr sz="1400" dirty="0">
                <a:solidFill>
                  <a:srgbClr val="231F20"/>
                </a:solidFill>
                <a:latin typeface="ＭＳ Ｐ明朝" panose="02020600040205080304" pitchFamily="18" charset="-128"/>
                <a:ea typeface="ＭＳ Ｐ明朝" panose="02020600040205080304" pitchFamily="18" charset="-128"/>
                <a:cs typeface="PMingLiU"/>
              </a:rPr>
              <a:t>※	</a:t>
            </a:r>
            <a:r>
              <a:rPr sz="1400" spc="115" dirty="0" err="1" smtClean="0">
                <a:solidFill>
                  <a:srgbClr val="231F20"/>
                </a:solidFill>
                <a:latin typeface="ＭＳ Ｐ明朝" panose="02020600040205080304" pitchFamily="18" charset="-128"/>
                <a:ea typeface="ＭＳ Ｐ明朝" panose="02020600040205080304" pitchFamily="18" charset="-128"/>
                <a:cs typeface="PMingLiU"/>
              </a:rPr>
              <a:t>た</a:t>
            </a:r>
            <a:r>
              <a:rPr sz="1400" spc="245" dirty="0" err="1" smtClean="0">
                <a:solidFill>
                  <a:srgbClr val="231F20"/>
                </a:solidFill>
                <a:latin typeface="ＭＳ Ｐ明朝" panose="02020600040205080304" pitchFamily="18" charset="-128"/>
                <a:ea typeface="ＭＳ Ｐ明朝" panose="02020600040205080304" pitchFamily="18" charset="-128"/>
                <a:cs typeface="PMingLiU"/>
              </a:rPr>
              <a:t>だし</a:t>
            </a:r>
            <a:r>
              <a:rPr lang="ja-JP" altLang="en-US" sz="1400" spc="30" dirty="0" err="1" smtClean="0">
                <a:solidFill>
                  <a:srgbClr val="231F20"/>
                </a:solidFill>
                <a:latin typeface="ＭＳ Ｐ明朝" panose="02020600040205080304" pitchFamily="18" charset="-128"/>
                <a:ea typeface="ＭＳ Ｐ明朝" panose="02020600040205080304" pitchFamily="18" charset="-128"/>
                <a:cs typeface="PMingLiU"/>
              </a:rPr>
              <a:t>，</a:t>
            </a:r>
            <a:r>
              <a:rPr sz="1400" spc="115" dirty="0" err="1" smtClean="0">
                <a:solidFill>
                  <a:srgbClr val="231F20"/>
                </a:solidFill>
                <a:latin typeface="ＭＳ Ｐ明朝" panose="02020600040205080304" pitchFamily="18" charset="-128"/>
                <a:ea typeface="ＭＳ Ｐ明朝" panose="02020600040205080304" pitchFamily="18" charset="-128"/>
                <a:cs typeface="PMingLiU"/>
              </a:rPr>
              <a:t>勤続期間の年</a:t>
            </a:r>
            <a:r>
              <a:rPr sz="1400" dirty="0" err="1" smtClean="0">
                <a:solidFill>
                  <a:srgbClr val="231F20"/>
                </a:solidFill>
                <a:latin typeface="ＭＳ Ｐ明朝" panose="02020600040205080304" pitchFamily="18" charset="-128"/>
                <a:ea typeface="ＭＳ Ｐ明朝" panose="02020600040205080304" pitchFamily="18" charset="-128"/>
                <a:cs typeface="PMingLiU"/>
              </a:rPr>
              <a:t>数</a:t>
            </a:r>
            <a:r>
              <a:rPr sz="1400" spc="409" dirty="0" smtClean="0">
                <a:solidFill>
                  <a:srgbClr val="231F20"/>
                </a:solidFill>
                <a:latin typeface="ＭＳ Ｐ明朝" panose="02020600040205080304" pitchFamily="18" charset="-128"/>
                <a:ea typeface="ＭＳ Ｐ明朝" panose="02020600040205080304" pitchFamily="18" charset="-128"/>
                <a:cs typeface="PMingLiU"/>
              </a:rPr>
              <a:t> </a:t>
            </a:r>
            <a:r>
              <a:rPr sz="1400" spc="190" dirty="0">
                <a:solidFill>
                  <a:srgbClr val="231F20"/>
                </a:solidFill>
                <a:latin typeface="ＭＳ Ｐ明朝" panose="02020600040205080304" pitchFamily="18" charset="-128"/>
                <a:ea typeface="ＭＳ Ｐ明朝" panose="02020600040205080304" pitchFamily="18" charset="-128"/>
                <a:cs typeface="PMingLiU"/>
              </a:rPr>
              <a:t>(１</a:t>
            </a:r>
            <a:r>
              <a:rPr sz="1400" spc="115" dirty="0" smtClean="0">
                <a:solidFill>
                  <a:srgbClr val="231F20"/>
                </a:solidFill>
                <a:latin typeface="ＭＳ Ｐ明朝" panose="02020600040205080304" pitchFamily="18" charset="-128"/>
                <a:ea typeface="ＭＳ Ｐ明朝" panose="02020600040205080304" pitchFamily="18" charset="-128"/>
                <a:cs typeface="PMingLiU"/>
              </a:rPr>
              <a:t>年未満の端数がある場合はその端数を</a:t>
            </a:r>
            <a:endParaRPr lang="en-US" sz="1400" spc="115" dirty="0" smtClean="0">
              <a:solidFill>
                <a:srgbClr val="231F20"/>
              </a:solidFill>
              <a:latin typeface="ＭＳ Ｐ明朝" panose="02020600040205080304" pitchFamily="18" charset="-128"/>
              <a:ea typeface="ＭＳ Ｐ明朝" panose="02020600040205080304" pitchFamily="18" charset="-128"/>
              <a:cs typeface="PMingLiU"/>
            </a:endParaRPr>
          </a:p>
          <a:p>
            <a:pPr marL="12702">
              <a:lnSpc>
                <a:spcPts val="2400"/>
              </a:lnSpc>
              <a:spcBef>
                <a:spcPts val="100"/>
              </a:spcBef>
              <a:tabLst>
                <a:tab pos="321979" algn="l"/>
              </a:tabLst>
            </a:pPr>
            <a:r>
              <a:rPr lang="ja-JP" altLang="en-US" sz="1400" spc="115" dirty="0">
                <a:solidFill>
                  <a:srgbClr val="231F20"/>
                </a:solidFill>
                <a:latin typeface="ＭＳ Ｐ明朝" panose="02020600040205080304" pitchFamily="18" charset="-128"/>
                <a:ea typeface="ＭＳ Ｐ明朝" panose="02020600040205080304" pitchFamily="18" charset="-128"/>
                <a:cs typeface="PMingLiU"/>
              </a:rPr>
              <a:t> </a:t>
            </a:r>
            <a:r>
              <a:rPr lang="ja-JP" altLang="en-US" sz="1400" spc="115" dirty="0" smtClean="0">
                <a:solidFill>
                  <a:srgbClr val="231F20"/>
                </a:solidFill>
                <a:latin typeface="ＭＳ Ｐ明朝" panose="02020600040205080304" pitchFamily="18" charset="-128"/>
                <a:ea typeface="ＭＳ Ｐ明朝" panose="02020600040205080304" pitchFamily="18" charset="-128"/>
                <a:cs typeface="PMingLiU"/>
              </a:rPr>
              <a:t>  １年に</a:t>
            </a:r>
            <a:r>
              <a:rPr sz="1400" spc="125" dirty="0" err="1" smtClean="0">
                <a:solidFill>
                  <a:srgbClr val="231F20"/>
                </a:solidFill>
                <a:latin typeface="ＭＳ Ｐ明朝" panose="02020600040205080304" pitchFamily="18" charset="-128"/>
                <a:ea typeface="ＭＳ Ｐ明朝" panose="02020600040205080304" pitchFamily="18" charset="-128"/>
                <a:cs typeface="PMingLiU"/>
              </a:rPr>
              <a:t>切り上げたもの</a:t>
            </a:r>
            <a:r>
              <a:rPr sz="1400" spc="6" dirty="0" smtClean="0">
                <a:solidFill>
                  <a:srgbClr val="231F20"/>
                </a:solidFill>
                <a:latin typeface="ＭＳ Ｐ明朝" panose="02020600040205080304" pitchFamily="18" charset="-128"/>
                <a:ea typeface="ＭＳ Ｐ明朝" panose="02020600040205080304" pitchFamily="18" charset="-128"/>
                <a:cs typeface="PMingLiU"/>
              </a:rPr>
              <a:t>)</a:t>
            </a:r>
            <a:r>
              <a:rPr sz="1400" spc="130" dirty="0" smtClean="0">
                <a:solidFill>
                  <a:srgbClr val="231F20"/>
                </a:solidFill>
                <a:latin typeface="ＭＳ Ｐ明朝" panose="02020600040205080304" pitchFamily="18" charset="-128"/>
                <a:ea typeface="ＭＳ Ｐ明朝" panose="02020600040205080304" pitchFamily="18" charset="-128"/>
                <a:cs typeface="PMingLiU"/>
              </a:rPr>
              <a:t>が</a:t>
            </a:r>
            <a:r>
              <a:rPr sz="1400" spc="130" dirty="0">
                <a:solidFill>
                  <a:srgbClr val="231F20"/>
                </a:solidFill>
                <a:latin typeface="ＭＳ Ｐ明朝" panose="02020600040205080304" pitchFamily="18" charset="-128"/>
                <a:ea typeface="ＭＳ Ｐ明朝" panose="02020600040205080304" pitchFamily="18" charset="-128"/>
                <a:cs typeface="PMingLiU"/>
              </a:rPr>
              <a:t>５</a:t>
            </a:r>
            <a:r>
              <a:rPr sz="1400" spc="130" dirty="0" smtClean="0">
                <a:solidFill>
                  <a:srgbClr val="231F20"/>
                </a:solidFill>
                <a:latin typeface="ＭＳ Ｐ明朝" panose="02020600040205080304" pitchFamily="18" charset="-128"/>
                <a:ea typeface="ＭＳ Ｐ明朝" panose="02020600040205080304" pitchFamily="18" charset="-128"/>
                <a:cs typeface="PMingLiU"/>
              </a:rPr>
              <a:t>年以下の場合は</a:t>
            </a:r>
            <a:r>
              <a:rPr lang="ja-JP" altLang="en-US" sz="1400" spc="6" dirty="0" err="1">
                <a:solidFill>
                  <a:srgbClr val="231F20"/>
                </a:solidFill>
                <a:latin typeface="ＭＳ Ｐ明朝" panose="02020600040205080304" pitchFamily="18" charset="-128"/>
                <a:ea typeface="ＭＳ Ｐ明朝" panose="02020600040205080304" pitchFamily="18" charset="-128"/>
                <a:cs typeface="PMingLiU"/>
              </a:rPr>
              <a:t>，</a:t>
            </a:r>
            <a:r>
              <a:rPr sz="1400" spc="30" dirty="0" smtClean="0">
                <a:solidFill>
                  <a:srgbClr val="231F20"/>
                </a:solidFill>
                <a:latin typeface="ＭＳ Ｐ明朝" panose="02020600040205080304" pitchFamily="18" charset="-128"/>
                <a:ea typeface="ＭＳ Ｐ明朝" panose="02020600040205080304" pitchFamily="18" charset="-128"/>
                <a:cs typeface="PMingLiU"/>
              </a:rPr>
              <a:t>1</a:t>
            </a:r>
            <a:r>
              <a:rPr sz="1400"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r>
              <a:rPr sz="1400" spc="30" dirty="0">
                <a:solidFill>
                  <a:srgbClr val="231F20"/>
                </a:solidFill>
                <a:latin typeface="ＭＳ Ｐ明朝" panose="02020600040205080304" pitchFamily="18" charset="-128"/>
                <a:ea typeface="ＭＳ Ｐ明朝" panose="02020600040205080304" pitchFamily="18" charset="-128"/>
                <a:cs typeface="PMingLiU"/>
              </a:rPr>
              <a:t>2</a:t>
            </a:r>
            <a:r>
              <a:rPr sz="1400" spc="-16" dirty="0">
                <a:solidFill>
                  <a:srgbClr val="231F20"/>
                </a:solidFill>
                <a:latin typeface="ＭＳ Ｐ明朝" panose="02020600040205080304" pitchFamily="18" charset="-128"/>
                <a:ea typeface="ＭＳ Ｐ明朝" panose="02020600040205080304" pitchFamily="18" charset="-128"/>
                <a:cs typeface="PMingLiU"/>
              </a:rPr>
              <a:t> </a:t>
            </a:r>
            <a:r>
              <a:rPr sz="1400" spc="100" dirty="0">
                <a:solidFill>
                  <a:srgbClr val="231F20"/>
                </a:solidFill>
                <a:latin typeface="ＭＳ Ｐ明朝" panose="02020600040205080304" pitchFamily="18" charset="-128"/>
                <a:ea typeface="ＭＳ Ｐ明朝" panose="02020600040205080304" pitchFamily="18" charset="-128"/>
                <a:cs typeface="PMingLiU"/>
              </a:rPr>
              <a:t>を乗じない</a:t>
            </a:r>
            <a:r>
              <a:rPr sz="1400"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p:txBody>
      </p:sp>
      <p:sp>
        <p:nvSpPr>
          <p:cNvPr id="6" name="object 6"/>
          <p:cNvSpPr txBox="1"/>
          <p:nvPr/>
        </p:nvSpPr>
        <p:spPr>
          <a:xfrm>
            <a:off x="1060088" y="6128425"/>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7" name="object 7"/>
          <p:cNvSpPr txBox="1"/>
          <p:nvPr/>
        </p:nvSpPr>
        <p:spPr>
          <a:xfrm>
            <a:off x="802775" y="6004455"/>
            <a:ext cx="1879967" cy="228266"/>
          </a:xfrm>
          <a:prstGeom prst="rect">
            <a:avLst/>
          </a:prstGeom>
        </p:spPr>
        <p:txBody>
          <a:bodyPr vert="horz" wrap="square" lIns="0" tIns="12698" rIns="0" bIns="0" rtlCol="0">
            <a:spAutoFit/>
          </a:bodyPr>
          <a:lstStyle/>
          <a:p>
            <a:pPr marL="12702">
              <a:spcBef>
                <a:spcPts val="100"/>
              </a:spcBef>
            </a:pPr>
            <a:r>
              <a:rPr lang="en-US" altLang="ja-JP" sz="1400" spc="100" dirty="0" smtClean="0">
                <a:solidFill>
                  <a:srgbClr val="231F20"/>
                </a:solidFill>
                <a:latin typeface="ＭＳ Ｐ明朝" panose="02020600040205080304" pitchFamily="18" charset="-128"/>
                <a:ea typeface="ＭＳ Ｐ明朝" panose="02020600040205080304" pitchFamily="18" charset="-128"/>
                <a:cs typeface="MingLiU_HKSCS"/>
              </a:rPr>
              <a:t>(1)</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MingLiU_HKSCS"/>
              </a:rPr>
              <a:t>　</a:t>
            </a:r>
            <a:r>
              <a:rPr sz="1400" spc="100" dirty="0" smtClean="0">
                <a:solidFill>
                  <a:srgbClr val="231F20"/>
                </a:solidFill>
                <a:latin typeface="ＭＳ Ｐ明朝" panose="02020600040205080304" pitchFamily="18" charset="-128"/>
                <a:ea typeface="ＭＳ Ｐ明朝" panose="02020600040205080304" pitchFamily="18" charset="-128"/>
                <a:cs typeface="MingLiU_HKSCS"/>
              </a:rPr>
              <a:t>所得税額の算定</a:t>
            </a:r>
            <a:endParaRPr sz="1400" dirty="0">
              <a:latin typeface="ＭＳ Ｐ明朝" panose="02020600040205080304" pitchFamily="18" charset="-128"/>
              <a:ea typeface="ＭＳ Ｐ明朝" panose="02020600040205080304" pitchFamily="18" charset="-128"/>
              <a:cs typeface="MingLiU_HKSCS"/>
            </a:endParaRPr>
          </a:p>
        </p:txBody>
      </p:sp>
      <p:sp>
        <p:nvSpPr>
          <p:cNvPr id="8" name="object 8"/>
          <p:cNvSpPr txBox="1"/>
          <p:nvPr/>
        </p:nvSpPr>
        <p:spPr>
          <a:xfrm>
            <a:off x="897983" y="8560624"/>
            <a:ext cx="2565759" cy="228266"/>
          </a:xfrm>
          <a:prstGeom prst="rect">
            <a:avLst/>
          </a:prstGeom>
        </p:spPr>
        <p:txBody>
          <a:bodyPr vert="horz" wrap="square" lIns="0" tIns="12698" rIns="0" bIns="0" rtlCol="0">
            <a:spAutoFit/>
          </a:bodyPr>
          <a:lstStyle/>
          <a:p>
            <a:pPr marL="12702">
              <a:spcBef>
                <a:spcPts val="100"/>
              </a:spcBef>
              <a:tabLst>
                <a:tab pos="316897" algn="l"/>
              </a:tabLst>
            </a:pPr>
            <a:r>
              <a:rPr sz="1400" dirty="0">
                <a:solidFill>
                  <a:srgbClr val="231F20"/>
                </a:solidFill>
                <a:latin typeface="ＭＳ Ｐ明朝" panose="02020600040205080304" pitchFamily="18" charset="-128"/>
                <a:ea typeface="ＭＳ Ｐ明朝" panose="02020600040205080304" pitchFamily="18" charset="-128"/>
                <a:cs typeface="PMingLiU"/>
              </a:rPr>
              <a:t>※	</a:t>
            </a:r>
            <a:r>
              <a:rPr sz="1400" spc="30" dirty="0">
                <a:solidFill>
                  <a:srgbClr val="231F20"/>
                </a:solidFill>
                <a:latin typeface="ＭＳ Ｐ明朝" panose="02020600040205080304" pitchFamily="18" charset="-128"/>
                <a:ea typeface="ＭＳ Ｐ明朝" panose="02020600040205080304" pitchFamily="18" charset="-128"/>
                <a:cs typeface="PMingLiU"/>
              </a:rPr>
              <a:t>1</a:t>
            </a:r>
            <a:r>
              <a:rPr sz="1400" spc="-16" dirty="0">
                <a:solidFill>
                  <a:srgbClr val="231F20"/>
                </a:solidFill>
                <a:latin typeface="ＭＳ Ｐ明朝" panose="02020600040205080304" pitchFamily="18" charset="-128"/>
                <a:ea typeface="ＭＳ Ｐ明朝" panose="02020600040205080304" pitchFamily="18" charset="-128"/>
                <a:cs typeface="PMingLiU"/>
              </a:rPr>
              <a:t> </a:t>
            </a:r>
            <a:r>
              <a:rPr sz="1400" spc="100" dirty="0">
                <a:solidFill>
                  <a:srgbClr val="231F20"/>
                </a:solidFill>
                <a:latin typeface="ＭＳ Ｐ明朝" panose="02020600040205080304" pitchFamily="18" charset="-128"/>
                <a:ea typeface="ＭＳ Ｐ明朝" panose="02020600040205080304" pitchFamily="18" charset="-128"/>
                <a:cs typeface="PMingLiU"/>
              </a:rPr>
              <a:t>円未満の端数切り捨て</a:t>
            </a:r>
            <a:endParaRPr sz="1400" dirty="0">
              <a:latin typeface="ＭＳ Ｐ明朝" panose="02020600040205080304" pitchFamily="18" charset="-128"/>
              <a:ea typeface="ＭＳ Ｐ明朝" panose="02020600040205080304" pitchFamily="18" charset="-128"/>
              <a:cs typeface="PMingLiU"/>
            </a:endParaRPr>
          </a:p>
        </p:txBody>
      </p:sp>
      <p:graphicFrame>
        <p:nvGraphicFramePr>
          <p:cNvPr id="9" name="object 9"/>
          <p:cNvGraphicFramePr>
            <a:graphicFrameLocks noGrp="1"/>
          </p:cNvGraphicFramePr>
          <p:nvPr>
            <p:extLst/>
          </p:nvPr>
        </p:nvGraphicFramePr>
        <p:xfrm>
          <a:off x="688621" y="1419479"/>
          <a:ext cx="6594830" cy="1318258"/>
        </p:xfrm>
        <a:graphic>
          <a:graphicData uri="http://schemas.openxmlformats.org/drawingml/2006/table">
            <a:tbl>
              <a:tblPr firstRow="1" bandRow="1">
                <a:tableStyleId>{2D5ABB26-0587-4C30-8999-92F81FD0307C}</a:tableStyleId>
              </a:tblPr>
              <a:tblGrid>
                <a:gridCol w="2080895"/>
                <a:gridCol w="4513935"/>
              </a:tblGrid>
              <a:tr h="300814">
                <a:tc>
                  <a:txBody>
                    <a:bodyPr/>
                    <a:lstStyle/>
                    <a:p>
                      <a:pPr marR="56515" algn="ctr">
                        <a:lnSpc>
                          <a:spcPct val="100000"/>
                        </a:lnSpc>
                        <a:spcBef>
                          <a:spcPts val="380"/>
                        </a:spcBef>
                      </a:pPr>
                      <a:r>
                        <a:rPr sz="1400" dirty="0">
                          <a:solidFill>
                            <a:srgbClr val="231F20"/>
                          </a:solidFill>
                          <a:latin typeface="ＭＳ Ｐ明朝" panose="02020600040205080304" pitchFamily="18" charset="-128"/>
                          <a:ea typeface="ＭＳ Ｐ明朝" panose="02020600040205080304" pitchFamily="18" charset="-128"/>
                          <a:cs typeface="PMingLiU"/>
                        </a:rPr>
                        <a:t>勤続年数</a:t>
                      </a:r>
                      <a:r>
                        <a:rPr sz="1400" spc="150" dirty="0">
                          <a:solidFill>
                            <a:srgbClr val="231F20"/>
                          </a:solidFill>
                          <a:latin typeface="ＭＳ Ｐ明朝" panose="02020600040205080304" pitchFamily="18" charset="-128"/>
                          <a:ea typeface="ＭＳ Ｐ明朝" panose="02020600040205080304" pitchFamily="18" charset="-128"/>
                          <a:cs typeface="PMingLiU"/>
                        </a:rPr>
                        <a:t> </a:t>
                      </a:r>
                      <a:r>
                        <a:rPr sz="1400" spc="120" dirty="0">
                          <a:solidFill>
                            <a:srgbClr val="231F20"/>
                          </a:solidFill>
                          <a:latin typeface="ＭＳ Ｐ明朝" panose="02020600040205080304" pitchFamily="18" charset="-128"/>
                          <a:ea typeface="ＭＳ Ｐ明朝" panose="02020600040205080304" pitchFamily="18" charset="-128"/>
                          <a:cs typeface="PMingLiU"/>
                        </a:rPr>
                        <a:t>(Ａ)</a:t>
                      </a:r>
                      <a:endParaRPr sz="1400" dirty="0">
                        <a:latin typeface="ＭＳ Ｐ明朝" panose="02020600040205080304" pitchFamily="18" charset="-128"/>
                        <a:ea typeface="ＭＳ Ｐ明朝" panose="02020600040205080304" pitchFamily="18" charset="-128"/>
                        <a:cs typeface="PMingLiU"/>
                      </a:endParaRPr>
                    </a:p>
                  </a:txBody>
                  <a:tcPr marL="0" marR="0" marT="48260" marB="0">
                    <a:lnL w="9525">
                      <a:solidFill>
                        <a:srgbClr val="231F20"/>
                      </a:solidFill>
                      <a:prstDash val="solid"/>
                    </a:lnL>
                    <a:lnR w="6350">
                      <a:solidFill>
                        <a:srgbClr val="231F20"/>
                      </a:solidFill>
                      <a:prstDash val="solid"/>
                    </a:lnR>
                    <a:lnT w="9525">
                      <a:solidFill>
                        <a:srgbClr val="231F20"/>
                      </a:solidFill>
                      <a:prstDash val="solid"/>
                    </a:lnT>
                    <a:lnB w="6350">
                      <a:solidFill>
                        <a:srgbClr val="231F20"/>
                      </a:solidFill>
                      <a:prstDash val="solid"/>
                    </a:lnB>
                  </a:tcPr>
                </a:tc>
                <a:tc>
                  <a:txBody>
                    <a:bodyPr/>
                    <a:lstStyle/>
                    <a:p>
                      <a:pPr algn="ctr">
                        <a:lnSpc>
                          <a:spcPct val="100000"/>
                        </a:lnSpc>
                        <a:spcBef>
                          <a:spcPts val="380"/>
                        </a:spcBef>
                      </a:pPr>
                      <a:r>
                        <a:rPr sz="1400" dirty="0">
                          <a:solidFill>
                            <a:srgbClr val="231F20"/>
                          </a:solidFill>
                          <a:latin typeface="ＭＳ Ｐ明朝" panose="02020600040205080304" pitchFamily="18" charset="-128"/>
                          <a:ea typeface="ＭＳ Ｐ明朝" panose="02020600040205080304" pitchFamily="18" charset="-128"/>
                          <a:cs typeface="PMingLiU"/>
                        </a:rPr>
                        <a:t>退職所得控除額</a:t>
                      </a:r>
                      <a:endParaRPr sz="1400" dirty="0">
                        <a:latin typeface="ＭＳ Ｐ明朝" panose="02020600040205080304" pitchFamily="18" charset="-128"/>
                        <a:ea typeface="ＭＳ Ｐ明朝" panose="02020600040205080304" pitchFamily="18" charset="-128"/>
                        <a:cs typeface="PMingLiU"/>
                      </a:endParaRPr>
                    </a:p>
                  </a:txBody>
                  <a:tcPr marL="0" marR="0" marT="48260" marB="0">
                    <a:lnL w="6350">
                      <a:solidFill>
                        <a:srgbClr val="231F20"/>
                      </a:solidFill>
                      <a:prstDash val="solid"/>
                    </a:lnL>
                    <a:lnR w="9525">
                      <a:solidFill>
                        <a:srgbClr val="231F20"/>
                      </a:solidFill>
                      <a:prstDash val="solid"/>
                    </a:lnR>
                    <a:lnT w="9525">
                      <a:solidFill>
                        <a:srgbClr val="231F20"/>
                      </a:solidFill>
                      <a:prstDash val="solid"/>
                    </a:lnT>
                    <a:lnB w="6350">
                      <a:solidFill>
                        <a:srgbClr val="231F20"/>
                      </a:solidFill>
                      <a:prstDash val="solid"/>
                    </a:lnB>
                  </a:tcPr>
                </a:tc>
              </a:tr>
              <a:tr h="486353">
                <a:tc>
                  <a:txBody>
                    <a:bodyPr/>
                    <a:lstStyle/>
                    <a:p>
                      <a:pPr algn="ctr">
                        <a:lnSpc>
                          <a:spcPct val="100000"/>
                        </a:lnSpc>
                      </a:pPr>
                      <a:r>
                        <a:rPr sz="1400" spc="5" dirty="0" smtClean="0">
                          <a:solidFill>
                            <a:srgbClr val="231F20"/>
                          </a:solidFill>
                          <a:latin typeface="ＭＳ Ｐ明朝" panose="02020600040205080304" pitchFamily="18" charset="-128"/>
                          <a:ea typeface="ＭＳ Ｐ明朝" panose="02020600040205080304" pitchFamily="18" charset="-128"/>
                          <a:cs typeface="PMingLiU"/>
                        </a:rPr>
                        <a:t>20</a:t>
                      </a:r>
                      <a:r>
                        <a:rPr sz="1400" spc="15" dirty="0">
                          <a:solidFill>
                            <a:srgbClr val="231F20"/>
                          </a:solidFill>
                          <a:latin typeface="ＭＳ Ｐ明朝" panose="02020600040205080304" pitchFamily="18" charset="-128"/>
                          <a:ea typeface="ＭＳ Ｐ明朝" panose="02020600040205080304" pitchFamily="18" charset="-128"/>
                          <a:cs typeface="PMingLiU"/>
                        </a:rPr>
                        <a:t>年以下</a:t>
                      </a:r>
                      <a:endParaRPr sz="1400" dirty="0">
                        <a:latin typeface="ＭＳ Ｐ明朝" panose="02020600040205080304" pitchFamily="18" charset="-128"/>
                        <a:ea typeface="ＭＳ Ｐ明朝" panose="02020600040205080304" pitchFamily="18" charset="-128"/>
                        <a:cs typeface="PMingLiU"/>
                      </a:endParaRPr>
                    </a:p>
                  </a:txBody>
                  <a:tcPr marL="0" marR="0" marT="4446" marB="0" anchor="ctr">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L="127000" marR="1542415" indent="-63500">
                        <a:lnSpc>
                          <a:spcPct val="116700"/>
                        </a:lnSpc>
                        <a:spcBef>
                          <a:spcPts val="229"/>
                        </a:spcBef>
                      </a:pPr>
                      <a:r>
                        <a:rPr sz="1400" spc="75" dirty="0">
                          <a:solidFill>
                            <a:srgbClr val="231F20"/>
                          </a:solidFill>
                          <a:latin typeface="ＭＳ Ｐ明朝" panose="02020600040205080304" pitchFamily="18" charset="-128"/>
                          <a:ea typeface="ＭＳ Ｐ明朝" panose="02020600040205080304" pitchFamily="18" charset="-128"/>
                          <a:cs typeface="PMingLiU"/>
                        </a:rPr>
                        <a:t>Ａ×40</a:t>
                      </a:r>
                      <a:r>
                        <a:rPr sz="1400" spc="125" dirty="0">
                          <a:solidFill>
                            <a:srgbClr val="231F20"/>
                          </a:solidFill>
                          <a:latin typeface="ＭＳ Ｐ明朝" panose="02020600040205080304" pitchFamily="18" charset="-128"/>
                          <a:ea typeface="ＭＳ Ｐ明朝" panose="02020600040205080304" pitchFamily="18" charset="-128"/>
                          <a:cs typeface="PMingLiU"/>
                        </a:rPr>
                        <a:t>万円                       </a:t>
                      </a:r>
                      <a:r>
                        <a:rPr sz="1400" spc="480" dirty="0">
                          <a:solidFill>
                            <a:srgbClr val="231F20"/>
                          </a:solidFill>
                          <a:latin typeface="ＭＳ Ｐ明朝" panose="02020600040205080304" pitchFamily="18" charset="-128"/>
                          <a:ea typeface="ＭＳ Ｐ明朝" panose="02020600040205080304" pitchFamily="18" charset="-128"/>
                          <a:cs typeface="PMingLiU"/>
                        </a:rPr>
                        <a:t> </a:t>
                      </a:r>
                      <a:endParaRPr lang="en-US" sz="1400" spc="480" dirty="0" smtClean="0">
                        <a:solidFill>
                          <a:srgbClr val="231F20"/>
                        </a:solidFill>
                        <a:latin typeface="ＭＳ Ｐ明朝" panose="02020600040205080304" pitchFamily="18" charset="-128"/>
                        <a:ea typeface="ＭＳ Ｐ明朝" panose="02020600040205080304" pitchFamily="18" charset="-128"/>
                        <a:cs typeface="PMingLiU"/>
                      </a:endParaRPr>
                    </a:p>
                    <a:p>
                      <a:pPr marL="127000" marR="1542415" indent="-63500">
                        <a:lnSpc>
                          <a:spcPct val="116700"/>
                        </a:lnSpc>
                        <a:spcBef>
                          <a:spcPts val="229"/>
                        </a:spcBef>
                      </a:pPr>
                      <a:r>
                        <a:rPr sz="1400" spc="20" dirty="0" smtClean="0">
                          <a:solidFill>
                            <a:srgbClr val="231F20"/>
                          </a:solidFill>
                          <a:latin typeface="ＭＳ Ｐ明朝" panose="02020600040205080304" pitchFamily="18" charset="-128"/>
                          <a:ea typeface="ＭＳ Ｐ明朝" panose="02020600040205080304" pitchFamily="18" charset="-128"/>
                          <a:cs typeface="PMingLiU"/>
                        </a:rPr>
                        <a:t>(</a:t>
                      </a:r>
                      <a:r>
                        <a:rPr sz="1400" spc="20" dirty="0">
                          <a:solidFill>
                            <a:srgbClr val="231F20"/>
                          </a:solidFill>
                          <a:latin typeface="ＭＳ Ｐ明朝" panose="02020600040205080304" pitchFamily="18" charset="-128"/>
                          <a:ea typeface="ＭＳ Ｐ明朝" panose="02020600040205080304" pitchFamily="18" charset="-128"/>
                          <a:cs typeface="PMingLiU"/>
                        </a:rPr>
                        <a:t>80</a:t>
                      </a:r>
                      <a:r>
                        <a:rPr sz="1400" spc="45" dirty="0">
                          <a:solidFill>
                            <a:srgbClr val="231F20"/>
                          </a:solidFill>
                          <a:latin typeface="ＭＳ Ｐ明朝" panose="02020600040205080304" pitchFamily="18" charset="-128"/>
                          <a:ea typeface="ＭＳ Ｐ明朝" panose="02020600040205080304" pitchFamily="18" charset="-128"/>
                          <a:cs typeface="PMingLiU"/>
                        </a:rPr>
                        <a:t>万円未満の場合には</a:t>
                      </a:r>
                      <a:r>
                        <a:rPr sz="1400" spc="10" dirty="0">
                          <a:solidFill>
                            <a:srgbClr val="231F20"/>
                          </a:solidFill>
                          <a:latin typeface="ＭＳ Ｐ明朝" panose="02020600040205080304" pitchFamily="18" charset="-128"/>
                          <a:ea typeface="ＭＳ Ｐ明朝" panose="02020600040205080304" pitchFamily="18" charset="-128"/>
                          <a:cs typeface="PMingLiU"/>
                        </a:rPr>
                        <a:t>,</a:t>
                      </a:r>
                      <a:r>
                        <a:rPr sz="1400" spc="180" dirty="0">
                          <a:solidFill>
                            <a:srgbClr val="231F20"/>
                          </a:solidFill>
                          <a:latin typeface="ＭＳ Ｐ明朝" panose="02020600040205080304" pitchFamily="18" charset="-128"/>
                          <a:ea typeface="ＭＳ Ｐ明朝" panose="02020600040205080304" pitchFamily="18" charset="-128"/>
                          <a:cs typeface="PMingLiU"/>
                        </a:rPr>
                        <a:t> </a:t>
                      </a:r>
                      <a:r>
                        <a:rPr sz="1400" spc="35" dirty="0">
                          <a:solidFill>
                            <a:srgbClr val="231F20"/>
                          </a:solidFill>
                          <a:latin typeface="ＭＳ Ｐ明朝" panose="02020600040205080304" pitchFamily="18" charset="-128"/>
                          <a:ea typeface="ＭＳ Ｐ明朝" panose="02020600040205080304" pitchFamily="18" charset="-128"/>
                          <a:cs typeface="PMingLiU"/>
                        </a:rPr>
                        <a:t>80</a:t>
                      </a:r>
                      <a:r>
                        <a:rPr sz="1400" spc="75" dirty="0">
                          <a:solidFill>
                            <a:srgbClr val="231F20"/>
                          </a:solidFill>
                          <a:latin typeface="ＭＳ Ｐ明朝" panose="02020600040205080304" pitchFamily="18" charset="-128"/>
                          <a:ea typeface="ＭＳ Ｐ明朝" panose="02020600040205080304" pitchFamily="18" charset="-128"/>
                          <a:cs typeface="PMingLiU"/>
                        </a:rPr>
                        <a:t>万円</a:t>
                      </a:r>
                      <a:r>
                        <a:rPr sz="1400" spc="20" dirty="0">
                          <a:solidFill>
                            <a:srgbClr val="231F20"/>
                          </a:solidFill>
                          <a:latin typeface="ＭＳ Ｐ明朝" panose="02020600040205080304" pitchFamily="18" charset="-128"/>
                          <a:ea typeface="ＭＳ Ｐ明朝" panose="02020600040205080304" pitchFamily="18" charset="-128"/>
                          <a:cs typeface="PMingLiU"/>
                        </a:rPr>
                        <a:t>)</a:t>
                      </a:r>
                      <a:endParaRPr sz="1400" dirty="0">
                        <a:latin typeface="ＭＳ Ｐ明朝" panose="02020600040205080304" pitchFamily="18" charset="-128"/>
                        <a:ea typeface="ＭＳ Ｐ明朝" panose="02020600040205080304" pitchFamily="18" charset="-128"/>
                        <a:cs typeface="PMingLiU"/>
                      </a:endParaRPr>
                    </a:p>
                  </a:txBody>
                  <a:tcPr marL="0" marR="0" marT="29210" marB="0" anchor="ctr">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463597">
                <a:tc>
                  <a:txBody>
                    <a:bodyPr/>
                    <a:lstStyle/>
                    <a:p>
                      <a:pPr algn="ctr">
                        <a:lnSpc>
                          <a:spcPct val="100000"/>
                        </a:lnSpc>
                      </a:pPr>
                      <a:r>
                        <a:rPr sz="1400" spc="5" dirty="0" smtClean="0">
                          <a:solidFill>
                            <a:srgbClr val="231F20"/>
                          </a:solidFill>
                          <a:latin typeface="ＭＳ Ｐ明朝" panose="02020600040205080304" pitchFamily="18" charset="-128"/>
                          <a:ea typeface="ＭＳ Ｐ明朝" panose="02020600040205080304" pitchFamily="18" charset="-128"/>
                          <a:cs typeface="PMingLiU"/>
                        </a:rPr>
                        <a:t>20</a:t>
                      </a:r>
                      <a:r>
                        <a:rPr sz="1400" spc="20" dirty="0">
                          <a:solidFill>
                            <a:srgbClr val="231F20"/>
                          </a:solidFill>
                          <a:latin typeface="ＭＳ Ｐ明朝" panose="02020600040205080304" pitchFamily="18" charset="-128"/>
                          <a:ea typeface="ＭＳ Ｐ明朝" panose="02020600040205080304" pitchFamily="18" charset="-128"/>
                          <a:cs typeface="PMingLiU"/>
                        </a:rPr>
                        <a:t>年超</a:t>
                      </a:r>
                      <a:endParaRPr sz="1400" dirty="0">
                        <a:latin typeface="ＭＳ Ｐ明朝" panose="02020600040205080304" pitchFamily="18" charset="-128"/>
                        <a:ea typeface="ＭＳ Ｐ明朝" panose="02020600040205080304" pitchFamily="18" charset="-128"/>
                        <a:cs typeface="PMingLiU"/>
                      </a:endParaRPr>
                    </a:p>
                  </a:txBody>
                  <a:tcPr marL="0" marR="0" marT="4446" marB="0" anchor="ctr">
                    <a:lnL w="9525">
                      <a:solidFill>
                        <a:srgbClr val="231F20"/>
                      </a:solidFill>
                      <a:prstDash val="solid"/>
                    </a:lnL>
                    <a:lnR w="6350">
                      <a:solidFill>
                        <a:srgbClr val="231F20"/>
                      </a:solidFill>
                      <a:prstDash val="solid"/>
                    </a:lnR>
                    <a:lnT w="6350">
                      <a:solidFill>
                        <a:srgbClr val="231F20"/>
                      </a:solidFill>
                      <a:prstDash val="solid"/>
                    </a:lnT>
                    <a:lnB w="9525">
                      <a:solidFill>
                        <a:srgbClr val="231F20"/>
                      </a:solidFill>
                      <a:prstDash val="solid"/>
                    </a:lnB>
                  </a:tcPr>
                </a:tc>
                <a:tc>
                  <a:txBody>
                    <a:bodyPr/>
                    <a:lstStyle/>
                    <a:p>
                      <a:pPr marL="127000">
                        <a:lnSpc>
                          <a:spcPct val="100000"/>
                        </a:lnSpc>
                      </a:pPr>
                      <a:r>
                        <a:rPr sz="1400" spc="60" dirty="0" smtClean="0">
                          <a:solidFill>
                            <a:srgbClr val="231F20"/>
                          </a:solidFill>
                          <a:latin typeface="ＭＳ Ｐ明朝" panose="02020600040205080304" pitchFamily="18" charset="-128"/>
                          <a:ea typeface="ＭＳ Ｐ明朝" panose="02020600040205080304" pitchFamily="18" charset="-128"/>
                          <a:cs typeface="PMingLiU"/>
                        </a:rPr>
                        <a:t>(</a:t>
                      </a:r>
                      <a:r>
                        <a:rPr sz="1400" spc="60" dirty="0">
                          <a:solidFill>
                            <a:srgbClr val="231F20"/>
                          </a:solidFill>
                          <a:latin typeface="ＭＳ Ｐ明朝" panose="02020600040205080304" pitchFamily="18" charset="-128"/>
                          <a:ea typeface="ＭＳ Ｐ明朝" panose="02020600040205080304" pitchFamily="18" charset="-128"/>
                          <a:cs typeface="PMingLiU"/>
                        </a:rPr>
                        <a:t>Ａ－20</a:t>
                      </a:r>
                      <a:r>
                        <a:rPr sz="1400" spc="95" dirty="0">
                          <a:solidFill>
                            <a:srgbClr val="231F20"/>
                          </a:solidFill>
                          <a:latin typeface="ＭＳ Ｐ明朝" panose="02020600040205080304" pitchFamily="18" charset="-128"/>
                          <a:ea typeface="ＭＳ Ｐ明朝" panose="02020600040205080304" pitchFamily="18" charset="-128"/>
                          <a:cs typeface="PMingLiU"/>
                        </a:rPr>
                        <a:t>年</a:t>
                      </a:r>
                      <a:r>
                        <a:rPr sz="1400" spc="25" dirty="0">
                          <a:solidFill>
                            <a:srgbClr val="231F20"/>
                          </a:solidFill>
                          <a:latin typeface="ＭＳ Ｐ明朝" panose="02020600040205080304" pitchFamily="18" charset="-128"/>
                          <a:ea typeface="ＭＳ Ｐ明朝" panose="02020600040205080304" pitchFamily="18" charset="-128"/>
                          <a:cs typeface="PMingLiU"/>
                        </a:rPr>
                        <a:t>)</a:t>
                      </a:r>
                      <a:r>
                        <a:rPr sz="1400" spc="200" dirty="0">
                          <a:solidFill>
                            <a:srgbClr val="231F20"/>
                          </a:solidFill>
                          <a:latin typeface="ＭＳ Ｐ明朝" panose="02020600040205080304" pitchFamily="18" charset="-128"/>
                          <a:ea typeface="ＭＳ Ｐ明朝" panose="02020600040205080304" pitchFamily="18" charset="-128"/>
                          <a:cs typeface="PMingLiU"/>
                        </a:rPr>
                        <a:t> </a:t>
                      </a:r>
                      <a:r>
                        <a:rPr sz="1400" spc="35" dirty="0">
                          <a:solidFill>
                            <a:srgbClr val="231F20"/>
                          </a:solidFill>
                          <a:latin typeface="ＭＳ Ｐ明朝" panose="02020600040205080304" pitchFamily="18" charset="-128"/>
                          <a:ea typeface="ＭＳ Ｐ明朝" panose="02020600040205080304" pitchFamily="18" charset="-128"/>
                          <a:cs typeface="PMingLiU"/>
                        </a:rPr>
                        <a:t>×70</a:t>
                      </a:r>
                      <a:r>
                        <a:rPr sz="1400" spc="80" dirty="0">
                          <a:solidFill>
                            <a:srgbClr val="231F20"/>
                          </a:solidFill>
                          <a:latin typeface="ＭＳ Ｐ明朝" panose="02020600040205080304" pitchFamily="18" charset="-128"/>
                          <a:ea typeface="ＭＳ Ｐ明朝" panose="02020600040205080304" pitchFamily="18" charset="-128"/>
                          <a:cs typeface="PMingLiU"/>
                        </a:rPr>
                        <a:t>万円</a:t>
                      </a:r>
                      <a:r>
                        <a:rPr sz="1400" spc="50" dirty="0">
                          <a:solidFill>
                            <a:srgbClr val="231F20"/>
                          </a:solidFill>
                          <a:latin typeface="ＭＳ Ｐ明朝" panose="02020600040205080304" pitchFamily="18" charset="-128"/>
                          <a:ea typeface="ＭＳ Ｐ明朝" panose="02020600040205080304" pitchFamily="18" charset="-128"/>
                          <a:cs typeface="PMingLiU"/>
                        </a:rPr>
                        <a:t>＋800</a:t>
                      </a:r>
                      <a:r>
                        <a:rPr sz="1400" spc="80" dirty="0">
                          <a:solidFill>
                            <a:srgbClr val="231F20"/>
                          </a:solidFill>
                          <a:latin typeface="ＭＳ Ｐ明朝" panose="02020600040205080304" pitchFamily="18" charset="-128"/>
                          <a:ea typeface="ＭＳ Ｐ明朝" panose="02020600040205080304" pitchFamily="18" charset="-128"/>
                          <a:cs typeface="PMingLiU"/>
                        </a:rPr>
                        <a:t>万円</a:t>
                      </a:r>
                      <a:endParaRPr sz="1400" dirty="0">
                        <a:latin typeface="ＭＳ Ｐ明朝" panose="02020600040205080304" pitchFamily="18" charset="-128"/>
                        <a:ea typeface="ＭＳ Ｐ明朝" panose="02020600040205080304" pitchFamily="18" charset="-128"/>
                        <a:cs typeface="PMingLiU"/>
                      </a:endParaRPr>
                    </a:p>
                  </a:txBody>
                  <a:tcPr marL="0" marR="0" marT="4446" marB="0" anchor="ctr">
                    <a:lnL w="6350">
                      <a:solidFill>
                        <a:srgbClr val="231F20"/>
                      </a:solidFill>
                      <a:prstDash val="solid"/>
                    </a:lnL>
                    <a:lnR w="9525">
                      <a:solidFill>
                        <a:srgbClr val="231F20"/>
                      </a:solidFill>
                      <a:prstDash val="solid"/>
                    </a:lnR>
                    <a:lnT w="6350">
                      <a:solidFill>
                        <a:srgbClr val="231F20"/>
                      </a:solidFill>
                      <a:prstDash val="solid"/>
                    </a:lnT>
                    <a:lnB w="9525">
                      <a:solidFill>
                        <a:srgbClr val="231F20"/>
                      </a:solidFill>
                      <a:prstDash val="solid"/>
                    </a:lnB>
                  </a:tcPr>
                </a:tc>
              </a:tr>
            </a:tbl>
          </a:graphicData>
        </a:graphic>
      </p:graphicFrame>
      <p:sp>
        <p:nvSpPr>
          <p:cNvPr id="10" name="object 10"/>
          <p:cNvSpPr txBox="1"/>
          <p:nvPr/>
        </p:nvSpPr>
        <p:spPr>
          <a:xfrm>
            <a:off x="1060088" y="4506630"/>
            <a:ext cx="969873" cy="554319"/>
          </a:xfrm>
          <a:prstGeom prst="rect">
            <a:avLst/>
          </a:prstGeom>
          <a:ln w="3555">
            <a:solidFill>
              <a:srgbClr val="231F20"/>
            </a:solidFill>
          </a:ln>
        </p:spPr>
        <p:txBody>
          <a:bodyPr vert="horz" wrap="square" lIns="0" tIns="0" rIns="0" bIns="0" rtlCol="0">
            <a:spAutoFit/>
          </a:bodyPr>
          <a:lstStyle/>
          <a:p>
            <a:pPr>
              <a:lnSpc>
                <a:spcPct val="100000"/>
              </a:lnSpc>
            </a:pPr>
            <a:endParaRPr sz="1200" dirty="0">
              <a:latin typeface="Times New Roman"/>
              <a:cs typeface="Times New Roman"/>
            </a:endParaRPr>
          </a:p>
          <a:p>
            <a:pPr marL="62873"/>
            <a:r>
              <a:rPr sz="1400" dirty="0" smtClean="0">
                <a:solidFill>
                  <a:srgbClr val="231F20"/>
                </a:solidFill>
                <a:latin typeface="ＭＳ Ｐ明朝" panose="02020600040205080304" pitchFamily="18" charset="-128"/>
                <a:ea typeface="ＭＳ Ｐ明朝" panose="02020600040205080304" pitchFamily="18" charset="-128"/>
                <a:cs typeface="PMingLiU"/>
              </a:rPr>
              <a:t>退職手当額</a:t>
            </a:r>
            <a:endParaRPr lang="en-US" sz="1400" dirty="0" smtClean="0">
              <a:solidFill>
                <a:srgbClr val="231F20"/>
              </a:solidFill>
              <a:latin typeface="ＭＳ Ｐ明朝" panose="02020600040205080304" pitchFamily="18" charset="-128"/>
              <a:ea typeface="ＭＳ Ｐ明朝" panose="02020600040205080304" pitchFamily="18" charset="-128"/>
              <a:cs typeface="PMingLiU"/>
            </a:endParaRPr>
          </a:p>
          <a:p>
            <a:pPr marL="62873"/>
            <a:endParaRPr sz="1002" dirty="0">
              <a:latin typeface="PMingLiU"/>
              <a:cs typeface="PMingLiU"/>
            </a:endParaRPr>
          </a:p>
        </p:txBody>
      </p:sp>
      <p:sp>
        <p:nvSpPr>
          <p:cNvPr id="11" name="object 11"/>
          <p:cNvSpPr txBox="1"/>
          <p:nvPr/>
        </p:nvSpPr>
        <p:spPr>
          <a:xfrm>
            <a:off x="2608072" y="4487288"/>
            <a:ext cx="1533251" cy="577081"/>
          </a:xfrm>
          <a:prstGeom prst="rect">
            <a:avLst/>
          </a:prstGeom>
          <a:ln w="3555">
            <a:solidFill>
              <a:srgbClr val="231F20"/>
            </a:solidFill>
          </a:ln>
        </p:spPr>
        <p:txBody>
          <a:bodyPr vert="horz" wrap="square" lIns="0" tIns="22860" rIns="0" bIns="0" rtlCol="0">
            <a:spAutoFit/>
          </a:bodyPr>
          <a:lstStyle/>
          <a:p>
            <a:pPr marL="63505" marR="56521" algn="just">
              <a:spcBef>
                <a:spcPts val="180"/>
              </a:spcBef>
            </a:pPr>
            <a:r>
              <a:rPr sz="1200" dirty="0" err="1" smtClean="0">
                <a:solidFill>
                  <a:srgbClr val="231F20"/>
                </a:solidFill>
                <a:latin typeface="ＭＳ Ｐ明朝" panose="02020600040205080304" pitchFamily="18" charset="-128"/>
                <a:ea typeface="ＭＳ Ｐ明朝" panose="02020600040205080304" pitchFamily="18" charset="-128"/>
                <a:cs typeface="PMingLiU"/>
              </a:rPr>
              <a:t>所得税法の規定による勤続年数に対応する退職所得控除額</a:t>
            </a:r>
            <a:endParaRPr sz="1200" dirty="0">
              <a:latin typeface="ＭＳ Ｐ明朝" panose="02020600040205080304" pitchFamily="18" charset="-128"/>
              <a:ea typeface="ＭＳ Ｐ明朝" panose="02020600040205080304" pitchFamily="18" charset="-128"/>
              <a:cs typeface="PMingLiU"/>
            </a:endParaRPr>
          </a:p>
        </p:txBody>
      </p:sp>
      <p:sp>
        <p:nvSpPr>
          <p:cNvPr id="12" name="object 12"/>
          <p:cNvSpPr txBox="1"/>
          <p:nvPr/>
        </p:nvSpPr>
        <p:spPr>
          <a:xfrm>
            <a:off x="5297545" y="4552371"/>
            <a:ext cx="1552296" cy="496096"/>
          </a:xfrm>
          <a:prstGeom prst="rect">
            <a:avLst/>
          </a:prstGeom>
          <a:ln w="3555">
            <a:solidFill>
              <a:srgbClr val="231F20"/>
            </a:solidFill>
          </a:ln>
        </p:spPr>
        <p:txBody>
          <a:bodyPr vert="horz" wrap="square" lIns="0" tIns="60958" rIns="0" bIns="0" rtlCol="0">
            <a:spAutoFit/>
          </a:bodyPr>
          <a:lstStyle/>
          <a:p>
            <a:pPr marL="88909" marR="81923">
              <a:lnSpc>
                <a:spcPct val="116700"/>
              </a:lnSpc>
              <a:spcBef>
                <a:spcPts val="481"/>
              </a:spcBef>
            </a:pPr>
            <a:r>
              <a:rPr sz="1100" dirty="0" err="1">
                <a:solidFill>
                  <a:srgbClr val="231F20"/>
                </a:solidFill>
                <a:latin typeface="ＭＳ Ｐ明朝" panose="02020600040205080304" pitchFamily="18" charset="-128"/>
                <a:ea typeface="ＭＳ Ｐ明朝" panose="02020600040205080304" pitchFamily="18" charset="-128"/>
                <a:cs typeface="PMingLiU"/>
              </a:rPr>
              <a:t>課税退職所得金額</a:t>
            </a:r>
            <a:r>
              <a:rPr sz="1100" dirty="0">
                <a:solidFill>
                  <a:srgbClr val="231F20"/>
                </a:solidFill>
                <a:latin typeface="ＭＳ Ｐ明朝" panose="02020600040205080304" pitchFamily="18" charset="-128"/>
                <a:ea typeface="ＭＳ Ｐ明朝" panose="02020600040205080304" pitchFamily="18" charset="-128"/>
                <a:cs typeface="PMingLiU"/>
              </a:rPr>
              <a:t> </a:t>
            </a:r>
            <a:r>
              <a:rPr sz="1100" spc="420" dirty="0">
                <a:solidFill>
                  <a:srgbClr val="231F20"/>
                </a:solidFill>
                <a:latin typeface="ＭＳ Ｐ明朝" panose="02020600040205080304" pitchFamily="18" charset="-128"/>
                <a:ea typeface="ＭＳ Ｐ明朝" panose="02020600040205080304" pitchFamily="18" charset="-128"/>
                <a:cs typeface="PMingLiU"/>
              </a:rPr>
              <a:t> </a:t>
            </a:r>
            <a:endParaRPr lang="en-US" sz="1100" spc="420" dirty="0" smtClean="0">
              <a:solidFill>
                <a:srgbClr val="231F20"/>
              </a:solidFill>
              <a:latin typeface="ＭＳ Ｐ明朝" panose="02020600040205080304" pitchFamily="18" charset="-128"/>
              <a:ea typeface="ＭＳ Ｐ明朝" panose="02020600040205080304" pitchFamily="18" charset="-128"/>
              <a:cs typeface="PMingLiU"/>
            </a:endParaRPr>
          </a:p>
          <a:p>
            <a:pPr marL="88909" marR="81923">
              <a:lnSpc>
                <a:spcPct val="116700"/>
              </a:lnSpc>
              <a:spcBef>
                <a:spcPts val="481"/>
              </a:spcBef>
            </a:pPr>
            <a:r>
              <a:rPr sz="1100" spc="35" dirty="0" smtClean="0">
                <a:solidFill>
                  <a:srgbClr val="231F20"/>
                </a:solidFill>
                <a:latin typeface="ＭＳ Ｐ明朝" panose="02020600040205080304" pitchFamily="18" charset="-128"/>
                <a:ea typeface="ＭＳ Ｐ明朝" panose="02020600040205080304" pitchFamily="18" charset="-128"/>
                <a:cs typeface="PMingLiU"/>
              </a:rPr>
              <a:t>(</a:t>
            </a:r>
            <a:r>
              <a:rPr sz="1100" spc="35" dirty="0">
                <a:solidFill>
                  <a:srgbClr val="231F20"/>
                </a:solidFill>
                <a:latin typeface="ＭＳ Ｐ明朝" panose="02020600040205080304" pitchFamily="18" charset="-128"/>
                <a:ea typeface="ＭＳ Ｐ明朝" panose="02020600040205080304" pitchFamily="18" charset="-128"/>
                <a:cs typeface="PMingLiU"/>
              </a:rPr>
              <a:t>千円未満切り捨て</a:t>
            </a:r>
            <a:r>
              <a:rPr sz="1100" spc="35" dirty="0" smtClean="0">
                <a:solidFill>
                  <a:srgbClr val="231F20"/>
                </a:solidFill>
                <a:latin typeface="ＭＳ Ｐ明朝" panose="02020600040205080304" pitchFamily="18" charset="-128"/>
                <a:ea typeface="ＭＳ Ｐ明朝" panose="02020600040205080304" pitchFamily="18" charset="-128"/>
                <a:cs typeface="PMingLiU"/>
              </a:rPr>
              <a:t>)</a:t>
            </a:r>
            <a:endParaRPr sz="1100" dirty="0">
              <a:latin typeface="ＭＳ Ｐ明朝" panose="02020600040205080304" pitchFamily="18" charset="-128"/>
              <a:ea typeface="ＭＳ Ｐ明朝" panose="02020600040205080304" pitchFamily="18" charset="-128"/>
              <a:cs typeface="PMingLiU"/>
            </a:endParaRPr>
          </a:p>
        </p:txBody>
      </p:sp>
      <p:sp>
        <p:nvSpPr>
          <p:cNvPr id="13" name="object 13"/>
          <p:cNvSpPr txBox="1"/>
          <p:nvPr/>
        </p:nvSpPr>
        <p:spPr>
          <a:xfrm>
            <a:off x="4298606" y="4700646"/>
            <a:ext cx="841656" cy="167031"/>
          </a:xfrm>
          <a:prstGeom prst="rect">
            <a:avLst/>
          </a:prstGeom>
        </p:spPr>
        <p:txBody>
          <a:bodyPr vert="horz" wrap="square" lIns="0" tIns="12698" rIns="0" bIns="0" rtlCol="0">
            <a:spAutoFit/>
          </a:bodyPr>
          <a:lstStyle/>
          <a:p>
            <a:pPr marL="12702">
              <a:spcBef>
                <a:spcPts val="100"/>
              </a:spcBef>
            </a:pPr>
            <a:r>
              <a:rPr sz="1002" spc="498" dirty="0">
                <a:solidFill>
                  <a:srgbClr val="231F20"/>
                </a:solidFill>
                <a:latin typeface="ＭＳ Ｐ明朝" panose="02020600040205080304" pitchFamily="18" charset="-128"/>
                <a:ea typeface="ＭＳ Ｐ明朝" panose="02020600040205080304" pitchFamily="18" charset="-128"/>
                <a:cs typeface="PMingLiU"/>
              </a:rPr>
              <a:t>×</a:t>
            </a:r>
            <a:r>
              <a:rPr sz="1002" spc="691" dirty="0">
                <a:solidFill>
                  <a:srgbClr val="231F20"/>
                </a:solidFill>
                <a:latin typeface="ＭＳ Ｐ明朝" panose="02020600040205080304" pitchFamily="18" charset="-128"/>
                <a:ea typeface="ＭＳ Ｐ明朝" panose="02020600040205080304" pitchFamily="18" charset="-128"/>
                <a:cs typeface="PMingLiU"/>
              </a:rPr>
              <a:t> </a:t>
            </a:r>
            <a:r>
              <a:rPr sz="1002" spc="20" dirty="0">
                <a:solidFill>
                  <a:srgbClr val="231F20"/>
                </a:solidFill>
                <a:latin typeface="ＭＳ Ｐ明朝" panose="02020600040205080304" pitchFamily="18" charset="-128"/>
                <a:ea typeface="ＭＳ Ｐ明朝" panose="02020600040205080304" pitchFamily="18" charset="-128"/>
                <a:cs typeface="PMingLiU"/>
              </a:rPr>
              <a:t>1／2 </a:t>
            </a:r>
            <a:r>
              <a:rPr sz="1002" dirty="0" smtClean="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p:txBody>
      </p:sp>
      <p:sp>
        <p:nvSpPr>
          <p:cNvPr id="14" name="object 14"/>
          <p:cNvSpPr txBox="1"/>
          <p:nvPr/>
        </p:nvSpPr>
        <p:spPr>
          <a:xfrm>
            <a:off x="2230990" y="4688281"/>
            <a:ext cx="152401" cy="167031"/>
          </a:xfrm>
          <a:prstGeom prst="rect">
            <a:avLst/>
          </a:prstGeom>
        </p:spPr>
        <p:txBody>
          <a:bodyPr vert="horz" wrap="square" lIns="0" tIns="12698" rIns="0" bIns="0" rtlCol="0">
            <a:spAutoFit/>
          </a:bodyPr>
          <a:lstStyle/>
          <a:p>
            <a:pPr marL="12702">
              <a:spcBef>
                <a:spcPts val="100"/>
              </a:spcBef>
            </a:pPr>
            <a:r>
              <a:rPr sz="1002"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p:txBody>
      </p:sp>
      <p:sp>
        <p:nvSpPr>
          <p:cNvPr id="15" name="object 15"/>
          <p:cNvSpPr txBox="1"/>
          <p:nvPr/>
        </p:nvSpPr>
        <p:spPr>
          <a:xfrm>
            <a:off x="3233999" y="6330440"/>
            <a:ext cx="2051051" cy="228266"/>
          </a:xfrm>
          <a:prstGeom prst="rect">
            <a:avLst/>
          </a:prstGeom>
        </p:spPr>
        <p:txBody>
          <a:bodyPr vert="horz" wrap="square" lIns="0" tIns="12698" rIns="0" bIns="0" rtlCol="0">
            <a:spAutoFit/>
          </a:bodyPr>
          <a:lstStyle/>
          <a:p>
            <a:pPr marL="12702">
              <a:spcBef>
                <a:spcPts val="100"/>
              </a:spcBef>
              <a:tabLst>
                <a:tab pos="393105" algn="l"/>
                <a:tab pos="774146" algn="l"/>
                <a:tab pos="1155183" algn="l"/>
              </a:tabLst>
            </a:pPr>
            <a:r>
              <a:rPr sz="1400" dirty="0">
                <a:solidFill>
                  <a:srgbClr val="231F20"/>
                </a:solidFill>
                <a:latin typeface="ＭＳ Ｐ明朝" panose="02020600040205080304" pitchFamily="18" charset="-128"/>
                <a:ea typeface="ＭＳ Ｐ明朝" panose="02020600040205080304" pitchFamily="18" charset="-128"/>
                <a:cs typeface="MingLiU_HKSCS"/>
              </a:rPr>
              <a:t>所	得	税	額</a:t>
            </a:r>
            <a:endParaRPr sz="1400" dirty="0">
              <a:latin typeface="ＭＳ Ｐ明朝" panose="02020600040205080304" pitchFamily="18" charset="-128"/>
              <a:ea typeface="ＭＳ Ｐ明朝" panose="02020600040205080304" pitchFamily="18" charset="-128"/>
              <a:cs typeface="MingLiU_HKSCS"/>
            </a:endParaRPr>
          </a:p>
        </p:txBody>
      </p:sp>
      <p:graphicFrame>
        <p:nvGraphicFramePr>
          <p:cNvPr id="29" name="object 29"/>
          <p:cNvGraphicFramePr>
            <a:graphicFrameLocks noGrp="1"/>
          </p:cNvGraphicFramePr>
          <p:nvPr>
            <p:extLst/>
          </p:nvPr>
        </p:nvGraphicFramePr>
        <p:xfrm>
          <a:off x="816882" y="6641740"/>
          <a:ext cx="6161770" cy="1825401"/>
        </p:xfrm>
        <a:graphic>
          <a:graphicData uri="http://schemas.openxmlformats.org/drawingml/2006/table">
            <a:tbl>
              <a:tblPr firstRow="1" bandRow="1">
                <a:tableStyleId>{2D5ABB26-0587-4C30-8999-92F81FD0307C}</a:tableStyleId>
              </a:tblPr>
              <a:tblGrid>
                <a:gridCol w="3080885"/>
                <a:gridCol w="3080885"/>
              </a:tblGrid>
              <a:tr h="252272">
                <a:tc>
                  <a:txBody>
                    <a:bodyPr/>
                    <a:lstStyle/>
                    <a:p>
                      <a:pPr marL="588645">
                        <a:lnSpc>
                          <a:spcPct val="100000"/>
                        </a:lnSpc>
                        <a:spcBef>
                          <a:spcPts val="280"/>
                        </a:spcBef>
                      </a:pPr>
                      <a:r>
                        <a:rPr sz="1200" dirty="0">
                          <a:solidFill>
                            <a:srgbClr val="231F20"/>
                          </a:solidFill>
                          <a:latin typeface="ＭＳ Ｐ明朝" panose="02020600040205080304" pitchFamily="18" charset="-128"/>
                          <a:ea typeface="ＭＳ Ｐ明朝" panose="02020600040205080304" pitchFamily="18" charset="-128"/>
                          <a:cs typeface="PMingLiU"/>
                        </a:rPr>
                        <a:t>課税退職所得金額</a:t>
                      </a:r>
                      <a:r>
                        <a:rPr sz="1200" spc="150" dirty="0">
                          <a:solidFill>
                            <a:srgbClr val="231F20"/>
                          </a:solidFill>
                          <a:latin typeface="ＭＳ Ｐ明朝" panose="02020600040205080304" pitchFamily="18" charset="-128"/>
                          <a:ea typeface="ＭＳ Ｐ明朝" panose="02020600040205080304" pitchFamily="18" charset="-128"/>
                          <a:cs typeface="PMingLiU"/>
                        </a:rPr>
                        <a:t> </a:t>
                      </a:r>
                      <a:r>
                        <a:rPr sz="1200" spc="135" dirty="0">
                          <a:solidFill>
                            <a:srgbClr val="231F20"/>
                          </a:solidFill>
                          <a:latin typeface="ＭＳ Ｐ明朝" panose="02020600040205080304" pitchFamily="18" charset="-128"/>
                          <a:ea typeface="ＭＳ Ｐ明朝" panose="02020600040205080304" pitchFamily="18" charset="-128"/>
                          <a:cs typeface="PMingLiU"/>
                        </a:rPr>
                        <a:t>(A)</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9525">
                      <a:solidFill>
                        <a:srgbClr val="231F20"/>
                      </a:solidFill>
                      <a:prstDash val="solid"/>
                    </a:lnT>
                    <a:lnB w="6350">
                      <a:solidFill>
                        <a:srgbClr val="231F20"/>
                      </a:solidFill>
                      <a:prstDash val="solid"/>
                    </a:lnB>
                  </a:tcPr>
                </a:tc>
                <a:tc>
                  <a:txBody>
                    <a:bodyPr/>
                    <a:lstStyle/>
                    <a:p>
                      <a:pPr algn="ctr">
                        <a:lnSpc>
                          <a:spcPct val="100000"/>
                        </a:lnSpc>
                        <a:spcBef>
                          <a:spcPts val="280"/>
                        </a:spcBef>
                        <a:tabLst>
                          <a:tab pos="507365" algn="l"/>
                        </a:tabLst>
                      </a:pPr>
                      <a:r>
                        <a:rPr sz="1200" dirty="0">
                          <a:solidFill>
                            <a:srgbClr val="231F20"/>
                          </a:solidFill>
                          <a:latin typeface="ＭＳ Ｐ明朝" panose="02020600040205080304" pitchFamily="18" charset="-128"/>
                          <a:ea typeface="ＭＳ Ｐ明朝" panose="02020600040205080304" pitchFamily="18" charset="-128"/>
                          <a:cs typeface="PMingLiU"/>
                        </a:rPr>
                        <a:t>税	額</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9525">
                      <a:solidFill>
                        <a:srgbClr val="231F20"/>
                      </a:solidFill>
                      <a:prstDash val="solid"/>
                    </a:lnT>
                    <a:lnB w="6350">
                      <a:solidFill>
                        <a:srgbClr val="231F20"/>
                      </a:solidFill>
                      <a:prstDash val="solid"/>
                    </a:lnB>
                  </a:tcPr>
                </a:tc>
              </a:tr>
              <a:tr h="224243">
                <a:tc>
                  <a:txBody>
                    <a:bodyPr/>
                    <a:lstStyle/>
                    <a:p>
                      <a:pPr marL="1270000">
                        <a:lnSpc>
                          <a:spcPct val="100000"/>
                        </a:lnSpc>
                        <a:spcBef>
                          <a:spcPts val="280"/>
                        </a:spcBef>
                      </a:pPr>
                      <a:r>
                        <a:rPr sz="1200" spc="10" dirty="0">
                          <a:solidFill>
                            <a:srgbClr val="231F20"/>
                          </a:solidFill>
                          <a:latin typeface="ＭＳ Ｐ明朝" panose="02020600040205080304" pitchFamily="18" charset="-128"/>
                          <a:ea typeface="ＭＳ Ｐ明朝" panose="02020600040205080304" pitchFamily="18" charset="-128"/>
                          <a:cs typeface="PMingLiU"/>
                        </a:rPr>
                        <a:t>1,950,000</a:t>
                      </a:r>
                      <a:r>
                        <a:rPr sz="1200" spc="35" dirty="0">
                          <a:solidFill>
                            <a:srgbClr val="231F20"/>
                          </a:solidFill>
                          <a:latin typeface="ＭＳ Ｐ明朝" panose="02020600040205080304" pitchFamily="18" charset="-128"/>
                          <a:ea typeface="ＭＳ Ｐ明朝" panose="02020600040205080304" pitchFamily="18" charset="-128"/>
                          <a:cs typeface="PMingLiU"/>
                        </a:rPr>
                        <a:t>円以下</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R="24765" algn="l">
                        <a:lnSpc>
                          <a:spcPct val="100000"/>
                        </a:lnSpc>
                        <a:spcBef>
                          <a:spcPts val="280"/>
                        </a:spcBef>
                        <a:tabLst>
                          <a:tab pos="1650364" algn="l"/>
                        </a:tabLst>
                      </a:pPr>
                      <a:r>
                        <a:rPr lang="en-US" altLang="ja-JP" sz="1200" spc="185" dirty="0" smtClean="0">
                          <a:solidFill>
                            <a:srgbClr val="231F20"/>
                          </a:solidFill>
                          <a:latin typeface="ＭＳ Ｐ明朝" panose="02020600040205080304" pitchFamily="18" charset="-128"/>
                          <a:ea typeface="ＭＳ Ｐ明朝" panose="02020600040205080304" pitchFamily="18" charset="-128"/>
                          <a:cs typeface="PMingLiU"/>
                        </a:rPr>
                        <a:t> ( (A)× </a:t>
                      </a:r>
                      <a:r>
                        <a:rPr sz="1200" spc="15" dirty="0" smtClean="0">
                          <a:solidFill>
                            <a:srgbClr val="231F20"/>
                          </a:solidFill>
                          <a:latin typeface="ＭＳ Ｐ明朝" panose="02020600040205080304" pitchFamily="18" charset="-128"/>
                          <a:ea typeface="ＭＳ Ｐ明朝" panose="02020600040205080304" pitchFamily="18" charset="-128"/>
                          <a:cs typeface="PMingLiU"/>
                        </a:rPr>
                        <a:t>5</a:t>
                      </a:r>
                      <a:r>
                        <a:rPr sz="1200" spc="15" dirty="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224243">
                <a:tc>
                  <a:txBody>
                    <a:bodyPr/>
                    <a:lstStyle/>
                    <a:p>
                      <a:pPr marL="190500">
                        <a:lnSpc>
                          <a:spcPct val="100000"/>
                        </a:lnSpc>
                        <a:spcBef>
                          <a:spcPts val="280"/>
                        </a:spcBef>
                        <a:tabLst>
                          <a:tab pos="1269365" algn="l"/>
                        </a:tabLst>
                      </a:pPr>
                      <a:r>
                        <a:rPr sz="1200" spc="15" dirty="0">
                          <a:solidFill>
                            <a:srgbClr val="231F20"/>
                          </a:solidFill>
                          <a:latin typeface="ＭＳ Ｐ明朝" panose="02020600040205080304" pitchFamily="18" charset="-128"/>
                          <a:ea typeface="ＭＳ Ｐ明朝" panose="02020600040205080304" pitchFamily="18" charset="-128"/>
                          <a:cs typeface="PMingLiU"/>
                        </a:rPr>
                        <a:t>1,950,000</a:t>
                      </a:r>
                      <a:r>
                        <a:rPr sz="1200" spc="40" dirty="0">
                          <a:solidFill>
                            <a:srgbClr val="231F20"/>
                          </a:solidFill>
                          <a:latin typeface="ＭＳ Ｐ明朝" panose="02020600040205080304" pitchFamily="18" charset="-128"/>
                          <a:ea typeface="ＭＳ Ｐ明朝" panose="02020600040205080304" pitchFamily="18" charset="-128"/>
                          <a:cs typeface="PMingLiU"/>
                        </a:rPr>
                        <a:t>円超	</a:t>
                      </a:r>
                      <a:r>
                        <a:rPr sz="1200" spc="25" dirty="0">
                          <a:solidFill>
                            <a:srgbClr val="231F20"/>
                          </a:solidFill>
                          <a:latin typeface="ＭＳ Ｐ明朝" panose="02020600040205080304" pitchFamily="18" charset="-128"/>
                          <a:ea typeface="ＭＳ Ｐ明朝" panose="02020600040205080304" pitchFamily="18" charset="-128"/>
                          <a:cs typeface="PMingLiU"/>
                        </a:rPr>
                        <a:t>3,300,000  </a:t>
                      </a:r>
                      <a:r>
                        <a:rPr sz="1200" spc="10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R="24765" algn="l">
                        <a:lnSpc>
                          <a:spcPct val="100000"/>
                        </a:lnSpc>
                        <a:spcBef>
                          <a:spcPts val="280"/>
                        </a:spcBef>
                        <a:tabLst>
                          <a:tab pos="221615" algn="l"/>
                          <a:tab pos="1142365" algn="l"/>
                        </a:tabLst>
                      </a:pP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t>
                      </a:r>
                      <a:r>
                        <a:rPr sz="1200" spc="185"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a:t>
                      </a:r>
                      <a:r>
                        <a:rPr sz="1200" spc="140" dirty="0" smtClean="0">
                          <a:solidFill>
                            <a:srgbClr val="231F20"/>
                          </a:solidFill>
                          <a:latin typeface="ＭＳ Ｐ明朝" panose="02020600040205080304" pitchFamily="18" charset="-128"/>
                          <a:ea typeface="ＭＳ Ｐ明朝" panose="02020600040205080304" pitchFamily="18" charset="-128"/>
                          <a:cs typeface="PMingLiU"/>
                        </a:rPr>
                        <a:t>×</a:t>
                      </a:r>
                      <a:r>
                        <a:rPr sz="1200" spc="140" dirty="0">
                          <a:solidFill>
                            <a:srgbClr val="231F20"/>
                          </a:solidFill>
                          <a:latin typeface="ＭＳ Ｐ明朝" panose="02020600040205080304" pitchFamily="18" charset="-128"/>
                          <a:ea typeface="ＭＳ Ｐ明朝" panose="02020600040205080304" pitchFamily="18" charset="-128"/>
                          <a:cs typeface="PMingLiU"/>
                        </a:rPr>
                        <a:t>10</a:t>
                      </a:r>
                      <a:r>
                        <a:rPr sz="1200" spc="14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40" dirty="0" smtClean="0">
                          <a:solidFill>
                            <a:srgbClr val="231F20"/>
                          </a:solidFill>
                          <a:latin typeface="ＭＳ Ｐ明朝" panose="02020600040205080304" pitchFamily="18" charset="-128"/>
                          <a:ea typeface="ＭＳ Ｐ明朝" panose="02020600040205080304" pitchFamily="18" charset="-128"/>
                          <a:cs typeface="PMingLiU"/>
                        </a:rPr>
                        <a:t> </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5" dirty="0" smtClean="0">
                          <a:solidFill>
                            <a:srgbClr val="231F20"/>
                          </a:solidFill>
                          <a:latin typeface="ＭＳ Ｐ明朝" panose="02020600040205080304" pitchFamily="18" charset="-128"/>
                          <a:ea typeface="ＭＳ Ｐ明朝" panose="02020600040205080304" pitchFamily="18" charset="-128"/>
                          <a:cs typeface="PMingLiU"/>
                        </a:rPr>
                        <a:t>97,500</a:t>
                      </a:r>
                      <a:r>
                        <a:rPr sz="1200" spc="295" dirty="0">
                          <a:solidFill>
                            <a:srgbClr val="231F20"/>
                          </a:solidFill>
                          <a:latin typeface="ＭＳ Ｐ明朝" panose="02020600040205080304" pitchFamily="18" charset="-128"/>
                          <a:ea typeface="ＭＳ Ｐ明朝" panose="02020600040205080304" pitchFamily="18" charset="-128"/>
                          <a:cs typeface="PMingLiU"/>
                        </a:rPr>
                        <a:t>円</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224243">
                <a:tc>
                  <a:txBody>
                    <a:bodyPr/>
                    <a:lstStyle/>
                    <a:p>
                      <a:pPr marL="190500">
                        <a:lnSpc>
                          <a:spcPct val="100000"/>
                        </a:lnSpc>
                        <a:spcBef>
                          <a:spcPts val="280"/>
                        </a:spcBef>
                        <a:tabLst>
                          <a:tab pos="1269365" algn="l"/>
                        </a:tabLst>
                      </a:pPr>
                      <a:r>
                        <a:rPr sz="1200" spc="25" dirty="0">
                          <a:solidFill>
                            <a:srgbClr val="231F20"/>
                          </a:solidFill>
                          <a:latin typeface="ＭＳ Ｐ明朝" panose="02020600040205080304" pitchFamily="18" charset="-128"/>
                          <a:ea typeface="ＭＳ Ｐ明朝" panose="02020600040205080304" pitchFamily="18" charset="-128"/>
                          <a:cs typeface="PMingLiU"/>
                        </a:rPr>
                        <a:t>3,300,000</a:t>
                      </a:r>
                      <a:r>
                        <a:rPr sz="1200" spc="24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	</a:t>
                      </a:r>
                      <a:r>
                        <a:rPr sz="1200" spc="25" dirty="0">
                          <a:solidFill>
                            <a:srgbClr val="231F20"/>
                          </a:solidFill>
                          <a:latin typeface="ＭＳ Ｐ明朝" panose="02020600040205080304" pitchFamily="18" charset="-128"/>
                          <a:ea typeface="ＭＳ Ｐ明朝" panose="02020600040205080304" pitchFamily="18" charset="-128"/>
                          <a:cs typeface="PMingLiU"/>
                        </a:rPr>
                        <a:t>6,950,000  </a:t>
                      </a:r>
                      <a:r>
                        <a:rPr sz="1200" spc="10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R="24765" algn="l">
                        <a:lnSpc>
                          <a:spcPct val="100000"/>
                        </a:lnSpc>
                        <a:spcBef>
                          <a:spcPts val="280"/>
                        </a:spcBef>
                        <a:tabLst>
                          <a:tab pos="221615" algn="l"/>
                          <a:tab pos="1078865" algn="l"/>
                        </a:tabLst>
                      </a:pP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t>
                      </a:r>
                      <a:r>
                        <a:rPr sz="1200" spc="185"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85" baseline="0" dirty="0" smtClean="0">
                          <a:solidFill>
                            <a:srgbClr val="231F20"/>
                          </a:solidFill>
                          <a:latin typeface="ＭＳ Ｐ明朝" panose="02020600040205080304" pitchFamily="18" charset="-128"/>
                          <a:ea typeface="ＭＳ Ｐ明朝" panose="02020600040205080304" pitchFamily="18" charset="-128"/>
                          <a:cs typeface="PMingLiU"/>
                        </a:rPr>
                        <a:t> (A)</a:t>
                      </a:r>
                      <a:r>
                        <a:rPr sz="1200" spc="140" dirty="0" smtClean="0">
                          <a:solidFill>
                            <a:srgbClr val="231F20"/>
                          </a:solidFill>
                          <a:latin typeface="ＭＳ Ｐ明朝" panose="02020600040205080304" pitchFamily="18" charset="-128"/>
                          <a:ea typeface="ＭＳ Ｐ明朝" panose="02020600040205080304" pitchFamily="18" charset="-128"/>
                          <a:cs typeface="PMingLiU"/>
                        </a:rPr>
                        <a:t>×20％</a:t>
                      </a:r>
                      <a:r>
                        <a:rPr lang="en-US" sz="1200" spc="140" dirty="0" smtClean="0">
                          <a:solidFill>
                            <a:srgbClr val="231F20"/>
                          </a:solidFill>
                          <a:latin typeface="ＭＳ Ｐ明朝" panose="02020600040205080304" pitchFamily="18" charset="-128"/>
                          <a:ea typeface="ＭＳ Ｐ明朝" panose="02020600040205080304" pitchFamily="18" charset="-128"/>
                          <a:cs typeface="PMingLiU"/>
                        </a:rPr>
                        <a:t> </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smtClean="0">
                          <a:solidFill>
                            <a:srgbClr val="231F20"/>
                          </a:solidFill>
                          <a:latin typeface="ＭＳ Ｐ明朝" panose="02020600040205080304" pitchFamily="18" charset="-128"/>
                          <a:ea typeface="ＭＳ Ｐ明朝" panose="02020600040205080304" pitchFamily="18" charset="-128"/>
                          <a:cs typeface="PMingLiU"/>
                        </a:rPr>
                        <a:t>427,500</a:t>
                      </a:r>
                      <a:r>
                        <a:rPr sz="1200" spc="295" dirty="0">
                          <a:solidFill>
                            <a:srgbClr val="231F20"/>
                          </a:solidFill>
                          <a:latin typeface="ＭＳ Ｐ明朝" panose="02020600040205080304" pitchFamily="18" charset="-128"/>
                          <a:ea typeface="ＭＳ Ｐ明朝" panose="02020600040205080304" pitchFamily="18" charset="-128"/>
                          <a:cs typeface="PMingLiU"/>
                        </a:rPr>
                        <a:t>円</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224243">
                <a:tc>
                  <a:txBody>
                    <a:bodyPr/>
                    <a:lstStyle/>
                    <a:p>
                      <a:pPr marL="190500">
                        <a:lnSpc>
                          <a:spcPct val="100000"/>
                        </a:lnSpc>
                        <a:spcBef>
                          <a:spcPts val="280"/>
                        </a:spcBef>
                        <a:tabLst>
                          <a:tab pos="1269365" algn="l"/>
                        </a:tabLst>
                      </a:pPr>
                      <a:r>
                        <a:rPr sz="1200" spc="25" dirty="0">
                          <a:solidFill>
                            <a:srgbClr val="231F20"/>
                          </a:solidFill>
                          <a:latin typeface="ＭＳ Ｐ明朝" panose="02020600040205080304" pitchFamily="18" charset="-128"/>
                          <a:ea typeface="ＭＳ Ｐ明朝" panose="02020600040205080304" pitchFamily="18" charset="-128"/>
                          <a:cs typeface="PMingLiU"/>
                        </a:rPr>
                        <a:t>6,950,000</a:t>
                      </a:r>
                      <a:r>
                        <a:rPr sz="1200" spc="24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	</a:t>
                      </a:r>
                      <a:r>
                        <a:rPr sz="1200" spc="25" dirty="0">
                          <a:solidFill>
                            <a:srgbClr val="231F20"/>
                          </a:solidFill>
                          <a:latin typeface="ＭＳ Ｐ明朝" panose="02020600040205080304" pitchFamily="18" charset="-128"/>
                          <a:ea typeface="ＭＳ Ｐ明朝" panose="02020600040205080304" pitchFamily="18" charset="-128"/>
                          <a:cs typeface="PMingLiU"/>
                        </a:rPr>
                        <a:t>9,000,000  </a:t>
                      </a:r>
                      <a:r>
                        <a:rPr sz="1200" spc="10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R="24765" algn="l">
                        <a:lnSpc>
                          <a:spcPct val="100000"/>
                        </a:lnSpc>
                        <a:spcBef>
                          <a:spcPts val="280"/>
                        </a:spcBef>
                        <a:tabLst>
                          <a:tab pos="221615" algn="l"/>
                          <a:tab pos="1078865" algn="l"/>
                        </a:tabLst>
                      </a:pP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t>
                      </a:r>
                      <a:r>
                        <a:rPr sz="1200" spc="185"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a:t>
                      </a:r>
                      <a:r>
                        <a:rPr sz="1200" spc="140" dirty="0" smtClean="0">
                          <a:solidFill>
                            <a:srgbClr val="231F20"/>
                          </a:solidFill>
                          <a:latin typeface="ＭＳ Ｐ明朝" panose="02020600040205080304" pitchFamily="18" charset="-128"/>
                          <a:ea typeface="ＭＳ Ｐ明朝" panose="02020600040205080304" pitchFamily="18" charset="-128"/>
                          <a:cs typeface="PMingLiU"/>
                        </a:rPr>
                        <a:t>×</a:t>
                      </a:r>
                      <a:r>
                        <a:rPr sz="1200" spc="140" dirty="0">
                          <a:solidFill>
                            <a:srgbClr val="231F20"/>
                          </a:solidFill>
                          <a:latin typeface="ＭＳ Ｐ明朝" panose="02020600040205080304" pitchFamily="18" charset="-128"/>
                          <a:ea typeface="ＭＳ Ｐ明朝" panose="02020600040205080304" pitchFamily="18" charset="-128"/>
                          <a:cs typeface="PMingLiU"/>
                        </a:rPr>
                        <a:t>23</a:t>
                      </a:r>
                      <a:r>
                        <a:rPr sz="1200" spc="14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40" dirty="0" smtClean="0">
                          <a:solidFill>
                            <a:srgbClr val="231F20"/>
                          </a:solidFill>
                          <a:latin typeface="ＭＳ Ｐ明朝" panose="02020600040205080304" pitchFamily="18" charset="-128"/>
                          <a:ea typeface="ＭＳ Ｐ明朝" panose="02020600040205080304" pitchFamily="18" charset="-128"/>
                          <a:cs typeface="PMingLiU"/>
                        </a:rPr>
                        <a:t> </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smtClean="0">
                          <a:solidFill>
                            <a:srgbClr val="231F20"/>
                          </a:solidFill>
                          <a:latin typeface="ＭＳ Ｐ明朝" panose="02020600040205080304" pitchFamily="18" charset="-128"/>
                          <a:ea typeface="ＭＳ Ｐ明朝" panose="02020600040205080304" pitchFamily="18" charset="-128"/>
                          <a:cs typeface="PMingLiU"/>
                        </a:rPr>
                        <a:t>636,000</a:t>
                      </a:r>
                      <a:r>
                        <a:rPr sz="1200" spc="295" dirty="0">
                          <a:solidFill>
                            <a:srgbClr val="231F20"/>
                          </a:solidFill>
                          <a:latin typeface="ＭＳ Ｐ明朝" panose="02020600040205080304" pitchFamily="18" charset="-128"/>
                          <a:ea typeface="ＭＳ Ｐ明朝" panose="02020600040205080304" pitchFamily="18" charset="-128"/>
                          <a:cs typeface="PMingLiU"/>
                        </a:rPr>
                        <a:t>円</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224243">
                <a:tc>
                  <a:txBody>
                    <a:bodyPr/>
                    <a:lstStyle/>
                    <a:p>
                      <a:pPr marL="190500">
                        <a:lnSpc>
                          <a:spcPct val="100000"/>
                        </a:lnSpc>
                        <a:spcBef>
                          <a:spcPts val="280"/>
                        </a:spcBef>
                        <a:tabLst>
                          <a:tab pos="1205865" algn="l"/>
                        </a:tabLst>
                      </a:pPr>
                      <a:r>
                        <a:rPr sz="1200" spc="25" dirty="0">
                          <a:solidFill>
                            <a:srgbClr val="231F20"/>
                          </a:solidFill>
                          <a:latin typeface="ＭＳ Ｐ明朝" panose="02020600040205080304" pitchFamily="18" charset="-128"/>
                          <a:ea typeface="ＭＳ Ｐ明朝" panose="02020600040205080304" pitchFamily="18" charset="-128"/>
                          <a:cs typeface="PMingLiU"/>
                        </a:rPr>
                        <a:t>9,000,000</a:t>
                      </a:r>
                      <a:r>
                        <a:rPr sz="1200" spc="24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	</a:t>
                      </a:r>
                      <a:r>
                        <a:rPr sz="1200" spc="25" dirty="0">
                          <a:solidFill>
                            <a:srgbClr val="231F20"/>
                          </a:solidFill>
                          <a:latin typeface="ＭＳ Ｐ明朝" panose="02020600040205080304" pitchFamily="18" charset="-128"/>
                          <a:ea typeface="ＭＳ Ｐ明朝" panose="02020600040205080304" pitchFamily="18" charset="-128"/>
                          <a:cs typeface="PMingLiU"/>
                        </a:rPr>
                        <a:t>18,000,000  </a:t>
                      </a:r>
                      <a:r>
                        <a:rPr sz="1200" spc="110"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R="24765" algn="l">
                        <a:lnSpc>
                          <a:spcPct val="100000"/>
                        </a:lnSpc>
                        <a:spcBef>
                          <a:spcPts val="280"/>
                        </a:spcBef>
                        <a:tabLst>
                          <a:tab pos="221615" algn="l"/>
                        </a:tabLst>
                      </a:pP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t>
                      </a:r>
                      <a:r>
                        <a:rPr sz="1200" spc="185"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85" baseline="0" dirty="0" smtClean="0">
                          <a:solidFill>
                            <a:srgbClr val="231F20"/>
                          </a:solidFill>
                          <a:latin typeface="ＭＳ Ｐ明朝" panose="02020600040205080304" pitchFamily="18" charset="-128"/>
                          <a:ea typeface="ＭＳ Ｐ明朝" panose="02020600040205080304" pitchFamily="18" charset="-128"/>
                          <a:cs typeface="PMingLiU"/>
                        </a:rPr>
                        <a:t> (A)</a:t>
                      </a:r>
                      <a:r>
                        <a:rPr sz="1200" spc="140" dirty="0" smtClean="0">
                          <a:solidFill>
                            <a:srgbClr val="231F20"/>
                          </a:solidFill>
                          <a:latin typeface="ＭＳ Ｐ明朝" panose="02020600040205080304" pitchFamily="18" charset="-128"/>
                          <a:ea typeface="ＭＳ Ｐ明朝" panose="02020600040205080304" pitchFamily="18" charset="-128"/>
                          <a:cs typeface="PMingLiU"/>
                        </a:rPr>
                        <a:t>×33％</a:t>
                      </a:r>
                      <a:r>
                        <a:rPr lang="en-US" sz="1200" spc="140" dirty="0" smtClean="0">
                          <a:solidFill>
                            <a:srgbClr val="231F20"/>
                          </a:solidFill>
                          <a:latin typeface="ＭＳ Ｐ明朝" panose="02020600040205080304" pitchFamily="18" charset="-128"/>
                          <a:ea typeface="ＭＳ Ｐ明朝" panose="02020600040205080304" pitchFamily="18" charset="-128"/>
                          <a:cs typeface="PMingLiU"/>
                        </a:rPr>
                        <a:t> </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baseline="0"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smtClean="0">
                          <a:solidFill>
                            <a:srgbClr val="231F20"/>
                          </a:solidFill>
                          <a:latin typeface="ＭＳ Ｐ明朝" panose="02020600040205080304" pitchFamily="18" charset="-128"/>
                          <a:ea typeface="ＭＳ Ｐ明朝" panose="02020600040205080304" pitchFamily="18" charset="-128"/>
                          <a:cs typeface="PMingLiU"/>
                        </a:rPr>
                        <a:t>1,536,000</a:t>
                      </a:r>
                      <a:r>
                        <a:rPr sz="1200" spc="300" dirty="0">
                          <a:solidFill>
                            <a:srgbClr val="231F20"/>
                          </a:solidFill>
                          <a:latin typeface="ＭＳ Ｐ明朝" panose="02020600040205080304" pitchFamily="18" charset="-128"/>
                          <a:ea typeface="ＭＳ Ｐ明朝" panose="02020600040205080304" pitchFamily="18" charset="-128"/>
                          <a:cs typeface="PMingLiU"/>
                        </a:rPr>
                        <a:t>円</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227671">
                <a:tc>
                  <a:txBody>
                    <a:bodyPr/>
                    <a:lstStyle/>
                    <a:p>
                      <a:pPr marL="127000">
                        <a:lnSpc>
                          <a:spcPct val="100000"/>
                        </a:lnSpc>
                        <a:spcBef>
                          <a:spcPts val="280"/>
                        </a:spcBef>
                        <a:tabLst>
                          <a:tab pos="1205865" algn="l"/>
                        </a:tabLst>
                      </a:pPr>
                      <a:r>
                        <a:rPr sz="1200" spc="25" dirty="0">
                          <a:solidFill>
                            <a:srgbClr val="231F20"/>
                          </a:solidFill>
                          <a:latin typeface="ＭＳ Ｐ明朝" panose="02020600040205080304" pitchFamily="18" charset="-128"/>
                          <a:ea typeface="ＭＳ Ｐ明朝" panose="02020600040205080304" pitchFamily="18" charset="-128"/>
                          <a:cs typeface="PMingLiU"/>
                        </a:rPr>
                        <a:t>18,000,000</a:t>
                      </a:r>
                      <a:r>
                        <a:rPr sz="1200" spc="245"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	</a:t>
                      </a:r>
                      <a:r>
                        <a:rPr sz="1200" spc="25" dirty="0">
                          <a:solidFill>
                            <a:srgbClr val="231F20"/>
                          </a:solidFill>
                          <a:latin typeface="ＭＳ Ｐ明朝" panose="02020600040205080304" pitchFamily="18" charset="-128"/>
                          <a:ea typeface="ＭＳ Ｐ明朝" panose="02020600040205080304" pitchFamily="18" charset="-128"/>
                          <a:cs typeface="PMingLiU"/>
                        </a:rPr>
                        <a:t>40,000,000  </a:t>
                      </a:r>
                      <a:r>
                        <a:rPr sz="1200" spc="110"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tcPr>
                </a:tc>
                <a:tc>
                  <a:txBody>
                    <a:bodyPr/>
                    <a:lstStyle/>
                    <a:p>
                      <a:pPr marR="24765" algn="l">
                        <a:lnSpc>
                          <a:spcPct val="100000"/>
                        </a:lnSpc>
                        <a:spcBef>
                          <a:spcPts val="280"/>
                        </a:spcBef>
                        <a:tabLst>
                          <a:tab pos="221615" algn="l"/>
                        </a:tabLst>
                      </a:pP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t>
                      </a:r>
                      <a:r>
                        <a:rPr sz="1200" spc="185"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85" baseline="0" dirty="0" smtClean="0">
                          <a:solidFill>
                            <a:srgbClr val="231F20"/>
                          </a:solidFill>
                          <a:latin typeface="ＭＳ Ｐ明朝" panose="02020600040205080304" pitchFamily="18" charset="-128"/>
                          <a:ea typeface="ＭＳ Ｐ明朝" panose="02020600040205080304" pitchFamily="18" charset="-128"/>
                          <a:cs typeface="PMingLiU"/>
                        </a:rPr>
                        <a:t> (A)</a:t>
                      </a:r>
                      <a:r>
                        <a:rPr sz="1200" spc="140" dirty="0" smtClean="0">
                          <a:solidFill>
                            <a:srgbClr val="231F20"/>
                          </a:solidFill>
                          <a:latin typeface="ＭＳ Ｐ明朝" panose="02020600040205080304" pitchFamily="18" charset="-128"/>
                          <a:ea typeface="ＭＳ Ｐ明朝" panose="02020600040205080304" pitchFamily="18" charset="-128"/>
                          <a:cs typeface="PMingLiU"/>
                        </a:rPr>
                        <a:t>×40％</a:t>
                      </a:r>
                      <a:r>
                        <a:rPr lang="en-US" sz="1200" spc="140" dirty="0" smtClean="0">
                          <a:solidFill>
                            <a:srgbClr val="231F20"/>
                          </a:solidFill>
                          <a:latin typeface="ＭＳ Ｐ明朝" panose="02020600040205080304" pitchFamily="18" charset="-128"/>
                          <a:ea typeface="ＭＳ Ｐ明朝" panose="02020600040205080304" pitchFamily="18" charset="-128"/>
                          <a:cs typeface="PMingLiU"/>
                        </a:rPr>
                        <a:t> </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smtClean="0">
                          <a:solidFill>
                            <a:srgbClr val="231F20"/>
                          </a:solidFill>
                          <a:latin typeface="ＭＳ Ｐ明朝" panose="02020600040205080304" pitchFamily="18" charset="-128"/>
                          <a:ea typeface="ＭＳ Ｐ明朝" panose="02020600040205080304" pitchFamily="18" charset="-128"/>
                          <a:cs typeface="PMingLiU"/>
                        </a:rPr>
                        <a:t>2,796,000</a:t>
                      </a:r>
                      <a:r>
                        <a:rPr sz="1200" spc="300" dirty="0">
                          <a:solidFill>
                            <a:srgbClr val="231F20"/>
                          </a:solidFill>
                          <a:latin typeface="ＭＳ Ｐ明朝" panose="02020600040205080304" pitchFamily="18" charset="-128"/>
                          <a:ea typeface="ＭＳ Ｐ明朝" panose="02020600040205080304" pitchFamily="18" charset="-128"/>
                          <a:cs typeface="PMingLiU"/>
                        </a:rPr>
                        <a:t>円</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6350">
                      <a:solidFill>
                        <a:srgbClr val="231F20"/>
                      </a:solidFill>
                      <a:prstDash val="solid"/>
                    </a:lnB>
                  </a:tcPr>
                </a:tc>
              </a:tr>
              <a:tr h="224243">
                <a:tc>
                  <a:txBody>
                    <a:bodyPr/>
                    <a:lstStyle/>
                    <a:p>
                      <a:pPr marL="127000">
                        <a:lnSpc>
                          <a:spcPct val="100000"/>
                        </a:lnSpc>
                        <a:spcBef>
                          <a:spcPts val="280"/>
                        </a:spcBef>
                      </a:pPr>
                      <a:r>
                        <a:rPr sz="1200" spc="25" dirty="0">
                          <a:solidFill>
                            <a:srgbClr val="231F20"/>
                          </a:solidFill>
                          <a:latin typeface="ＭＳ Ｐ明朝" panose="02020600040205080304" pitchFamily="18" charset="-128"/>
                          <a:ea typeface="ＭＳ Ｐ明朝" panose="02020600040205080304" pitchFamily="18" charset="-128"/>
                          <a:cs typeface="PMingLiU"/>
                        </a:rPr>
                        <a:t>40,000,000</a:t>
                      </a:r>
                      <a:r>
                        <a:rPr sz="1200" spc="190" dirty="0">
                          <a:solidFill>
                            <a:srgbClr val="231F20"/>
                          </a:solidFill>
                          <a:latin typeface="ＭＳ Ｐ明朝" panose="02020600040205080304" pitchFamily="18" charset="-128"/>
                          <a:ea typeface="ＭＳ Ｐ明朝" panose="02020600040205080304" pitchFamily="18" charset="-128"/>
                          <a:cs typeface="PMingLiU"/>
                        </a:rPr>
                        <a:t> </a:t>
                      </a:r>
                      <a:r>
                        <a:rPr sz="1200" dirty="0">
                          <a:solidFill>
                            <a:srgbClr val="231F20"/>
                          </a:solidFill>
                          <a:latin typeface="ＭＳ Ｐ明朝" panose="02020600040205080304" pitchFamily="18" charset="-128"/>
                          <a:ea typeface="ＭＳ Ｐ明朝" panose="02020600040205080304" pitchFamily="18" charset="-128"/>
                          <a:cs typeface="PMingLiU"/>
                        </a:rPr>
                        <a:t>〃</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9525">
                      <a:solidFill>
                        <a:srgbClr val="231F20"/>
                      </a:solidFill>
                      <a:prstDash val="solid"/>
                    </a:lnL>
                    <a:lnR w="6350">
                      <a:solidFill>
                        <a:srgbClr val="231F20"/>
                      </a:solidFill>
                      <a:prstDash val="solid"/>
                    </a:lnR>
                    <a:lnT w="6350">
                      <a:solidFill>
                        <a:srgbClr val="231F20"/>
                      </a:solidFill>
                      <a:prstDash val="solid"/>
                    </a:lnT>
                    <a:lnB w="9525">
                      <a:solidFill>
                        <a:srgbClr val="231F20"/>
                      </a:solidFill>
                      <a:prstDash val="solid"/>
                    </a:lnB>
                  </a:tcPr>
                </a:tc>
                <a:tc>
                  <a:txBody>
                    <a:bodyPr/>
                    <a:lstStyle/>
                    <a:p>
                      <a:pPr marR="24765" algn="l">
                        <a:lnSpc>
                          <a:spcPct val="100000"/>
                        </a:lnSpc>
                        <a:spcBef>
                          <a:spcPts val="280"/>
                        </a:spcBef>
                        <a:tabLst>
                          <a:tab pos="221615" algn="l"/>
                        </a:tabLst>
                      </a:pP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t>
                      </a:r>
                      <a:r>
                        <a:rPr sz="1200" spc="185"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85" dirty="0" smtClean="0">
                          <a:solidFill>
                            <a:srgbClr val="231F20"/>
                          </a:solidFill>
                          <a:latin typeface="ＭＳ Ｐ明朝" panose="02020600040205080304" pitchFamily="18" charset="-128"/>
                          <a:ea typeface="ＭＳ Ｐ明朝" panose="02020600040205080304" pitchFamily="18" charset="-128"/>
                          <a:cs typeface="PMingLiU"/>
                        </a:rPr>
                        <a:t> (A)</a:t>
                      </a:r>
                      <a:r>
                        <a:rPr sz="1200" spc="140" dirty="0" smtClean="0">
                          <a:solidFill>
                            <a:srgbClr val="231F20"/>
                          </a:solidFill>
                          <a:latin typeface="ＭＳ Ｐ明朝" panose="02020600040205080304" pitchFamily="18" charset="-128"/>
                          <a:ea typeface="ＭＳ Ｐ明朝" panose="02020600040205080304" pitchFamily="18" charset="-128"/>
                          <a:cs typeface="PMingLiU"/>
                        </a:rPr>
                        <a:t>×45％</a:t>
                      </a:r>
                      <a:r>
                        <a:rPr lang="en-US" sz="1200" spc="140" dirty="0" smtClean="0">
                          <a:solidFill>
                            <a:srgbClr val="231F20"/>
                          </a:solidFill>
                          <a:latin typeface="ＭＳ Ｐ明朝" panose="02020600040205080304" pitchFamily="18" charset="-128"/>
                          <a:ea typeface="ＭＳ Ｐ明朝" panose="02020600040205080304" pitchFamily="18" charset="-128"/>
                          <a:cs typeface="PMingLiU"/>
                        </a:rPr>
                        <a:t> </a:t>
                      </a:r>
                      <a:r>
                        <a:rPr sz="12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dirty="0" smtClean="0">
                          <a:solidFill>
                            <a:srgbClr val="231F20"/>
                          </a:solidFill>
                          <a:latin typeface="ＭＳ Ｐ明朝" panose="02020600040205080304" pitchFamily="18" charset="-128"/>
                          <a:ea typeface="ＭＳ Ｐ明朝" panose="02020600040205080304" pitchFamily="18" charset="-128"/>
                          <a:cs typeface="PMingLiU"/>
                        </a:rPr>
                        <a:t> </a:t>
                      </a:r>
                      <a:r>
                        <a:rPr sz="1200" spc="20" dirty="0" smtClean="0">
                          <a:solidFill>
                            <a:srgbClr val="231F20"/>
                          </a:solidFill>
                          <a:latin typeface="ＭＳ Ｐ明朝" panose="02020600040205080304" pitchFamily="18" charset="-128"/>
                          <a:ea typeface="ＭＳ Ｐ明朝" panose="02020600040205080304" pitchFamily="18" charset="-128"/>
                          <a:cs typeface="PMingLiU"/>
                        </a:rPr>
                        <a:t>4,796,000</a:t>
                      </a:r>
                      <a:r>
                        <a:rPr sz="1200" spc="300" dirty="0">
                          <a:solidFill>
                            <a:srgbClr val="231F20"/>
                          </a:solidFill>
                          <a:latin typeface="ＭＳ Ｐ明朝" panose="02020600040205080304" pitchFamily="18" charset="-128"/>
                          <a:ea typeface="ＭＳ Ｐ明朝" panose="02020600040205080304" pitchFamily="18" charset="-128"/>
                          <a:cs typeface="PMingLiU"/>
                        </a:rPr>
                        <a:t>円</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lang="en-US" sz="1200" spc="100" dirty="0" smtClean="0">
                          <a:solidFill>
                            <a:srgbClr val="231F20"/>
                          </a:solidFill>
                          <a:latin typeface="ＭＳ Ｐ明朝" panose="02020600040205080304" pitchFamily="18" charset="-128"/>
                          <a:ea typeface="ＭＳ Ｐ明朝" panose="02020600040205080304" pitchFamily="18" charset="-128"/>
                          <a:cs typeface="PMingLiU"/>
                        </a:rPr>
                        <a:t> </a:t>
                      </a:r>
                      <a:r>
                        <a:rPr sz="1200" spc="100" dirty="0" smtClean="0">
                          <a:solidFill>
                            <a:srgbClr val="231F20"/>
                          </a:solidFill>
                          <a:latin typeface="ＭＳ Ｐ明朝" panose="02020600040205080304" pitchFamily="18" charset="-128"/>
                          <a:ea typeface="ＭＳ Ｐ明朝" panose="02020600040205080304" pitchFamily="18" charset="-128"/>
                          <a:cs typeface="PMingLiU"/>
                        </a:rPr>
                        <a:t>×</a:t>
                      </a:r>
                      <a:r>
                        <a:rPr sz="1200" spc="100" dirty="0">
                          <a:solidFill>
                            <a:srgbClr val="231F20"/>
                          </a:solidFill>
                          <a:latin typeface="ＭＳ Ｐ明朝" panose="02020600040205080304" pitchFamily="18" charset="-128"/>
                          <a:ea typeface="ＭＳ Ｐ明朝" panose="02020600040205080304" pitchFamily="18" charset="-128"/>
                          <a:cs typeface="PMingLiU"/>
                        </a:rPr>
                        <a:t>102.1％</a:t>
                      </a:r>
                      <a:endParaRPr sz="1200" dirty="0">
                        <a:latin typeface="ＭＳ Ｐ明朝" panose="02020600040205080304" pitchFamily="18" charset="-128"/>
                        <a:ea typeface="ＭＳ Ｐ明朝" panose="02020600040205080304" pitchFamily="18" charset="-128"/>
                        <a:cs typeface="PMingLiU"/>
                      </a:endParaRPr>
                    </a:p>
                  </a:txBody>
                  <a:tcPr marL="0" marR="0" marT="35559" marB="0">
                    <a:lnL w="6350">
                      <a:solidFill>
                        <a:srgbClr val="231F20"/>
                      </a:solidFill>
                      <a:prstDash val="solid"/>
                    </a:lnL>
                    <a:lnR w="9525">
                      <a:solidFill>
                        <a:srgbClr val="231F20"/>
                      </a:solidFill>
                      <a:prstDash val="solid"/>
                    </a:lnR>
                    <a:lnT w="6350">
                      <a:solidFill>
                        <a:srgbClr val="231F20"/>
                      </a:solidFill>
                      <a:prstDash val="solid"/>
                    </a:lnT>
                    <a:lnB w="9525">
                      <a:solidFill>
                        <a:srgbClr val="231F20"/>
                      </a:solidFill>
                      <a:prstDash val="solid"/>
                    </a:lnB>
                  </a:tcPr>
                </a:tc>
              </a:tr>
            </a:tbl>
          </a:graphicData>
        </a:graphic>
      </p:graphicFrame>
      <p:pic>
        <p:nvPicPr>
          <p:cNvPr id="30" name="object 30"/>
          <p:cNvPicPr/>
          <p:nvPr/>
        </p:nvPicPr>
        <p:blipFill>
          <a:blip r:embed="rId4" cstate="print"/>
          <a:stretch>
            <a:fillRect/>
          </a:stretch>
        </p:blipFill>
        <p:spPr>
          <a:xfrm>
            <a:off x="507645" y="9982900"/>
            <a:ext cx="180975" cy="180975"/>
          </a:xfrm>
          <a:prstGeom prst="rect">
            <a:avLst/>
          </a:prstGeom>
        </p:spPr>
      </p:pic>
      <p:sp>
        <p:nvSpPr>
          <p:cNvPr id="31" name="object 31"/>
          <p:cNvSpPr txBox="1">
            <a:spLocks noGrp="1"/>
          </p:cNvSpPr>
          <p:nvPr>
            <p:ph type="sldNum" sz="quarter" idx="7"/>
          </p:nvPr>
        </p:nvSpPr>
        <p:spPr>
          <a:xfrm>
            <a:off x="3577870" y="9996443"/>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en-US" altLang="ja-JP" spc="30" dirty="0"/>
              <a:t>10</a:t>
            </a:r>
            <a:r>
              <a:rPr spc="-50" dirty="0" smtClean="0"/>
              <a:t> </a:t>
            </a:r>
            <a:r>
              <a:rPr dirty="0"/>
              <a:t>―</a:t>
            </a:r>
          </a:p>
        </p:txBody>
      </p:sp>
      <p:pic>
        <p:nvPicPr>
          <p:cNvPr id="1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1592855333"/>
      </p:ext>
    </p:extLst>
  </p:cSld>
  <p:clrMapOvr>
    <a:masterClrMapping/>
  </p:clrMapOvr>
  <mc:AlternateContent xmlns:mc="http://schemas.openxmlformats.org/markup-compatibility/2006" xmlns:p14="http://schemas.microsoft.com/office/powerpoint/2010/main">
    <mc:Choice Requires="p14">
      <p:transition spd="slow" p14:dur="2000" advClick="0" advTm="52000"/>
    </mc:Choice>
    <mc:Fallback xmlns="">
      <p:transition spd="slow" advClick="0" advTm="5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41"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60094" y="1124650"/>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3" name="object 3"/>
          <p:cNvSpPr txBox="1"/>
          <p:nvPr/>
        </p:nvSpPr>
        <p:spPr>
          <a:xfrm>
            <a:off x="939484" y="1094314"/>
            <a:ext cx="3733763" cy="228266"/>
          </a:xfrm>
          <a:prstGeom prst="rect">
            <a:avLst/>
          </a:prstGeom>
        </p:spPr>
        <p:txBody>
          <a:bodyPr vert="horz" wrap="square" lIns="0" tIns="12698" rIns="0" bIns="0" rtlCol="0">
            <a:spAutoFit/>
          </a:bodyPr>
          <a:lstStyle/>
          <a:p>
            <a:pPr marL="12702">
              <a:spcBef>
                <a:spcPts val="100"/>
              </a:spcBef>
            </a:pPr>
            <a:r>
              <a:rPr lang="en-US" sz="1400" spc="100" dirty="0" smtClean="0">
                <a:solidFill>
                  <a:srgbClr val="231F20"/>
                </a:solidFill>
                <a:latin typeface="ＭＳ Ｐ明朝" panose="02020600040205080304" pitchFamily="18" charset="-128"/>
                <a:ea typeface="ＭＳ Ｐ明朝" panose="02020600040205080304" pitchFamily="18" charset="-128"/>
                <a:cs typeface="MingLiU_HKSCS"/>
              </a:rPr>
              <a:t>(2)</a:t>
            </a:r>
            <a:r>
              <a:rPr lang="ja-JP" altLang="en-US" sz="1400" spc="100" dirty="0" smtClean="0">
                <a:solidFill>
                  <a:srgbClr val="231F20"/>
                </a:solidFill>
                <a:latin typeface="ＭＳ Ｐ明朝" panose="02020600040205080304" pitchFamily="18" charset="-128"/>
                <a:ea typeface="ＭＳ Ｐ明朝" panose="02020600040205080304" pitchFamily="18" charset="-128"/>
                <a:cs typeface="MingLiU_HKSCS"/>
              </a:rPr>
              <a:t>　</a:t>
            </a:r>
            <a:r>
              <a:rPr sz="1400" spc="100" dirty="0" smtClean="0">
                <a:solidFill>
                  <a:srgbClr val="231F20"/>
                </a:solidFill>
                <a:latin typeface="ＭＳ Ｐ明朝" panose="02020600040205080304" pitchFamily="18" charset="-128"/>
                <a:ea typeface="ＭＳ Ｐ明朝" panose="02020600040205080304" pitchFamily="18" charset="-128"/>
                <a:cs typeface="MingLiU_HKSCS"/>
              </a:rPr>
              <a:t>道府県民税額</a:t>
            </a:r>
            <a:r>
              <a:rPr sz="1400" spc="100" dirty="0">
                <a:solidFill>
                  <a:srgbClr val="231F20"/>
                </a:solidFill>
                <a:latin typeface="ＭＳ Ｐ明朝" panose="02020600040205080304" pitchFamily="18" charset="-128"/>
                <a:ea typeface="ＭＳ Ｐ明朝" panose="02020600040205080304" pitchFamily="18" charset="-128"/>
                <a:cs typeface="MingLiU_HKSCS"/>
              </a:rPr>
              <a:t>・市町村民税額の算定</a:t>
            </a:r>
            <a:endParaRPr sz="1400" dirty="0">
              <a:latin typeface="ＭＳ Ｐ明朝" panose="02020600040205080304" pitchFamily="18" charset="-128"/>
              <a:ea typeface="ＭＳ Ｐ明朝" panose="02020600040205080304" pitchFamily="18" charset="-128"/>
              <a:cs typeface="MingLiU_HKSCS"/>
            </a:endParaRPr>
          </a:p>
        </p:txBody>
      </p:sp>
      <p:sp>
        <p:nvSpPr>
          <p:cNvPr id="4" name="object 4"/>
          <p:cNvSpPr txBox="1"/>
          <p:nvPr/>
        </p:nvSpPr>
        <p:spPr>
          <a:xfrm>
            <a:off x="3381015" y="1429448"/>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5" name="object 5"/>
          <p:cNvSpPr txBox="1"/>
          <p:nvPr/>
        </p:nvSpPr>
        <p:spPr>
          <a:xfrm>
            <a:off x="1320615" y="1386569"/>
            <a:ext cx="5200835" cy="228266"/>
          </a:xfrm>
          <a:prstGeom prst="rect">
            <a:avLst/>
          </a:prstGeom>
        </p:spPr>
        <p:txBody>
          <a:bodyPr vert="horz" wrap="square" lIns="0" tIns="12698" rIns="0" bIns="0" rtlCol="0">
            <a:spAutoFit/>
          </a:bodyPr>
          <a:lstStyle/>
          <a:p>
            <a:pPr marL="12702">
              <a:spcBef>
                <a:spcPts val="100"/>
              </a:spcBef>
              <a:tabLst>
                <a:tab pos="2333228" algn="l"/>
              </a:tabLst>
            </a:pPr>
            <a:r>
              <a:rPr sz="1400" spc="100" dirty="0">
                <a:solidFill>
                  <a:srgbClr val="231F20"/>
                </a:solidFill>
                <a:latin typeface="ＭＳ Ｐ明朝" panose="02020600040205080304" pitchFamily="18" charset="-128"/>
                <a:ea typeface="ＭＳ Ｐ明朝" panose="02020600040205080304" pitchFamily="18" charset="-128"/>
                <a:cs typeface="PMingLiU"/>
              </a:rPr>
              <a:t>道府県民税＝</a:t>
            </a:r>
            <a:r>
              <a:rPr sz="1400" spc="100" dirty="0" smtClean="0">
                <a:solidFill>
                  <a:srgbClr val="231F20"/>
                </a:solidFill>
                <a:latin typeface="ＭＳ Ｐ明朝" panose="02020600040205080304" pitchFamily="18" charset="-128"/>
                <a:ea typeface="ＭＳ Ｐ明朝" panose="02020600040205080304" pitchFamily="18" charset="-128"/>
                <a:cs typeface="PMingLiU"/>
              </a:rPr>
              <a:t>課税退職所得金</a:t>
            </a:r>
            <a:r>
              <a:rPr sz="1400" dirty="0" smtClean="0">
                <a:solidFill>
                  <a:srgbClr val="231F20"/>
                </a:solidFill>
                <a:latin typeface="ＭＳ Ｐ明朝" panose="02020600040205080304" pitchFamily="18" charset="-128"/>
                <a:ea typeface="ＭＳ Ｐ明朝" panose="02020600040205080304" pitchFamily="18" charset="-128"/>
                <a:cs typeface="PMingLiU"/>
              </a:rPr>
              <a:t>額</a:t>
            </a:r>
            <a:r>
              <a:rPr lang="en-US" sz="1400" dirty="0" smtClean="0">
                <a:solidFill>
                  <a:srgbClr val="231F20"/>
                </a:solidFill>
                <a:latin typeface="ＭＳ Ｐ明朝" panose="02020600040205080304" pitchFamily="18" charset="-128"/>
                <a:ea typeface="ＭＳ Ｐ明朝" panose="02020600040205080304" pitchFamily="18" charset="-128"/>
                <a:cs typeface="PMingLiU"/>
              </a:rPr>
              <a:t>(A)</a:t>
            </a:r>
            <a:r>
              <a:rPr sz="1400" dirty="0">
                <a:solidFill>
                  <a:srgbClr val="231F20"/>
                </a:solidFill>
                <a:latin typeface="ＭＳ Ｐ明朝" panose="02020600040205080304" pitchFamily="18" charset="-128"/>
                <a:ea typeface="ＭＳ Ｐ明朝" panose="02020600040205080304" pitchFamily="18" charset="-128"/>
                <a:cs typeface="PMingLiU"/>
              </a:rPr>
              <a:t>	</a:t>
            </a:r>
            <a:r>
              <a:rPr lang="en-US" sz="1400" dirty="0" smtClean="0">
                <a:solidFill>
                  <a:srgbClr val="231F20"/>
                </a:solidFill>
                <a:latin typeface="ＭＳ Ｐ明朝" panose="02020600040205080304" pitchFamily="18" charset="-128"/>
                <a:ea typeface="ＭＳ Ｐ明朝" panose="02020600040205080304" pitchFamily="18" charset="-128"/>
                <a:cs typeface="PMingLiU"/>
              </a:rPr>
              <a:t> </a:t>
            </a:r>
            <a:r>
              <a:rPr sz="1400" spc="341"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341" dirty="0">
                <a:solidFill>
                  <a:srgbClr val="231F20"/>
                </a:solidFill>
                <a:latin typeface="ＭＳ Ｐ明朝" panose="02020600040205080304" pitchFamily="18" charset="-128"/>
                <a:ea typeface="ＭＳ Ｐ明朝" panose="02020600040205080304" pitchFamily="18" charset="-128"/>
                <a:cs typeface="PMingLiU"/>
              </a:rPr>
              <a:t>４</a:t>
            </a:r>
            <a:r>
              <a:rPr sz="1400" spc="-40" dirty="0" smtClean="0">
                <a:solidFill>
                  <a:srgbClr val="231F20"/>
                </a:solidFill>
                <a:latin typeface="ＭＳ Ｐ明朝" panose="02020600040205080304" pitchFamily="18" charset="-128"/>
                <a:ea typeface="ＭＳ Ｐ明朝" panose="02020600040205080304" pitchFamily="18" charset="-128"/>
                <a:cs typeface="PMingLiU"/>
              </a:rPr>
              <a:t> </a:t>
            </a:r>
            <a:r>
              <a:rPr sz="1400" dirty="0">
                <a:solidFill>
                  <a:srgbClr val="231F20"/>
                </a:solidFill>
                <a:latin typeface="ＭＳ Ｐ明朝" panose="02020600040205080304" pitchFamily="18" charset="-128"/>
                <a:ea typeface="ＭＳ Ｐ明朝" panose="02020600040205080304" pitchFamily="18" charset="-128"/>
                <a:cs typeface="PMingLiU"/>
              </a:rPr>
              <a:t>％</a:t>
            </a:r>
            <a:r>
              <a:rPr sz="1400" spc="344" dirty="0">
                <a:solidFill>
                  <a:srgbClr val="231F20"/>
                </a:solidFill>
                <a:latin typeface="ＭＳ Ｐ明朝" panose="02020600040205080304" pitchFamily="18" charset="-128"/>
                <a:ea typeface="ＭＳ Ｐ明朝" panose="02020600040205080304" pitchFamily="18" charset="-128"/>
                <a:cs typeface="PMingLiU"/>
              </a:rPr>
              <a:t> </a:t>
            </a:r>
            <a:r>
              <a:rPr sz="1400" spc="255" dirty="0">
                <a:solidFill>
                  <a:srgbClr val="231F20"/>
                </a:solidFill>
                <a:latin typeface="ＭＳ Ｐ明朝" panose="02020600040205080304" pitchFamily="18" charset="-128"/>
                <a:ea typeface="ＭＳ Ｐ明朝" panose="02020600040205080304" pitchFamily="18" charset="-128"/>
                <a:cs typeface="PMingLiU"/>
              </a:rPr>
              <a:t>(</a:t>
            </a:r>
            <a:r>
              <a:rPr sz="1400" spc="187" dirty="0">
                <a:solidFill>
                  <a:srgbClr val="231F20"/>
                </a:solidFill>
                <a:latin typeface="ＭＳ Ｐ明朝" panose="02020600040205080304" pitchFamily="18" charset="-128"/>
                <a:ea typeface="ＭＳ Ｐ明朝" panose="02020600040205080304" pitchFamily="18" charset="-128"/>
                <a:cs typeface="PMingLiU"/>
              </a:rPr>
              <a:t>税率</a:t>
            </a:r>
            <a:r>
              <a:rPr sz="1400" spc="25"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p:txBody>
      </p:sp>
      <p:sp>
        <p:nvSpPr>
          <p:cNvPr id="6" name="object 6"/>
          <p:cNvSpPr txBox="1"/>
          <p:nvPr/>
        </p:nvSpPr>
        <p:spPr>
          <a:xfrm>
            <a:off x="3381015" y="1734244"/>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sp>
        <p:nvSpPr>
          <p:cNvPr id="7" name="object 7"/>
          <p:cNvSpPr txBox="1"/>
          <p:nvPr/>
        </p:nvSpPr>
        <p:spPr>
          <a:xfrm>
            <a:off x="1332790" y="1691111"/>
            <a:ext cx="5537556" cy="228266"/>
          </a:xfrm>
          <a:prstGeom prst="rect">
            <a:avLst/>
          </a:prstGeom>
        </p:spPr>
        <p:txBody>
          <a:bodyPr vert="horz" wrap="square" lIns="0" tIns="12698" rIns="0" bIns="0" rtlCol="0">
            <a:spAutoFit/>
          </a:bodyPr>
          <a:lstStyle/>
          <a:p>
            <a:pPr marL="12702">
              <a:spcBef>
                <a:spcPts val="100"/>
              </a:spcBef>
              <a:tabLst>
                <a:tab pos="2333228" algn="l"/>
              </a:tabLst>
            </a:pPr>
            <a:r>
              <a:rPr sz="1400" spc="100" dirty="0">
                <a:solidFill>
                  <a:srgbClr val="231F20"/>
                </a:solidFill>
                <a:latin typeface="ＭＳ Ｐ明朝" panose="02020600040205080304" pitchFamily="18" charset="-128"/>
                <a:ea typeface="ＭＳ Ｐ明朝" panose="02020600040205080304" pitchFamily="18" charset="-128"/>
                <a:cs typeface="PMingLiU"/>
              </a:rPr>
              <a:t>市町村民税＝</a:t>
            </a:r>
            <a:r>
              <a:rPr sz="1400" spc="100" dirty="0" smtClean="0">
                <a:solidFill>
                  <a:srgbClr val="231F20"/>
                </a:solidFill>
                <a:latin typeface="ＭＳ Ｐ明朝" panose="02020600040205080304" pitchFamily="18" charset="-128"/>
                <a:ea typeface="ＭＳ Ｐ明朝" panose="02020600040205080304" pitchFamily="18" charset="-128"/>
                <a:cs typeface="PMingLiU"/>
              </a:rPr>
              <a:t>課税退職所得金</a:t>
            </a:r>
            <a:r>
              <a:rPr sz="1400" dirty="0" smtClean="0">
                <a:solidFill>
                  <a:srgbClr val="231F20"/>
                </a:solidFill>
                <a:latin typeface="ＭＳ Ｐ明朝" panose="02020600040205080304" pitchFamily="18" charset="-128"/>
                <a:ea typeface="ＭＳ Ｐ明朝" panose="02020600040205080304" pitchFamily="18" charset="-128"/>
                <a:cs typeface="PMingLiU"/>
              </a:rPr>
              <a:t>額</a:t>
            </a:r>
            <a:r>
              <a:rPr lang="en-US" sz="1400" dirty="0" smtClean="0">
                <a:solidFill>
                  <a:srgbClr val="231F20"/>
                </a:solidFill>
                <a:latin typeface="ＭＳ Ｐ明朝" panose="02020600040205080304" pitchFamily="18" charset="-128"/>
                <a:ea typeface="ＭＳ Ｐ明朝" panose="02020600040205080304" pitchFamily="18" charset="-128"/>
                <a:cs typeface="PMingLiU"/>
              </a:rPr>
              <a:t>(A)</a:t>
            </a:r>
            <a:r>
              <a:rPr sz="1400" dirty="0">
                <a:solidFill>
                  <a:srgbClr val="231F20"/>
                </a:solidFill>
                <a:latin typeface="ＭＳ Ｐ明朝" panose="02020600040205080304" pitchFamily="18" charset="-128"/>
                <a:ea typeface="ＭＳ Ｐ明朝" panose="02020600040205080304" pitchFamily="18" charset="-128"/>
                <a:cs typeface="PMingLiU"/>
              </a:rPr>
              <a:t>	</a:t>
            </a:r>
            <a:r>
              <a:rPr lang="en-US" sz="1400" dirty="0" smtClean="0">
                <a:solidFill>
                  <a:srgbClr val="231F20"/>
                </a:solidFill>
                <a:latin typeface="ＭＳ Ｐ明朝" panose="02020600040205080304" pitchFamily="18" charset="-128"/>
                <a:ea typeface="ＭＳ Ｐ明朝" panose="02020600040205080304" pitchFamily="18" charset="-128"/>
                <a:cs typeface="PMingLiU"/>
              </a:rPr>
              <a:t> </a:t>
            </a:r>
            <a:r>
              <a:rPr sz="1400" spc="341" dirty="0" smtClean="0">
                <a:solidFill>
                  <a:srgbClr val="231F20"/>
                </a:solidFill>
                <a:latin typeface="ＭＳ Ｐ明朝" panose="02020600040205080304" pitchFamily="18" charset="-128"/>
                <a:ea typeface="ＭＳ Ｐ明朝" panose="02020600040205080304" pitchFamily="18" charset="-128"/>
                <a:cs typeface="PMingLiU"/>
              </a:rPr>
              <a:t>×</a:t>
            </a:r>
            <a:r>
              <a:rPr lang="ja-JP" altLang="en-US" sz="1400" spc="341" dirty="0" smtClean="0">
                <a:solidFill>
                  <a:srgbClr val="231F20"/>
                </a:solidFill>
                <a:latin typeface="ＭＳ Ｐ明朝" panose="02020600040205080304" pitchFamily="18" charset="-128"/>
                <a:ea typeface="ＭＳ Ｐ明朝" panose="02020600040205080304" pitchFamily="18" charset="-128"/>
                <a:cs typeface="PMingLiU"/>
              </a:rPr>
              <a:t>６</a:t>
            </a:r>
            <a:r>
              <a:rPr sz="1400" spc="-40" dirty="0" smtClean="0">
                <a:solidFill>
                  <a:srgbClr val="231F20"/>
                </a:solidFill>
                <a:latin typeface="ＭＳ Ｐ明朝" panose="02020600040205080304" pitchFamily="18" charset="-128"/>
                <a:ea typeface="ＭＳ Ｐ明朝" panose="02020600040205080304" pitchFamily="18" charset="-128"/>
                <a:cs typeface="PMingLiU"/>
              </a:rPr>
              <a:t> </a:t>
            </a:r>
            <a:r>
              <a:rPr sz="1400" dirty="0">
                <a:solidFill>
                  <a:srgbClr val="231F20"/>
                </a:solidFill>
                <a:latin typeface="ＭＳ Ｐ明朝" panose="02020600040205080304" pitchFamily="18" charset="-128"/>
                <a:ea typeface="ＭＳ Ｐ明朝" panose="02020600040205080304" pitchFamily="18" charset="-128"/>
                <a:cs typeface="PMingLiU"/>
              </a:rPr>
              <a:t>％</a:t>
            </a:r>
            <a:r>
              <a:rPr sz="1400" spc="344" dirty="0">
                <a:solidFill>
                  <a:srgbClr val="231F20"/>
                </a:solidFill>
                <a:latin typeface="ＭＳ Ｐ明朝" panose="02020600040205080304" pitchFamily="18" charset="-128"/>
                <a:ea typeface="ＭＳ Ｐ明朝" panose="02020600040205080304" pitchFamily="18" charset="-128"/>
                <a:cs typeface="PMingLiU"/>
              </a:rPr>
              <a:t> </a:t>
            </a:r>
            <a:r>
              <a:rPr sz="1400" spc="255" dirty="0">
                <a:solidFill>
                  <a:srgbClr val="231F20"/>
                </a:solidFill>
                <a:latin typeface="ＭＳ Ｐ明朝" panose="02020600040205080304" pitchFamily="18" charset="-128"/>
                <a:ea typeface="ＭＳ Ｐ明朝" panose="02020600040205080304" pitchFamily="18" charset="-128"/>
                <a:cs typeface="PMingLiU"/>
              </a:rPr>
              <a:t>(</a:t>
            </a:r>
            <a:r>
              <a:rPr sz="1400" spc="187" dirty="0">
                <a:solidFill>
                  <a:srgbClr val="231F20"/>
                </a:solidFill>
                <a:latin typeface="ＭＳ Ｐ明朝" panose="02020600040205080304" pitchFamily="18" charset="-128"/>
                <a:ea typeface="ＭＳ Ｐ明朝" panose="02020600040205080304" pitchFamily="18" charset="-128"/>
                <a:cs typeface="PMingLiU"/>
              </a:rPr>
              <a:t>税率</a:t>
            </a:r>
            <a:r>
              <a:rPr sz="1400" spc="25"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p:txBody>
      </p:sp>
      <p:sp>
        <p:nvSpPr>
          <p:cNvPr id="8" name="object 8"/>
          <p:cNvSpPr txBox="1"/>
          <p:nvPr/>
        </p:nvSpPr>
        <p:spPr>
          <a:xfrm>
            <a:off x="1410949" y="1993789"/>
            <a:ext cx="2790831" cy="228266"/>
          </a:xfrm>
          <a:prstGeom prst="rect">
            <a:avLst/>
          </a:prstGeom>
        </p:spPr>
        <p:txBody>
          <a:bodyPr vert="horz" wrap="square" lIns="0" tIns="12698" rIns="0" bIns="0" rtlCol="0">
            <a:spAutoFit/>
          </a:bodyPr>
          <a:lstStyle/>
          <a:p>
            <a:pPr marL="12702">
              <a:spcBef>
                <a:spcPts val="100"/>
              </a:spcBef>
            </a:pPr>
            <a:r>
              <a:rPr sz="1400" spc="83" dirty="0">
                <a:solidFill>
                  <a:srgbClr val="231F20"/>
                </a:solidFill>
                <a:latin typeface="ＭＳ Ｐ明朝" panose="02020600040205080304" pitchFamily="18" charset="-128"/>
                <a:ea typeface="ＭＳ Ｐ明朝" panose="02020600040205080304" pitchFamily="18" charset="-128"/>
                <a:cs typeface="PMingLiU"/>
              </a:rPr>
              <a:t>(100</a:t>
            </a:r>
            <a:r>
              <a:rPr sz="1400" spc="115" dirty="0">
                <a:solidFill>
                  <a:srgbClr val="231F20"/>
                </a:solidFill>
                <a:latin typeface="ＭＳ Ｐ明朝" panose="02020600040205080304" pitchFamily="18" charset="-128"/>
                <a:ea typeface="ＭＳ Ｐ明朝" panose="02020600040205080304" pitchFamily="18" charset="-128"/>
                <a:cs typeface="PMingLiU"/>
              </a:rPr>
              <a:t>円未満の端数切り捨て</a:t>
            </a:r>
            <a:r>
              <a:rPr sz="1400" spc="6" dirty="0">
                <a:solidFill>
                  <a:srgbClr val="231F20"/>
                </a:solidFill>
                <a:latin typeface="ＭＳ Ｐ明朝" panose="02020600040205080304" pitchFamily="18" charset="-128"/>
                <a:ea typeface="ＭＳ Ｐ明朝" panose="02020600040205080304" pitchFamily="18" charset="-128"/>
                <a:cs typeface="PMingLiU"/>
              </a:rPr>
              <a:t>)</a:t>
            </a:r>
            <a:r>
              <a:rPr sz="1400" spc="-190" dirty="0">
                <a:solidFill>
                  <a:srgbClr val="231F20"/>
                </a:solidFill>
                <a:latin typeface="ＭＳ Ｐ明朝" panose="02020600040205080304" pitchFamily="18" charset="-128"/>
                <a:ea typeface="ＭＳ Ｐ明朝" panose="02020600040205080304" pitchFamily="18" charset="-128"/>
                <a:cs typeface="PMingLiU"/>
              </a:rPr>
              <a:t> </a:t>
            </a:r>
            <a:endParaRPr sz="1400" dirty="0">
              <a:latin typeface="ＭＳ Ｐ明朝" panose="02020600040205080304" pitchFamily="18" charset="-128"/>
              <a:ea typeface="ＭＳ Ｐ明朝" panose="02020600040205080304" pitchFamily="18" charset="-128"/>
              <a:cs typeface="PMingLiU"/>
            </a:endParaRPr>
          </a:p>
        </p:txBody>
      </p:sp>
      <p:sp>
        <p:nvSpPr>
          <p:cNvPr id="9" name="object 9"/>
          <p:cNvSpPr txBox="1"/>
          <p:nvPr/>
        </p:nvSpPr>
        <p:spPr>
          <a:xfrm>
            <a:off x="2311484" y="4765010"/>
            <a:ext cx="3219096" cy="228266"/>
          </a:xfrm>
          <a:prstGeom prst="rect">
            <a:avLst/>
          </a:prstGeom>
        </p:spPr>
        <p:txBody>
          <a:bodyPr vert="horz" wrap="square" lIns="0" tIns="12698" rIns="0" bIns="0" rtlCol="0">
            <a:spAutoFit/>
          </a:bodyPr>
          <a:lstStyle/>
          <a:p>
            <a:pPr marL="12702">
              <a:spcBef>
                <a:spcPts val="100"/>
              </a:spcBef>
              <a:tabLst>
                <a:tab pos="316897" algn="l"/>
                <a:tab pos="621728" algn="l"/>
                <a:tab pos="926561" algn="l"/>
                <a:tab pos="1231390" algn="l"/>
                <a:tab pos="1536223" algn="l"/>
                <a:tab pos="1841054" algn="l"/>
                <a:tab pos="2145883" algn="l"/>
                <a:tab pos="2450715" algn="l"/>
                <a:tab pos="2755548" algn="l"/>
              </a:tabLst>
            </a:pPr>
            <a:r>
              <a:rPr sz="1400" dirty="0">
                <a:solidFill>
                  <a:srgbClr val="231F20"/>
                </a:solidFill>
                <a:latin typeface="ＭＳ Ｐ明朝" panose="02020600040205080304" pitchFamily="18" charset="-128"/>
                <a:ea typeface="ＭＳ Ｐ明朝" panose="02020600040205080304" pitchFamily="18" charset="-128"/>
                <a:cs typeface="MingLiU_HKSCS"/>
              </a:rPr>
              <a:t>退	職	所	得	控	除	額	早	見	表</a:t>
            </a:r>
            <a:endParaRPr sz="1400" dirty="0">
              <a:latin typeface="ＭＳ Ｐ明朝" panose="02020600040205080304" pitchFamily="18" charset="-128"/>
              <a:ea typeface="ＭＳ Ｐ明朝" panose="02020600040205080304" pitchFamily="18" charset="-128"/>
              <a:cs typeface="MingLiU_HKSCS"/>
            </a:endParaRPr>
          </a:p>
        </p:txBody>
      </p:sp>
      <p:sp>
        <p:nvSpPr>
          <p:cNvPr id="10" name="object 10"/>
          <p:cNvSpPr txBox="1"/>
          <p:nvPr/>
        </p:nvSpPr>
        <p:spPr>
          <a:xfrm>
            <a:off x="1288685" y="2514038"/>
            <a:ext cx="724255" cy="228266"/>
          </a:xfrm>
          <a:prstGeom prst="rect">
            <a:avLst/>
          </a:prstGeom>
        </p:spPr>
        <p:txBody>
          <a:bodyPr vert="horz" wrap="square" lIns="0" tIns="12698" rIns="0" bIns="0" rtlCol="0">
            <a:spAutoFit/>
          </a:bodyPr>
          <a:lstStyle/>
          <a:p>
            <a:pPr marL="12702">
              <a:spcBef>
                <a:spcPts val="100"/>
              </a:spcBef>
            </a:pPr>
            <a:r>
              <a:rPr sz="1400" dirty="0">
                <a:solidFill>
                  <a:srgbClr val="231F20"/>
                </a:solidFill>
                <a:latin typeface="ＭＳ Ｐ明朝" panose="02020600040205080304" pitchFamily="18" charset="-128"/>
                <a:ea typeface="ＭＳ Ｐ明朝" panose="02020600040205080304" pitchFamily="18" charset="-128"/>
                <a:cs typeface="PMingLiU"/>
              </a:rPr>
              <a:t>計算例</a:t>
            </a:r>
            <a:endParaRPr sz="1400">
              <a:latin typeface="ＭＳ Ｐ明朝" panose="02020600040205080304" pitchFamily="18" charset="-128"/>
              <a:ea typeface="ＭＳ Ｐ明朝" panose="02020600040205080304" pitchFamily="18" charset="-128"/>
              <a:cs typeface="PMingLiU"/>
            </a:endParaRPr>
          </a:p>
        </p:txBody>
      </p:sp>
      <p:sp>
        <p:nvSpPr>
          <p:cNvPr id="11" name="object 11"/>
          <p:cNvSpPr txBox="1"/>
          <p:nvPr/>
        </p:nvSpPr>
        <p:spPr>
          <a:xfrm>
            <a:off x="2774594" y="2842959"/>
            <a:ext cx="279400" cy="167031"/>
          </a:xfrm>
          <a:prstGeom prst="rect">
            <a:avLst/>
          </a:prstGeom>
        </p:spPr>
        <p:txBody>
          <a:bodyPr vert="horz" wrap="square" lIns="0" tIns="12698" rIns="0" bIns="0" rtlCol="0">
            <a:spAutoFit/>
          </a:bodyPr>
          <a:lstStyle/>
          <a:p>
            <a:pPr marL="12702">
              <a:spcBef>
                <a:spcPts val="100"/>
              </a:spcBef>
            </a:pPr>
            <a:r>
              <a:rPr sz="1002" spc="20" dirty="0">
                <a:solidFill>
                  <a:srgbClr val="231F20"/>
                </a:solidFill>
                <a:latin typeface="ＭＳ Ｐ明朝" panose="02020600040205080304" pitchFamily="18" charset="-128"/>
                <a:ea typeface="ＭＳ Ｐ明朝" panose="02020600040205080304" pitchFamily="18" charset="-128"/>
                <a:cs typeface="PMingLiU"/>
              </a:rPr>
              <a:t>38年</a:t>
            </a:r>
            <a:endParaRPr sz="1002" dirty="0">
              <a:latin typeface="ＭＳ Ｐ明朝" panose="02020600040205080304" pitchFamily="18" charset="-128"/>
              <a:ea typeface="ＭＳ Ｐ明朝" panose="02020600040205080304" pitchFamily="18" charset="-128"/>
              <a:cs typeface="PMingLiU"/>
            </a:endParaRPr>
          </a:p>
        </p:txBody>
      </p:sp>
      <p:sp>
        <p:nvSpPr>
          <p:cNvPr id="12" name="object 12"/>
          <p:cNvSpPr txBox="1"/>
          <p:nvPr/>
        </p:nvSpPr>
        <p:spPr>
          <a:xfrm>
            <a:off x="1377596" y="2842960"/>
            <a:ext cx="1168400" cy="1449113"/>
          </a:xfrm>
          <a:prstGeom prst="rect">
            <a:avLst/>
          </a:prstGeom>
        </p:spPr>
        <p:txBody>
          <a:bodyPr vert="horz" wrap="square" lIns="0" tIns="12698" rIns="0" bIns="0" rtlCol="0">
            <a:spAutoFit/>
          </a:bodyPr>
          <a:lstStyle/>
          <a:p>
            <a:pPr marL="12702">
              <a:spcBef>
                <a:spcPts val="100"/>
              </a:spcBef>
            </a:pPr>
            <a:r>
              <a:rPr sz="1000" dirty="0">
                <a:solidFill>
                  <a:srgbClr val="231F20"/>
                </a:solidFill>
                <a:latin typeface="ＭＳ Ｐ明朝" panose="02020600040205080304" pitchFamily="18" charset="-128"/>
                <a:ea typeface="ＭＳ Ｐ明朝" panose="02020600040205080304" pitchFamily="18" charset="-128"/>
                <a:cs typeface="PMingLiU"/>
              </a:rPr>
              <a:t>勤続期間の年数</a:t>
            </a:r>
            <a:endParaRPr sz="1000" dirty="0">
              <a:latin typeface="ＭＳ Ｐ明朝" panose="02020600040205080304" pitchFamily="18" charset="-128"/>
              <a:ea typeface="ＭＳ Ｐ明朝" panose="02020600040205080304" pitchFamily="18" charset="-128"/>
              <a:cs typeface="PMingLiU"/>
            </a:endParaRPr>
          </a:p>
          <a:p>
            <a:pPr marL="12702">
              <a:spcBef>
                <a:spcPts val="800"/>
              </a:spcBef>
            </a:pPr>
            <a:r>
              <a:rPr sz="1000" dirty="0">
                <a:solidFill>
                  <a:srgbClr val="231F20"/>
                </a:solidFill>
                <a:latin typeface="ＭＳ Ｐ明朝" panose="02020600040205080304" pitchFamily="18" charset="-128"/>
                <a:ea typeface="ＭＳ Ｐ明朝" panose="02020600040205080304" pitchFamily="18" charset="-128"/>
                <a:cs typeface="PMingLiU"/>
              </a:rPr>
              <a:t>退職手当額</a:t>
            </a:r>
            <a:endParaRPr sz="1000" dirty="0">
              <a:latin typeface="ＭＳ Ｐ明朝" panose="02020600040205080304" pitchFamily="18" charset="-128"/>
              <a:ea typeface="ＭＳ Ｐ明朝" panose="02020600040205080304" pitchFamily="18" charset="-128"/>
              <a:cs typeface="PMingLiU"/>
            </a:endParaRPr>
          </a:p>
          <a:p>
            <a:pPr marL="12702">
              <a:spcBef>
                <a:spcPts val="400"/>
              </a:spcBef>
            </a:pPr>
            <a:r>
              <a:rPr sz="1000" dirty="0">
                <a:solidFill>
                  <a:srgbClr val="231F20"/>
                </a:solidFill>
                <a:latin typeface="ＭＳ Ｐ明朝" panose="02020600040205080304" pitchFamily="18" charset="-128"/>
                <a:ea typeface="ＭＳ Ｐ明朝" panose="02020600040205080304" pitchFamily="18" charset="-128"/>
                <a:cs typeface="PMingLiU"/>
              </a:rPr>
              <a:t>【課税退職所得額】</a:t>
            </a:r>
            <a:endParaRPr sz="1000" dirty="0">
              <a:latin typeface="ＭＳ Ｐ明朝" panose="02020600040205080304" pitchFamily="18" charset="-128"/>
              <a:ea typeface="ＭＳ Ｐ明朝" panose="02020600040205080304" pitchFamily="18" charset="-128"/>
              <a:cs typeface="PMingLiU"/>
            </a:endParaRPr>
          </a:p>
          <a:p>
            <a:pPr marL="12702">
              <a:spcBef>
                <a:spcPts val="400"/>
              </a:spcBef>
            </a:pPr>
            <a:r>
              <a:rPr sz="1000" dirty="0">
                <a:solidFill>
                  <a:srgbClr val="231F20"/>
                </a:solidFill>
                <a:latin typeface="ＭＳ Ｐ明朝" panose="02020600040205080304" pitchFamily="18" charset="-128"/>
                <a:ea typeface="ＭＳ Ｐ明朝" panose="02020600040205080304" pitchFamily="18" charset="-128"/>
                <a:cs typeface="PMingLiU"/>
              </a:rPr>
              <a:t>【所得税】</a:t>
            </a:r>
            <a:endParaRPr sz="1000" dirty="0">
              <a:latin typeface="ＭＳ Ｐ明朝" panose="02020600040205080304" pitchFamily="18" charset="-128"/>
              <a:ea typeface="ＭＳ Ｐ明朝" panose="02020600040205080304" pitchFamily="18" charset="-128"/>
              <a:cs typeface="PMingLiU"/>
            </a:endParaRPr>
          </a:p>
          <a:p>
            <a:pPr marL="12702">
              <a:spcBef>
                <a:spcPts val="400"/>
              </a:spcBef>
            </a:pPr>
            <a:r>
              <a:rPr sz="1000" dirty="0">
                <a:solidFill>
                  <a:srgbClr val="231F20"/>
                </a:solidFill>
                <a:latin typeface="ＭＳ Ｐ明朝" panose="02020600040205080304" pitchFamily="18" charset="-128"/>
                <a:ea typeface="ＭＳ Ｐ明朝" panose="02020600040205080304" pitchFamily="18" charset="-128"/>
                <a:cs typeface="PMingLiU"/>
              </a:rPr>
              <a:t>【道府県民税】</a:t>
            </a:r>
            <a:endParaRPr sz="1000" dirty="0">
              <a:latin typeface="ＭＳ Ｐ明朝" panose="02020600040205080304" pitchFamily="18" charset="-128"/>
              <a:ea typeface="ＭＳ Ｐ明朝" panose="02020600040205080304" pitchFamily="18" charset="-128"/>
              <a:cs typeface="PMingLiU"/>
            </a:endParaRPr>
          </a:p>
          <a:p>
            <a:pPr marL="12702">
              <a:spcBef>
                <a:spcPts val="400"/>
              </a:spcBef>
            </a:pPr>
            <a:r>
              <a:rPr sz="1000" dirty="0">
                <a:solidFill>
                  <a:srgbClr val="231F20"/>
                </a:solidFill>
                <a:latin typeface="ＭＳ Ｐ明朝" panose="02020600040205080304" pitchFamily="18" charset="-128"/>
                <a:ea typeface="ＭＳ Ｐ明朝" panose="02020600040205080304" pitchFamily="18" charset="-128"/>
                <a:cs typeface="PMingLiU"/>
              </a:rPr>
              <a:t>【市町村民税】</a:t>
            </a:r>
            <a:endParaRPr sz="1000" dirty="0">
              <a:latin typeface="ＭＳ Ｐ明朝" panose="02020600040205080304" pitchFamily="18" charset="-128"/>
              <a:ea typeface="ＭＳ Ｐ明朝" panose="02020600040205080304" pitchFamily="18" charset="-128"/>
              <a:cs typeface="PMingLiU"/>
            </a:endParaRPr>
          </a:p>
          <a:p>
            <a:pPr marL="12702">
              <a:spcBef>
                <a:spcPts val="400"/>
              </a:spcBef>
            </a:pPr>
            <a:r>
              <a:rPr sz="1000" dirty="0">
                <a:solidFill>
                  <a:srgbClr val="231F20"/>
                </a:solidFill>
                <a:latin typeface="ＭＳ Ｐ明朝" panose="02020600040205080304" pitchFamily="18" charset="-128"/>
                <a:ea typeface="ＭＳ Ｐ明朝" panose="02020600040205080304" pitchFamily="18" charset="-128"/>
                <a:cs typeface="PMingLiU"/>
              </a:rPr>
              <a:t>【住民税】</a:t>
            </a:r>
            <a:endParaRPr sz="1000" dirty="0">
              <a:latin typeface="ＭＳ Ｐ明朝" panose="02020600040205080304" pitchFamily="18" charset="-128"/>
              <a:ea typeface="ＭＳ Ｐ明朝" panose="02020600040205080304" pitchFamily="18" charset="-128"/>
              <a:cs typeface="PMingLiU"/>
            </a:endParaRPr>
          </a:p>
        </p:txBody>
      </p:sp>
      <p:sp>
        <p:nvSpPr>
          <p:cNvPr id="13" name="object 13"/>
          <p:cNvSpPr txBox="1"/>
          <p:nvPr/>
        </p:nvSpPr>
        <p:spPr>
          <a:xfrm>
            <a:off x="2774595" y="3096958"/>
            <a:ext cx="927455" cy="167031"/>
          </a:xfrm>
          <a:prstGeom prst="rect">
            <a:avLst/>
          </a:prstGeom>
        </p:spPr>
        <p:txBody>
          <a:bodyPr vert="horz" wrap="square" lIns="0" tIns="12698" rIns="0" bIns="0" rtlCol="0">
            <a:spAutoFit/>
          </a:bodyPr>
          <a:lstStyle/>
          <a:p>
            <a:pPr marL="12702">
              <a:spcBef>
                <a:spcPts val="100"/>
              </a:spcBef>
            </a:pPr>
            <a:r>
              <a:rPr sz="1002" spc="20" dirty="0">
                <a:solidFill>
                  <a:srgbClr val="231F20"/>
                </a:solidFill>
                <a:latin typeface="ＭＳ Ｐ明朝" panose="02020600040205080304" pitchFamily="18" charset="-128"/>
                <a:ea typeface="ＭＳ Ｐ明朝" panose="02020600040205080304" pitchFamily="18" charset="-128"/>
                <a:cs typeface="PMingLiU"/>
              </a:rPr>
              <a:t>22,516,729円</a:t>
            </a:r>
            <a:endParaRPr sz="1002" dirty="0">
              <a:latin typeface="ＭＳ Ｐ明朝" panose="02020600040205080304" pitchFamily="18" charset="-128"/>
              <a:ea typeface="ＭＳ Ｐ明朝" panose="02020600040205080304" pitchFamily="18" charset="-128"/>
              <a:cs typeface="PMingLiU"/>
            </a:endParaRPr>
          </a:p>
        </p:txBody>
      </p:sp>
      <p:sp>
        <p:nvSpPr>
          <p:cNvPr id="14" name="object 14"/>
          <p:cNvSpPr txBox="1"/>
          <p:nvPr/>
        </p:nvSpPr>
        <p:spPr>
          <a:xfrm>
            <a:off x="2774598" y="3249360"/>
            <a:ext cx="3797299" cy="1039578"/>
          </a:xfrm>
          <a:prstGeom prst="rect">
            <a:avLst/>
          </a:prstGeom>
        </p:spPr>
        <p:txBody>
          <a:bodyPr vert="horz" wrap="square" lIns="0" tIns="12698" rIns="0" bIns="0" rtlCol="0">
            <a:spAutoFit/>
          </a:bodyPr>
          <a:lstStyle/>
          <a:p>
            <a:pPr marL="12702" marR="5080">
              <a:lnSpc>
                <a:spcPct val="133300"/>
              </a:lnSpc>
              <a:spcBef>
                <a:spcPts val="100"/>
              </a:spcBef>
            </a:pPr>
            <a:r>
              <a:rPr sz="1002" spc="47" dirty="0">
                <a:solidFill>
                  <a:srgbClr val="231F20"/>
                </a:solidFill>
                <a:latin typeface="ＭＳ Ｐ明朝" panose="02020600040205080304" pitchFamily="18" charset="-128"/>
                <a:ea typeface="ＭＳ Ｐ明朝" panose="02020600040205080304" pitchFamily="18" charset="-128"/>
                <a:cs typeface="PMingLiU"/>
              </a:rPr>
              <a:t>(22,516,729－20,600,000)×1/2＝958,364.5</a:t>
            </a:r>
            <a:r>
              <a:rPr sz="1002" spc="241" dirty="0">
                <a:solidFill>
                  <a:srgbClr val="231F20"/>
                </a:solidFill>
                <a:latin typeface="ＭＳ Ｐ明朝" panose="02020600040205080304" pitchFamily="18" charset="-128"/>
                <a:ea typeface="ＭＳ Ｐ明朝" panose="02020600040205080304" pitchFamily="18" charset="-128"/>
                <a:cs typeface="PMingLiU"/>
              </a:rPr>
              <a:t> </a:t>
            </a:r>
            <a:r>
              <a:rPr sz="1002" spc="10" dirty="0">
                <a:solidFill>
                  <a:srgbClr val="231F20"/>
                </a:solidFill>
                <a:latin typeface="ＭＳ Ｐ明朝" panose="02020600040205080304" pitchFamily="18" charset="-128"/>
                <a:ea typeface="ＭＳ Ｐ明朝" panose="02020600040205080304" pitchFamily="18" charset="-128"/>
                <a:cs typeface="PMingLiU"/>
              </a:rPr>
              <a:t>(</a:t>
            </a:r>
            <a:r>
              <a:rPr sz="1002" spc="40" dirty="0">
                <a:solidFill>
                  <a:srgbClr val="231F20"/>
                </a:solidFill>
                <a:latin typeface="ＭＳ Ｐ明朝" panose="02020600040205080304" pitchFamily="18" charset="-128"/>
                <a:ea typeface="ＭＳ Ｐ明朝" panose="02020600040205080304" pitchFamily="18" charset="-128"/>
                <a:cs typeface="PMingLiU"/>
              </a:rPr>
              <a:t>千円未満切り捨て</a:t>
            </a:r>
            <a:r>
              <a:rPr sz="1002" spc="10" dirty="0">
                <a:solidFill>
                  <a:srgbClr val="231F20"/>
                </a:solidFill>
                <a:latin typeface="ＭＳ Ｐ明朝" panose="02020600040205080304" pitchFamily="18" charset="-128"/>
                <a:ea typeface="ＭＳ Ｐ明朝" panose="02020600040205080304" pitchFamily="18" charset="-128"/>
                <a:cs typeface="PMingLiU"/>
              </a:rPr>
              <a:t>) </a:t>
            </a:r>
            <a:r>
              <a:rPr sz="1002" spc="-250" dirty="0">
                <a:solidFill>
                  <a:srgbClr val="231F20"/>
                </a:solidFill>
                <a:latin typeface="ＭＳ Ｐ明朝" panose="02020600040205080304" pitchFamily="18" charset="-128"/>
                <a:ea typeface="ＭＳ Ｐ明朝" panose="02020600040205080304" pitchFamily="18" charset="-128"/>
                <a:cs typeface="PMingLiU"/>
              </a:rPr>
              <a:t> </a:t>
            </a:r>
            <a:r>
              <a:rPr sz="1002" spc="67" dirty="0">
                <a:solidFill>
                  <a:srgbClr val="231F20"/>
                </a:solidFill>
                <a:latin typeface="ＭＳ Ｐ明朝" panose="02020600040205080304" pitchFamily="18" charset="-128"/>
                <a:ea typeface="ＭＳ Ｐ明朝" panose="02020600040205080304" pitchFamily="18" charset="-128"/>
                <a:cs typeface="PMingLiU"/>
              </a:rPr>
              <a:t>(958,000×5％)×102.1％＝48,905.</a:t>
            </a:r>
            <a:r>
              <a:rPr sz="1002" u="sng" spc="67" dirty="0">
                <a:solidFill>
                  <a:srgbClr val="231F20"/>
                </a:solidFill>
                <a:uFill>
                  <a:solidFill>
                    <a:srgbClr val="231F20"/>
                  </a:solidFill>
                </a:uFill>
                <a:latin typeface="ＭＳ Ｐ明朝" panose="02020600040205080304" pitchFamily="18" charset="-128"/>
                <a:ea typeface="ＭＳ Ｐ明朝" panose="02020600040205080304" pitchFamily="18" charset="-128"/>
                <a:cs typeface="PMingLiU"/>
              </a:rPr>
              <a:t>9</a:t>
            </a:r>
            <a:r>
              <a:rPr sz="1002" spc="245" dirty="0">
                <a:solidFill>
                  <a:srgbClr val="231F20"/>
                </a:solidFill>
                <a:latin typeface="ＭＳ Ｐ明朝" panose="02020600040205080304" pitchFamily="18" charset="-128"/>
                <a:ea typeface="ＭＳ Ｐ明朝" panose="02020600040205080304" pitchFamily="18" charset="-128"/>
                <a:cs typeface="PMingLiU"/>
              </a:rPr>
              <a:t> </a:t>
            </a:r>
            <a:r>
              <a:rPr sz="1002" spc="25" dirty="0">
                <a:solidFill>
                  <a:srgbClr val="231F20"/>
                </a:solidFill>
                <a:latin typeface="ＭＳ Ｐ明朝" panose="02020600040205080304" pitchFamily="18" charset="-128"/>
                <a:ea typeface="ＭＳ Ｐ明朝" panose="02020600040205080304" pitchFamily="18" charset="-128"/>
                <a:cs typeface="PMingLiU"/>
              </a:rPr>
              <a:t>(１</a:t>
            </a:r>
            <a:r>
              <a:rPr sz="1002" spc="40" dirty="0">
                <a:solidFill>
                  <a:srgbClr val="231F20"/>
                </a:solidFill>
                <a:latin typeface="ＭＳ Ｐ明朝" panose="02020600040205080304" pitchFamily="18" charset="-128"/>
                <a:ea typeface="ＭＳ Ｐ明朝" panose="02020600040205080304" pitchFamily="18" charset="-128"/>
                <a:cs typeface="PMingLiU"/>
              </a:rPr>
              <a:t>円未満切り捨て</a:t>
            </a:r>
            <a:r>
              <a:rPr sz="1002" spc="10"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a:p>
            <a:pPr marL="12702">
              <a:spcBef>
                <a:spcPts val="400"/>
              </a:spcBef>
            </a:pPr>
            <a:r>
              <a:rPr sz="1002" spc="50" dirty="0">
                <a:solidFill>
                  <a:srgbClr val="231F20"/>
                </a:solidFill>
                <a:latin typeface="ＭＳ Ｐ明朝" panose="02020600040205080304" pitchFamily="18" charset="-128"/>
                <a:ea typeface="ＭＳ Ｐ明朝" panose="02020600040205080304" pitchFamily="18" charset="-128"/>
                <a:cs typeface="PMingLiU"/>
              </a:rPr>
              <a:t>958,000×4％＝38,320</a:t>
            </a:r>
            <a:r>
              <a:rPr sz="1002" spc="201" dirty="0">
                <a:solidFill>
                  <a:srgbClr val="231F20"/>
                </a:solidFill>
                <a:latin typeface="ＭＳ Ｐ明朝" panose="02020600040205080304" pitchFamily="18" charset="-128"/>
                <a:ea typeface="ＭＳ Ｐ明朝" panose="02020600040205080304" pitchFamily="18" charset="-128"/>
                <a:cs typeface="PMingLiU"/>
              </a:rPr>
              <a:t> </a:t>
            </a:r>
            <a:r>
              <a:rPr sz="1002" spc="20" dirty="0">
                <a:solidFill>
                  <a:srgbClr val="231F20"/>
                </a:solidFill>
                <a:latin typeface="ＭＳ Ｐ明朝" panose="02020600040205080304" pitchFamily="18" charset="-128"/>
                <a:ea typeface="ＭＳ Ｐ明朝" panose="02020600040205080304" pitchFamily="18" charset="-128"/>
                <a:cs typeface="PMingLiU"/>
              </a:rPr>
              <a:t>(100</a:t>
            </a:r>
            <a:r>
              <a:rPr sz="1002" spc="50" dirty="0">
                <a:solidFill>
                  <a:srgbClr val="231F20"/>
                </a:solidFill>
                <a:latin typeface="ＭＳ Ｐ明朝" panose="02020600040205080304" pitchFamily="18" charset="-128"/>
                <a:ea typeface="ＭＳ Ｐ明朝" panose="02020600040205080304" pitchFamily="18" charset="-128"/>
                <a:cs typeface="PMingLiU"/>
              </a:rPr>
              <a:t>円未満切り捨て</a:t>
            </a:r>
            <a:r>
              <a:rPr sz="1002" spc="16"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a:p>
            <a:pPr marL="12702">
              <a:spcBef>
                <a:spcPts val="400"/>
              </a:spcBef>
            </a:pPr>
            <a:r>
              <a:rPr sz="1002" spc="50" dirty="0">
                <a:solidFill>
                  <a:srgbClr val="231F20"/>
                </a:solidFill>
                <a:latin typeface="ＭＳ Ｐ明朝" panose="02020600040205080304" pitchFamily="18" charset="-128"/>
                <a:ea typeface="ＭＳ Ｐ明朝" panose="02020600040205080304" pitchFamily="18" charset="-128"/>
                <a:cs typeface="PMingLiU"/>
              </a:rPr>
              <a:t>958,000×6％＝57,480</a:t>
            </a:r>
            <a:r>
              <a:rPr sz="1002" spc="201" dirty="0">
                <a:solidFill>
                  <a:srgbClr val="231F20"/>
                </a:solidFill>
                <a:latin typeface="ＭＳ Ｐ明朝" panose="02020600040205080304" pitchFamily="18" charset="-128"/>
                <a:ea typeface="ＭＳ Ｐ明朝" panose="02020600040205080304" pitchFamily="18" charset="-128"/>
                <a:cs typeface="PMingLiU"/>
              </a:rPr>
              <a:t> </a:t>
            </a:r>
            <a:r>
              <a:rPr sz="1002" spc="20" dirty="0">
                <a:solidFill>
                  <a:srgbClr val="231F20"/>
                </a:solidFill>
                <a:latin typeface="ＭＳ Ｐ明朝" panose="02020600040205080304" pitchFamily="18" charset="-128"/>
                <a:ea typeface="ＭＳ Ｐ明朝" panose="02020600040205080304" pitchFamily="18" charset="-128"/>
                <a:cs typeface="PMingLiU"/>
              </a:rPr>
              <a:t>(100</a:t>
            </a:r>
            <a:r>
              <a:rPr sz="1002" spc="50" dirty="0">
                <a:solidFill>
                  <a:srgbClr val="231F20"/>
                </a:solidFill>
                <a:latin typeface="ＭＳ Ｐ明朝" panose="02020600040205080304" pitchFamily="18" charset="-128"/>
                <a:ea typeface="ＭＳ Ｐ明朝" panose="02020600040205080304" pitchFamily="18" charset="-128"/>
                <a:cs typeface="PMingLiU"/>
              </a:rPr>
              <a:t>円未満切り捨て</a:t>
            </a:r>
            <a:r>
              <a:rPr sz="1002" spc="16"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a:p>
            <a:pPr marL="12702">
              <a:spcBef>
                <a:spcPts val="400"/>
              </a:spcBef>
            </a:pPr>
            <a:r>
              <a:rPr sz="1002" spc="35" dirty="0">
                <a:solidFill>
                  <a:srgbClr val="231F20"/>
                </a:solidFill>
                <a:latin typeface="ＭＳ Ｐ明朝" panose="02020600040205080304" pitchFamily="18" charset="-128"/>
                <a:ea typeface="ＭＳ Ｐ明朝" panose="02020600040205080304" pitchFamily="18" charset="-128"/>
                <a:cs typeface="PMingLiU"/>
              </a:rPr>
              <a:t>毎月の給与明細の住民税の額</a:t>
            </a:r>
            <a:r>
              <a:rPr sz="1002" spc="16" dirty="0">
                <a:solidFill>
                  <a:srgbClr val="231F20"/>
                </a:solidFill>
                <a:latin typeface="ＭＳ Ｐ明朝" panose="02020600040205080304" pitchFamily="18" charset="-128"/>
                <a:ea typeface="ＭＳ Ｐ明朝" panose="02020600040205080304" pitchFamily="18" charset="-128"/>
                <a:cs typeface="PMingLiU"/>
              </a:rPr>
              <a:t>×2</a:t>
            </a:r>
            <a:r>
              <a:rPr sz="1002" spc="214" dirty="0">
                <a:solidFill>
                  <a:srgbClr val="231F20"/>
                </a:solidFill>
                <a:latin typeface="ＭＳ Ｐ明朝" panose="02020600040205080304" pitchFamily="18" charset="-128"/>
                <a:ea typeface="ＭＳ Ｐ明朝" panose="02020600040205080304" pitchFamily="18" charset="-128"/>
                <a:cs typeface="PMingLiU"/>
              </a:rPr>
              <a:t> </a:t>
            </a:r>
            <a:r>
              <a:rPr sz="1002" spc="25" dirty="0">
                <a:solidFill>
                  <a:srgbClr val="231F20"/>
                </a:solidFill>
                <a:latin typeface="ＭＳ Ｐ明朝" panose="02020600040205080304" pitchFamily="18" charset="-128"/>
                <a:ea typeface="ＭＳ Ｐ明朝" panose="02020600040205080304" pitchFamily="18" charset="-128"/>
                <a:cs typeface="PMingLiU"/>
              </a:rPr>
              <a:t>(４</a:t>
            </a:r>
            <a:r>
              <a:rPr sz="1002" spc="35" dirty="0">
                <a:solidFill>
                  <a:srgbClr val="231F20"/>
                </a:solidFill>
                <a:latin typeface="ＭＳ Ｐ明朝" panose="02020600040205080304" pitchFamily="18" charset="-128"/>
                <a:ea typeface="ＭＳ Ｐ明朝" panose="02020600040205080304" pitchFamily="18" charset="-128"/>
                <a:cs typeface="PMingLiU"/>
              </a:rPr>
              <a:t>・５月分の住民税</a:t>
            </a:r>
            <a:r>
              <a:rPr sz="1002" spc="10" dirty="0">
                <a:solidFill>
                  <a:srgbClr val="231F20"/>
                </a:solidFill>
                <a:latin typeface="ＭＳ Ｐ明朝" panose="02020600040205080304" pitchFamily="18" charset="-128"/>
                <a:ea typeface="ＭＳ Ｐ明朝" panose="02020600040205080304" pitchFamily="18" charset="-128"/>
                <a:cs typeface="PMingLiU"/>
              </a:rPr>
              <a:t>)</a:t>
            </a:r>
            <a:endParaRPr sz="1002" dirty="0">
              <a:latin typeface="ＭＳ Ｐ明朝" panose="02020600040205080304" pitchFamily="18" charset="-128"/>
              <a:ea typeface="ＭＳ Ｐ明朝" panose="02020600040205080304" pitchFamily="18" charset="-128"/>
              <a:cs typeface="PMingLiU"/>
            </a:endParaRPr>
          </a:p>
        </p:txBody>
      </p:sp>
      <p:grpSp>
        <p:nvGrpSpPr>
          <p:cNvPr id="15" name="object 15"/>
          <p:cNvGrpSpPr/>
          <p:nvPr/>
        </p:nvGrpSpPr>
        <p:grpSpPr>
          <a:xfrm>
            <a:off x="1259677" y="2803779"/>
            <a:ext cx="5316220" cy="1627503"/>
            <a:chOff x="1259674" y="2803779"/>
            <a:chExt cx="5316220" cy="1595120"/>
          </a:xfrm>
        </p:grpSpPr>
        <p:sp>
          <p:nvSpPr>
            <p:cNvPr id="16" name="object 16"/>
            <p:cNvSpPr/>
            <p:nvPr/>
          </p:nvSpPr>
          <p:spPr>
            <a:xfrm>
              <a:off x="1259674" y="2807398"/>
              <a:ext cx="5316220" cy="0"/>
            </a:xfrm>
            <a:custGeom>
              <a:avLst/>
              <a:gdLst/>
              <a:ahLst/>
              <a:cxnLst/>
              <a:rect l="l" t="t" r="r" b="b"/>
              <a:pathLst>
                <a:path w="5316220">
                  <a:moveTo>
                    <a:pt x="0" y="0"/>
                  </a:moveTo>
                  <a:lnTo>
                    <a:pt x="1400619" y="0"/>
                  </a:lnTo>
                  <a:lnTo>
                    <a:pt x="5315839" y="0"/>
                  </a:lnTo>
                </a:path>
              </a:pathLst>
            </a:custGeom>
            <a:ln w="7238">
              <a:solidFill>
                <a:srgbClr val="231F20"/>
              </a:solidFill>
            </a:ln>
          </p:spPr>
          <p:txBody>
            <a:bodyPr wrap="square" lIns="0" tIns="0" rIns="0" bIns="0" rtlCol="0"/>
            <a:lstStyle/>
            <a:p>
              <a:endParaRPr/>
            </a:p>
          </p:txBody>
        </p:sp>
        <p:sp>
          <p:nvSpPr>
            <p:cNvPr id="17" name="object 17"/>
            <p:cNvSpPr/>
            <p:nvPr/>
          </p:nvSpPr>
          <p:spPr>
            <a:xfrm>
              <a:off x="1259674" y="4394898"/>
              <a:ext cx="5316220" cy="0"/>
            </a:xfrm>
            <a:custGeom>
              <a:avLst/>
              <a:gdLst/>
              <a:ahLst/>
              <a:cxnLst/>
              <a:rect l="l" t="t" r="r" b="b"/>
              <a:pathLst>
                <a:path w="5316220">
                  <a:moveTo>
                    <a:pt x="0" y="0"/>
                  </a:moveTo>
                  <a:lnTo>
                    <a:pt x="1400619" y="0"/>
                  </a:lnTo>
                  <a:lnTo>
                    <a:pt x="5315839" y="0"/>
                  </a:lnTo>
                </a:path>
              </a:pathLst>
            </a:custGeom>
            <a:ln w="7238">
              <a:solidFill>
                <a:srgbClr val="231F20"/>
              </a:solidFill>
            </a:ln>
          </p:spPr>
          <p:txBody>
            <a:bodyPr wrap="square" lIns="0" tIns="0" rIns="0" bIns="0" rtlCol="0"/>
            <a:lstStyle/>
            <a:p>
              <a:endParaRPr/>
            </a:p>
          </p:txBody>
        </p:sp>
        <p:sp>
          <p:nvSpPr>
            <p:cNvPr id="18" name="object 18"/>
            <p:cNvSpPr/>
            <p:nvPr/>
          </p:nvSpPr>
          <p:spPr>
            <a:xfrm>
              <a:off x="1263294" y="2803779"/>
              <a:ext cx="0" cy="1595120"/>
            </a:xfrm>
            <a:custGeom>
              <a:avLst/>
              <a:gdLst/>
              <a:ahLst/>
              <a:cxnLst/>
              <a:rect l="l" t="t" r="r" b="b"/>
              <a:pathLst>
                <a:path h="1595120">
                  <a:moveTo>
                    <a:pt x="0" y="0"/>
                  </a:moveTo>
                  <a:lnTo>
                    <a:pt x="0" y="257619"/>
                  </a:lnTo>
                  <a:lnTo>
                    <a:pt x="0" y="1594739"/>
                  </a:lnTo>
                </a:path>
              </a:pathLst>
            </a:custGeom>
            <a:ln w="7238">
              <a:solidFill>
                <a:srgbClr val="231F20"/>
              </a:solidFill>
            </a:ln>
          </p:spPr>
          <p:txBody>
            <a:bodyPr wrap="square" lIns="0" tIns="0" rIns="0" bIns="0" rtlCol="0"/>
            <a:lstStyle/>
            <a:p>
              <a:endParaRPr/>
            </a:p>
          </p:txBody>
        </p:sp>
        <p:sp>
          <p:nvSpPr>
            <p:cNvPr id="19" name="object 19"/>
            <p:cNvSpPr/>
            <p:nvPr/>
          </p:nvSpPr>
          <p:spPr>
            <a:xfrm>
              <a:off x="6571894" y="2803779"/>
              <a:ext cx="0" cy="1595120"/>
            </a:xfrm>
            <a:custGeom>
              <a:avLst/>
              <a:gdLst/>
              <a:ahLst/>
              <a:cxnLst/>
              <a:rect l="l" t="t" r="r" b="b"/>
              <a:pathLst>
                <a:path h="1595120">
                  <a:moveTo>
                    <a:pt x="0" y="0"/>
                  </a:moveTo>
                  <a:lnTo>
                    <a:pt x="0" y="257619"/>
                  </a:lnTo>
                  <a:lnTo>
                    <a:pt x="0" y="1594739"/>
                  </a:lnTo>
                </a:path>
              </a:pathLst>
            </a:custGeom>
            <a:ln w="7238">
              <a:solidFill>
                <a:srgbClr val="231F20"/>
              </a:solidFill>
            </a:ln>
          </p:spPr>
          <p:txBody>
            <a:bodyPr wrap="square" lIns="0" tIns="0" rIns="0" bIns="0" rtlCol="0"/>
            <a:lstStyle/>
            <a:p>
              <a:endParaRPr/>
            </a:p>
          </p:txBody>
        </p:sp>
      </p:grpSp>
      <p:pic>
        <p:nvPicPr>
          <p:cNvPr id="21" name="object 21"/>
          <p:cNvPicPr/>
          <p:nvPr/>
        </p:nvPicPr>
        <p:blipFill>
          <a:blip r:embed="rId5" cstate="print"/>
          <a:stretch>
            <a:fillRect/>
          </a:stretch>
        </p:blipFill>
        <p:spPr>
          <a:xfrm>
            <a:off x="6870346" y="9982900"/>
            <a:ext cx="180975" cy="180975"/>
          </a:xfrm>
          <a:prstGeom prst="rect">
            <a:avLst/>
          </a:prstGeom>
        </p:spPr>
      </p:pic>
      <p:sp>
        <p:nvSpPr>
          <p:cNvPr id="22" name="object 22"/>
          <p:cNvSpPr txBox="1">
            <a:spLocks noGrp="1"/>
          </p:cNvSpPr>
          <p:nvPr>
            <p:ph type="sldNum" sz="quarter" idx="7"/>
          </p:nvPr>
        </p:nvSpPr>
        <p:spPr>
          <a:xfrm>
            <a:off x="3546116" y="99829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en-US" altLang="ja-JP" spc="30" dirty="0"/>
              <a:t>11</a:t>
            </a:r>
            <a:r>
              <a:rPr spc="-50" dirty="0" smtClean="0"/>
              <a:t> </a:t>
            </a:r>
            <a:r>
              <a:rPr dirty="0"/>
              <a:t>―</a:t>
            </a:r>
          </a:p>
        </p:txBody>
      </p:sp>
      <p:graphicFrame>
        <p:nvGraphicFramePr>
          <p:cNvPr id="27" name="オブジェクト 26"/>
          <p:cNvGraphicFramePr>
            <a:graphicFrameLocks noChangeAspect="1"/>
          </p:cNvGraphicFramePr>
          <p:nvPr>
            <p:extLst>
              <p:ext uri="{D42A27DB-BD31-4B8C-83A1-F6EECF244321}">
                <p14:modId xmlns:p14="http://schemas.microsoft.com/office/powerpoint/2010/main" val="634133793"/>
              </p:ext>
            </p:extLst>
          </p:nvPr>
        </p:nvGraphicFramePr>
        <p:xfrm>
          <a:off x="1011798" y="5090349"/>
          <a:ext cx="5773737" cy="4391025"/>
        </p:xfrm>
        <a:graphic>
          <a:graphicData uri="http://schemas.openxmlformats.org/presentationml/2006/ole">
            <mc:AlternateContent xmlns:mc="http://schemas.openxmlformats.org/markup-compatibility/2006">
              <mc:Choice xmlns:v="urn:schemas-microsoft-com:vml" Requires="v">
                <p:oleObj spid="_x0000_s1066" name="文書" r:id="rId7" imgW="5773798" imgH="4404413" progId="Word.Document.12">
                  <p:embed/>
                </p:oleObj>
              </mc:Choice>
              <mc:Fallback>
                <p:oleObj name="文書" r:id="rId7" imgW="5773798" imgH="4404413" progId="Word.Document.12">
                  <p:embed/>
                  <p:pic>
                    <p:nvPicPr>
                      <p:cNvPr id="0" name=""/>
                      <p:cNvPicPr/>
                      <p:nvPr/>
                    </p:nvPicPr>
                    <p:blipFill>
                      <a:blip r:embed="rId8"/>
                      <a:stretch>
                        <a:fillRect/>
                      </a:stretch>
                    </p:blipFill>
                    <p:spPr>
                      <a:xfrm>
                        <a:off x="1011798" y="5090349"/>
                        <a:ext cx="5773737" cy="4391025"/>
                      </a:xfrm>
                      <a:prstGeom prst="rect">
                        <a:avLst/>
                      </a:prstGeom>
                    </p:spPr>
                  </p:pic>
                </p:oleObj>
              </mc:Fallback>
            </mc:AlternateContent>
          </a:graphicData>
        </a:graphic>
      </p:graphicFrame>
      <p:sp>
        <p:nvSpPr>
          <p:cNvPr id="28" name="object 8"/>
          <p:cNvSpPr txBox="1"/>
          <p:nvPr/>
        </p:nvSpPr>
        <p:spPr>
          <a:xfrm>
            <a:off x="1074484" y="9309100"/>
            <a:ext cx="5675566" cy="197488"/>
          </a:xfrm>
          <a:prstGeom prst="rect">
            <a:avLst/>
          </a:prstGeom>
        </p:spPr>
        <p:txBody>
          <a:bodyPr vert="horz" wrap="square" lIns="0" tIns="12698" rIns="0" bIns="0" rtlCol="0">
            <a:spAutoFit/>
          </a:bodyPr>
          <a:lstStyle/>
          <a:p>
            <a:pPr marL="12702">
              <a:spcBef>
                <a:spcPts val="100"/>
              </a:spcBef>
            </a:pPr>
            <a:r>
              <a:rPr lang="en-US" altLang="ja-JP" sz="1200" dirty="0" smtClean="0">
                <a:latin typeface="ＭＳ Ｐ明朝" panose="02020600040205080304" pitchFamily="18" charset="-128"/>
                <a:ea typeface="ＭＳ Ｐ明朝" panose="02020600040205080304" pitchFamily="18" charset="-128"/>
                <a:cs typeface="PMingLiU"/>
              </a:rPr>
              <a:t>※</a:t>
            </a:r>
            <a:r>
              <a:rPr lang="ja-JP" altLang="en-US" sz="1200" dirty="0" smtClean="0">
                <a:latin typeface="ＭＳ Ｐ明朝" panose="02020600040205080304" pitchFamily="18" charset="-128"/>
                <a:ea typeface="ＭＳ Ｐ明朝" panose="02020600040205080304" pitchFamily="18" charset="-128"/>
                <a:cs typeface="PMingLiU"/>
              </a:rPr>
              <a:t>　勤続年数が２年以下の場合は，</a:t>
            </a:r>
            <a:r>
              <a:rPr lang="en-US" altLang="ja-JP" sz="1200" dirty="0" smtClean="0">
                <a:latin typeface="ＭＳ Ｐ明朝" panose="02020600040205080304" pitchFamily="18" charset="-128"/>
                <a:ea typeface="ＭＳ Ｐ明朝" panose="02020600040205080304" pitchFamily="18" charset="-128"/>
                <a:cs typeface="PMingLiU"/>
              </a:rPr>
              <a:t>80</a:t>
            </a:r>
            <a:r>
              <a:rPr lang="ja-JP" altLang="en-US" sz="1200" dirty="0" smtClean="0">
                <a:latin typeface="ＭＳ Ｐ明朝" panose="02020600040205080304" pitchFamily="18" charset="-128"/>
                <a:ea typeface="ＭＳ Ｐ明朝" panose="02020600040205080304" pitchFamily="18" charset="-128"/>
                <a:cs typeface="PMingLiU"/>
              </a:rPr>
              <a:t>万円。３年の場合は，</a:t>
            </a:r>
            <a:r>
              <a:rPr lang="en-US" altLang="ja-JP" sz="1200" dirty="0" smtClean="0">
                <a:latin typeface="ＭＳ Ｐ明朝" panose="02020600040205080304" pitchFamily="18" charset="-128"/>
                <a:ea typeface="ＭＳ Ｐ明朝" panose="02020600040205080304" pitchFamily="18" charset="-128"/>
                <a:cs typeface="PMingLiU"/>
              </a:rPr>
              <a:t>120</a:t>
            </a:r>
            <a:r>
              <a:rPr lang="ja-JP" altLang="en-US" sz="1200" dirty="0" smtClean="0">
                <a:latin typeface="ＭＳ Ｐ明朝" panose="02020600040205080304" pitchFamily="18" charset="-128"/>
                <a:ea typeface="ＭＳ Ｐ明朝" panose="02020600040205080304" pitchFamily="18" charset="-128"/>
                <a:cs typeface="PMingLiU"/>
              </a:rPr>
              <a:t>万円。</a:t>
            </a:r>
            <a:endParaRPr sz="1200" dirty="0">
              <a:latin typeface="ＭＳ Ｐ明朝" panose="02020600040205080304" pitchFamily="18" charset="-128"/>
              <a:ea typeface="ＭＳ Ｐ明朝" panose="02020600040205080304" pitchFamily="18" charset="-128"/>
              <a:cs typeface="PMingLiU"/>
            </a:endParaRPr>
          </a:p>
        </p:txBody>
      </p:sp>
      <p:pic>
        <p:nvPicPr>
          <p:cNvPr id="20" name="録音されたサウンド">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79000"/>
    </mc:Choice>
    <mc:Fallback xmlns="">
      <p:transition spd="slow" advClick="0" advTm="79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97"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07695" y="2724855"/>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endParaRPr sz="1100">
              <a:latin typeface="Times New Roman"/>
              <a:cs typeface="Times New Roman"/>
            </a:endParaRPr>
          </a:p>
        </p:txBody>
      </p:sp>
      <p:grpSp>
        <p:nvGrpSpPr>
          <p:cNvPr id="10" name="object 10"/>
          <p:cNvGrpSpPr/>
          <p:nvPr/>
        </p:nvGrpSpPr>
        <p:grpSpPr>
          <a:xfrm>
            <a:off x="520331" y="7558606"/>
            <a:ext cx="6518630" cy="2301432"/>
            <a:chOff x="1109116" y="7314120"/>
            <a:chExt cx="5502910" cy="2162810"/>
          </a:xfrm>
        </p:grpSpPr>
        <p:sp>
          <p:nvSpPr>
            <p:cNvPr id="11" name="object 11"/>
            <p:cNvSpPr/>
            <p:nvPr/>
          </p:nvSpPr>
          <p:spPr>
            <a:xfrm>
              <a:off x="1109116" y="7315898"/>
              <a:ext cx="5502910" cy="0"/>
            </a:xfrm>
            <a:custGeom>
              <a:avLst/>
              <a:gdLst/>
              <a:ahLst/>
              <a:cxnLst/>
              <a:rect l="l" t="t" r="r" b="b"/>
              <a:pathLst>
                <a:path w="5502909">
                  <a:moveTo>
                    <a:pt x="0" y="0"/>
                  </a:moveTo>
                  <a:lnTo>
                    <a:pt x="1690877" y="0"/>
                  </a:lnTo>
                  <a:lnTo>
                    <a:pt x="2198878" y="0"/>
                  </a:lnTo>
                  <a:lnTo>
                    <a:pt x="5502656" y="0"/>
                  </a:lnTo>
                </a:path>
              </a:pathLst>
            </a:custGeom>
            <a:ln w="3556">
              <a:solidFill>
                <a:srgbClr val="231F20"/>
              </a:solidFill>
            </a:ln>
          </p:spPr>
          <p:txBody>
            <a:bodyPr wrap="square" lIns="0" tIns="0" rIns="0" bIns="0" rtlCol="0"/>
            <a:lstStyle/>
            <a:p>
              <a:endParaRPr/>
            </a:p>
          </p:txBody>
        </p:sp>
        <p:sp>
          <p:nvSpPr>
            <p:cNvPr id="12" name="object 12"/>
            <p:cNvSpPr/>
            <p:nvPr/>
          </p:nvSpPr>
          <p:spPr>
            <a:xfrm>
              <a:off x="1109116" y="9474898"/>
              <a:ext cx="5502910" cy="0"/>
            </a:xfrm>
            <a:custGeom>
              <a:avLst/>
              <a:gdLst/>
              <a:ahLst/>
              <a:cxnLst/>
              <a:rect l="l" t="t" r="r" b="b"/>
              <a:pathLst>
                <a:path w="5502909">
                  <a:moveTo>
                    <a:pt x="0" y="0"/>
                  </a:moveTo>
                  <a:lnTo>
                    <a:pt x="1690877" y="0"/>
                  </a:lnTo>
                  <a:lnTo>
                    <a:pt x="2198878" y="0"/>
                  </a:lnTo>
                  <a:lnTo>
                    <a:pt x="5502656" y="0"/>
                  </a:lnTo>
                </a:path>
              </a:pathLst>
            </a:custGeom>
            <a:ln w="3556">
              <a:solidFill>
                <a:srgbClr val="231F20"/>
              </a:solidFill>
            </a:ln>
          </p:spPr>
          <p:txBody>
            <a:bodyPr wrap="square" lIns="0" tIns="0" rIns="0" bIns="0" rtlCol="0"/>
            <a:lstStyle/>
            <a:p>
              <a:endParaRPr/>
            </a:p>
          </p:txBody>
        </p:sp>
        <p:sp>
          <p:nvSpPr>
            <p:cNvPr id="13" name="object 13"/>
            <p:cNvSpPr/>
            <p:nvPr/>
          </p:nvSpPr>
          <p:spPr>
            <a:xfrm>
              <a:off x="1110894" y="7314120"/>
              <a:ext cx="0" cy="2162810"/>
            </a:xfrm>
            <a:custGeom>
              <a:avLst/>
              <a:gdLst/>
              <a:ahLst/>
              <a:cxnLst/>
              <a:rect l="l" t="t" r="r" b="b"/>
              <a:pathLst>
                <a:path h="2162809">
                  <a:moveTo>
                    <a:pt x="0" y="0"/>
                  </a:moveTo>
                  <a:lnTo>
                    <a:pt x="0" y="382778"/>
                  </a:lnTo>
                  <a:lnTo>
                    <a:pt x="0" y="1017778"/>
                  </a:lnTo>
                  <a:lnTo>
                    <a:pt x="0" y="2162556"/>
                  </a:lnTo>
                </a:path>
              </a:pathLst>
            </a:custGeom>
            <a:ln w="3556">
              <a:solidFill>
                <a:srgbClr val="231F20"/>
              </a:solidFill>
            </a:ln>
          </p:spPr>
          <p:txBody>
            <a:bodyPr wrap="square" lIns="0" tIns="0" rIns="0" bIns="0" rtlCol="0"/>
            <a:lstStyle/>
            <a:p>
              <a:endParaRPr/>
            </a:p>
          </p:txBody>
        </p:sp>
        <p:sp>
          <p:nvSpPr>
            <p:cNvPr id="14" name="object 14"/>
            <p:cNvSpPr/>
            <p:nvPr/>
          </p:nvSpPr>
          <p:spPr>
            <a:xfrm>
              <a:off x="6609994" y="7314120"/>
              <a:ext cx="0" cy="2162810"/>
            </a:xfrm>
            <a:custGeom>
              <a:avLst/>
              <a:gdLst/>
              <a:ahLst/>
              <a:cxnLst/>
              <a:rect l="l" t="t" r="r" b="b"/>
              <a:pathLst>
                <a:path h="2162809">
                  <a:moveTo>
                    <a:pt x="0" y="0"/>
                  </a:moveTo>
                  <a:lnTo>
                    <a:pt x="0" y="382778"/>
                  </a:lnTo>
                  <a:lnTo>
                    <a:pt x="0" y="1017778"/>
                  </a:lnTo>
                  <a:lnTo>
                    <a:pt x="0" y="2162556"/>
                  </a:lnTo>
                </a:path>
              </a:pathLst>
            </a:custGeom>
            <a:ln w="3556">
              <a:solidFill>
                <a:srgbClr val="231F20"/>
              </a:solidFill>
            </a:ln>
          </p:spPr>
          <p:txBody>
            <a:bodyPr wrap="square" lIns="0" tIns="0" rIns="0" bIns="0" rtlCol="0"/>
            <a:lstStyle/>
            <a:p>
              <a:endParaRPr/>
            </a:p>
          </p:txBody>
        </p:sp>
      </p:grpSp>
      <p:pic>
        <p:nvPicPr>
          <p:cNvPr id="15" name="object 15"/>
          <p:cNvPicPr/>
          <p:nvPr/>
        </p:nvPicPr>
        <p:blipFill>
          <a:blip r:embed="rId4" cstate="print"/>
          <a:stretch>
            <a:fillRect/>
          </a:stretch>
        </p:blipFill>
        <p:spPr>
          <a:xfrm>
            <a:off x="507645" y="9982900"/>
            <a:ext cx="180975" cy="180975"/>
          </a:xfrm>
          <a:prstGeom prst="rect">
            <a:avLst/>
          </a:prstGeom>
        </p:spPr>
      </p:pic>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12702">
              <a:lnSpc>
                <a:spcPts val="1159"/>
              </a:lnSpc>
            </a:pPr>
            <a:r>
              <a:rPr dirty="0"/>
              <a:t>―</a:t>
            </a:r>
            <a:r>
              <a:rPr spc="-57" dirty="0"/>
              <a:t> </a:t>
            </a:r>
            <a:r>
              <a:rPr lang="en-US" altLang="ja-JP" spc="30" dirty="0"/>
              <a:t>12</a:t>
            </a:r>
            <a:r>
              <a:rPr spc="-50" dirty="0" smtClean="0"/>
              <a:t> </a:t>
            </a:r>
            <a:r>
              <a:rPr dirty="0"/>
              <a:t>―</a:t>
            </a:r>
          </a:p>
        </p:txBody>
      </p:sp>
      <p:sp>
        <p:nvSpPr>
          <p:cNvPr id="17" name="object 3"/>
          <p:cNvSpPr txBox="1"/>
          <p:nvPr/>
        </p:nvSpPr>
        <p:spPr>
          <a:xfrm>
            <a:off x="349250" y="774700"/>
            <a:ext cx="6857999" cy="6783906"/>
          </a:xfrm>
          <a:prstGeom prst="rect">
            <a:avLst/>
          </a:prstGeom>
        </p:spPr>
        <p:txBody>
          <a:bodyPr vert="horz" wrap="square" lIns="0" tIns="12698" rIns="0" bIns="0" rtlCol="0">
            <a:spAutoFit/>
          </a:bodyPr>
          <a:lstStyle/>
          <a:p>
            <a:pPr>
              <a:lnSpc>
                <a:spcPts val="2400"/>
              </a:lnSpc>
            </a:pPr>
            <a:r>
              <a:rPr lang="en-US" altLang="ja-JP" sz="1400" dirty="0">
                <a:latin typeface="+mn-ea"/>
              </a:rPr>
              <a:t>[</a:t>
            </a:r>
            <a:r>
              <a:rPr lang="ja-JP" altLang="ja-JP" sz="1400" dirty="0">
                <a:latin typeface="+mn-ea"/>
              </a:rPr>
              <a:t>提 出 書 類</a:t>
            </a:r>
            <a:r>
              <a:rPr lang="en-US" altLang="ja-JP" sz="1400" dirty="0">
                <a:latin typeface="+mn-ea"/>
              </a:rPr>
              <a:t>]</a:t>
            </a:r>
            <a:endParaRPr lang="ja-JP" altLang="ja-JP" sz="1400" dirty="0">
              <a:latin typeface="+mn-ea"/>
            </a:endParaRP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１</a:t>
            </a:r>
            <a:r>
              <a:rPr lang="ja-JP" altLang="ja-JP" sz="1400" dirty="0">
                <a:latin typeface="ＭＳ Ｐ明朝" panose="02020600040205080304" pitchFamily="18" charset="-128"/>
                <a:ea typeface="ＭＳ Ｐ明朝" panose="02020600040205080304" pitchFamily="18" charset="-128"/>
              </a:rPr>
              <a:t>　｢退職所得の受給に関する申告書・退職所得申告書｣ 兼 ｢退職手当受給調書</a:t>
            </a:r>
            <a:r>
              <a:rPr lang="ja-JP" altLang="ja-JP" sz="1400" dirty="0" smtClean="0">
                <a:latin typeface="ＭＳ Ｐ明朝" panose="02020600040205080304" pitchFamily="18" charset="-128"/>
                <a:ea typeface="ＭＳ Ｐ明朝" panose="02020600040205080304" pitchFamily="18" charset="-128"/>
              </a:rPr>
              <a:t>｣</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別紙２　記入例</a:t>
            </a:r>
            <a:r>
              <a:rPr lang="en-US" altLang="ja-JP" sz="1400" dirty="0">
                <a:latin typeface="ＭＳ Ｐ明朝" panose="02020600040205080304" pitchFamily="18" charset="-128"/>
                <a:ea typeface="ＭＳ Ｐ明朝" panose="02020600040205080304" pitchFamily="18" charset="-128"/>
              </a:rPr>
              <a:t>) </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２</a:t>
            </a:r>
            <a:r>
              <a:rPr lang="ja-JP" altLang="ja-JP" sz="1400" dirty="0">
                <a:latin typeface="ＭＳ Ｐ明朝" panose="02020600040205080304" pitchFamily="18" charset="-128"/>
                <a:ea typeface="ＭＳ Ｐ明朝" panose="02020600040205080304" pitchFamily="18" charset="-128"/>
              </a:rPr>
              <a:t>　退職手当の振込を希望する口座の預金通帳の写し</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３</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本県</a:t>
            </a:r>
            <a:r>
              <a:rPr lang="ja-JP" altLang="ja-JP" sz="1400" dirty="0">
                <a:latin typeface="ＭＳ Ｐ明朝" panose="02020600040205080304" pitchFamily="18" charset="-128"/>
                <a:ea typeface="ＭＳ Ｐ明朝" panose="02020600040205080304" pitchFamily="18" charset="-128"/>
              </a:rPr>
              <a:t>以外の履歴のある場合は，履歴証明書及び退職手当の支給の有無に</a:t>
            </a:r>
            <a:r>
              <a:rPr lang="ja-JP" altLang="ja-JP" sz="1400" dirty="0" smtClean="0">
                <a:latin typeface="ＭＳ Ｐ明朝" panose="02020600040205080304" pitchFamily="18" charset="-128"/>
                <a:ea typeface="ＭＳ Ｐ明朝" panose="02020600040205080304" pitchFamily="18" charset="-128"/>
              </a:rPr>
              <a:t>ついて</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の各任命権者</a:t>
            </a:r>
            <a:r>
              <a:rPr lang="ja-JP" altLang="ja-JP" sz="1400" dirty="0">
                <a:latin typeface="ＭＳ Ｐ明朝" panose="02020600040205080304" pitchFamily="18" charset="-128"/>
                <a:ea typeface="ＭＳ Ｐ明朝" panose="02020600040205080304" pitchFamily="18" charset="-128"/>
              </a:rPr>
              <a:t>の証明書</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注）　傷病により退職する場合は，公立学校共済組合が発行する障害程度の認定</a:t>
            </a:r>
            <a:r>
              <a:rPr lang="ja-JP" altLang="ja-JP" sz="1400" dirty="0" smtClean="0">
                <a:latin typeface="ＭＳ Ｐ明朝" panose="02020600040205080304" pitchFamily="18" charset="-128"/>
                <a:ea typeface="ＭＳ Ｐ明朝" panose="02020600040205080304" pitchFamily="18" charset="-128"/>
              </a:rPr>
              <a:t>に</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ついて</a:t>
            </a:r>
            <a:r>
              <a:rPr lang="ja-JP" altLang="ja-JP" sz="1400" dirty="0">
                <a:latin typeface="ＭＳ Ｐ明朝" panose="02020600040205080304" pitchFamily="18" charset="-128"/>
                <a:ea typeface="ＭＳ Ｐ明朝" panose="02020600040205080304" pitchFamily="18" charset="-128"/>
              </a:rPr>
              <a:t>の通知書</a:t>
            </a:r>
            <a:r>
              <a:rPr lang="ja-JP" altLang="ja-JP" sz="1400" dirty="0" smtClean="0">
                <a:latin typeface="ＭＳ Ｐ明朝" panose="02020600040205080304" pitchFamily="18" charset="-128"/>
                <a:ea typeface="ＭＳ Ｐ明朝" panose="02020600040205080304" pitchFamily="18" charset="-128"/>
              </a:rPr>
              <a:t>の写し</a:t>
            </a:r>
            <a:endParaRPr lang="ja-JP"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mn-ea"/>
              </a:rPr>
              <a:t>[</a:t>
            </a:r>
            <a:r>
              <a:rPr lang="ja-JP" altLang="ja-JP" sz="1400" dirty="0">
                <a:latin typeface="+mn-ea"/>
              </a:rPr>
              <a:t>履 歴 証 明</a:t>
            </a:r>
            <a:r>
              <a:rPr lang="en-US" altLang="ja-JP" sz="1400" dirty="0">
                <a:latin typeface="+mn-ea"/>
              </a:rPr>
              <a:t>]</a:t>
            </a:r>
            <a:endParaRPr lang="ja-JP" altLang="ja-JP" sz="1400" dirty="0">
              <a:latin typeface="+mn-ea"/>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本県</a:t>
            </a:r>
            <a:r>
              <a:rPr lang="ja-JP" altLang="ja-JP" sz="1400" dirty="0">
                <a:latin typeface="ＭＳ Ｐ明朝" panose="02020600040205080304" pitchFamily="18" charset="-128"/>
                <a:ea typeface="ＭＳ Ｐ明朝" panose="02020600040205080304" pitchFamily="18" charset="-128"/>
              </a:rPr>
              <a:t>職員以外の履歴を有する人で，その期間が本県職員に通算される場合は</a:t>
            </a:r>
            <a:r>
              <a:rPr lang="ja-JP" altLang="ja-JP" sz="1400" dirty="0" smtClean="0">
                <a:latin typeface="ＭＳ Ｐ明朝" panose="02020600040205080304" pitchFamily="18" charset="-128"/>
                <a:ea typeface="ＭＳ Ｐ明朝" panose="02020600040205080304" pitchFamily="18" charset="-128"/>
              </a:rPr>
              <a:t>，</a:t>
            </a:r>
            <a:r>
              <a:rPr lang="ja-JP" altLang="en-US" sz="1400" dirty="0" smtClean="0">
                <a:latin typeface="ＭＳ Ｐ明朝" panose="02020600040205080304" pitchFamily="18" charset="-128"/>
                <a:ea typeface="ＭＳ Ｐ明朝" panose="02020600040205080304" pitchFamily="18" charset="-128"/>
              </a:rPr>
              <a:t>退職</a:t>
            </a:r>
            <a:r>
              <a:rPr lang="ja-JP" altLang="ja-JP" sz="1400" dirty="0" smtClean="0">
                <a:latin typeface="ＭＳ Ｐ明朝" panose="02020600040205080304" pitchFamily="18" charset="-128"/>
                <a:ea typeface="ＭＳ Ｐ明朝" panose="02020600040205080304" pitchFamily="18" charset="-128"/>
              </a:rPr>
              <a:t>手当</a:t>
            </a:r>
            <a:r>
              <a:rPr lang="ja-JP" altLang="ja-JP" sz="1400" dirty="0">
                <a:latin typeface="ＭＳ Ｐ明朝" panose="02020600040205080304" pitchFamily="18" charset="-128"/>
                <a:ea typeface="ＭＳ Ｐ明朝" panose="02020600040205080304" pitchFamily="18" charset="-128"/>
              </a:rPr>
              <a:t>の算定に際し，履歴証明が必要です｡ </a:t>
            </a: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mn-ea"/>
              </a:rPr>
              <a:t>[</a:t>
            </a:r>
            <a:r>
              <a:rPr lang="ja-JP" altLang="ja-JP" sz="1400" dirty="0">
                <a:latin typeface="+mn-ea"/>
              </a:rPr>
              <a:t>退職手当支給の有無に係る証明</a:t>
            </a:r>
            <a:r>
              <a:rPr lang="en-US" altLang="ja-JP" sz="1400" dirty="0">
                <a:latin typeface="+mn-ea"/>
              </a:rPr>
              <a:t>]</a:t>
            </a:r>
            <a:endParaRPr lang="ja-JP" altLang="ja-JP" sz="1400" dirty="0">
              <a:latin typeface="+mn-ea"/>
            </a:endParaRP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本県</a:t>
            </a:r>
            <a:r>
              <a:rPr lang="ja-JP" altLang="ja-JP" sz="1400" dirty="0">
                <a:latin typeface="ＭＳ Ｐ明朝" panose="02020600040205080304" pitchFamily="18" charset="-128"/>
                <a:ea typeface="ＭＳ Ｐ明朝" panose="02020600040205080304" pitchFamily="18" charset="-128"/>
              </a:rPr>
              <a:t>以外の履歴で，退職手当の支給を受けた期間については，勤続期間に含まれないこととなるので， 次に掲げる場合は，履歴証明のほか退職手当支給の有無についての証明が必要です｡ </a:t>
            </a:r>
          </a:p>
          <a:p>
            <a:pPr>
              <a:lnSpc>
                <a:spcPts val="2400"/>
              </a:lnSpc>
            </a:pPr>
            <a:r>
              <a:rPr lang="ja-JP" altLang="ja-JP" sz="1400" dirty="0" smtClean="0">
                <a:latin typeface="ＭＳ Ｐ明朝" panose="02020600040205080304" pitchFamily="18" charset="-128"/>
                <a:ea typeface="ＭＳ Ｐ明朝" panose="02020600040205080304" pitchFamily="18" charset="-128"/>
              </a:rPr>
              <a:t>１</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公務員間</a:t>
            </a:r>
            <a:r>
              <a:rPr lang="ja-JP" altLang="ja-JP" sz="1400" dirty="0">
                <a:latin typeface="ＭＳ Ｐ明朝" panose="02020600040205080304" pitchFamily="18" charset="-128"/>
                <a:ea typeface="ＭＳ Ｐ明朝" panose="02020600040205080304" pitchFamily="18" charset="-128"/>
              </a:rPr>
              <a:t>の異動の場合</a:t>
            </a:r>
          </a:p>
          <a:p>
            <a:pPr>
              <a:lnSpc>
                <a:spcPts val="2400"/>
              </a:lnSpc>
            </a:pPr>
            <a:r>
              <a:rPr lang="ja-JP" altLang="ja-JP" sz="1400" dirty="0" smtClean="0">
                <a:latin typeface="ＭＳ Ｐ明朝" panose="02020600040205080304" pitchFamily="18" charset="-128"/>
                <a:ea typeface="ＭＳ Ｐ明朝" panose="02020600040205080304" pitchFamily="18" charset="-128"/>
              </a:rPr>
              <a:t>２</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国立</a:t>
            </a:r>
            <a:r>
              <a:rPr lang="ja-JP" altLang="ja-JP" sz="1400" dirty="0">
                <a:latin typeface="ＭＳ Ｐ明朝" panose="02020600040205080304" pitchFamily="18" charset="-128"/>
                <a:ea typeface="ＭＳ Ｐ明朝" panose="02020600040205080304" pitchFamily="18" charset="-128"/>
              </a:rPr>
              <a:t>大学法人等の職員として在職した後引き続いて再び本県の職員となった期間</a:t>
            </a:r>
            <a:r>
              <a:rPr lang="ja-JP" altLang="ja-JP" sz="1400" dirty="0" smtClean="0">
                <a:latin typeface="ＭＳ Ｐ明朝" panose="02020600040205080304" pitchFamily="18" charset="-128"/>
                <a:ea typeface="ＭＳ Ｐ明朝" panose="02020600040205080304" pitchFamily="18" charset="-128"/>
              </a:rPr>
              <a:t>がある</a:t>
            </a:r>
            <a:r>
              <a:rPr lang="en-US" altLang="ja-JP" sz="1400" dirty="0" smtClean="0">
                <a:latin typeface="ＭＳ Ｐ明朝" panose="02020600040205080304" pitchFamily="18" charset="-128"/>
                <a:ea typeface="ＭＳ Ｐ明朝" panose="02020600040205080304" pitchFamily="18" charset="-128"/>
              </a:rPr>
              <a:t> </a:t>
            </a: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場合</a:t>
            </a:r>
            <a:endParaRPr lang="ja-JP" altLang="ja-JP" sz="1400" dirty="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本県職員以外の履歴のある方は，所属の事務担当者を通じて下記の照会先に</a:t>
            </a:r>
            <a:r>
              <a:rPr lang="ja-JP" altLang="ja-JP" sz="1400" dirty="0" smtClean="0">
                <a:latin typeface="ＭＳ Ｐ明朝" panose="02020600040205080304" pitchFamily="18" charset="-128"/>
                <a:ea typeface="ＭＳ Ｐ明朝" panose="02020600040205080304" pitchFamily="18" charset="-128"/>
              </a:rPr>
              <a:t>連絡して</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ください</a:t>
            </a:r>
            <a:r>
              <a:rPr lang="ja-JP" altLang="ja-JP" sz="1400" dirty="0">
                <a:latin typeface="ＭＳ Ｐ明朝" panose="02020600040205080304" pitchFamily="18" charset="-128"/>
                <a:ea typeface="ＭＳ Ｐ明朝" panose="02020600040205080304" pitchFamily="18" charset="-128"/>
              </a:rPr>
              <a:t>｡ </a:t>
            </a:r>
          </a:p>
        </p:txBody>
      </p:sp>
      <p:sp>
        <p:nvSpPr>
          <p:cNvPr id="18" name="正方形/長方形 17"/>
          <p:cNvSpPr/>
          <p:nvPr/>
        </p:nvSpPr>
        <p:spPr>
          <a:xfrm>
            <a:off x="349250" y="7632700"/>
            <a:ext cx="6858000" cy="307777"/>
          </a:xfrm>
          <a:prstGeom prst="rect">
            <a:avLst/>
          </a:prstGeom>
        </p:spPr>
        <p:txBody>
          <a:bodyPr wrap="square">
            <a:spAutoFit/>
          </a:bodyPr>
          <a:lstStyle/>
          <a:p>
            <a:pPr marL="149876" algn="ctr">
              <a:tabLst>
                <a:tab pos="759538" algn="l"/>
                <a:tab pos="3400773" algn="l"/>
              </a:tabLst>
            </a:pPr>
            <a:r>
              <a:rPr lang="ja-JP" altLang="en-US" sz="1400" spc="67" dirty="0">
                <a:solidFill>
                  <a:srgbClr val="231F20"/>
                </a:solidFill>
                <a:latin typeface="ＭＳ Ｐ明朝" panose="02020600040205080304" pitchFamily="18" charset="-128"/>
                <a:ea typeface="ＭＳ Ｐ明朝" panose="02020600040205080304" pitchFamily="18" charset="-128"/>
                <a:cs typeface="MingLiU_HKSCS"/>
              </a:rPr>
              <a:t>☆☆</a:t>
            </a:r>
            <a:r>
              <a:rPr lang="ja-JP" altLang="en-US" sz="1400" spc="67" dirty="0" smtClean="0">
                <a:solidFill>
                  <a:srgbClr val="231F20"/>
                </a:solidFill>
                <a:latin typeface="ＭＳ Ｐ明朝" panose="02020600040205080304" pitchFamily="18" charset="-128"/>
                <a:ea typeface="ＭＳ Ｐ明朝" panose="02020600040205080304" pitchFamily="18" charset="-128"/>
                <a:cs typeface="MingLiU_HKSCS"/>
              </a:rPr>
              <a:t>☆</a:t>
            </a:r>
            <a:r>
              <a:rPr lang="ja-JP" altLang="en-US" sz="1400" spc="300" dirty="0" smtClean="0">
                <a:solidFill>
                  <a:srgbClr val="231F20"/>
                </a:solidFill>
                <a:latin typeface="ＭＳ Ｐ明朝" panose="02020600040205080304" pitchFamily="18" charset="-128"/>
                <a:ea typeface="ＭＳ Ｐ明朝" panose="02020600040205080304" pitchFamily="18" charset="-128"/>
                <a:cs typeface="MingLiU_HKSCS"/>
              </a:rPr>
              <a:t>退職</a:t>
            </a:r>
            <a:r>
              <a:rPr lang="ja-JP" altLang="en-US" sz="1400" spc="300" dirty="0">
                <a:solidFill>
                  <a:srgbClr val="231F20"/>
                </a:solidFill>
                <a:latin typeface="ＭＳ Ｐ明朝" panose="02020600040205080304" pitchFamily="18" charset="-128"/>
                <a:ea typeface="ＭＳ Ｐ明朝" panose="02020600040205080304" pitchFamily="18" charset="-128"/>
                <a:cs typeface="MingLiU_HKSCS"/>
              </a:rPr>
              <a:t>手当の書類に関する照会</a:t>
            </a:r>
            <a:r>
              <a:rPr lang="ja-JP" altLang="en-US" sz="1400" dirty="0">
                <a:solidFill>
                  <a:srgbClr val="231F20"/>
                </a:solidFill>
                <a:latin typeface="ＭＳ Ｐ明朝" panose="02020600040205080304" pitchFamily="18" charset="-128"/>
                <a:ea typeface="ＭＳ Ｐ明朝" panose="02020600040205080304" pitchFamily="18" charset="-128"/>
                <a:cs typeface="MingLiU_HKSCS"/>
              </a:rPr>
              <a:t>先	</a:t>
            </a:r>
            <a:r>
              <a:rPr lang="ja-JP" altLang="en-US" sz="1400" spc="67" dirty="0">
                <a:solidFill>
                  <a:srgbClr val="231F20"/>
                </a:solidFill>
                <a:latin typeface="ＭＳ Ｐ明朝" panose="02020600040205080304" pitchFamily="18" charset="-128"/>
                <a:ea typeface="ＭＳ Ｐ明朝" panose="02020600040205080304" pitchFamily="18" charset="-128"/>
                <a:cs typeface="MingLiU_HKSCS"/>
              </a:rPr>
              <a:t>☆☆☆</a:t>
            </a:r>
            <a:endParaRPr lang="ja-JP" altLang="en-US" sz="1400" dirty="0">
              <a:latin typeface="ＭＳ Ｐ明朝" panose="02020600040205080304" pitchFamily="18" charset="-128"/>
              <a:ea typeface="ＭＳ Ｐ明朝" panose="02020600040205080304" pitchFamily="18" charset="-128"/>
              <a:cs typeface="MingLiU_HKSCS"/>
            </a:endParaRPr>
          </a:p>
        </p:txBody>
      </p:sp>
      <p:sp>
        <p:nvSpPr>
          <p:cNvPr id="19" name="正方形/長方形 18"/>
          <p:cNvSpPr/>
          <p:nvPr/>
        </p:nvSpPr>
        <p:spPr>
          <a:xfrm>
            <a:off x="463550" y="8025378"/>
            <a:ext cx="6629400" cy="1815882"/>
          </a:xfrm>
          <a:prstGeom prst="rect">
            <a:avLst/>
          </a:prstGeom>
        </p:spPr>
        <p:txBody>
          <a:bodyPr wrap="square">
            <a:spAutoFit/>
          </a:bodyPr>
          <a:lstStyle/>
          <a:p>
            <a:pPr marL="149876">
              <a:tabLst>
                <a:tab pos="759538" algn="l"/>
                <a:tab pos="3400773" algn="l"/>
              </a:tabLst>
            </a:pPr>
            <a:r>
              <a:rPr lang="ja-JP" altLang="en-US" sz="1400" dirty="0" smtClean="0">
                <a:latin typeface="ＭＳ Ｐ明朝" panose="02020600040205080304" pitchFamily="18" charset="-128"/>
                <a:ea typeface="ＭＳ Ｐ明朝" panose="02020600040205080304" pitchFamily="18" charset="-128"/>
                <a:cs typeface="MingLiU_HKSCS"/>
              </a:rPr>
              <a:t>１　県教育委員会事務局及び県立学校</a:t>
            </a:r>
            <a:endParaRPr lang="en-US" altLang="ja-JP" sz="1400" dirty="0" smtClean="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r>
              <a:rPr lang="ja-JP" altLang="en-US" sz="1400" dirty="0">
                <a:latin typeface="ＭＳ Ｐ明朝" panose="02020600040205080304" pitchFamily="18" charset="-128"/>
                <a:ea typeface="ＭＳ Ｐ明朝" panose="02020600040205080304" pitchFamily="18" charset="-128"/>
                <a:cs typeface="MingLiU_HKSCS"/>
              </a:rPr>
              <a:t>　</a:t>
            </a:r>
            <a:r>
              <a:rPr lang="ja-JP" altLang="en-US" sz="1400" dirty="0" smtClean="0">
                <a:latin typeface="ＭＳ Ｐ明朝" panose="02020600040205080304" pitchFamily="18" charset="-128"/>
                <a:ea typeface="ＭＳ Ｐ明朝" panose="02020600040205080304" pitchFamily="18" charset="-128"/>
                <a:cs typeface="MingLiU_HKSCS"/>
              </a:rPr>
              <a:t>　（担当）　県教育委員会事務局管理部教職員課職員給与室給与第一係</a:t>
            </a:r>
            <a:endParaRPr lang="en-US" altLang="ja-JP" sz="1400" dirty="0" smtClean="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r>
              <a:rPr lang="ja-JP" altLang="en-US" sz="1400" dirty="0">
                <a:latin typeface="ＭＳ Ｐ明朝" panose="02020600040205080304" pitchFamily="18" charset="-128"/>
                <a:ea typeface="ＭＳ Ｐ明朝" panose="02020600040205080304" pitchFamily="18" charset="-128"/>
                <a:cs typeface="MingLiU_HKSCS"/>
              </a:rPr>
              <a:t>　</a:t>
            </a:r>
            <a:r>
              <a:rPr lang="ja-JP" altLang="en-US" sz="1400" dirty="0" smtClean="0">
                <a:latin typeface="ＭＳ Ｐ明朝" panose="02020600040205080304" pitchFamily="18" charset="-128"/>
                <a:ea typeface="ＭＳ Ｐ明朝" panose="02020600040205080304" pitchFamily="18" charset="-128"/>
                <a:cs typeface="MingLiU_HKSCS"/>
              </a:rPr>
              <a:t>　（電話）　（</a:t>
            </a:r>
            <a:r>
              <a:rPr lang="en-US" altLang="ja-JP" sz="1400" dirty="0" smtClean="0">
                <a:latin typeface="ＭＳ Ｐ明朝" panose="02020600040205080304" pitchFamily="18" charset="-128"/>
                <a:ea typeface="ＭＳ Ｐ明朝" panose="02020600040205080304" pitchFamily="18" charset="-128"/>
                <a:cs typeface="MingLiU_HKSCS"/>
              </a:rPr>
              <a:t>082</a:t>
            </a:r>
            <a:r>
              <a:rPr lang="ja-JP" altLang="en-US" sz="1400" dirty="0" smtClean="0">
                <a:latin typeface="ＭＳ Ｐ明朝" panose="02020600040205080304" pitchFamily="18" charset="-128"/>
                <a:ea typeface="ＭＳ Ｐ明朝" panose="02020600040205080304" pitchFamily="18" charset="-128"/>
                <a:cs typeface="MingLiU_HKSCS"/>
              </a:rPr>
              <a:t>）</a:t>
            </a:r>
            <a:r>
              <a:rPr lang="en-US" altLang="ja-JP" sz="1400" dirty="0" smtClean="0">
                <a:latin typeface="ＭＳ Ｐ明朝" panose="02020600040205080304" pitchFamily="18" charset="-128"/>
                <a:ea typeface="ＭＳ Ｐ明朝" panose="02020600040205080304" pitchFamily="18" charset="-128"/>
                <a:cs typeface="MingLiU_HKSCS"/>
              </a:rPr>
              <a:t>513-5001</a:t>
            </a:r>
            <a:r>
              <a:rPr lang="ja-JP" altLang="en-US" sz="1400" dirty="0" smtClean="0">
                <a:latin typeface="ＭＳ Ｐ明朝" panose="02020600040205080304" pitchFamily="18" charset="-128"/>
                <a:ea typeface="ＭＳ Ｐ明朝" panose="02020600040205080304" pitchFamily="18" charset="-128"/>
                <a:cs typeface="MingLiU_HKSCS"/>
              </a:rPr>
              <a:t>　　</a:t>
            </a:r>
            <a:endParaRPr lang="en-US" altLang="ja-JP" sz="1400" dirty="0" smtClean="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endParaRPr lang="en-US" altLang="ja-JP" sz="1400" dirty="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r>
              <a:rPr lang="ja-JP" altLang="en-US" sz="1400" dirty="0" smtClean="0">
                <a:latin typeface="ＭＳ Ｐ明朝" panose="02020600040205080304" pitchFamily="18" charset="-128"/>
                <a:ea typeface="ＭＳ Ｐ明朝" panose="02020600040205080304" pitchFamily="18" charset="-128"/>
                <a:cs typeface="MingLiU_HKSCS"/>
              </a:rPr>
              <a:t>２　市町立の所属</a:t>
            </a:r>
            <a:endParaRPr lang="en-US" altLang="ja-JP" sz="1400" dirty="0" smtClean="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r>
              <a:rPr lang="ja-JP" altLang="en-US" sz="1400" dirty="0">
                <a:latin typeface="ＭＳ Ｐ明朝" panose="02020600040205080304" pitchFamily="18" charset="-128"/>
                <a:ea typeface="ＭＳ Ｐ明朝" panose="02020600040205080304" pitchFamily="18" charset="-128"/>
                <a:cs typeface="MingLiU_HKSCS"/>
              </a:rPr>
              <a:t>　</a:t>
            </a:r>
            <a:r>
              <a:rPr lang="ja-JP" altLang="en-US" sz="1400" dirty="0" smtClean="0">
                <a:latin typeface="ＭＳ Ｐ明朝" panose="02020600040205080304" pitchFamily="18" charset="-128"/>
                <a:ea typeface="ＭＳ Ｐ明朝" panose="02020600040205080304" pitchFamily="18" charset="-128"/>
                <a:cs typeface="MingLiU_HKSCS"/>
              </a:rPr>
              <a:t>　（</a:t>
            </a:r>
            <a:r>
              <a:rPr lang="ja-JP" altLang="en-US" sz="1400" dirty="0">
                <a:latin typeface="ＭＳ Ｐ明朝" panose="02020600040205080304" pitchFamily="18" charset="-128"/>
                <a:ea typeface="ＭＳ Ｐ明朝" panose="02020600040205080304" pitchFamily="18" charset="-128"/>
                <a:cs typeface="MingLiU_HKSCS"/>
              </a:rPr>
              <a:t>担当）　県教育委員会事務局管理部教職員課職員給与室</a:t>
            </a:r>
            <a:r>
              <a:rPr lang="ja-JP" altLang="en-US" sz="1400" dirty="0" smtClean="0">
                <a:latin typeface="ＭＳ Ｐ明朝" panose="02020600040205080304" pitchFamily="18" charset="-128"/>
                <a:ea typeface="ＭＳ Ｐ明朝" panose="02020600040205080304" pitchFamily="18" charset="-128"/>
                <a:cs typeface="MingLiU_HKSCS"/>
              </a:rPr>
              <a:t>給与第二係</a:t>
            </a:r>
            <a:endParaRPr lang="en-US" altLang="ja-JP" sz="1400" dirty="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r>
              <a:rPr lang="ja-JP" altLang="en-US" sz="1400" dirty="0">
                <a:latin typeface="ＭＳ Ｐ明朝" panose="02020600040205080304" pitchFamily="18" charset="-128"/>
                <a:ea typeface="ＭＳ Ｐ明朝" panose="02020600040205080304" pitchFamily="18" charset="-128"/>
                <a:cs typeface="MingLiU_HKSCS"/>
              </a:rPr>
              <a:t>　　（電話）　（</a:t>
            </a:r>
            <a:r>
              <a:rPr lang="en-US" altLang="ja-JP" sz="1400" dirty="0">
                <a:latin typeface="ＭＳ Ｐ明朝" panose="02020600040205080304" pitchFamily="18" charset="-128"/>
                <a:ea typeface="ＭＳ Ｐ明朝" panose="02020600040205080304" pitchFamily="18" charset="-128"/>
                <a:cs typeface="MingLiU_HKSCS"/>
              </a:rPr>
              <a:t>082</a:t>
            </a:r>
            <a:r>
              <a:rPr lang="ja-JP" altLang="en-US" sz="1400" dirty="0">
                <a:latin typeface="ＭＳ Ｐ明朝" panose="02020600040205080304" pitchFamily="18" charset="-128"/>
                <a:ea typeface="ＭＳ Ｐ明朝" panose="02020600040205080304" pitchFamily="18" charset="-128"/>
                <a:cs typeface="MingLiU_HKSCS"/>
              </a:rPr>
              <a:t>）</a:t>
            </a:r>
            <a:r>
              <a:rPr lang="en-US" altLang="ja-JP" sz="1400" dirty="0" smtClean="0">
                <a:latin typeface="ＭＳ Ｐ明朝" panose="02020600040205080304" pitchFamily="18" charset="-128"/>
                <a:ea typeface="ＭＳ Ｐ明朝" panose="02020600040205080304" pitchFamily="18" charset="-128"/>
                <a:cs typeface="MingLiU_HKSCS"/>
              </a:rPr>
              <a:t>513-5003</a:t>
            </a:r>
            <a:r>
              <a:rPr lang="ja-JP" altLang="en-US" sz="1400" dirty="0">
                <a:latin typeface="ＭＳ Ｐ明朝" panose="02020600040205080304" pitchFamily="18" charset="-128"/>
                <a:ea typeface="ＭＳ Ｐ明朝" panose="02020600040205080304" pitchFamily="18" charset="-128"/>
                <a:cs typeface="MingLiU_HKSCS"/>
              </a:rPr>
              <a:t>　　</a:t>
            </a:r>
            <a:endParaRPr lang="en-US" altLang="ja-JP" sz="1400" dirty="0">
              <a:latin typeface="ＭＳ Ｐ明朝" panose="02020600040205080304" pitchFamily="18" charset="-128"/>
              <a:ea typeface="ＭＳ Ｐ明朝" panose="02020600040205080304" pitchFamily="18" charset="-128"/>
              <a:cs typeface="MingLiU_HKSCS"/>
            </a:endParaRPr>
          </a:p>
          <a:p>
            <a:pPr marL="149876">
              <a:tabLst>
                <a:tab pos="759538" algn="l"/>
                <a:tab pos="3400773" algn="l"/>
              </a:tabLst>
            </a:pPr>
            <a:endParaRPr lang="ja-JP" altLang="en-US" sz="1400" dirty="0">
              <a:latin typeface="ＭＳ Ｐ明朝" panose="02020600040205080304" pitchFamily="18" charset="-128"/>
              <a:ea typeface="ＭＳ Ｐ明朝" panose="02020600040205080304" pitchFamily="18" charset="-128"/>
              <a:cs typeface="MingLiU_HKSCS"/>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94000"/>
    </mc:Choice>
    <mc:Fallback xmlns="">
      <p:transition spd="slow" advClick="0" advTm="94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4"/>
          <p:cNvSpPr txBox="1">
            <a:spLocks noGrp="1"/>
          </p:cNvSpPr>
          <p:nvPr>
            <p:ph type="sldNum" sz="quarter" idx="7"/>
          </p:nvPr>
        </p:nvSpPr>
        <p:spPr>
          <a:xfrm>
            <a:off x="3549650" y="102235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en-US" altLang="ja-JP" spc="30" dirty="0"/>
              <a:t>14</a:t>
            </a:r>
            <a:r>
              <a:rPr spc="-50" dirty="0" smtClean="0"/>
              <a:t> </a:t>
            </a:r>
            <a:r>
              <a:rPr dirty="0"/>
              <a:t>―</a:t>
            </a:r>
          </a:p>
        </p:txBody>
      </p:sp>
      <p:pic>
        <p:nvPicPr>
          <p:cNvPr id="2" name="図 1"/>
          <p:cNvPicPr>
            <a:picLocks noChangeAspect="1"/>
          </p:cNvPicPr>
          <p:nvPr/>
        </p:nvPicPr>
        <p:blipFill>
          <a:blip r:embed="rId4"/>
          <a:stretch>
            <a:fillRect/>
          </a:stretch>
        </p:blipFill>
        <p:spPr>
          <a:xfrm>
            <a:off x="772885" y="698500"/>
            <a:ext cx="6086929" cy="9296400"/>
          </a:xfrm>
          <a:prstGeom prst="rect">
            <a:avLst/>
          </a:prstGeom>
        </p:spPr>
      </p:pic>
      <p:pic>
        <p:nvPicPr>
          <p:cNvPr id="6" name="object 15"/>
          <p:cNvPicPr/>
          <p:nvPr/>
        </p:nvPicPr>
        <p:blipFill>
          <a:blip r:embed="rId5" cstate="print"/>
          <a:stretch>
            <a:fillRect/>
          </a:stretch>
        </p:blipFill>
        <p:spPr>
          <a:xfrm>
            <a:off x="6859814" y="10119469"/>
            <a:ext cx="180975" cy="180975"/>
          </a:xfrm>
          <a:prstGeom prst="rect">
            <a:avLst/>
          </a:prstGeom>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1405209566"/>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60102" y="1962848"/>
            <a:ext cx="469900" cy="323166"/>
          </a:xfrm>
          <a:prstGeom prst="rect">
            <a:avLst/>
          </a:prstGeom>
        </p:spPr>
        <p:txBody>
          <a:bodyPr vert="horz" wrap="square" lIns="0" tIns="152401" rIns="0" bIns="0" rtlCol="0">
            <a:spAutoFit/>
          </a:bodyPr>
          <a:lstStyle/>
          <a:p>
            <a:pPr marL="12702">
              <a:spcBef>
                <a:spcPts val="1200"/>
              </a:spcBef>
              <a:tabLst>
                <a:tab pos="316897" algn="l"/>
              </a:tabLst>
            </a:pPr>
            <a:r>
              <a:rPr sz="1100" spc="-224" dirty="0">
                <a:solidFill>
                  <a:srgbClr val="231F20"/>
                </a:solidFill>
                <a:latin typeface="Times New Roman"/>
                <a:cs typeface="Times New Roman"/>
              </a:rPr>
              <a:t> 	 </a:t>
            </a:r>
            <a:endParaRPr sz="1100">
              <a:latin typeface="Times New Roman"/>
              <a:cs typeface="Times New Roman"/>
            </a:endParaRPr>
          </a:p>
        </p:txBody>
      </p:sp>
      <p:sp>
        <p:nvSpPr>
          <p:cNvPr id="5" name="object 5"/>
          <p:cNvSpPr txBox="1"/>
          <p:nvPr/>
        </p:nvSpPr>
        <p:spPr>
          <a:xfrm>
            <a:off x="1554144" y="2272666"/>
            <a:ext cx="165101" cy="182099"/>
          </a:xfrm>
          <a:prstGeom prst="rect">
            <a:avLst/>
          </a:prstGeom>
        </p:spPr>
        <p:txBody>
          <a:bodyPr vert="horz" wrap="square" lIns="0" tIns="12698" rIns="0" bIns="0" rtlCol="0">
            <a:spAutoFit/>
          </a:bodyPr>
          <a:lstStyle/>
          <a:p>
            <a:pPr marL="12702">
              <a:spcBef>
                <a:spcPts val="100"/>
              </a:spcBef>
            </a:pPr>
            <a:r>
              <a:rPr sz="1100" spc="-224" dirty="0">
                <a:solidFill>
                  <a:srgbClr val="231F20"/>
                </a:solidFill>
                <a:latin typeface="Times New Roman"/>
                <a:cs typeface="Times New Roman"/>
              </a:rPr>
              <a:t> </a:t>
            </a:r>
            <a:r>
              <a:rPr lang="ja-JP" altLang="en-US" sz="1100" spc="-224" dirty="0" smtClean="0">
                <a:solidFill>
                  <a:srgbClr val="231F20"/>
                </a:solidFill>
                <a:latin typeface="Times New Roman"/>
                <a:cs typeface="Times New Roman"/>
              </a:rPr>
              <a:t>　</a:t>
            </a:r>
            <a:endParaRPr sz="1100" dirty="0">
              <a:latin typeface="Times New Roman"/>
              <a:cs typeface="Times New Roman"/>
            </a:endParaRPr>
          </a:p>
        </p:txBody>
      </p:sp>
      <p:pic>
        <p:nvPicPr>
          <p:cNvPr id="7" name="object 7"/>
          <p:cNvPicPr/>
          <p:nvPr/>
        </p:nvPicPr>
        <p:blipFill>
          <a:blip r:embed="rId4" cstate="print"/>
          <a:stretch>
            <a:fillRect/>
          </a:stretch>
        </p:blipFill>
        <p:spPr>
          <a:xfrm>
            <a:off x="6870346" y="9982900"/>
            <a:ext cx="180975" cy="180975"/>
          </a:xfrm>
          <a:prstGeom prst="rect">
            <a:avLst/>
          </a:prstGeom>
        </p:spPr>
      </p:pic>
      <p:sp>
        <p:nvSpPr>
          <p:cNvPr id="8" name="object 8"/>
          <p:cNvSpPr txBox="1">
            <a:spLocks noGrp="1"/>
          </p:cNvSpPr>
          <p:nvPr>
            <p:ph type="sldNum" sz="quarter" idx="7"/>
          </p:nvPr>
        </p:nvSpPr>
        <p:spPr>
          <a:xfrm>
            <a:off x="3518820" y="9982900"/>
            <a:ext cx="533400" cy="153888"/>
          </a:xfrm>
          <a:prstGeom prst="rect">
            <a:avLst/>
          </a:prstGeom>
        </p:spPr>
        <p:txBody>
          <a:bodyPr vert="horz" wrap="square" lIns="0" tIns="0" rIns="0" bIns="0" rtlCol="0">
            <a:spAutoFit/>
          </a:bodyPr>
          <a:lstStyle/>
          <a:p>
            <a:pPr marL="12702">
              <a:lnSpc>
                <a:spcPts val="1159"/>
              </a:lnSpc>
            </a:pPr>
            <a:r>
              <a:rPr dirty="0"/>
              <a:t>―</a:t>
            </a:r>
            <a:r>
              <a:rPr spc="-57" dirty="0"/>
              <a:t> </a:t>
            </a:r>
            <a:r>
              <a:rPr lang="ja-JP" altLang="en-US" spc="30" dirty="0" smtClean="0"/>
              <a:t>９</a:t>
            </a:r>
            <a:r>
              <a:rPr spc="-50" dirty="0" smtClean="0"/>
              <a:t> </a:t>
            </a:r>
            <a:r>
              <a:rPr dirty="0"/>
              <a:t>―</a:t>
            </a:r>
          </a:p>
        </p:txBody>
      </p:sp>
      <p:sp>
        <p:nvSpPr>
          <p:cNvPr id="11" name="object 3"/>
          <p:cNvSpPr txBox="1"/>
          <p:nvPr/>
        </p:nvSpPr>
        <p:spPr>
          <a:xfrm>
            <a:off x="568176" y="774700"/>
            <a:ext cx="6518630" cy="9382054"/>
          </a:xfrm>
          <a:prstGeom prst="rect">
            <a:avLst/>
          </a:prstGeom>
        </p:spPr>
        <p:txBody>
          <a:bodyPr vert="horz" wrap="square" lIns="0" tIns="12698" rIns="0" bIns="0" rtlCol="0">
            <a:spAutoFit/>
          </a:bodyPr>
          <a:lstStyle/>
          <a:p>
            <a:pPr>
              <a:lnSpc>
                <a:spcPts val="2400"/>
              </a:lnSpc>
            </a:pPr>
            <a:r>
              <a:rPr lang="en-US" altLang="ja-JP" sz="1400" dirty="0">
                <a:latin typeface="+mn-ea"/>
              </a:rPr>
              <a:t>[</a:t>
            </a:r>
            <a:r>
              <a:rPr lang="ja-JP" altLang="ja-JP" sz="1400" dirty="0">
                <a:latin typeface="+mn-ea"/>
              </a:rPr>
              <a:t>退職手当の受取り</a:t>
            </a:r>
            <a:r>
              <a:rPr lang="en-US" altLang="ja-JP" sz="1400" dirty="0">
                <a:latin typeface="+mn-ea"/>
              </a:rPr>
              <a:t>]</a:t>
            </a:r>
            <a:endParaRPr lang="ja-JP" altLang="ja-JP" sz="1400" dirty="0">
              <a:latin typeface="+mn-ea"/>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本人</a:t>
            </a:r>
            <a:r>
              <a:rPr lang="ja-JP" altLang="ja-JP" sz="1400" dirty="0">
                <a:latin typeface="ＭＳ Ｐ明朝" panose="02020600040205080304" pitchFamily="18" charset="-128"/>
                <a:ea typeface="ＭＳ Ｐ明朝" panose="02020600040205080304" pitchFamily="18" charset="-128"/>
              </a:rPr>
              <a:t>が指定した本人名義の口座への振替払</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又は隔地払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県が指定した金融</a:t>
            </a:r>
            <a:r>
              <a:rPr lang="ja-JP" altLang="ja-JP" sz="1400" dirty="0" smtClean="0">
                <a:latin typeface="ＭＳ Ｐ明朝" panose="02020600040205080304" pitchFamily="18" charset="-128"/>
                <a:ea typeface="ＭＳ Ｐ明朝" panose="02020600040205080304" pitchFamily="18" charset="-128"/>
              </a:rPr>
              <a:t>機関へ</a:t>
            </a:r>
            <a:r>
              <a:rPr lang="ja-JP" altLang="ja-JP" sz="1400" dirty="0">
                <a:latin typeface="ＭＳ Ｐ明朝" panose="02020600040205080304" pitchFamily="18" charset="-128"/>
                <a:ea typeface="ＭＳ Ｐ明朝" panose="02020600040205080304" pitchFamily="18" charset="-128"/>
              </a:rPr>
              <a:t>送金</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により受け取れます｡ </a:t>
            </a:r>
          </a:p>
          <a:p>
            <a:pPr>
              <a:lnSpc>
                <a:spcPts val="2400"/>
              </a:lnSpc>
            </a:pPr>
            <a:r>
              <a:rPr lang="ja-JP" altLang="ja-JP" sz="1400" dirty="0">
                <a:latin typeface="ＭＳ Ｐ明朝" panose="02020600040205080304" pitchFamily="18" charset="-128"/>
                <a:ea typeface="ＭＳ Ｐ明朝" panose="02020600040205080304" pitchFamily="18" charset="-128"/>
              </a:rPr>
              <a:t>（注）　</a:t>
            </a:r>
            <a:r>
              <a:rPr lang="en-US" altLang="ja-JP" sz="1400" dirty="0">
                <a:latin typeface="ＭＳ Ｐ明朝" panose="02020600040205080304" pitchFamily="18" charset="-128"/>
                <a:ea typeface="ＭＳ Ｐ明朝" panose="02020600040205080304" pitchFamily="18" charset="-128"/>
              </a:rPr>
              <a:t>(1</a:t>
            </a:r>
            <a:r>
              <a:rPr lang="en-US" altLang="ja-JP" sz="1400" dirty="0" smtClean="0">
                <a:latin typeface="ＭＳ Ｐ明朝" panose="02020600040205080304" pitchFamily="18" charset="-128"/>
                <a:ea typeface="ＭＳ Ｐ明朝" panose="02020600040205080304" pitchFamily="18" charset="-128"/>
              </a:rPr>
              <a:t>)</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口座振替払</a:t>
            </a:r>
            <a:r>
              <a:rPr lang="ja-JP" altLang="ja-JP" sz="1400" dirty="0">
                <a:latin typeface="ＭＳ Ｐ明朝" panose="02020600040205080304" pitchFamily="18" charset="-128"/>
                <a:ea typeface="ＭＳ Ｐ明朝" panose="02020600040205080304" pitchFamily="18" charset="-128"/>
              </a:rPr>
              <a:t>の場合は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漁業協同組合の一部を除く</a:t>
            </a:r>
            <a:r>
              <a:rPr lang="ja-JP" altLang="ja-JP" sz="1400" dirty="0" smtClean="0">
                <a:latin typeface="ＭＳ Ｐ明朝" panose="02020600040205080304" pitchFamily="18" charset="-128"/>
                <a:ea typeface="ＭＳ Ｐ明朝" panose="02020600040205080304" pitchFamily="18" charset="-128"/>
              </a:rPr>
              <a:t>金融機関</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(2)</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隔地払</a:t>
            </a:r>
            <a:r>
              <a:rPr lang="ja-JP" altLang="ja-JP" sz="1400" dirty="0">
                <a:latin typeface="ＭＳ Ｐ明朝" panose="02020600040205080304" pitchFamily="18" charset="-128"/>
                <a:ea typeface="ＭＳ Ｐ明朝" panose="02020600040205080304" pitchFamily="18" charset="-128"/>
              </a:rPr>
              <a:t>の場合は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原則として県内にあっては広島銀行本支店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県外に</a:t>
            </a:r>
            <a:r>
              <a:rPr lang="ja-JP" altLang="ja-JP" sz="1400" dirty="0" smtClean="0">
                <a:latin typeface="ＭＳ Ｐ明朝" panose="02020600040205080304" pitchFamily="18" charset="-128"/>
                <a:ea typeface="ＭＳ Ｐ明朝" panose="02020600040205080304" pitchFamily="18" charset="-128"/>
              </a:rPr>
              <a:t>あって</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は</a:t>
            </a:r>
            <a:r>
              <a:rPr lang="ja-JP" altLang="ja-JP" sz="1400" dirty="0">
                <a:latin typeface="ＭＳ Ｐ明朝" panose="02020600040205080304" pitchFamily="18" charset="-128"/>
                <a:ea typeface="ＭＳ Ｐ明朝" panose="02020600040205080304" pitchFamily="18" charset="-128"/>
              </a:rPr>
              <a:t>広島銀行又は広島銀行と取引関係にある金融機関等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漁業協同組合を除く｡</a:t>
            </a:r>
            <a:r>
              <a:rPr lang="en-US" altLang="ja-JP" sz="1400" dirty="0">
                <a:latin typeface="ＭＳ Ｐ明朝" panose="02020600040205080304" pitchFamily="18" charset="-128"/>
                <a:ea typeface="ＭＳ Ｐ明朝" panose="02020600040205080304" pitchFamily="18" charset="-128"/>
              </a:rPr>
              <a:t>)</a:t>
            </a:r>
            <a:endParaRPr lang="ja-JP" altLang="ja-JP" sz="1400" dirty="0">
              <a:latin typeface="ＭＳ Ｐ明朝" panose="02020600040205080304" pitchFamily="18" charset="-128"/>
              <a:ea typeface="ＭＳ Ｐ明朝" panose="02020600040205080304" pitchFamily="18" charset="-128"/>
            </a:endParaRPr>
          </a:p>
          <a:p>
            <a:pPr>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smtClean="0">
                <a:latin typeface="+mn-ea"/>
              </a:rPr>
              <a:t>[</a:t>
            </a:r>
            <a:r>
              <a:rPr lang="ja-JP" altLang="ja-JP" sz="1400" dirty="0">
                <a:latin typeface="+mn-ea"/>
              </a:rPr>
              <a:t>退職手当から控除されるもの</a:t>
            </a:r>
            <a:r>
              <a:rPr lang="en-US" altLang="ja-JP" sz="1400" dirty="0">
                <a:latin typeface="+mn-ea"/>
              </a:rPr>
              <a:t>]</a:t>
            </a:r>
            <a:endParaRPr lang="ja-JP" altLang="ja-JP" sz="1400" dirty="0">
              <a:latin typeface="+mn-ea"/>
            </a:endParaRPr>
          </a:p>
          <a:p>
            <a:pPr>
              <a:lnSpc>
                <a:spcPts val="2400"/>
              </a:lnSpc>
            </a:pPr>
            <a:r>
              <a:rPr lang="ja-JP" altLang="ja-JP" sz="1400" dirty="0" smtClean="0">
                <a:latin typeface="ＭＳ Ｐ明朝" panose="02020600040205080304" pitchFamily="18" charset="-128"/>
                <a:ea typeface="ＭＳ Ｐ明朝" panose="02020600040205080304" pitchFamily="18" charset="-128"/>
              </a:rPr>
              <a:t>１</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手当に対する税金</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手当に対する税金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所得税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市町村民税及び県民税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が控除されます</a:t>
            </a:r>
            <a:r>
              <a:rPr lang="ja-JP" altLang="ja-JP" sz="1400" dirty="0" smtClean="0">
                <a:latin typeface="ＭＳ Ｐ明朝" panose="02020600040205080304" pitchFamily="18" charset="-128"/>
                <a:ea typeface="ＭＳ Ｐ明朝" panose="02020600040205080304" pitchFamily="18" charset="-128"/>
              </a:rPr>
              <a:t>｡</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ja-JP" sz="1400" dirty="0" smtClean="0">
                <a:latin typeface="ＭＳ Ｐ明朝" panose="02020600040205080304" pitchFamily="18" charset="-128"/>
                <a:ea typeface="ＭＳ Ｐ明朝" panose="02020600040205080304" pitchFamily="18" charset="-128"/>
              </a:rPr>
              <a:t>２</a:t>
            </a: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一括</a:t>
            </a:r>
            <a:r>
              <a:rPr lang="ja-JP" altLang="ja-JP" sz="1400" dirty="0">
                <a:latin typeface="ＭＳ Ｐ明朝" panose="02020600040205080304" pitchFamily="18" charset="-128"/>
                <a:ea typeface="ＭＳ Ｐ明朝" panose="02020600040205080304" pitchFamily="18" charset="-128"/>
              </a:rPr>
              <a:t>徴収の住民税</a:t>
            </a:r>
          </a:p>
          <a:p>
            <a:pPr>
              <a:lnSpc>
                <a:spcPts val="2400"/>
              </a:lnSpc>
            </a:pPr>
            <a:r>
              <a:rPr lang="ja-JP" altLang="en-US" sz="1400" dirty="0" smtClean="0">
                <a:latin typeface="ＭＳ Ｐ明朝" panose="02020600040205080304" pitchFamily="18" charset="-128"/>
                <a:ea typeface="ＭＳ Ｐ明朝" panose="02020600040205080304" pitchFamily="18" charset="-128"/>
              </a:rPr>
              <a:t>　　１</a:t>
            </a:r>
            <a:r>
              <a:rPr lang="ja-JP" altLang="ja-JP" sz="1400" dirty="0" smtClean="0">
                <a:latin typeface="ＭＳ Ｐ明朝" panose="02020600040205080304" pitchFamily="18" charset="-128"/>
                <a:ea typeface="ＭＳ Ｐ明朝" panose="02020600040205080304" pitchFamily="18" charset="-128"/>
              </a:rPr>
              <a:t>月から</a:t>
            </a:r>
            <a:r>
              <a:rPr lang="ja-JP" altLang="en-US" sz="1400" dirty="0" smtClean="0">
                <a:latin typeface="ＭＳ Ｐ明朝" panose="02020600040205080304" pitchFamily="18" charset="-128"/>
                <a:ea typeface="ＭＳ Ｐ明朝" panose="02020600040205080304" pitchFamily="18" charset="-128"/>
              </a:rPr>
              <a:t>４</a:t>
            </a:r>
            <a:r>
              <a:rPr lang="ja-JP" altLang="ja-JP" sz="1400" dirty="0" smtClean="0">
                <a:latin typeface="ＭＳ Ｐ明朝" panose="02020600040205080304" pitchFamily="18" charset="-128"/>
                <a:ea typeface="ＭＳ Ｐ明朝" panose="02020600040205080304" pitchFamily="18" charset="-128"/>
              </a:rPr>
              <a:t>月</a:t>
            </a:r>
            <a:r>
              <a:rPr lang="ja-JP" altLang="ja-JP" sz="1400" dirty="0">
                <a:latin typeface="ＭＳ Ｐ明朝" panose="02020600040205080304" pitchFamily="18" charset="-128"/>
                <a:ea typeface="ＭＳ Ｐ明朝" panose="02020600040205080304" pitchFamily="18" charset="-128"/>
              </a:rPr>
              <a:t>の間に退職する人は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毎月給料から控除され分割納付している住民税 </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en-US" altLang="ja-JP" sz="1400" dirty="0" smtClean="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市町村民税及び県民税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のうち未納と</a:t>
            </a:r>
            <a:r>
              <a:rPr lang="ja-JP" altLang="ja-JP" sz="1400" dirty="0" smtClean="0">
                <a:latin typeface="ＭＳ Ｐ明朝" panose="02020600040205080304" pitchFamily="18" charset="-128"/>
                <a:ea typeface="ＭＳ Ｐ明朝" panose="02020600040205080304" pitchFamily="18" charset="-128"/>
              </a:rPr>
              <a:t>なる</a:t>
            </a:r>
            <a:r>
              <a:rPr lang="ja-JP" altLang="en-US" sz="1400" dirty="0" smtClean="0">
                <a:latin typeface="ＭＳ Ｐ明朝" panose="02020600040205080304" pitchFamily="18" charset="-128"/>
                <a:ea typeface="ＭＳ Ｐ明朝" panose="02020600040205080304" pitchFamily="18" charset="-128"/>
              </a:rPr>
              <a:t>５</a:t>
            </a:r>
            <a:r>
              <a:rPr lang="ja-JP" altLang="ja-JP" sz="1400" dirty="0" smtClean="0">
                <a:latin typeface="ＭＳ Ｐ明朝" panose="02020600040205080304" pitchFamily="18" charset="-128"/>
                <a:ea typeface="ＭＳ Ｐ明朝" panose="02020600040205080304" pitchFamily="18" charset="-128"/>
              </a:rPr>
              <a:t>月</a:t>
            </a:r>
            <a:r>
              <a:rPr lang="ja-JP" altLang="ja-JP" sz="1400" dirty="0">
                <a:latin typeface="ＭＳ Ｐ明朝" panose="02020600040205080304" pitchFamily="18" charset="-128"/>
                <a:ea typeface="ＭＳ Ｐ明朝" panose="02020600040205080304" pitchFamily="18" charset="-128"/>
              </a:rPr>
              <a:t>までの住民税がまとめて控除されます｡ </a:t>
            </a:r>
          </a:p>
          <a:p>
            <a:pPr>
              <a:lnSpc>
                <a:spcPts val="2400"/>
              </a:lnSpc>
            </a:pPr>
            <a:r>
              <a:rPr lang="ja-JP" altLang="ja-JP" sz="1400" dirty="0" smtClean="0">
                <a:latin typeface="ＭＳ Ｐ明朝" panose="02020600040205080304" pitchFamily="18" charset="-128"/>
                <a:ea typeface="ＭＳ Ｐ明朝" panose="02020600040205080304" pitchFamily="18" charset="-128"/>
              </a:rPr>
              <a:t>３</a:t>
            </a: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共済</a:t>
            </a:r>
            <a:r>
              <a:rPr lang="ja-JP" altLang="ja-JP" sz="1400" dirty="0">
                <a:latin typeface="ＭＳ Ｐ明朝" panose="02020600040205080304" pitchFamily="18" charset="-128"/>
                <a:ea typeface="ＭＳ Ｐ明朝" panose="02020600040205080304" pitchFamily="18" charset="-128"/>
              </a:rPr>
              <a:t>組合等の貸付金の未償還金</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共済</a:t>
            </a:r>
            <a:r>
              <a:rPr lang="ja-JP" altLang="ja-JP" sz="1400" dirty="0">
                <a:latin typeface="ＭＳ Ｐ明朝" panose="02020600040205080304" pitchFamily="18" charset="-128"/>
                <a:ea typeface="ＭＳ Ｐ明朝" panose="02020600040205080304" pitchFamily="18" charset="-128"/>
              </a:rPr>
              <a:t>組合及び互助組合から貸付を受けている人は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貸付金の未償還元利金</a:t>
            </a:r>
            <a:r>
              <a:rPr lang="ja-JP" altLang="ja-JP" sz="1400" dirty="0" smtClean="0">
                <a:latin typeface="ＭＳ Ｐ明朝" panose="02020600040205080304" pitchFamily="18" charset="-128"/>
                <a:ea typeface="ＭＳ Ｐ明朝" panose="02020600040205080304" pitchFamily="18" charset="-128"/>
              </a:rPr>
              <a:t>相当額</a:t>
            </a:r>
            <a:r>
              <a:rPr lang="ja-JP" altLang="en-US" sz="1400" dirty="0" smtClean="0">
                <a:latin typeface="ＭＳ Ｐ明朝" panose="02020600040205080304" pitchFamily="18" charset="-128"/>
                <a:ea typeface="ＭＳ Ｐ明朝" panose="02020600040205080304" pitchFamily="18" charset="-128"/>
              </a:rPr>
              <a:t>　</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が</a:t>
            </a:r>
            <a:r>
              <a:rPr lang="ja-JP" altLang="ja-JP" sz="1400" dirty="0">
                <a:latin typeface="ＭＳ Ｐ明朝" panose="02020600040205080304" pitchFamily="18" charset="-128"/>
                <a:ea typeface="ＭＳ Ｐ明朝" panose="02020600040205080304" pitchFamily="18" charset="-128"/>
              </a:rPr>
              <a:t>控除されます｡ </a:t>
            </a:r>
          </a:p>
          <a:p>
            <a:pPr lvl="0">
              <a:lnSpc>
                <a:spcPts val="2400"/>
              </a:lnSpc>
            </a:pPr>
            <a:endParaRPr lang="en-US" altLang="ja-JP" sz="1400" dirty="0" smtClean="0">
              <a:latin typeface="ＭＳ Ｐ明朝" panose="02020600040205080304" pitchFamily="18" charset="-128"/>
              <a:ea typeface="ＭＳ Ｐ明朝" panose="02020600040205080304" pitchFamily="18" charset="-128"/>
            </a:endParaRPr>
          </a:p>
          <a:p>
            <a:pPr lvl="0">
              <a:lnSpc>
                <a:spcPts val="2400"/>
              </a:lnSpc>
            </a:pPr>
            <a:r>
              <a:rPr lang="ja-JP" altLang="en-US" sz="1400" dirty="0" smtClean="0">
                <a:latin typeface="ＭＳ Ｐ明朝" panose="02020600040205080304" pitchFamily="18" charset="-128"/>
                <a:ea typeface="ＭＳ Ｐ明朝" panose="02020600040205080304" pitchFamily="18" charset="-128"/>
              </a:rPr>
              <a:t>　　〇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手当手取額</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退職</a:t>
            </a:r>
            <a:r>
              <a:rPr lang="ja-JP" altLang="ja-JP" sz="1400" dirty="0">
                <a:latin typeface="ＭＳ Ｐ明朝" panose="02020600040205080304" pitchFamily="18" charset="-128"/>
                <a:ea typeface="ＭＳ Ｐ明朝" panose="02020600040205080304" pitchFamily="18" charset="-128"/>
              </a:rPr>
              <a:t>手当－</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所得税＋市町村民税＋県民税＋１～５月までの未納</a:t>
            </a:r>
            <a:r>
              <a:rPr lang="ja-JP" altLang="ja-JP" sz="1400" dirty="0" smtClean="0">
                <a:latin typeface="ＭＳ Ｐ明朝" panose="02020600040205080304" pitchFamily="18" charset="-128"/>
                <a:ea typeface="ＭＳ Ｐ明朝" panose="02020600040205080304" pitchFamily="18" charset="-128"/>
              </a:rPr>
              <a:t>住民税</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ja-JP" altLang="en-US"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  </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年度末退職者は４～５月分</a:t>
            </a:r>
            <a:r>
              <a:rPr lang="en-US" altLang="ja-JP" sz="1400" dirty="0">
                <a:latin typeface="ＭＳ Ｐ明朝" panose="02020600040205080304" pitchFamily="18" charset="-128"/>
                <a:ea typeface="ＭＳ Ｐ明朝" panose="02020600040205080304" pitchFamily="18" charset="-128"/>
              </a:rPr>
              <a:t>)</a:t>
            </a:r>
            <a:r>
              <a:rPr lang="ja-JP" altLang="ja-JP" sz="1400" dirty="0">
                <a:latin typeface="ＭＳ Ｐ明朝" panose="02020600040205080304" pitchFamily="18" charset="-128"/>
                <a:ea typeface="ＭＳ Ｐ明朝" panose="02020600040205080304" pitchFamily="18" charset="-128"/>
              </a:rPr>
              <a:t>＋共済組合等の貸付金の未償還元利金</a:t>
            </a:r>
            <a:r>
              <a:rPr lang="en-US" altLang="ja-JP" sz="1400" dirty="0" smtClean="0">
                <a:latin typeface="ＭＳ Ｐ明朝" panose="02020600040205080304" pitchFamily="18" charset="-128"/>
                <a:ea typeface="ＭＳ Ｐ明朝" panose="02020600040205080304" pitchFamily="18" charset="-128"/>
              </a:rPr>
              <a:t>]</a:t>
            </a:r>
          </a:p>
          <a:p>
            <a:pPr>
              <a:lnSpc>
                <a:spcPts val="2400"/>
              </a:lnSpc>
            </a:pPr>
            <a:endParaRPr lang="ja-JP" altLang="ja-JP" sz="1400" dirty="0">
              <a:latin typeface="+mn-ea"/>
            </a:endParaRPr>
          </a:p>
          <a:p>
            <a:pPr>
              <a:lnSpc>
                <a:spcPts val="2400"/>
              </a:lnSpc>
            </a:pPr>
            <a:r>
              <a:rPr lang="en-US" altLang="ja-JP" sz="1400" dirty="0">
                <a:latin typeface="+mn-ea"/>
              </a:rPr>
              <a:t>[</a:t>
            </a:r>
            <a:r>
              <a:rPr lang="ja-JP" altLang="ja-JP" sz="1400" dirty="0">
                <a:latin typeface="+mn-ea"/>
              </a:rPr>
              <a:t>退職手当に対する税金</a:t>
            </a:r>
            <a:r>
              <a:rPr lang="en-US" altLang="ja-JP" sz="1400" dirty="0">
                <a:latin typeface="+mn-ea"/>
              </a:rPr>
              <a:t>]</a:t>
            </a:r>
            <a:endParaRPr lang="ja-JP" altLang="ja-JP" sz="1400" dirty="0">
              <a:latin typeface="+mn-ea"/>
            </a:endParaRPr>
          </a:p>
          <a:p>
            <a:pPr>
              <a:lnSpc>
                <a:spcPts val="2400"/>
              </a:lnSpc>
            </a:pPr>
            <a:r>
              <a:rPr lang="ja-JP" altLang="ja-JP" sz="1400" dirty="0" smtClean="0">
                <a:latin typeface="ＭＳ Ｐ明朝" panose="02020600040205080304" pitchFamily="18" charset="-128"/>
                <a:ea typeface="ＭＳ Ｐ明朝" panose="02020600040205080304" pitchFamily="18" charset="-128"/>
              </a:rPr>
              <a:t>１</a:t>
            </a:r>
            <a:r>
              <a:rPr lang="ja-JP" altLang="en-US"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税額</a:t>
            </a:r>
            <a:r>
              <a:rPr lang="ja-JP" altLang="ja-JP" sz="1400" dirty="0">
                <a:latin typeface="ＭＳ Ｐ明朝" panose="02020600040205080304" pitchFamily="18" charset="-128"/>
                <a:ea typeface="ＭＳ Ｐ明朝" panose="02020600040205080304" pitchFamily="18" charset="-128"/>
              </a:rPr>
              <a:t>の算出</a:t>
            </a:r>
          </a:p>
          <a:p>
            <a:pPr>
              <a:lnSpc>
                <a:spcPts val="2400"/>
              </a:lnSpc>
            </a:pP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所得税</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市町村民税及び県民税は退職手当から勤続年数に応じて算出された</a:t>
            </a:r>
            <a:r>
              <a:rPr lang="ja-JP" altLang="ja-JP" sz="1400" dirty="0" smtClean="0">
                <a:latin typeface="ＭＳ Ｐ明朝" panose="02020600040205080304" pitchFamily="18" charset="-128"/>
                <a:ea typeface="ＭＳ Ｐ明朝" panose="02020600040205080304" pitchFamily="18" charset="-128"/>
              </a:rPr>
              <a:t>退職</a:t>
            </a:r>
            <a:r>
              <a:rPr lang="en-US" altLang="ja-JP" sz="1400" dirty="0" smtClean="0">
                <a:latin typeface="ＭＳ Ｐ明朝" panose="02020600040205080304" pitchFamily="18" charset="-128"/>
                <a:ea typeface="ＭＳ Ｐ明朝" panose="02020600040205080304" pitchFamily="18" charset="-128"/>
              </a:rPr>
              <a:t>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所得控除額を控除した額を基に計算されます｡この場合の勤続年数は</a:t>
            </a:r>
            <a:r>
              <a:rPr lang="en-US" altLang="ja-JP" sz="1400" dirty="0" smtClean="0">
                <a:latin typeface="ＭＳ Ｐ明朝" panose="02020600040205080304" pitchFamily="18" charset="-128"/>
                <a:ea typeface="ＭＳ Ｐ明朝" panose="02020600040205080304" pitchFamily="18" charset="-128"/>
              </a:rPr>
              <a:t>,</a:t>
            </a:r>
            <a:r>
              <a:rPr lang="ja-JP" altLang="ja-JP" sz="1400" dirty="0" smtClean="0">
                <a:latin typeface="ＭＳ Ｐ明朝" panose="02020600040205080304" pitchFamily="18" charset="-128"/>
                <a:ea typeface="ＭＳ Ｐ明朝" panose="02020600040205080304" pitchFamily="18" charset="-128"/>
              </a:rPr>
              <a:t>休職等があって</a:t>
            </a:r>
            <a:r>
              <a:rPr lang="en-US" altLang="ja-JP" sz="1400" dirty="0" smtClean="0">
                <a:latin typeface="ＭＳ Ｐ明朝" panose="02020600040205080304" pitchFamily="18" charset="-128"/>
                <a:ea typeface="ＭＳ Ｐ明朝" panose="02020600040205080304" pitchFamily="18" charset="-128"/>
              </a:rPr>
              <a:t> </a:t>
            </a:r>
          </a:p>
          <a:p>
            <a:pPr>
              <a:lnSpc>
                <a:spcPts val="2400"/>
              </a:lnSpc>
            </a:pPr>
            <a:r>
              <a:rPr lang="en-US" altLang="ja-JP" sz="1400" dirty="0" smtClean="0">
                <a:latin typeface="ＭＳ Ｐ明朝" panose="02020600040205080304" pitchFamily="18" charset="-128"/>
                <a:ea typeface="ＭＳ Ｐ明朝" panose="02020600040205080304" pitchFamily="18" charset="-128"/>
              </a:rPr>
              <a:t> </a:t>
            </a:r>
            <a:r>
              <a:rPr lang="ja-JP" altLang="ja-JP" sz="1400" dirty="0" err="1" smtClean="0">
                <a:latin typeface="ＭＳ Ｐ明朝" panose="02020600040205080304" pitchFamily="18" charset="-128"/>
                <a:ea typeface="ＭＳ Ｐ明朝" panose="02020600040205080304" pitchFamily="18" charset="-128"/>
              </a:rPr>
              <a:t>も</a:t>
            </a:r>
            <a:r>
              <a:rPr lang="ja-JP" altLang="ja-JP" sz="1400" dirty="0" err="1">
                <a:latin typeface="ＭＳ Ｐ明朝" panose="02020600040205080304" pitchFamily="18" charset="-128"/>
                <a:ea typeface="ＭＳ Ｐ明朝" panose="02020600040205080304" pitchFamily="18" charset="-128"/>
              </a:rPr>
              <a:t>減</a:t>
            </a:r>
            <a:r>
              <a:rPr lang="ja-JP" altLang="ja-JP" sz="1400" dirty="0">
                <a:latin typeface="ＭＳ Ｐ明朝" panose="02020600040205080304" pitchFamily="18" charset="-128"/>
                <a:ea typeface="ＭＳ Ｐ明朝" panose="02020600040205080304" pitchFamily="18" charset="-128"/>
              </a:rPr>
              <a:t>算しないで計算し</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１年未満の端数があるときは切り上げて年数を求めます｡ </a:t>
            </a: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ja-JP" altLang="en-US" sz="1400" dirty="0" smtClean="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例えば</a:t>
            </a:r>
            <a:r>
              <a:rPr lang="en-US" altLang="ja-JP" sz="1400" dirty="0">
                <a:latin typeface="ＭＳ Ｐ明朝" panose="02020600040205080304" pitchFamily="18" charset="-128"/>
                <a:ea typeface="ＭＳ Ｐ明朝" panose="02020600040205080304" pitchFamily="18" charset="-128"/>
              </a:rPr>
              <a:t>, 30</a:t>
            </a:r>
            <a:r>
              <a:rPr lang="ja-JP" altLang="ja-JP" sz="1400" dirty="0">
                <a:latin typeface="ＭＳ Ｐ明朝" panose="02020600040205080304" pitchFamily="18" charset="-128"/>
                <a:ea typeface="ＭＳ Ｐ明朝" panose="02020600040205080304" pitchFamily="18" charset="-128"/>
              </a:rPr>
              <a:t>年１か月という場合は</a:t>
            </a:r>
            <a:r>
              <a:rPr lang="en-US" altLang="ja-JP" sz="1400" dirty="0">
                <a:latin typeface="ＭＳ Ｐ明朝" panose="02020600040205080304" pitchFamily="18" charset="-128"/>
                <a:ea typeface="ＭＳ Ｐ明朝" panose="02020600040205080304" pitchFamily="18" charset="-128"/>
              </a:rPr>
              <a:t>, </a:t>
            </a:r>
            <a:r>
              <a:rPr lang="ja-JP" altLang="ja-JP" sz="1400" dirty="0">
                <a:latin typeface="ＭＳ Ｐ明朝" panose="02020600040205080304" pitchFamily="18" charset="-128"/>
                <a:ea typeface="ＭＳ Ｐ明朝" panose="02020600040205080304" pitchFamily="18" charset="-128"/>
              </a:rPr>
              <a:t>１か月を切り上げて</a:t>
            </a:r>
            <a:r>
              <a:rPr lang="en-US" altLang="ja-JP" sz="1400" dirty="0">
                <a:latin typeface="ＭＳ Ｐ明朝" panose="02020600040205080304" pitchFamily="18" charset="-128"/>
                <a:ea typeface="ＭＳ Ｐ明朝" panose="02020600040205080304" pitchFamily="18" charset="-128"/>
              </a:rPr>
              <a:t>31</a:t>
            </a:r>
            <a:r>
              <a:rPr lang="ja-JP" altLang="ja-JP" sz="1400" dirty="0">
                <a:latin typeface="ＭＳ Ｐ明朝" panose="02020600040205080304" pitchFamily="18" charset="-128"/>
                <a:ea typeface="ＭＳ Ｐ明朝" panose="02020600040205080304" pitchFamily="18" charset="-128"/>
              </a:rPr>
              <a:t>年として退職所得控除額を</a:t>
            </a:r>
            <a:r>
              <a:rPr lang="ja-JP" altLang="ja-JP" sz="1400" dirty="0" smtClean="0">
                <a:latin typeface="ＭＳ Ｐ明朝" panose="02020600040205080304" pitchFamily="18" charset="-128"/>
                <a:ea typeface="ＭＳ Ｐ明朝" panose="02020600040205080304" pitchFamily="18" charset="-128"/>
              </a:rPr>
              <a:t>計</a:t>
            </a:r>
            <a:endParaRPr lang="en-US" altLang="ja-JP" sz="1400" dirty="0" smtClean="0">
              <a:latin typeface="ＭＳ Ｐ明朝" panose="02020600040205080304" pitchFamily="18" charset="-128"/>
              <a:ea typeface="ＭＳ Ｐ明朝" panose="02020600040205080304" pitchFamily="18" charset="-128"/>
            </a:endParaRPr>
          </a:p>
          <a:p>
            <a:pPr>
              <a:lnSpc>
                <a:spcPts val="2400"/>
              </a:lnSpc>
            </a:pPr>
            <a:r>
              <a:rPr lang="en-US" altLang="ja-JP" sz="1400" dirty="0">
                <a:latin typeface="ＭＳ Ｐ明朝" panose="02020600040205080304" pitchFamily="18" charset="-128"/>
                <a:ea typeface="ＭＳ Ｐ明朝" panose="02020600040205080304" pitchFamily="18" charset="-128"/>
              </a:rPr>
              <a:t> </a:t>
            </a:r>
            <a:r>
              <a:rPr lang="ja-JP" altLang="ja-JP" sz="1400" dirty="0" smtClean="0">
                <a:latin typeface="ＭＳ Ｐ明朝" panose="02020600040205080304" pitchFamily="18" charset="-128"/>
                <a:ea typeface="ＭＳ Ｐ明朝" panose="02020600040205080304" pitchFamily="18" charset="-128"/>
              </a:rPr>
              <a:t>算</a:t>
            </a:r>
            <a:r>
              <a:rPr lang="ja-JP" altLang="ja-JP" sz="1400" dirty="0">
                <a:latin typeface="ＭＳ Ｐ明朝" panose="02020600040205080304" pitchFamily="18" charset="-128"/>
                <a:ea typeface="ＭＳ Ｐ明朝" panose="02020600040205080304" pitchFamily="18" charset="-128"/>
              </a:rPr>
              <a:t>します｡ </a:t>
            </a:r>
          </a:p>
          <a:p>
            <a:r>
              <a:rPr lang="en-US" altLang="ja-JP" sz="1400" dirty="0"/>
              <a:t> </a:t>
            </a:r>
            <a:endParaRPr lang="ja-JP" altLang="ja-JP" sz="1400" dirty="0"/>
          </a:p>
          <a:p>
            <a:pPr marL="12702">
              <a:spcBef>
                <a:spcPts val="100"/>
              </a:spcBef>
            </a:pPr>
            <a:endParaRPr sz="1400" dirty="0">
              <a:latin typeface="PMingLiU"/>
              <a:cs typeface="PMingLiU"/>
            </a:endParaRP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3450" y="5041900"/>
            <a:ext cx="609600" cy="609600"/>
          </a:xfrm>
          <a:prstGeom prst="rect">
            <a:avLst/>
          </a:prstGeom>
        </p:spPr>
      </p:pic>
    </p:spTree>
    <p:extLst>
      <p:ext uri="{BB962C8B-B14F-4D97-AF65-F5344CB8AC3E}">
        <p14:creationId xmlns:p14="http://schemas.microsoft.com/office/powerpoint/2010/main" val="892438717"/>
      </p:ext>
    </p:extLst>
  </p:cSld>
  <p:clrMapOvr>
    <a:masterClrMapping/>
  </p:clrMapOvr>
  <mc:AlternateContent xmlns:mc="http://schemas.openxmlformats.org/markup-compatibility/2006" xmlns:p14="http://schemas.microsoft.com/office/powerpoint/2010/main">
    <mc:Choice Requires="p14">
      <p:transition spd="slow" p14:dur="2000" advClick="0" advTm="82000"/>
    </mc:Choice>
    <mc:Fallback xmlns="">
      <p:transition spd="slow" advClick="0" advTm="8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502</Words>
  <Application>Microsoft Office PowerPoint</Application>
  <PresentationFormat>ユーザー設定</PresentationFormat>
  <Paragraphs>237</Paragraphs>
  <Slides>8</Slides>
  <Notes>0</Notes>
  <HiddenSlides>0</HiddenSlides>
  <MMClips>8</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8</vt:i4>
      </vt:variant>
    </vt:vector>
  </HeadingPairs>
  <TitlesOfParts>
    <vt:vector size="16" baseType="lpstr">
      <vt:lpstr>MingLiU_HKSCS</vt:lpstr>
      <vt:lpstr>ＭＳ Ｐゴシック</vt:lpstr>
      <vt:lpstr>ＭＳ Ｐ明朝</vt:lpstr>
      <vt:lpstr>PMingLiU</vt:lpstr>
      <vt:lpstr>Calibri</vt:lpstr>
      <vt:lpstr>Times New Roman</vt:lpstr>
      <vt:lpstr>Office Theme</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2023-01-16T02:17:31Z</dcterms:created>
  <dcterms:modified xsi:type="dcterms:W3CDTF">2023-01-16T02:17:57Z</dcterms:modified>
</cp:coreProperties>
</file>