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
  </p:notesMasterIdLst>
  <p:handoutMasterIdLst>
    <p:handoutMasterId r:id="rId9"/>
  </p:handoutMasterIdLst>
  <p:sldIdLst>
    <p:sldId id="276" r:id="rId2"/>
    <p:sldId id="273" r:id="rId3"/>
    <p:sldId id="285" r:id="rId4"/>
    <p:sldId id="286" r:id="rId5"/>
    <p:sldId id="274" r:id="rId6"/>
    <p:sldId id="288" r:id="rId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Q16x5qWNy3NM3hqClh+MA==" hashData="0US/XEG2ke39KOpmDIFyncicKFjVFaTS/vgwmfl7O5/3RLfD3MZZjwpm75c4lsz7b403teGeDhu/KiZcNy9+x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99CC"/>
    <a:srgbClr val="FFCCFF"/>
    <a:srgbClr val="CCFFCC"/>
    <a:srgbClr val="99FF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9" autoAdjust="0"/>
    <p:restoredTop sz="92662" autoAdjust="0"/>
  </p:normalViewPr>
  <p:slideViewPr>
    <p:cSldViewPr snapToGrid="0">
      <p:cViewPr varScale="1">
        <p:scale>
          <a:sx n="69" d="100"/>
          <a:sy n="69" d="100"/>
        </p:scale>
        <p:origin x="792" y="60"/>
      </p:cViewPr>
      <p:guideLst/>
    </p:cSldViewPr>
  </p:slideViewPr>
  <p:notesTextViewPr>
    <p:cViewPr>
      <p:scale>
        <a:sx n="1" d="1"/>
        <a:sy n="1" d="1"/>
      </p:scale>
      <p:origin x="0" y="0"/>
    </p:cViewPr>
  </p:notesTextViewPr>
  <p:sorterViewPr>
    <p:cViewPr>
      <p:scale>
        <a:sx n="100" d="100"/>
        <a:sy n="100" d="100"/>
      </p:scale>
      <p:origin x="0" y="-2028"/>
    </p:cViewPr>
  </p:sorterViewPr>
  <p:notesViewPr>
    <p:cSldViewPr snapToGrid="0">
      <p:cViewPr varScale="1">
        <p:scale>
          <a:sx n="80" d="100"/>
          <a:sy n="80" d="100"/>
        </p:scale>
        <p:origin x="40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413" cy="4949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4981"/>
          </a:xfrm>
          <a:prstGeom prst="rect">
            <a:avLst/>
          </a:prstGeom>
        </p:spPr>
        <p:txBody>
          <a:bodyPr vert="horz" lIns="91440" tIns="45720" rIns="91440" bIns="45720" rtlCol="0"/>
          <a:lstStyle>
            <a:lvl1pPr algn="r">
              <a:defRPr sz="1200"/>
            </a:lvl1pPr>
          </a:lstStyle>
          <a:p>
            <a:fld id="{28D972D0-AB0D-43E7-B02C-A8B3B7A8C6B7}" type="datetimeFigureOut">
              <a:rPr kumimoji="1" lang="ja-JP" altLang="en-US" smtClean="0"/>
              <a:t>2023/1/16</a:t>
            </a:fld>
            <a:endParaRPr kumimoji="1" lang="ja-JP" altLang="en-US"/>
          </a:p>
        </p:txBody>
      </p:sp>
      <p:sp>
        <p:nvSpPr>
          <p:cNvPr id="4" name="フッター プレースホルダー 3"/>
          <p:cNvSpPr>
            <a:spLocks noGrp="1"/>
          </p:cNvSpPr>
          <p:nvPr>
            <p:ph type="ftr" sz="quarter" idx="2"/>
          </p:nvPr>
        </p:nvSpPr>
        <p:spPr>
          <a:xfrm>
            <a:off x="2" y="9371333"/>
            <a:ext cx="2919413" cy="49498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333"/>
            <a:ext cx="2919412" cy="494981"/>
          </a:xfrm>
          <a:prstGeom prst="rect">
            <a:avLst/>
          </a:prstGeom>
        </p:spPr>
        <p:txBody>
          <a:bodyPr vert="horz" lIns="91440" tIns="45720" rIns="91440" bIns="45720" rtlCol="0" anchor="b"/>
          <a:lstStyle>
            <a:lvl1pPr algn="r">
              <a:defRPr sz="1200"/>
            </a:lvl1pPr>
          </a:lstStyle>
          <a:p>
            <a:fld id="{7AEF8203-821E-4E94-A911-958E7A50C0E9}" type="slidenum">
              <a:rPr kumimoji="1" lang="ja-JP" altLang="en-US" smtClean="0"/>
              <a:t>‹#›</a:t>
            </a:fld>
            <a:endParaRPr kumimoji="1" lang="ja-JP" altLang="en-US"/>
          </a:p>
        </p:txBody>
      </p:sp>
    </p:spTree>
    <p:extLst>
      <p:ext uri="{BB962C8B-B14F-4D97-AF65-F5344CB8AC3E}">
        <p14:creationId xmlns:p14="http://schemas.microsoft.com/office/powerpoint/2010/main" val="3827896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1" cy="495029"/>
          </a:xfrm>
          <a:prstGeom prst="rect">
            <a:avLst/>
          </a:prstGeom>
        </p:spPr>
        <p:txBody>
          <a:bodyPr vert="horz" lIns="91440" tIns="45720" rIns="91440" bIns="45720" rtlCol="0"/>
          <a:lstStyle>
            <a:lvl1pPr algn="r">
              <a:defRPr sz="1200"/>
            </a:lvl1pPr>
          </a:lstStyle>
          <a:p>
            <a:fld id="{BA495C1F-CD32-4665-970B-C5FE7AD19224}" type="datetimeFigureOut">
              <a:rPr kumimoji="1" lang="ja-JP" altLang="en-US" smtClean="0"/>
              <a:t>2023/1/16</a:t>
            </a:fld>
            <a:endParaRPr kumimoji="1" lang="ja-JP" altLang="en-US"/>
          </a:p>
        </p:txBody>
      </p:sp>
      <p:sp>
        <p:nvSpPr>
          <p:cNvPr id="4" name="スライド イメージ プレースホルダー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7"/>
            <a:ext cx="2918831" cy="495028"/>
          </a:xfrm>
          <a:prstGeom prst="rect">
            <a:avLst/>
          </a:prstGeom>
        </p:spPr>
        <p:txBody>
          <a:bodyPr vert="horz" lIns="91440" tIns="45720" rIns="91440" bIns="45720" rtlCol="0" anchor="b"/>
          <a:lstStyle>
            <a:lvl1pPr algn="r">
              <a:defRPr sz="1200"/>
            </a:lvl1pPr>
          </a:lstStyle>
          <a:p>
            <a:fld id="{78732B4C-F06C-4D63-B176-5A678AF41A07}" type="slidenum">
              <a:rPr kumimoji="1" lang="ja-JP" altLang="en-US" smtClean="0"/>
              <a:t>‹#›</a:t>
            </a:fld>
            <a:endParaRPr kumimoji="1" lang="ja-JP" altLang="en-US"/>
          </a:p>
        </p:txBody>
      </p:sp>
    </p:spTree>
    <p:extLst>
      <p:ext uri="{BB962C8B-B14F-4D97-AF65-F5344CB8AC3E}">
        <p14:creationId xmlns:p14="http://schemas.microsoft.com/office/powerpoint/2010/main" val="6592453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effectLst/>
                <a:latin typeface="+mn-ea"/>
                <a:ea typeface="+mn-ea"/>
                <a:cs typeface="Times New Roman" panose="02020603050405020304" pitchFamily="18" charset="0"/>
              </a:rPr>
              <a:t>　</a:t>
            </a:r>
            <a:r>
              <a:rPr lang="ja-JP" altLang="ja-JP" sz="1200" dirty="0">
                <a:effectLst/>
                <a:latin typeface="+mn-ea"/>
                <a:ea typeface="+mn-ea"/>
                <a:cs typeface="Times New Roman" panose="02020603050405020304" pitchFamily="18" charset="0"/>
              </a:rPr>
              <a:t>退職後に再任用，任期付，臨時的任用，会計年度任用職員となられる方の互助組合の加入等について説明します。</a:t>
            </a:r>
            <a:endParaRPr kumimoji="1" lang="ja-JP" altLang="en-US" sz="1200" dirty="0">
              <a:latin typeface="+mn-ea"/>
              <a:ea typeface="+mn-ea"/>
            </a:endParaRPr>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1</a:t>
            </a:fld>
            <a:endParaRPr kumimoji="1" lang="ja-JP" altLang="en-US"/>
          </a:p>
        </p:txBody>
      </p:sp>
    </p:spTree>
    <p:extLst>
      <p:ext uri="{BB962C8B-B14F-4D97-AF65-F5344CB8AC3E}">
        <p14:creationId xmlns:p14="http://schemas.microsoft.com/office/powerpoint/2010/main" val="406500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　</a:t>
            </a:r>
            <a:r>
              <a:rPr lang="ja-JP" altLang="ja-JP" sz="1200" dirty="0">
                <a:effectLst/>
                <a:latin typeface="+mn-ea"/>
                <a:ea typeface="+mn-ea"/>
                <a:cs typeface="Times New Roman" panose="02020603050405020304" pitchFamily="18" charset="0"/>
              </a:rPr>
              <a:t>まず，任用期間に定めのある職員のうち，公立学校共済組合広島支部の組合員資格を取得した職員</a:t>
            </a:r>
            <a:r>
              <a:rPr lang="ja-JP" altLang="en-US" sz="1200" dirty="0">
                <a:effectLst/>
                <a:latin typeface="+mn-ea"/>
                <a:ea typeface="+mn-ea"/>
                <a:cs typeface="Times New Roman" panose="02020603050405020304" pitchFamily="18" charset="0"/>
              </a:rPr>
              <a:t>の方</a:t>
            </a:r>
            <a:r>
              <a:rPr lang="ja-JP" altLang="en-US" sz="1200">
                <a:effectLst/>
                <a:latin typeface="+mn-ea"/>
                <a:ea typeface="+mn-ea"/>
                <a:cs typeface="Times New Roman" panose="02020603050405020304" pitchFamily="18" charset="0"/>
              </a:rPr>
              <a:t>は</a:t>
            </a:r>
            <a:r>
              <a:rPr lang="ja-JP" altLang="ja-JP" sz="1200">
                <a:effectLst/>
                <a:latin typeface="+mn-ea"/>
                <a:ea typeface="+mn-ea"/>
                <a:cs typeface="Times New Roman" panose="02020603050405020304" pitchFamily="18" charset="0"/>
              </a:rPr>
              <a:t>，希望</a:t>
            </a:r>
            <a:r>
              <a:rPr lang="ja-JP" altLang="ja-JP" sz="1200" dirty="0">
                <a:effectLst/>
                <a:latin typeface="+mn-ea"/>
                <a:ea typeface="+mn-ea"/>
                <a:cs typeface="Times New Roman" panose="02020603050405020304" pitchFamily="18" charset="0"/>
              </a:rPr>
              <a:t>により現職制度へ再加入できます。</a:t>
            </a:r>
            <a:r>
              <a:rPr kumimoji="1" lang="ja-JP" altLang="ja-JP" sz="1200" kern="1200" dirty="0">
                <a:solidFill>
                  <a:schemeClr val="tx1"/>
                </a:solidFill>
                <a:effectLst/>
                <a:latin typeface="+mn-ea"/>
                <a:ea typeface="+mn-ea"/>
                <a:cs typeface="+mn-cs"/>
              </a:rPr>
              <a:t>現職制度と退職医療制度の重複加入はできませんので，希望者はご注意ください。</a:t>
            </a:r>
            <a:endParaRPr kumimoji="1" lang="en-US" altLang="ja-JP" sz="1200" kern="1200" dirty="0">
              <a:solidFill>
                <a:schemeClr val="tx1"/>
              </a:solidFill>
              <a:effectLst/>
              <a:latin typeface="+mn-ea"/>
              <a:ea typeface="+mn-ea"/>
              <a:cs typeface="+mn-cs"/>
            </a:endParaRPr>
          </a:p>
          <a:p>
            <a:r>
              <a:rPr kumimoji="1" lang="ja-JP" altLang="en-US" sz="1200" kern="1200" dirty="0">
                <a:solidFill>
                  <a:schemeClr val="tx1"/>
                </a:solidFill>
                <a:effectLst/>
                <a:latin typeface="+mn-ea"/>
                <a:ea typeface="+mn-ea"/>
                <a:cs typeface="+mn-cs"/>
              </a:rPr>
              <a:t>　</a:t>
            </a:r>
            <a:r>
              <a:rPr lang="ja-JP" altLang="ja-JP" sz="1200" dirty="0">
                <a:effectLst/>
                <a:latin typeface="+mn-ea"/>
                <a:ea typeface="+mn-ea"/>
                <a:cs typeface="Times New Roman" panose="02020603050405020304" pitchFamily="18" charset="0"/>
              </a:rPr>
              <a:t>加入を希望される方は，必ず任用開始から</a:t>
            </a:r>
            <a:r>
              <a:rPr lang="en-US" altLang="ja-JP" sz="1200" dirty="0">
                <a:effectLst/>
                <a:latin typeface="+mn-ea"/>
                <a:ea typeface="+mn-ea"/>
                <a:cs typeface="Times New Roman" panose="02020603050405020304" pitchFamily="18" charset="0"/>
              </a:rPr>
              <a:t>20</a:t>
            </a:r>
            <a:r>
              <a:rPr lang="ja-JP" altLang="ja-JP" sz="1200" dirty="0">
                <a:effectLst/>
                <a:latin typeface="+mn-ea"/>
                <a:ea typeface="+mn-ea"/>
                <a:cs typeface="Times New Roman" panose="02020603050405020304" pitchFamily="18" charset="0"/>
              </a:rPr>
              <a:t>日以内に加入申込書を提出してください。</a:t>
            </a:r>
            <a:endParaRPr kumimoji="1" lang="ja-JP" altLang="en-US" sz="1000" dirty="0">
              <a:latin typeface="+mn-ea"/>
              <a:ea typeface="+mn-ea"/>
            </a:endParaRPr>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2</a:t>
            </a:fld>
            <a:endParaRPr kumimoji="1" lang="ja-JP" altLang="en-US"/>
          </a:p>
        </p:txBody>
      </p:sp>
    </p:spTree>
    <p:extLst>
      <p:ext uri="{BB962C8B-B14F-4D97-AF65-F5344CB8AC3E}">
        <p14:creationId xmlns:p14="http://schemas.microsoft.com/office/powerpoint/2010/main" val="96700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様式は互助組合ホームページからダウンロードしてください。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　有期職員用と短時間会計年度任用職員用の様式がありますので，御自身の任用形態に合った様式を使用してください。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3</a:t>
            </a:fld>
            <a:endParaRPr kumimoji="1" lang="ja-JP" altLang="en-US"/>
          </a:p>
        </p:txBody>
      </p:sp>
    </p:spTree>
    <p:extLst>
      <p:ext uri="{BB962C8B-B14F-4D97-AF65-F5344CB8AC3E}">
        <p14:creationId xmlns:p14="http://schemas.microsoft.com/office/powerpoint/2010/main" val="729252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提出書類は左か中央の申込書になります。所属を通して，</a:t>
            </a:r>
            <a:r>
              <a:rPr kumimoji="1" lang="en-US" altLang="ja-JP" dirty="0"/>
              <a:t>20</a:t>
            </a:r>
            <a:r>
              <a:rPr kumimoji="1" lang="ja-JP" altLang="en-US" dirty="0"/>
              <a:t>日以内に提出してください。</a:t>
            </a: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4</a:t>
            </a:fld>
            <a:endParaRPr kumimoji="1" lang="ja-JP" altLang="en-US"/>
          </a:p>
        </p:txBody>
      </p:sp>
    </p:spTree>
    <p:extLst>
      <p:ext uri="{BB962C8B-B14F-4D97-AF65-F5344CB8AC3E}">
        <p14:creationId xmlns:p14="http://schemas.microsoft.com/office/powerpoint/2010/main" val="152571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effectLst/>
                <a:latin typeface="游ゴシック" panose="020B0400000000000000" pitchFamily="50" charset="-128"/>
                <a:ea typeface="游ゴシック" panose="020B0400000000000000" pitchFamily="50" charset="-128"/>
                <a:cs typeface="Times New Roman" panose="02020603050405020304" pitchFamily="18" charset="0"/>
              </a:rPr>
              <a:t>　一方で，</a:t>
            </a:r>
            <a:r>
              <a:rPr lang="ja-JP" altLang="ja-JP" sz="1200" dirty="0">
                <a:effectLst/>
                <a:latin typeface="+mn-ea"/>
                <a:ea typeface="+mn-ea"/>
                <a:cs typeface="Times New Roman" panose="02020603050405020304" pitchFamily="18" charset="0"/>
              </a:rPr>
              <a:t>公立学校共済組合広島支部の組合員資格がない方は再加入できません。</a:t>
            </a:r>
            <a:endParaRPr lang="en-US" altLang="ja-JP" sz="1200" dirty="0">
              <a:effectLst/>
              <a:latin typeface="+mn-ea"/>
              <a:ea typeface="+mn-ea"/>
              <a:cs typeface="Times New Roman" panose="02020603050405020304" pitchFamily="18" charset="0"/>
            </a:endParaRPr>
          </a:p>
          <a:p>
            <a:r>
              <a:rPr kumimoji="1" lang="ja-JP" altLang="ja-JP" sz="1200" kern="1200" dirty="0">
                <a:solidFill>
                  <a:schemeClr val="tx1"/>
                </a:solidFill>
                <a:effectLst/>
                <a:latin typeface="+mn-ea"/>
                <a:ea typeface="+mn-ea"/>
                <a:cs typeface="+mn-cs"/>
              </a:rPr>
              <a:t>　また，広島市費の方</a:t>
            </a:r>
            <a:r>
              <a:rPr kumimoji="1" lang="ja-JP" altLang="en-US" sz="1200" kern="1200" dirty="0">
                <a:solidFill>
                  <a:schemeClr val="tx1"/>
                </a:solidFill>
                <a:effectLst/>
                <a:latin typeface="+mn-ea"/>
                <a:ea typeface="+mn-ea"/>
                <a:cs typeface="+mn-cs"/>
              </a:rPr>
              <a:t>も</a:t>
            </a:r>
            <a:r>
              <a:rPr kumimoji="1" lang="ja-JP" altLang="ja-JP" sz="1200" kern="1200" dirty="0">
                <a:solidFill>
                  <a:schemeClr val="tx1"/>
                </a:solidFill>
                <a:effectLst/>
                <a:latin typeface="+mn-ea"/>
                <a:ea typeface="+mn-ea"/>
                <a:cs typeface="+mn-cs"/>
              </a:rPr>
              <a:t>，再任用職員以外は現職制度へ加入できません。</a:t>
            </a:r>
          </a:p>
          <a:p>
            <a:r>
              <a:rPr kumimoji="1" lang="ja-JP" altLang="ja-JP" sz="1200" kern="1200" dirty="0">
                <a:solidFill>
                  <a:schemeClr val="tx1"/>
                </a:solidFill>
                <a:effectLst/>
                <a:latin typeface="+mn-lt"/>
                <a:ea typeface="+mn-ea"/>
                <a:cs typeface="+mn-cs"/>
              </a:rPr>
              <a:t>　</a:t>
            </a:r>
            <a:endParaRPr kumimoji="1" lang="ja-JP" altLang="en-US" dirty="0"/>
          </a:p>
        </p:txBody>
      </p:sp>
      <p:sp>
        <p:nvSpPr>
          <p:cNvPr id="4" name="スライド番号プレースホルダー 3"/>
          <p:cNvSpPr>
            <a:spLocks noGrp="1"/>
          </p:cNvSpPr>
          <p:nvPr>
            <p:ph type="sldNum" sz="quarter" idx="10"/>
          </p:nvPr>
        </p:nvSpPr>
        <p:spPr/>
        <p:txBody>
          <a:bodyPr/>
          <a:lstStyle/>
          <a:p>
            <a:fld id="{78732B4C-F06C-4D63-B176-5A678AF41A07}" type="slidenum">
              <a:rPr kumimoji="1" lang="ja-JP" altLang="en-US" smtClean="0"/>
              <a:t>5</a:t>
            </a:fld>
            <a:endParaRPr kumimoji="1" lang="ja-JP" altLang="en-US"/>
          </a:p>
        </p:txBody>
      </p:sp>
    </p:spTree>
    <p:extLst>
      <p:ext uri="{BB962C8B-B14F-4D97-AF65-F5344CB8AC3E}">
        <p14:creationId xmlns:p14="http://schemas.microsoft.com/office/powerpoint/2010/main" val="2647709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200" kern="100" dirty="0">
                <a:effectLst/>
                <a:latin typeface="+mn-ea"/>
                <a:ea typeface="+mn-ea"/>
                <a:cs typeface="Times New Roman" panose="02020603050405020304" pitchFamily="18" charset="0"/>
              </a:rPr>
              <a:t>以上が互助組合の手続きの説明になりますが，毎年退職組合員の方から多くある質問について，互助組合ホームページの「よくある質問」にも載せておりますので，ご参照ください。また，ご不明なことがありましたら，互助組合までお問合せください。</a:t>
            </a:r>
          </a:p>
          <a:p>
            <a:r>
              <a:rPr lang="ja-JP" altLang="ja-JP" sz="1200" dirty="0">
                <a:effectLst/>
                <a:latin typeface="+mn-ea"/>
                <a:ea typeface="+mn-ea"/>
                <a:cs typeface="Times New Roman" panose="02020603050405020304" pitchFamily="18" charset="0"/>
              </a:rPr>
              <a:t>　以上で互助組合の説明を終わります。ありがとうございました。</a:t>
            </a:r>
            <a:endParaRPr kumimoji="1" lang="ja-JP" altLang="en-US" sz="1200" dirty="0">
              <a:latin typeface="+mn-ea"/>
              <a:ea typeface="+mn-ea"/>
            </a:endParaRPr>
          </a:p>
        </p:txBody>
      </p:sp>
      <p:sp>
        <p:nvSpPr>
          <p:cNvPr id="4" name="スライド番号プレースホルダー 3"/>
          <p:cNvSpPr>
            <a:spLocks noGrp="1"/>
          </p:cNvSpPr>
          <p:nvPr>
            <p:ph type="sldNum" sz="quarter" idx="5"/>
          </p:nvPr>
        </p:nvSpPr>
        <p:spPr/>
        <p:txBody>
          <a:bodyPr/>
          <a:lstStyle/>
          <a:p>
            <a:fld id="{78732B4C-F06C-4D63-B176-5A678AF41A07}" type="slidenum">
              <a:rPr kumimoji="1" lang="ja-JP" altLang="en-US" smtClean="0"/>
              <a:t>6</a:t>
            </a:fld>
            <a:endParaRPr kumimoji="1" lang="ja-JP" altLang="en-US"/>
          </a:p>
        </p:txBody>
      </p:sp>
    </p:spTree>
    <p:extLst>
      <p:ext uri="{BB962C8B-B14F-4D97-AF65-F5344CB8AC3E}">
        <p14:creationId xmlns:p14="http://schemas.microsoft.com/office/powerpoint/2010/main" val="151782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D103AB-C33E-4674-BDB2-644E3632A39E}"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448800" y="6465358"/>
            <a:ext cx="2743200" cy="365125"/>
          </a:xfrm>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87590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1C8588-6C8A-4DDA-AB9E-ADFAA4AE2C17}"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30586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15C72FE-D13F-48D2-9FA5-8A0236D17512}"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74983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E721BE-BF21-4862-9EF5-D80AF6D6FD7B}"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63825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6C16F61-1CCF-4F25-A633-EB5723D307C0}" type="datetime1">
              <a:rPr kumimoji="1" lang="ja-JP" altLang="en-US" smtClean="0"/>
              <a:t>2023/1/16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271810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53E1488-8F13-4241-853A-9B52386F2DE1}" type="datetime1">
              <a:rPr kumimoji="1" lang="ja-JP" altLang="en-US" smtClean="0"/>
              <a:t>2023/1/16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15416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7889307-F1B3-43BC-A6C0-CC11B9796529}" type="datetime1">
              <a:rPr kumimoji="1" lang="ja-JP" altLang="en-US" smtClean="0"/>
              <a:t>2023/1/16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46450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0F84665-6C3E-4B27-8D74-6A53342E931C}" type="datetime1">
              <a:rPr kumimoji="1" lang="ja-JP" altLang="en-US" smtClean="0"/>
              <a:t>2023/1/16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54801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F189CA-7792-423F-AC89-AF97535EF4B6}" type="datetime1">
              <a:rPr kumimoji="1" lang="ja-JP" altLang="en-US" smtClean="0"/>
              <a:t>2023/1/16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232050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DCAC0F0-FFDA-41B5-AACA-5A7E97C9E355}" type="datetime1">
              <a:rPr kumimoji="1" lang="ja-JP" altLang="en-US" smtClean="0"/>
              <a:t>2023/1/16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6108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F29A87A-0D51-49FE-83EA-E582A508DE6F}" type="datetime1">
              <a:rPr kumimoji="1" lang="ja-JP" altLang="en-US" smtClean="0"/>
              <a:t>2023/1/16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285108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26F07-3481-4406-B343-2599D0C19CA5}" type="datetime1">
              <a:rPr kumimoji="1" lang="ja-JP" altLang="en-US" smtClean="0"/>
              <a:t>2023/1/16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1819468" y="6554258"/>
            <a:ext cx="372532" cy="303742"/>
          </a:xfrm>
          <a:prstGeom prst="rect">
            <a:avLst/>
          </a:prstGeom>
        </p:spPr>
        <p:txBody>
          <a:bodyPr vert="horz" lIns="91440" tIns="45720" rIns="91440" bIns="45720" rtlCol="0" anchor="ctr"/>
          <a:lstStyle>
            <a:lvl1pPr algn="r">
              <a:defRPr sz="1200">
                <a:solidFill>
                  <a:schemeClr val="tx1">
                    <a:tint val="75000"/>
                  </a:schemeClr>
                </a:solidFill>
              </a:defRPr>
            </a:lvl1pPr>
          </a:lstStyle>
          <a:p>
            <a:fld id="{4F4F5B68-5971-4DD5-9BAE-CFB197CB6D3D}" type="slidenum">
              <a:rPr kumimoji="1" lang="ja-JP" altLang="en-US" smtClean="0"/>
              <a:t>‹#›</a:t>
            </a:fld>
            <a:endParaRPr kumimoji="1" lang="ja-JP" altLang="en-US"/>
          </a:p>
        </p:txBody>
      </p:sp>
    </p:spTree>
    <p:extLst>
      <p:ext uri="{BB962C8B-B14F-4D97-AF65-F5344CB8AC3E}">
        <p14:creationId xmlns:p14="http://schemas.microsoft.com/office/powerpoint/2010/main" val="3718465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1969" y="2247694"/>
            <a:ext cx="10844010" cy="1260459"/>
          </a:xfrm>
        </p:spPr>
        <p:txBody>
          <a:bodyPr>
            <a:noAutofit/>
          </a:bodyPr>
          <a:lstStyle/>
          <a:p>
            <a:r>
              <a:rPr lang="ja-JP" altLang="en-US" sz="6000" b="1" u="sng" dirty="0">
                <a:uFill>
                  <a:solidFill>
                    <a:srgbClr val="FF99CC"/>
                  </a:solidFill>
                </a:uFill>
              </a:rPr>
              <a:t>退職後に有期職員 </a:t>
            </a:r>
            <a:r>
              <a:rPr lang="en-US" altLang="ja-JP" sz="6000" b="1" u="sng" dirty="0">
                <a:uFill>
                  <a:solidFill>
                    <a:srgbClr val="FF99CC"/>
                  </a:solidFill>
                </a:uFill>
              </a:rPr>
              <a:t/>
            </a:r>
            <a:br>
              <a:rPr lang="en-US" altLang="ja-JP" sz="6000" b="1" u="sng" dirty="0">
                <a:uFill>
                  <a:solidFill>
                    <a:srgbClr val="FF99CC"/>
                  </a:solidFill>
                </a:uFill>
              </a:rPr>
            </a:br>
            <a:r>
              <a:rPr lang="en-US" altLang="ja-JP" sz="3800" b="1" u="sng" dirty="0">
                <a:uFill>
                  <a:solidFill>
                    <a:srgbClr val="FF99CC"/>
                  </a:solidFill>
                </a:uFill>
              </a:rPr>
              <a:t>(</a:t>
            </a:r>
            <a:r>
              <a:rPr lang="ja-JP" altLang="en-US" sz="3800" b="1" u="sng" dirty="0">
                <a:uFill>
                  <a:solidFill>
                    <a:srgbClr val="FF99CC"/>
                  </a:solidFill>
                </a:uFill>
              </a:rPr>
              <a:t>再任用</a:t>
            </a:r>
            <a:r>
              <a:rPr lang="en-US" altLang="ja-JP" sz="3800" b="1" u="sng" dirty="0">
                <a:uFill>
                  <a:solidFill>
                    <a:srgbClr val="FF99CC"/>
                  </a:solidFill>
                </a:uFill>
              </a:rPr>
              <a:t>, </a:t>
            </a:r>
            <a:r>
              <a:rPr lang="ja-JP" altLang="en-US" sz="3800" b="1" u="sng" dirty="0">
                <a:uFill>
                  <a:solidFill>
                    <a:srgbClr val="FF99CC"/>
                  </a:solidFill>
                </a:uFill>
              </a:rPr>
              <a:t>任期付</a:t>
            </a:r>
            <a:r>
              <a:rPr lang="en-US" altLang="ja-JP" sz="3800" b="1" u="sng" dirty="0">
                <a:uFill>
                  <a:solidFill>
                    <a:srgbClr val="FF99CC"/>
                  </a:solidFill>
                </a:uFill>
              </a:rPr>
              <a:t>, </a:t>
            </a:r>
            <a:r>
              <a:rPr lang="ja-JP" altLang="en-US" sz="3800" b="1" u="sng" dirty="0">
                <a:uFill>
                  <a:solidFill>
                    <a:srgbClr val="FF99CC"/>
                  </a:solidFill>
                </a:uFill>
              </a:rPr>
              <a:t>臨時的任用，会計年度任用職員</a:t>
            </a:r>
            <a:r>
              <a:rPr lang="en-US" altLang="ja-JP" sz="3800" b="1" u="sng" dirty="0">
                <a:uFill>
                  <a:solidFill>
                    <a:srgbClr val="FF99CC"/>
                  </a:solidFill>
                </a:uFill>
              </a:rPr>
              <a:t>) </a:t>
            </a:r>
            <a:r>
              <a:rPr lang="ja-JP" altLang="en-US" sz="6000" b="1" u="sng" dirty="0">
                <a:uFill>
                  <a:solidFill>
                    <a:srgbClr val="FF99CC"/>
                  </a:solidFill>
                </a:uFill>
              </a:rPr>
              <a:t>となられる方の互助組合の加入等について</a:t>
            </a:r>
            <a:endParaRPr kumimoji="1" lang="ja-JP" altLang="en-US" sz="6000" u="sng" dirty="0">
              <a:uFill>
                <a:solidFill>
                  <a:srgbClr val="FF99CC"/>
                </a:solidFill>
              </a:uFill>
            </a:endParaRPr>
          </a:p>
        </p:txBody>
      </p:sp>
      <p:sp>
        <p:nvSpPr>
          <p:cNvPr id="4" name="テキスト ボックス 3">
            <a:extLst>
              <a:ext uri="{FF2B5EF4-FFF2-40B4-BE49-F238E27FC236}">
                <a16:creationId xmlns:a16="http://schemas.microsoft.com/office/drawing/2014/main" xmlns="" id="{5562CECB-DEAA-4406-9C52-F21C31A24D89}"/>
              </a:ext>
            </a:extLst>
          </p:cNvPr>
          <p:cNvSpPr txBox="1"/>
          <p:nvPr/>
        </p:nvSpPr>
        <p:spPr>
          <a:xfrm>
            <a:off x="921970" y="4873659"/>
            <a:ext cx="10418476" cy="1569660"/>
          </a:xfrm>
          <a:prstGeom prst="rect">
            <a:avLst/>
          </a:prstGeom>
          <a:noFill/>
        </p:spPr>
        <p:txBody>
          <a:bodyPr wrap="square" rtlCol="0">
            <a:spAutoFit/>
          </a:bodyPr>
          <a:lstStyle/>
          <a:p>
            <a:r>
              <a:rPr kumimoji="1" lang="ja-JP" altLang="en-US" sz="1600" dirty="0"/>
              <a:t>ケース①退職後に有期職員となり，公立学校共済組合の保険証を再取得する場合　　→　スライド２</a:t>
            </a:r>
            <a:r>
              <a:rPr lang="ja-JP" altLang="en-US" sz="1600" dirty="0"/>
              <a:t>～４</a:t>
            </a:r>
            <a:endParaRPr kumimoji="1" lang="en-US" altLang="ja-JP" sz="1600" dirty="0"/>
          </a:p>
          <a:p>
            <a:endParaRPr kumimoji="1" lang="en-US" altLang="ja-JP" sz="1600" dirty="0"/>
          </a:p>
          <a:p>
            <a:r>
              <a:rPr lang="ja-JP" altLang="en-US" sz="1600" dirty="0"/>
              <a:t>ケース②</a:t>
            </a:r>
            <a:r>
              <a:rPr kumimoji="1" lang="ja-JP" altLang="en-US" sz="1600" dirty="0"/>
              <a:t>退職後に有期職員となり，公立学校共済組合以外の保険証を取得する場合　</a:t>
            </a:r>
            <a:endParaRPr kumimoji="1" lang="en-US" altLang="ja-JP" sz="1600" dirty="0"/>
          </a:p>
          <a:p>
            <a:r>
              <a:rPr kumimoji="1" lang="ja-JP" altLang="en-US" sz="1600" dirty="0"/>
              <a:t>　</a:t>
            </a:r>
            <a:endParaRPr kumimoji="1" lang="en-US" altLang="ja-JP" sz="1600" dirty="0"/>
          </a:p>
          <a:p>
            <a:r>
              <a:rPr lang="ja-JP" altLang="en-US" sz="1600" dirty="0"/>
              <a:t>ケース③退職後に給与の支給が広島市費の再任用職員以外の有期職員</a:t>
            </a:r>
            <a:endParaRPr lang="en-US" altLang="ja-JP" sz="1600" dirty="0"/>
          </a:p>
          <a:p>
            <a:r>
              <a:rPr lang="ja-JP" altLang="en-US" sz="1600" dirty="0"/>
              <a:t>　　　（任期付・臨時的任用・会計年度任用職員）として採用される場合</a:t>
            </a:r>
            <a:endParaRPr lang="en-US" altLang="ja-JP" sz="1600" dirty="0"/>
          </a:p>
        </p:txBody>
      </p:sp>
      <p:sp>
        <p:nvSpPr>
          <p:cNvPr id="5" name="テキスト ボックス 4">
            <a:extLst>
              <a:ext uri="{FF2B5EF4-FFF2-40B4-BE49-F238E27FC236}">
                <a16:creationId xmlns:a16="http://schemas.microsoft.com/office/drawing/2014/main" xmlns="" id="{21D2C3AF-356F-46BD-99C0-C9E81D01A6B7}"/>
              </a:ext>
            </a:extLst>
          </p:cNvPr>
          <p:cNvSpPr txBox="1"/>
          <p:nvPr/>
        </p:nvSpPr>
        <p:spPr>
          <a:xfrm>
            <a:off x="9096819" y="5708335"/>
            <a:ext cx="2073897" cy="338554"/>
          </a:xfrm>
          <a:prstGeom prst="rect">
            <a:avLst/>
          </a:prstGeom>
          <a:noFill/>
        </p:spPr>
        <p:txBody>
          <a:bodyPr wrap="square" rtlCol="0">
            <a:spAutoFit/>
          </a:bodyPr>
          <a:lstStyle/>
          <a:p>
            <a:r>
              <a:rPr kumimoji="1" lang="ja-JP" altLang="en-US" sz="1600" dirty="0"/>
              <a:t>スライド</a:t>
            </a:r>
            <a:r>
              <a:rPr kumimoji="1" lang="ja-JP" altLang="en-US" sz="1400" dirty="0"/>
              <a:t>５</a:t>
            </a:r>
            <a:endParaRPr kumimoji="1" lang="en-US" altLang="ja-JP" sz="1400" dirty="0"/>
          </a:p>
        </p:txBody>
      </p:sp>
      <p:sp>
        <p:nvSpPr>
          <p:cNvPr id="6" name="右中かっこ 5">
            <a:extLst>
              <a:ext uri="{FF2B5EF4-FFF2-40B4-BE49-F238E27FC236}">
                <a16:creationId xmlns:a16="http://schemas.microsoft.com/office/drawing/2014/main" xmlns="" id="{5F2ABE71-3214-49B9-986D-D627756B90D1}"/>
              </a:ext>
            </a:extLst>
          </p:cNvPr>
          <p:cNvSpPr/>
          <p:nvPr/>
        </p:nvSpPr>
        <p:spPr>
          <a:xfrm>
            <a:off x="8771641" y="5401559"/>
            <a:ext cx="155448" cy="95210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xmlns="" id="{2E110539-A1BB-4906-A297-8660218841B4}"/>
              </a:ext>
            </a:extLst>
          </p:cNvPr>
          <p:cNvSpPr>
            <a:spLocks noGrp="1"/>
          </p:cNvSpPr>
          <p:nvPr>
            <p:ph type="sldNum" sz="quarter" idx="12"/>
          </p:nvPr>
        </p:nvSpPr>
        <p:spPr/>
        <p:txBody>
          <a:bodyPr/>
          <a:lstStyle/>
          <a:p>
            <a:fld id="{4F4F5B68-5971-4DD5-9BAE-CFB197CB6D3D}" type="slidenum">
              <a:rPr kumimoji="1" lang="ja-JP" altLang="en-US" smtClean="0"/>
              <a:t>1</a:t>
            </a:fld>
            <a:endParaRPr kumimoji="1" lang="ja-JP" altLang="en-US"/>
          </a:p>
        </p:txBody>
      </p:sp>
      <p:pic>
        <p:nvPicPr>
          <p:cNvPr id="3"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96134" y="149919"/>
            <a:ext cx="609600" cy="609600"/>
          </a:xfrm>
          <a:prstGeom prst="rect">
            <a:avLst/>
          </a:prstGeom>
        </p:spPr>
      </p:pic>
    </p:spTree>
    <p:extLst>
      <p:ext uri="{BB962C8B-B14F-4D97-AF65-F5344CB8AC3E}">
        <p14:creationId xmlns:p14="http://schemas.microsoft.com/office/powerpoint/2010/main" val="1418253868"/>
      </p:ext>
    </p:extLst>
  </p:cSld>
  <p:clrMapOvr>
    <a:masterClrMapping/>
  </p:clrMapOvr>
  <mc:AlternateContent xmlns:mc="http://schemas.openxmlformats.org/markup-compatibility/2006" xmlns:p14="http://schemas.microsoft.com/office/powerpoint/2010/main">
    <mc:Choice Requires="p14">
      <p:transition spd="slow" p14:dur="2000" advTm="13000"/>
    </mc:Choice>
    <mc:Fallback xmlns="">
      <p:transition spd="slow"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30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コネクタ 61"/>
          <p:cNvCxnSpPr>
            <a:cxnSpLocks/>
          </p:cNvCxnSpPr>
          <p:nvPr/>
        </p:nvCxnSpPr>
        <p:spPr>
          <a:xfrm>
            <a:off x="9579649" y="2922307"/>
            <a:ext cx="1687582" cy="0"/>
          </a:xfrm>
          <a:prstGeom prst="line">
            <a:avLst/>
          </a:prstGeom>
          <a:ln/>
        </p:spPr>
        <p:style>
          <a:lnRef idx="1">
            <a:schemeClr val="dk1"/>
          </a:lnRef>
          <a:fillRef idx="0">
            <a:schemeClr val="dk1"/>
          </a:fillRef>
          <a:effectRef idx="0">
            <a:schemeClr val="dk1"/>
          </a:effectRef>
          <a:fontRef idx="minor">
            <a:schemeClr val="tx1"/>
          </a:fontRef>
        </p:style>
      </p:cxnSp>
      <p:cxnSp>
        <p:nvCxnSpPr>
          <p:cNvPr id="70" name="直線コネクタ 69">
            <a:extLst>
              <a:ext uri="{FF2B5EF4-FFF2-40B4-BE49-F238E27FC236}">
                <a16:creationId xmlns:a16="http://schemas.microsoft.com/office/drawing/2014/main" xmlns="" id="{1B617E89-A70E-4418-8FAB-449567E8C272}"/>
              </a:ext>
            </a:extLst>
          </p:cNvPr>
          <p:cNvCxnSpPr>
            <a:cxnSpLocks/>
          </p:cNvCxnSpPr>
          <p:nvPr/>
        </p:nvCxnSpPr>
        <p:spPr>
          <a:xfrm flipV="1">
            <a:off x="10423440" y="1802626"/>
            <a:ext cx="0" cy="114401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2" name="直線コネクタ 41"/>
          <p:cNvCxnSpPr>
            <a:cxnSpLocks/>
          </p:cNvCxnSpPr>
          <p:nvPr/>
        </p:nvCxnSpPr>
        <p:spPr>
          <a:xfrm>
            <a:off x="9537330" y="3622364"/>
            <a:ext cx="607455" cy="0"/>
          </a:xfrm>
          <a:prstGeom prst="line">
            <a:avLst/>
          </a:prstGeom>
          <a:ln/>
        </p:spPr>
        <p:style>
          <a:lnRef idx="1">
            <a:schemeClr val="dk1"/>
          </a:lnRef>
          <a:fillRef idx="0">
            <a:schemeClr val="dk1"/>
          </a:fillRef>
          <a:effectRef idx="0">
            <a:schemeClr val="dk1"/>
          </a:effectRef>
          <a:fontRef idx="minor">
            <a:schemeClr val="tx1"/>
          </a:fontRef>
        </p:style>
      </p:cxnSp>
      <p:cxnSp>
        <p:nvCxnSpPr>
          <p:cNvPr id="51" name="直線コネクタ 50"/>
          <p:cNvCxnSpPr>
            <a:cxnSpLocks/>
          </p:cNvCxnSpPr>
          <p:nvPr/>
        </p:nvCxnSpPr>
        <p:spPr>
          <a:xfrm flipV="1">
            <a:off x="9598503" y="2922307"/>
            <a:ext cx="0" cy="700057"/>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a:off x="11270561" y="3410305"/>
            <a:ext cx="0" cy="13166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p:cNvCxnSpPr>
            <a:cxnSpLocks/>
          </p:cNvCxnSpPr>
          <p:nvPr/>
        </p:nvCxnSpPr>
        <p:spPr>
          <a:xfrm>
            <a:off x="10144785" y="3632173"/>
            <a:ext cx="0" cy="10947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p:cNvCxnSpPr>
            <a:cxnSpLocks/>
          </p:cNvCxnSpPr>
          <p:nvPr/>
        </p:nvCxnSpPr>
        <p:spPr>
          <a:xfrm>
            <a:off x="8993060" y="3622364"/>
            <a:ext cx="0" cy="1104587"/>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209985892"/>
              </p:ext>
            </p:extLst>
          </p:nvPr>
        </p:nvGraphicFramePr>
        <p:xfrm>
          <a:off x="785236" y="1743320"/>
          <a:ext cx="4488137" cy="4381926"/>
        </p:xfrm>
        <a:graphic>
          <a:graphicData uri="http://schemas.openxmlformats.org/drawingml/2006/table">
            <a:tbl>
              <a:tblPr firstRow="1" bandRow="1">
                <a:tableStyleId>{5940675A-B579-460E-94D1-54222C63F5DA}</a:tableStyleId>
              </a:tblPr>
              <a:tblGrid>
                <a:gridCol w="1417763">
                  <a:extLst>
                    <a:ext uri="{9D8B030D-6E8A-4147-A177-3AD203B41FA5}">
                      <a16:colId xmlns:a16="http://schemas.microsoft.com/office/drawing/2014/main" xmlns="" val="1485536113"/>
                    </a:ext>
                  </a:extLst>
                </a:gridCol>
                <a:gridCol w="3070374">
                  <a:extLst>
                    <a:ext uri="{9D8B030D-6E8A-4147-A177-3AD203B41FA5}">
                      <a16:colId xmlns:a16="http://schemas.microsoft.com/office/drawing/2014/main" xmlns="" val="1705740827"/>
                    </a:ext>
                  </a:extLst>
                </a:gridCol>
              </a:tblGrid>
              <a:tr h="2099007">
                <a:tc>
                  <a:txBody>
                    <a:bodyPr/>
                    <a:lstStyle/>
                    <a:p>
                      <a:r>
                        <a:rPr kumimoji="1" lang="ja-JP" altLang="en-US" sz="1200" b="1" dirty="0">
                          <a:solidFill>
                            <a:srgbClr val="FF0000"/>
                          </a:solidFill>
                        </a:rPr>
                        <a:t>現職制度</a:t>
                      </a:r>
                      <a:r>
                        <a:rPr kumimoji="1" lang="ja-JP" altLang="en-US" sz="1200" dirty="0">
                          <a:solidFill>
                            <a:srgbClr val="FF0000"/>
                          </a:solidFill>
                        </a:rPr>
                        <a:t>へ</a:t>
                      </a:r>
                      <a:endParaRPr kumimoji="1" lang="en-US" altLang="ja-JP" sz="1200" dirty="0">
                        <a:solidFill>
                          <a:srgbClr val="FF0000"/>
                        </a:solidFill>
                      </a:endParaRPr>
                    </a:p>
                    <a:p>
                      <a:r>
                        <a:rPr kumimoji="1" lang="ja-JP" altLang="en-US" sz="1200" dirty="0">
                          <a:solidFill>
                            <a:srgbClr val="FF0000"/>
                          </a:solidFill>
                        </a:rPr>
                        <a:t>再加入について</a:t>
                      </a:r>
                    </a:p>
                  </a:txBody>
                  <a:tcPr anchor="ctr" anchorCtr="1">
                    <a:solidFill>
                      <a:srgbClr val="FFCCFF"/>
                    </a:solidFill>
                  </a:tcPr>
                </a:tc>
                <a:tc>
                  <a:txBody>
                    <a:bodyPr/>
                    <a:lstStyle/>
                    <a:p>
                      <a:r>
                        <a:rPr lang="ja-JP" altLang="en-US" sz="1200" b="1" dirty="0">
                          <a:solidFill>
                            <a:srgbClr val="FF0000"/>
                          </a:solidFill>
                        </a:rPr>
                        <a:t>希望により再加入できます</a:t>
                      </a:r>
                      <a:r>
                        <a:rPr lang="en-US" altLang="ja-JP" sz="1200" b="1" dirty="0">
                          <a:solidFill>
                            <a:srgbClr val="FF0000"/>
                          </a:solidFill>
                        </a:rPr>
                        <a:t>｡</a:t>
                      </a:r>
                    </a:p>
                    <a:p>
                      <a:r>
                        <a:rPr lang="en-US" altLang="ja-JP" sz="1200" dirty="0"/>
                        <a:t> </a:t>
                      </a:r>
                      <a:r>
                        <a:rPr lang="ja-JP" altLang="en-US" sz="1200" dirty="0">
                          <a:solidFill>
                            <a:srgbClr val="FF0000"/>
                          </a:solidFill>
                        </a:rPr>
                        <a:t>加入希望者は </a:t>
                      </a:r>
                      <a:r>
                        <a:rPr lang="en-US" altLang="ja-JP" sz="1200" dirty="0">
                          <a:solidFill>
                            <a:srgbClr val="FF0000"/>
                          </a:solidFill>
                        </a:rPr>
                        <a:t>, </a:t>
                      </a:r>
                      <a:r>
                        <a:rPr lang="ja-JP" altLang="en-US" sz="1200" dirty="0">
                          <a:solidFill>
                            <a:srgbClr val="FF0000"/>
                          </a:solidFill>
                        </a:rPr>
                        <a:t>任用開始から </a:t>
                      </a:r>
                      <a:r>
                        <a:rPr lang="en-US" altLang="ja-JP" sz="1200" u="sng" dirty="0">
                          <a:solidFill>
                            <a:srgbClr val="FF0000"/>
                          </a:solidFill>
                        </a:rPr>
                        <a:t>20</a:t>
                      </a:r>
                      <a:r>
                        <a:rPr lang="ja-JP" altLang="en-US" sz="1200" u="sng" dirty="0">
                          <a:solidFill>
                            <a:srgbClr val="FF0000"/>
                          </a:solidFill>
                        </a:rPr>
                        <a:t>日以内に</a:t>
                      </a:r>
                      <a:r>
                        <a:rPr lang="ja-JP" altLang="en-US" sz="1200" dirty="0">
                          <a:solidFill>
                            <a:srgbClr val="FF0000"/>
                          </a:solidFill>
                        </a:rPr>
                        <a:t>加入申込書 を提出してください</a:t>
                      </a:r>
                      <a:r>
                        <a:rPr lang="en-US" altLang="ja-JP" sz="1200" dirty="0">
                          <a:solidFill>
                            <a:srgbClr val="FF0000"/>
                          </a:solidFill>
                        </a:rPr>
                        <a:t>｡</a:t>
                      </a:r>
                    </a:p>
                    <a:p>
                      <a:endParaRPr lang="en-US" altLang="ja-JP" sz="1200" dirty="0">
                        <a:solidFill>
                          <a:srgbClr val="FF0000"/>
                        </a:solidFill>
                      </a:endParaRPr>
                    </a:p>
                    <a:p>
                      <a:r>
                        <a:rPr lang="ja-JP" altLang="ja-JP" sz="1200" kern="100" dirty="0">
                          <a:effectLst/>
                          <a:latin typeface="+mn-ea"/>
                          <a:ea typeface="+mn-ea"/>
                          <a:cs typeface="Times New Roman" panose="02020603050405020304" pitchFamily="18" charset="0"/>
                        </a:rPr>
                        <a:t>任用形態が変更された時や，退職した時に「退職医療制度」に加入することができます。</a:t>
                      </a:r>
                      <a:endParaRPr kumimoji="1" lang="ja-JP" altLang="en-US" sz="1200" dirty="0">
                        <a:solidFill>
                          <a:srgbClr val="FF0000"/>
                        </a:solidFill>
                        <a:latin typeface="+mn-ea"/>
                        <a:ea typeface="+mn-ea"/>
                      </a:endParaRPr>
                    </a:p>
                  </a:txBody>
                  <a:tcPr anchor="ctr"/>
                </a:tc>
                <a:extLst>
                  <a:ext uri="{0D108BD9-81ED-4DB2-BD59-A6C34878D82A}">
                    <a16:rowId xmlns:a16="http://schemas.microsoft.com/office/drawing/2014/main" xmlns="" val="1687268241"/>
                  </a:ext>
                </a:extLst>
              </a:tr>
              <a:tr h="1209964">
                <a:tc rowSpan="2">
                  <a:txBody>
                    <a:bodyPr/>
                    <a:lstStyle/>
                    <a:p>
                      <a:r>
                        <a:rPr kumimoji="1" lang="ja-JP" altLang="en-US" sz="1200" b="1" dirty="0"/>
                        <a:t>退職医療制度</a:t>
                      </a:r>
                      <a:r>
                        <a:rPr kumimoji="1" lang="ja-JP" altLang="en-US" sz="1200" dirty="0"/>
                        <a:t>に</a:t>
                      </a:r>
                      <a:endParaRPr kumimoji="1" lang="en-US" altLang="ja-JP" sz="1200" dirty="0"/>
                    </a:p>
                    <a:p>
                      <a:r>
                        <a:rPr kumimoji="1" lang="ja-JP" altLang="en-US" sz="1200" dirty="0"/>
                        <a:t>ついて</a:t>
                      </a:r>
                    </a:p>
                  </a:txBody>
                  <a:tcPr anchor="ctr" anchorCtr="1">
                    <a:solidFill>
                      <a:srgbClr val="CCCCFF"/>
                    </a:solidFill>
                  </a:tcPr>
                </a:tc>
                <a:tc>
                  <a:txBody>
                    <a:bodyPr/>
                    <a:lstStyle/>
                    <a:p>
                      <a:r>
                        <a:rPr lang="ja-JP" altLang="en-US" sz="1200" dirty="0"/>
                        <a:t>①現職制度への再加入を希望しない場合に加 入できます</a:t>
                      </a:r>
                      <a:r>
                        <a:rPr lang="en-US" altLang="ja-JP" sz="1200" dirty="0"/>
                        <a:t>｡</a:t>
                      </a:r>
                    </a:p>
                    <a:p>
                      <a:r>
                        <a:rPr lang="en-US" altLang="ja-JP" sz="1200" dirty="0"/>
                        <a:t>②</a:t>
                      </a:r>
                      <a:r>
                        <a:rPr lang="ja-JP" altLang="en-US" sz="1200" dirty="0"/>
                        <a:t>現職制度へ加入する場合は</a:t>
                      </a:r>
                      <a:r>
                        <a:rPr lang="en-US" altLang="ja-JP" sz="1200" dirty="0"/>
                        <a:t>, </a:t>
                      </a:r>
                      <a:r>
                        <a:rPr lang="ja-JP" altLang="en-US" sz="1200" dirty="0"/>
                        <a:t>任期満了後に 加入できます。</a:t>
                      </a:r>
                      <a:endParaRPr kumimoji="1" lang="ja-JP" altLang="en-US" sz="1200" dirty="0"/>
                    </a:p>
                  </a:txBody>
                  <a:tcPr anchor="ctr"/>
                </a:tc>
                <a:extLst>
                  <a:ext uri="{0D108BD9-81ED-4DB2-BD59-A6C34878D82A}">
                    <a16:rowId xmlns:a16="http://schemas.microsoft.com/office/drawing/2014/main" xmlns="" val="3801647127"/>
                  </a:ext>
                </a:extLst>
              </a:tr>
              <a:tr h="1072955">
                <a:tc vMerge="1">
                  <a:txBody>
                    <a:bodyPr/>
                    <a:lstStyle/>
                    <a:p>
                      <a:endParaRPr kumimoji="1" lang="ja-JP" altLang="en-US" dirty="0"/>
                    </a:p>
                  </a:txBody>
                  <a:tcPr/>
                </a:tc>
                <a:tc>
                  <a:txBody>
                    <a:bodyPr/>
                    <a:lstStyle/>
                    <a:p>
                      <a:r>
                        <a:rPr lang="ja-JP" altLang="en-US" sz="1200" dirty="0"/>
                        <a:t>加入希望者は </a:t>
                      </a:r>
                      <a:r>
                        <a:rPr lang="en-US" altLang="ja-JP" sz="1200" dirty="0"/>
                        <a:t>, </a:t>
                      </a:r>
                      <a:r>
                        <a:rPr lang="ja-JP" altLang="en-US" sz="1200" dirty="0"/>
                        <a:t>退職日の翌日から起算して </a:t>
                      </a:r>
                      <a:r>
                        <a:rPr lang="en-US" altLang="ja-JP" sz="1200" dirty="0"/>
                        <a:t>30</a:t>
                      </a:r>
                      <a:r>
                        <a:rPr lang="ja-JP" altLang="en-US" sz="1200" dirty="0"/>
                        <a:t>日以内に </a:t>
                      </a:r>
                      <a:r>
                        <a:rPr lang="en-US" altLang="ja-JP" sz="1200" dirty="0"/>
                        <a:t>｢</a:t>
                      </a:r>
                      <a:r>
                        <a:rPr lang="ja-JP" altLang="en-US" sz="1200" dirty="0"/>
                        <a:t>互退職医療組合員申出書」を提出してください</a:t>
                      </a:r>
                      <a:r>
                        <a:rPr lang="en-US" altLang="ja-JP" sz="1200" dirty="0"/>
                        <a:t>｡</a:t>
                      </a:r>
                      <a:endParaRPr kumimoji="1" lang="ja-JP" altLang="en-US" sz="1200" dirty="0"/>
                    </a:p>
                  </a:txBody>
                  <a:tcPr anchor="ctr"/>
                </a:tc>
                <a:extLst>
                  <a:ext uri="{0D108BD9-81ED-4DB2-BD59-A6C34878D82A}">
                    <a16:rowId xmlns:a16="http://schemas.microsoft.com/office/drawing/2014/main" xmlns="" val="4209340000"/>
                  </a:ext>
                </a:extLst>
              </a:tr>
            </a:tbl>
          </a:graphicData>
        </a:graphic>
      </p:graphicFrame>
      <p:sp>
        <p:nvSpPr>
          <p:cNvPr id="7" name="テキスト ボックス 1"/>
          <p:cNvSpPr txBox="1">
            <a:spLocks noChangeArrowheads="1"/>
          </p:cNvSpPr>
          <p:nvPr/>
        </p:nvSpPr>
        <p:spPr bwMode="auto">
          <a:xfrm>
            <a:off x="8140977" y="1238665"/>
            <a:ext cx="2396801" cy="280275"/>
          </a:xfrm>
          <a:prstGeom prst="rect">
            <a:avLst/>
          </a:prstGeom>
          <a:solidFill>
            <a:srgbClr val="FFFFFF"/>
          </a:solidFill>
          <a:ln w="6350">
            <a:solidFill>
              <a:srgbClr val="000000"/>
            </a:solidFill>
            <a:miter lim="800000"/>
            <a:headEnd/>
            <a:tailEnd/>
          </a:ln>
        </p:spPr>
        <p:txBody>
          <a:bodyPr vert="horz" wrap="square" lIns="36000" tIns="0" rIns="36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退職（互助組合員の資格喪失）</a:t>
            </a:r>
            <a:endPar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0" name="テキスト ボックス 4"/>
          <p:cNvSpPr txBox="1">
            <a:spLocks noChangeArrowheads="1"/>
          </p:cNvSpPr>
          <p:nvPr/>
        </p:nvSpPr>
        <p:spPr bwMode="auto">
          <a:xfrm>
            <a:off x="9231246" y="3097031"/>
            <a:ext cx="734515" cy="337208"/>
          </a:xfrm>
          <a:prstGeom prst="rect">
            <a:avLst/>
          </a:prstGeom>
          <a:solidFill>
            <a:srgbClr val="FFCCFF"/>
          </a:solidFill>
          <a:ln w="6350">
            <a:solidFill>
              <a:srgbClr val="000000"/>
            </a:solidFill>
            <a:miter lim="800000"/>
            <a:headEnd/>
            <a:tailEnd/>
          </a:ln>
        </p:spPr>
        <p:txBody>
          <a:bodyPr vert="horz" wrap="square" lIns="3600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はい</a:t>
            </a:r>
            <a:endParaRPr kumimoji="0" lang="ja-JP" altLang="ja-JP" sz="1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11" name="テキスト ボックス 5"/>
          <p:cNvSpPr txBox="1">
            <a:spLocks noChangeArrowheads="1"/>
          </p:cNvSpPr>
          <p:nvPr/>
        </p:nvSpPr>
        <p:spPr bwMode="auto">
          <a:xfrm>
            <a:off x="10918660" y="3090680"/>
            <a:ext cx="687368" cy="321026"/>
          </a:xfrm>
          <a:prstGeom prst="rect">
            <a:avLst/>
          </a:prstGeom>
          <a:solidFill>
            <a:srgbClr val="FFFFFF"/>
          </a:solidFill>
          <a:ln w="6350">
            <a:solidFill>
              <a:srgbClr val="000000"/>
            </a:solidFill>
            <a:miter lim="800000"/>
            <a:headEnd/>
            <a:tailEnd/>
          </a:ln>
        </p:spPr>
        <p:txBody>
          <a:bodyPr vert="horz" wrap="square" lIns="3600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n-ea"/>
                <a:cs typeface="Times New Roman" panose="02020603050405020304" pitchFamily="18" charset="0"/>
              </a:rPr>
              <a:t>いいえ</a:t>
            </a:r>
            <a:endParaRPr kumimoji="0" lang="ja-JP" altLang="ja-JP" sz="1200" b="0" i="0" u="none" strike="noStrike" kern="1200" cap="none" spc="0" normalizeH="0" baseline="0" noProof="0" dirty="0">
              <a:ln>
                <a:noFill/>
              </a:ln>
              <a:solidFill>
                <a:prstClr val="black"/>
              </a:solidFill>
              <a:effectLst/>
              <a:uLnTx/>
              <a:uFillTx/>
              <a:latin typeface="+mn-ea"/>
            </a:endParaRPr>
          </a:p>
        </p:txBody>
      </p:sp>
      <p:sp>
        <p:nvSpPr>
          <p:cNvPr id="12" name="テキスト ボックス 6"/>
          <p:cNvSpPr txBox="1">
            <a:spLocks noChangeArrowheads="1"/>
          </p:cNvSpPr>
          <p:nvPr/>
        </p:nvSpPr>
        <p:spPr bwMode="auto">
          <a:xfrm>
            <a:off x="8637330" y="3839111"/>
            <a:ext cx="900000" cy="523397"/>
          </a:xfrm>
          <a:prstGeom prst="rect">
            <a:avLst/>
          </a:prstGeom>
          <a:solidFill>
            <a:srgbClr val="FFCCFF"/>
          </a:solidFill>
          <a:ln w="6350">
            <a:solidFill>
              <a:srgbClr val="000000"/>
            </a:solidFill>
            <a:miter lim="800000"/>
            <a:headEnd/>
            <a:tailEnd/>
          </a:ln>
        </p:spPr>
        <p:txBody>
          <a:bodyPr vert="horz" wrap="square" lIns="36000" tIns="0" rIns="0" bIns="0" numCol="1"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互</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現職制度に</a:t>
            </a:r>
            <a:r>
              <a:rPr kumimoji="0" lang="ja-JP"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再加入する</a:t>
            </a:r>
            <a:endParaRPr kumimoji="0" lang="ja-JP"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3" name="テキスト ボックス 7"/>
          <p:cNvSpPr txBox="1">
            <a:spLocks noChangeArrowheads="1"/>
          </p:cNvSpPr>
          <p:nvPr/>
        </p:nvSpPr>
        <p:spPr bwMode="auto">
          <a:xfrm>
            <a:off x="9747305" y="3850986"/>
            <a:ext cx="893250" cy="523403"/>
          </a:xfrm>
          <a:prstGeom prst="rect">
            <a:avLst/>
          </a:prstGeom>
          <a:solidFill>
            <a:srgbClr val="CCCCFF"/>
          </a:solidFill>
          <a:ln w="6350">
            <a:solidFill>
              <a:srgbClr val="000000"/>
            </a:solidFill>
            <a:miter lim="800000"/>
            <a:headEnd/>
            <a:tailEnd/>
          </a:ln>
        </p:spPr>
        <p:txBody>
          <a:bodyPr vert="horz" wrap="square" lIns="36000" tIns="0" rIns="0" bIns="0" numCol="1"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互</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現職制度に</a:t>
            </a:r>
            <a:r>
              <a:rPr kumimoji="0" lang="ja-JP"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再加入しない</a:t>
            </a:r>
            <a:endParaRPr kumimoji="0" lang="ja-JP"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cxnSp>
        <p:nvCxnSpPr>
          <p:cNvPr id="16" name="直線コネクタ 15"/>
          <p:cNvCxnSpPr>
            <a:cxnSpLocks/>
          </p:cNvCxnSpPr>
          <p:nvPr/>
        </p:nvCxnSpPr>
        <p:spPr>
          <a:xfrm>
            <a:off x="7844629" y="1815068"/>
            <a:ext cx="2588238" cy="0"/>
          </a:xfrm>
          <a:prstGeom prst="line">
            <a:avLst/>
          </a:prstGeom>
          <a:ln/>
        </p:spPr>
        <p:style>
          <a:lnRef idx="1">
            <a:schemeClr val="dk1"/>
          </a:lnRef>
          <a:fillRef idx="0">
            <a:schemeClr val="dk1"/>
          </a:fillRef>
          <a:effectRef idx="0">
            <a:schemeClr val="dk1"/>
          </a:effectRef>
          <a:fontRef idx="minor">
            <a:schemeClr val="tx1"/>
          </a:fontRef>
        </p:style>
      </p:cxnSp>
      <p:sp>
        <p:nvSpPr>
          <p:cNvPr id="3" name="左中かっこ 2"/>
          <p:cNvSpPr/>
          <p:nvPr/>
        </p:nvSpPr>
        <p:spPr>
          <a:xfrm>
            <a:off x="534211" y="2154564"/>
            <a:ext cx="206619" cy="3214811"/>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18254" y="2216369"/>
            <a:ext cx="569387" cy="3426396"/>
          </a:xfrm>
          <a:prstGeom prst="rect">
            <a:avLst/>
          </a:prstGeom>
          <a:noFill/>
        </p:spPr>
        <p:txBody>
          <a:bodyPr vert="eaVert" wrap="square" rtlCol="0">
            <a:spAutoFit/>
          </a:bodyPr>
          <a:lstStyle/>
          <a:p>
            <a:r>
              <a:rPr kumimoji="1" lang="ja-JP" altLang="en-US" sz="2500" b="1" dirty="0">
                <a:solidFill>
                  <a:srgbClr val="FF0000"/>
                </a:solidFill>
              </a:rPr>
              <a:t>重複加入はできません。</a:t>
            </a:r>
          </a:p>
        </p:txBody>
      </p:sp>
      <p:graphicFrame>
        <p:nvGraphicFramePr>
          <p:cNvPr id="28" name="表 27"/>
          <p:cNvGraphicFramePr>
            <a:graphicFrameLocks noGrp="1"/>
          </p:cNvGraphicFramePr>
          <p:nvPr>
            <p:extLst>
              <p:ext uri="{D42A27DB-BD31-4B8C-83A1-F6EECF244321}">
                <p14:modId xmlns:p14="http://schemas.microsoft.com/office/powerpoint/2010/main" val="3192609364"/>
              </p:ext>
            </p:extLst>
          </p:nvPr>
        </p:nvGraphicFramePr>
        <p:xfrm>
          <a:off x="5784513" y="4742382"/>
          <a:ext cx="6104674" cy="1554480"/>
        </p:xfrm>
        <a:graphic>
          <a:graphicData uri="http://schemas.openxmlformats.org/drawingml/2006/table">
            <a:tbl>
              <a:tblPr firstRow="1" bandRow="1">
                <a:tableStyleId>{5940675A-B579-460E-94D1-54222C63F5DA}</a:tableStyleId>
              </a:tblPr>
              <a:tblGrid>
                <a:gridCol w="1452537">
                  <a:extLst>
                    <a:ext uri="{9D8B030D-6E8A-4147-A177-3AD203B41FA5}">
                      <a16:colId xmlns:a16="http://schemas.microsoft.com/office/drawing/2014/main" xmlns="" val="1080229447"/>
                    </a:ext>
                  </a:extLst>
                </a:gridCol>
                <a:gridCol w="1178702">
                  <a:extLst>
                    <a:ext uri="{9D8B030D-6E8A-4147-A177-3AD203B41FA5}">
                      <a16:colId xmlns:a16="http://schemas.microsoft.com/office/drawing/2014/main" xmlns="" val="2417024145"/>
                    </a:ext>
                  </a:extLst>
                </a:gridCol>
                <a:gridCol w="1150070">
                  <a:extLst>
                    <a:ext uri="{9D8B030D-6E8A-4147-A177-3AD203B41FA5}">
                      <a16:colId xmlns:a16="http://schemas.microsoft.com/office/drawing/2014/main" xmlns="" val="2713597240"/>
                    </a:ext>
                  </a:extLst>
                </a:gridCol>
                <a:gridCol w="1140643">
                  <a:extLst>
                    <a:ext uri="{9D8B030D-6E8A-4147-A177-3AD203B41FA5}">
                      <a16:colId xmlns:a16="http://schemas.microsoft.com/office/drawing/2014/main" xmlns="" val="1920174060"/>
                    </a:ext>
                  </a:extLst>
                </a:gridCol>
                <a:gridCol w="1182722">
                  <a:extLst>
                    <a:ext uri="{9D8B030D-6E8A-4147-A177-3AD203B41FA5}">
                      <a16:colId xmlns:a16="http://schemas.microsoft.com/office/drawing/2014/main" xmlns="" val="1230445668"/>
                    </a:ext>
                  </a:extLst>
                </a:gridCol>
              </a:tblGrid>
              <a:tr h="365761">
                <a:tc>
                  <a:txBody>
                    <a:bodyPr/>
                    <a:lstStyle/>
                    <a:p>
                      <a:r>
                        <a:rPr kumimoji="1" lang="ja-JP" altLang="en-US" sz="1200" dirty="0"/>
                        <a:t>互退会給付金</a:t>
                      </a:r>
                      <a:endParaRPr kumimoji="1" lang="en-US" altLang="ja-JP" sz="1200" dirty="0"/>
                    </a:p>
                    <a:p>
                      <a:r>
                        <a:rPr kumimoji="1" lang="ja-JP" altLang="en-US" sz="1200" dirty="0"/>
                        <a:t>請求書</a:t>
                      </a:r>
                    </a:p>
                  </a:txBody>
                  <a:tcPr>
                    <a:solidFill>
                      <a:srgbClr val="FFCCFF"/>
                    </a:solidFill>
                  </a:tcPr>
                </a:tc>
                <a:tc>
                  <a:txBody>
                    <a:bodyPr/>
                    <a:lstStyle/>
                    <a:p>
                      <a:r>
                        <a:rPr kumimoji="1" lang="ja-JP" altLang="en-US" sz="1200" dirty="0"/>
                        <a:t>全員</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rgbClr val="FF0000"/>
                          </a:solidFill>
                        </a:rPr>
                        <a:t>全員</a:t>
                      </a:r>
                    </a:p>
                  </a:txBody>
                  <a:tcPr anchor="ctr" anchorCtr="1">
                    <a:solidFill>
                      <a:srgbClr val="FF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全員</a:t>
                      </a:r>
                    </a:p>
                  </a:txBody>
                  <a:tcPr anchor="ctr" anchorCtr="1">
                    <a:solidFill>
                      <a:srgbClr val="CCC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全員</a:t>
                      </a:r>
                    </a:p>
                  </a:txBody>
                  <a:tcPr anchor="ctr" anchorCtr="1"/>
                </a:tc>
                <a:extLst>
                  <a:ext uri="{0D108BD9-81ED-4DB2-BD59-A6C34878D82A}">
                    <a16:rowId xmlns:a16="http://schemas.microsoft.com/office/drawing/2014/main" xmlns="" val="590880213"/>
                  </a:ext>
                </a:extLst>
              </a:tr>
              <a:tr h="370840">
                <a:tc>
                  <a:txBody>
                    <a:bodyPr/>
                    <a:lstStyle/>
                    <a:p>
                      <a:r>
                        <a:rPr kumimoji="1" lang="ja-JP" altLang="en-US" sz="1200" dirty="0"/>
                        <a:t>互退職医療組合員</a:t>
                      </a:r>
                      <a:endParaRPr kumimoji="1" lang="en-US" altLang="ja-JP" sz="1200" dirty="0"/>
                    </a:p>
                    <a:p>
                      <a:r>
                        <a:rPr kumimoji="1" lang="ja-JP" altLang="en-US" sz="1200" dirty="0"/>
                        <a:t>申出書</a:t>
                      </a:r>
                      <a:endParaRPr kumimoji="1" lang="en-US" altLang="ja-JP" sz="1200" dirty="0"/>
                    </a:p>
                    <a:p>
                      <a:r>
                        <a:rPr kumimoji="1" lang="ja-JP" altLang="en-US" sz="1200" dirty="0"/>
                        <a:t>（退職医療制度）</a:t>
                      </a:r>
                    </a:p>
                  </a:txBody>
                  <a:tcPr/>
                </a:tc>
                <a:tc>
                  <a:txBody>
                    <a:bodyPr/>
                    <a:lstStyle/>
                    <a:p>
                      <a:r>
                        <a:rPr kumimoji="1" lang="ja-JP" altLang="en-US" sz="1200" dirty="0"/>
                        <a:t>希望者</a:t>
                      </a:r>
                    </a:p>
                  </a:txBody>
                  <a:tcPr anchor="ctr" anchorCtr="1"/>
                </a:tc>
                <a:tc>
                  <a:txBody>
                    <a:bodyPr/>
                    <a:lstStyle/>
                    <a:p>
                      <a:r>
                        <a:rPr kumimoji="1" lang="en-US" altLang="ja-JP" sz="1200" b="1" dirty="0">
                          <a:solidFill>
                            <a:srgbClr val="FF0000"/>
                          </a:solidFill>
                        </a:rPr>
                        <a:t>×</a:t>
                      </a:r>
                      <a:endParaRPr kumimoji="1" lang="ja-JP" altLang="en-US" sz="1200" b="1" dirty="0">
                        <a:solidFill>
                          <a:srgbClr val="FF0000"/>
                        </a:solidFill>
                      </a:endParaRPr>
                    </a:p>
                  </a:txBody>
                  <a:tcPr anchor="ctr" anchorCtr="1">
                    <a:solidFill>
                      <a:srgbClr val="FFCCFF"/>
                    </a:solidFill>
                  </a:tcPr>
                </a:tc>
                <a:tc>
                  <a:txBody>
                    <a:bodyPr/>
                    <a:lstStyle/>
                    <a:p>
                      <a:r>
                        <a:rPr kumimoji="1" lang="ja-JP" altLang="en-US" sz="1200" dirty="0"/>
                        <a:t>希望者</a:t>
                      </a:r>
                    </a:p>
                  </a:txBody>
                  <a:tcPr anchor="ctr" anchorCtr="1">
                    <a:solidFill>
                      <a:srgbClr val="CCCCFF"/>
                    </a:solidFill>
                  </a:tcPr>
                </a:tc>
                <a:tc>
                  <a:txBody>
                    <a:bodyPr/>
                    <a:lstStyle/>
                    <a:p>
                      <a:r>
                        <a:rPr kumimoji="1" lang="ja-JP" altLang="en-US" sz="1200" dirty="0"/>
                        <a:t>希望者</a:t>
                      </a:r>
                    </a:p>
                  </a:txBody>
                  <a:tcPr anchor="ctr" anchorCtr="1"/>
                </a:tc>
                <a:extLst>
                  <a:ext uri="{0D108BD9-81ED-4DB2-BD59-A6C34878D82A}">
                    <a16:rowId xmlns:a16="http://schemas.microsoft.com/office/drawing/2014/main" xmlns="" val="2157149322"/>
                  </a:ext>
                </a:extLst>
              </a:tr>
              <a:tr h="370840">
                <a:tc>
                  <a:txBody>
                    <a:bodyPr/>
                    <a:lstStyle/>
                    <a:p>
                      <a:r>
                        <a:rPr kumimoji="1" lang="ja-JP" altLang="en-US" sz="1200" dirty="0"/>
                        <a:t>互加入申込書</a:t>
                      </a:r>
                      <a:endParaRPr kumimoji="1" lang="en-US" altLang="ja-JP" sz="1200" dirty="0"/>
                    </a:p>
                    <a:p>
                      <a:r>
                        <a:rPr kumimoji="1" lang="ja-JP" altLang="en-US" sz="1200" dirty="0"/>
                        <a:t>（現職制度）</a:t>
                      </a:r>
                    </a:p>
                  </a:txBody>
                  <a:tcPr>
                    <a:solidFill>
                      <a:srgbClr val="FFCCFF"/>
                    </a:solidFill>
                  </a:tcPr>
                </a:tc>
                <a:tc>
                  <a:txBody>
                    <a:bodyPr/>
                    <a:lstStyle/>
                    <a:p>
                      <a:r>
                        <a:rPr kumimoji="1" lang="en-US" altLang="ja-JP" sz="1200" dirty="0"/>
                        <a:t>×</a:t>
                      </a:r>
                      <a:endParaRPr kumimoji="1" lang="ja-JP" altLang="en-US" sz="1200" dirty="0"/>
                    </a:p>
                  </a:txBody>
                  <a:tcPr anchor="ctr" anchorCtr="1"/>
                </a:tc>
                <a:tc>
                  <a:txBody>
                    <a:bodyPr/>
                    <a:lstStyle/>
                    <a:p>
                      <a:r>
                        <a:rPr kumimoji="1" lang="ja-JP" altLang="en-US" sz="1200" b="1" dirty="0">
                          <a:solidFill>
                            <a:srgbClr val="FF0000"/>
                          </a:solidFill>
                        </a:rPr>
                        <a:t>希望者</a:t>
                      </a:r>
                    </a:p>
                  </a:txBody>
                  <a:tcPr anchor="ctr" anchorCtr="1">
                    <a:solidFill>
                      <a:srgbClr val="FFCCFF"/>
                    </a:solidFill>
                  </a:tcPr>
                </a:tc>
                <a:tc>
                  <a:txBody>
                    <a:bodyPr/>
                    <a:lstStyle/>
                    <a:p>
                      <a:r>
                        <a:rPr kumimoji="1" lang="en-US" altLang="ja-JP" sz="1200" dirty="0"/>
                        <a:t>×</a:t>
                      </a:r>
                      <a:endParaRPr kumimoji="1" lang="ja-JP" altLang="en-US" sz="1200" dirty="0"/>
                    </a:p>
                  </a:txBody>
                  <a:tcPr anchor="ctr" anchorCtr="1">
                    <a:solidFill>
                      <a:srgbClr val="CCCCFF"/>
                    </a:solidFill>
                  </a:tcPr>
                </a:tc>
                <a:tc>
                  <a:txBody>
                    <a:bodyPr/>
                    <a:lstStyle/>
                    <a:p>
                      <a:r>
                        <a:rPr kumimoji="1" lang="en-US" altLang="ja-JP" sz="1200" dirty="0"/>
                        <a:t>×</a:t>
                      </a:r>
                      <a:endParaRPr kumimoji="1" lang="ja-JP" altLang="en-US" sz="1200" dirty="0"/>
                    </a:p>
                  </a:txBody>
                  <a:tcPr anchor="ctr" anchorCtr="1"/>
                </a:tc>
                <a:extLst>
                  <a:ext uri="{0D108BD9-81ED-4DB2-BD59-A6C34878D82A}">
                    <a16:rowId xmlns:a16="http://schemas.microsoft.com/office/drawing/2014/main" xmlns="" val="680874510"/>
                  </a:ext>
                </a:extLst>
              </a:tr>
            </a:tbl>
          </a:graphicData>
        </a:graphic>
      </p:graphicFrame>
      <p:cxnSp>
        <p:nvCxnSpPr>
          <p:cNvPr id="50" name="直線矢印コネクタ 49"/>
          <p:cNvCxnSpPr>
            <a:cxnSpLocks/>
          </p:cNvCxnSpPr>
          <p:nvPr/>
        </p:nvCxnSpPr>
        <p:spPr>
          <a:xfrm>
            <a:off x="7835202" y="1815068"/>
            <a:ext cx="0" cy="29185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1" name="直線コネクタ 60"/>
          <p:cNvCxnSpPr>
            <a:cxnSpLocks/>
          </p:cNvCxnSpPr>
          <p:nvPr/>
        </p:nvCxnSpPr>
        <p:spPr>
          <a:xfrm flipV="1">
            <a:off x="11270561" y="2922307"/>
            <a:ext cx="0" cy="159575"/>
          </a:xfrm>
          <a:prstGeom prst="line">
            <a:avLst/>
          </a:prstGeom>
          <a:ln/>
        </p:spPr>
        <p:style>
          <a:lnRef idx="1">
            <a:schemeClr val="dk1"/>
          </a:lnRef>
          <a:fillRef idx="0">
            <a:schemeClr val="dk1"/>
          </a:fillRef>
          <a:effectRef idx="0">
            <a:schemeClr val="dk1"/>
          </a:effectRef>
          <a:fontRef idx="minor">
            <a:schemeClr val="tx1"/>
          </a:fontRef>
        </p:style>
      </p:cxnSp>
      <p:cxnSp>
        <p:nvCxnSpPr>
          <p:cNvPr id="69" name="直線コネクタ 68"/>
          <p:cNvCxnSpPr>
            <a:cxnSpLocks/>
          </p:cNvCxnSpPr>
          <p:nvPr/>
        </p:nvCxnSpPr>
        <p:spPr>
          <a:xfrm>
            <a:off x="8962349" y="3602714"/>
            <a:ext cx="636154"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74" name="テキスト ボックス 73"/>
          <p:cNvSpPr txBox="1"/>
          <p:nvPr/>
        </p:nvSpPr>
        <p:spPr>
          <a:xfrm>
            <a:off x="5777582" y="4456585"/>
            <a:ext cx="1464662" cy="276999"/>
          </a:xfrm>
          <a:prstGeom prst="rect">
            <a:avLst/>
          </a:prstGeom>
          <a:noFill/>
          <a:ln>
            <a:solidFill>
              <a:schemeClr val="tx1"/>
            </a:solidFill>
          </a:ln>
        </p:spPr>
        <p:txBody>
          <a:bodyPr wrap="square" rtlCol="0">
            <a:spAutoFit/>
          </a:bodyPr>
          <a:lstStyle/>
          <a:p>
            <a:pPr algn="ctr"/>
            <a:r>
              <a:rPr kumimoji="1" lang="ja-JP" altLang="en-US" sz="1200" dirty="0"/>
              <a:t>提出書類</a:t>
            </a:r>
          </a:p>
        </p:txBody>
      </p:sp>
      <p:sp>
        <p:nvSpPr>
          <p:cNvPr id="76" name="楕円 75"/>
          <p:cNvSpPr/>
          <p:nvPr/>
        </p:nvSpPr>
        <p:spPr>
          <a:xfrm flipV="1">
            <a:off x="5842306" y="4766447"/>
            <a:ext cx="179692" cy="196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p:cNvSpPr/>
          <p:nvPr/>
        </p:nvSpPr>
        <p:spPr>
          <a:xfrm flipV="1">
            <a:off x="5848935" y="5224209"/>
            <a:ext cx="179692" cy="196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楕円 77"/>
          <p:cNvSpPr/>
          <p:nvPr/>
        </p:nvSpPr>
        <p:spPr>
          <a:xfrm flipV="1">
            <a:off x="5848744" y="5876401"/>
            <a:ext cx="179692" cy="196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p:cNvSpPr/>
          <p:nvPr/>
        </p:nvSpPr>
        <p:spPr>
          <a:xfrm flipH="1" flipV="1">
            <a:off x="9770972" y="3938095"/>
            <a:ext cx="176382" cy="1906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8" name="楕円 37"/>
          <p:cNvSpPr/>
          <p:nvPr/>
        </p:nvSpPr>
        <p:spPr>
          <a:xfrm flipV="1">
            <a:off x="3163160" y="5472788"/>
            <a:ext cx="179692" cy="196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xmlns="" id="{93E2421F-2231-4339-8920-DA614C15B751}"/>
              </a:ext>
            </a:extLst>
          </p:cNvPr>
          <p:cNvSpPr txBox="1"/>
          <p:nvPr/>
        </p:nvSpPr>
        <p:spPr>
          <a:xfrm>
            <a:off x="530317" y="238413"/>
            <a:ext cx="7571303" cy="646331"/>
          </a:xfrm>
          <a:prstGeom prst="rect">
            <a:avLst/>
          </a:prstGeom>
          <a:noFill/>
        </p:spPr>
        <p:txBody>
          <a:bodyPr wrap="none" rtlCol="0">
            <a:spAutoFit/>
          </a:bodyPr>
          <a:lstStyle/>
          <a:p>
            <a:r>
              <a:rPr kumimoji="1" lang="ja-JP" altLang="en-US" sz="1800" dirty="0"/>
              <a:t>ケース①</a:t>
            </a:r>
            <a:endParaRPr kumimoji="1" lang="en-US" altLang="ja-JP" sz="1800" dirty="0"/>
          </a:p>
          <a:p>
            <a:r>
              <a:rPr kumimoji="1" lang="ja-JP" altLang="en-US" sz="1800" dirty="0"/>
              <a:t>退職後に有期職員となり，公立学校共済組合の保険証を再取得する場合</a:t>
            </a:r>
            <a:endParaRPr kumimoji="1" lang="ja-JP" altLang="en-US" dirty="0"/>
          </a:p>
        </p:txBody>
      </p:sp>
      <p:sp>
        <p:nvSpPr>
          <p:cNvPr id="47" name="楕円 46">
            <a:extLst>
              <a:ext uri="{FF2B5EF4-FFF2-40B4-BE49-F238E27FC236}">
                <a16:creationId xmlns:a16="http://schemas.microsoft.com/office/drawing/2014/main" xmlns="" id="{22191597-F7BC-44C8-8250-A5BCB4BA6B45}"/>
              </a:ext>
            </a:extLst>
          </p:cNvPr>
          <p:cNvSpPr/>
          <p:nvPr/>
        </p:nvSpPr>
        <p:spPr>
          <a:xfrm flipH="1" flipV="1">
            <a:off x="8660468" y="3929567"/>
            <a:ext cx="176382" cy="1906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 name="テキスト ボックス 3"/>
          <p:cNvSpPr txBox="1">
            <a:spLocks noChangeArrowheads="1"/>
          </p:cNvSpPr>
          <p:nvPr/>
        </p:nvSpPr>
        <p:spPr bwMode="auto">
          <a:xfrm>
            <a:off x="9819973" y="1935332"/>
            <a:ext cx="1620271" cy="807238"/>
          </a:xfrm>
          <a:prstGeom prst="rect">
            <a:avLst/>
          </a:prstGeom>
          <a:solidFill>
            <a:srgbClr val="FFFFFF"/>
          </a:solidFill>
          <a:ln w="6350">
            <a:solidFill>
              <a:srgbClr val="000000"/>
            </a:solidFill>
            <a:miter lim="800000"/>
            <a:headEnd/>
            <a:tailEnd/>
          </a:ln>
        </p:spPr>
        <p:txBody>
          <a:bodyPr vert="horz" wrap="square" lIns="3600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1" i="0" u="sng" strike="noStrike" kern="1200" cap="none" spc="0" normalizeH="0" baseline="0" noProof="0" dirty="0">
                <a:ln>
                  <a:noFill/>
                </a:ln>
                <a:solidFill>
                  <a:prstClr val="black"/>
                </a:solidFill>
                <a:effectLst/>
                <a:uLnTx/>
                <a:uFill>
                  <a:solidFill>
                    <a:srgbClr val="FF0000"/>
                  </a:solidFill>
                </a:uFill>
                <a:latin typeface="+mn-ea"/>
                <a:cs typeface="Times New Roman" panose="02020603050405020304" pitchFamily="18" charset="0"/>
              </a:rPr>
              <a:t>再任用等</a:t>
            </a:r>
            <a:r>
              <a:rPr kumimoji="0" lang="ja-JP" altLang="en-US" sz="1200" b="1" i="0" u="sng" strike="noStrike" kern="1200" cap="none" spc="0" normalizeH="0" baseline="0" noProof="0" dirty="0">
                <a:ln>
                  <a:noFill/>
                </a:ln>
                <a:solidFill>
                  <a:prstClr val="black"/>
                </a:solidFill>
                <a:effectLst/>
                <a:uLnTx/>
                <a:uFill>
                  <a:solidFill>
                    <a:srgbClr val="FF0000"/>
                  </a:solidFill>
                </a:uFill>
                <a:latin typeface="+mn-ea"/>
                <a:cs typeface="Times New Roman" panose="02020603050405020304" pitchFamily="18" charset="0"/>
              </a:rPr>
              <a:t>で就職</a:t>
            </a:r>
            <a:endParaRPr kumimoji="0" lang="en-US" altLang="ja-JP" sz="1200" b="1" u="sng" dirty="0">
              <a:solidFill>
                <a:prstClr val="black"/>
              </a:solidFill>
              <a:uFill>
                <a:solidFill>
                  <a:srgbClr val="FF0000"/>
                </a:solidFill>
              </a:u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保健証は公立学校共済組合員証ですか？</a:t>
            </a:r>
            <a:endParaRPr kumimoji="0" lang="ja-JP" altLang="ja-JP" sz="1200" b="1" i="0" u="none" strike="noStrike" kern="1200" cap="none" spc="0" normalizeH="0" baseline="0" noProof="0" dirty="0">
              <a:ln>
                <a:noFill/>
              </a:ln>
              <a:solidFill>
                <a:prstClr val="black"/>
              </a:solidFill>
              <a:effectLst/>
              <a:uLnTx/>
              <a:uFillTx/>
              <a:latin typeface="+mn-ea"/>
            </a:endParaRPr>
          </a:p>
        </p:txBody>
      </p:sp>
      <p:cxnSp>
        <p:nvCxnSpPr>
          <p:cNvPr id="65" name="直線コネクタ 64">
            <a:extLst>
              <a:ext uri="{FF2B5EF4-FFF2-40B4-BE49-F238E27FC236}">
                <a16:creationId xmlns:a16="http://schemas.microsoft.com/office/drawing/2014/main" xmlns="" id="{CF3DC9F0-B499-44FE-A658-C3DAFBE485CC}"/>
              </a:ext>
            </a:extLst>
          </p:cNvPr>
          <p:cNvCxnSpPr>
            <a:cxnSpLocks/>
          </p:cNvCxnSpPr>
          <p:nvPr/>
        </p:nvCxnSpPr>
        <p:spPr>
          <a:xfrm>
            <a:off x="9570222" y="2922307"/>
            <a:ext cx="853218"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72" name="直線コネクタ 71">
            <a:extLst>
              <a:ext uri="{FF2B5EF4-FFF2-40B4-BE49-F238E27FC236}">
                <a16:creationId xmlns:a16="http://schemas.microsoft.com/office/drawing/2014/main" xmlns="" id="{270E60FB-88BC-4BFF-B887-D1FB7169A7E0}"/>
              </a:ext>
            </a:extLst>
          </p:cNvPr>
          <p:cNvCxnSpPr>
            <a:cxnSpLocks/>
          </p:cNvCxnSpPr>
          <p:nvPr/>
        </p:nvCxnSpPr>
        <p:spPr>
          <a:xfrm flipV="1">
            <a:off x="9280426" y="1518941"/>
            <a:ext cx="0" cy="296127"/>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75" name="直線コネクタ 74">
            <a:extLst>
              <a:ext uri="{FF2B5EF4-FFF2-40B4-BE49-F238E27FC236}">
                <a16:creationId xmlns:a16="http://schemas.microsoft.com/office/drawing/2014/main" xmlns="" id="{2808B0AF-519A-448F-82DF-AD0F9066838A}"/>
              </a:ext>
            </a:extLst>
          </p:cNvPr>
          <p:cNvCxnSpPr>
            <a:cxnSpLocks/>
          </p:cNvCxnSpPr>
          <p:nvPr/>
        </p:nvCxnSpPr>
        <p:spPr>
          <a:xfrm>
            <a:off x="9280426" y="1812053"/>
            <a:ext cx="1176092"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8" name="テキスト ボックス 2"/>
          <p:cNvSpPr txBox="1">
            <a:spLocks noChangeArrowheads="1"/>
          </p:cNvSpPr>
          <p:nvPr/>
        </p:nvSpPr>
        <p:spPr bwMode="auto">
          <a:xfrm>
            <a:off x="7186569" y="1935332"/>
            <a:ext cx="1330594" cy="620343"/>
          </a:xfrm>
          <a:prstGeom prst="rect">
            <a:avLst/>
          </a:prstGeom>
          <a:solidFill>
            <a:srgbClr val="FFFFFF"/>
          </a:solidFill>
          <a:ln w="635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・再就職しない</a:t>
            </a:r>
            <a:endPar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・民間へ就職</a:t>
            </a: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・割愛退職</a:t>
            </a:r>
            <a:endPar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4" name="吹き出し: 上矢印 13">
            <a:extLst>
              <a:ext uri="{FF2B5EF4-FFF2-40B4-BE49-F238E27FC236}">
                <a16:creationId xmlns:a16="http://schemas.microsoft.com/office/drawing/2014/main" xmlns="" id="{34244B16-BAAA-45FD-B016-F941130839FF}"/>
              </a:ext>
            </a:extLst>
          </p:cNvPr>
          <p:cNvSpPr/>
          <p:nvPr/>
        </p:nvSpPr>
        <p:spPr>
          <a:xfrm>
            <a:off x="7157060" y="6170149"/>
            <a:ext cx="3672000" cy="648000"/>
          </a:xfrm>
          <a:prstGeom prst="upArrowCallout">
            <a:avLst>
              <a:gd name="adj1" fmla="val 4750"/>
              <a:gd name="adj2" fmla="val 10997"/>
              <a:gd name="adj3" fmla="val 11427"/>
              <a:gd name="adj4" fmla="val 5743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kern="100" dirty="0">
                <a:solidFill>
                  <a:sysClr val="windowText" lastClr="000000"/>
                </a:solidFill>
                <a:effectLst/>
                <a:latin typeface="+mn-ea"/>
                <a:ea typeface="+mn-ea"/>
                <a:cs typeface="Times New Roman" panose="02020603050405020304" pitchFamily="18" charset="0"/>
              </a:rPr>
              <a:t>現職制度に再加入された方に限り</a:t>
            </a:r>
            <a:r>
              <a:rPr lang="ja-JP" altLang="ja-JP" sz="1000" kern="100" dirty="0">
                <a:solidFill>
                  <a:sysClr val="windowText" lastClr="000000"/>
                </a:solidFill>
                <a:effectLst/>
                <a:latin typeface="+mn-ea"/>
                <a:ea typeface="+mn-ea"/>
                <a:cs typeface="Times New Roman" panose="02020603050405020304" pitchFamily="18" charset="0"/>
              </a:rPr>
              <a:t>任用形態が変更された時や，</a:t>
            </a:r>
            <a:endParaRPr lang="en-US" altLang="ja-JP" sz="1000" kern="100" dirty="0">
              <a:solidFill>
                <a:sysClr val="windowText" lastClr="000000"/>
              </a:solidFill>
              <a:effectLst/>
              <a:latin typeface="+mn-ea"/>
              <a:ea typeface="+mn-ea"/>
              <a:cs typeface="Times New Roman" panose="02020603050405020304" pitchFamily="18" charset="0"/>
            </a:endParaRPr>
          </a:p>
          <a:p>
            <a:r>
              <a:rPr lang="ja-JP" altLang="ja-JP" sz="1000" kern="100" dirty="0">
                <a:solidFill>
                  <a:sysClr val="windowText" lastClr="000000"/>
                </a:solidFill>
                <a:effectLst/>
                <a:latin typeface="+mn-ea"/>
                <a:ea typeface="+mn-ea"/>
                <a:cs typeface="Times New Roman" panose="02020603050405020304" pitchFamily="18" charset="0"/>
              </a:rPr>
              <a:t>退職した時に「退職医療制度」に加入することができます。</a:t>
            </a:r>
            <a:endParaRPr kumimoji="1" lang="ja-JP" altLang="en-US" sz="1000" dirty="0">
              <a:solidFill>
                <a:sysClr val="windowText" lastClr="000000"/>
              </a:solidFill>
              <a:latin typeface="+mn-ea"/>
              <a:ea typeface="+mn-ea"/>
            </a:endParaRPr>
          </a:p>
        </p:txBody>
      </p:sp>
      <p:sp>
        <p:nvSpPr>
          <p:cNvPr id="17" name="スライド番号プレースホルダー 16">
            <a:extLst>
              <a:ext uri="{FF2B5EF4-FFF2-40B4-BE49-F238E27FC236}">
                <a16:creationId xmlns:a16="http://schemas.microsoft.com/office/drawing/2014/main" xmlns="" id="{B888D4C5-30EA-4276-8554-07005D9DCBDB}"/>
              </a:ext>
            </a:extLst>
          </p:cNvPr>
          <p:cNvSpPr>
            <a:spLocks noGrp="1"/>
          </p:cNvSpPr>
          <p:nvPr>
            <p:ph type="sldNum" sz="quarter" idx="12"/>
          </p:nvPr>
        </p:nvSpPr>
        <p:spPr/>
        <p:txBody>
          <a:bodyPr/>
          <a:lstStyle/>
          <a:p>
            <a:fld id="{4F4F5B68-5971-4DD5-9BAE-CFB197CB6D3D}" type="slidenum">
              <a:rPr kumimoji="1" lang="ja-JP" altLang="en-US" smtClean="0"/>
              <a:t>2</a:t>
            </a:fld>
            <a:endParaRPr kumimoji="1" lang="ja-JP" altLang="en-US"/>
          </a:p>
        </p:txBody>
      </p:sp>
      <p:pic>
        <p:nvPicPr>
          <p:cNvPr id="6"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40244" y="144825"/>
            <a:ext cx="609600" cy="609600"/>
          </a:xfrm>
          <a:prstGeom prst="rect">
            <a:avLst/>
          </a:prstGeom>
        </p:spPr>
      </p:pic>
    </p:spTree>
    <p:extLst>
      <p:ext uri="{BB962C8B-B14F-4D97-AF65-F5344CB8AC3E}">
        <p14:creationId xmlns:p14="http://schemas.microsoft.com/office/powerpoint/2010/main" val="334270804"/>
      </p:ext>
    </p:extLst>
  </p:cSld>
  <p:clrMapOvr>
    <a:masterClrMapping/>
  </p:clrMapOvr>
  <mc:AlternateContent xmlns:mc="http://schemas.openxmlformats.org/markup-compatibility/2006" xmlns:p14="http://schemas.microsoft.com/office/powerpoint/2010/main">
    <mc:Choice Requires="p14">
      <p:transition spd="slow" p14:dur="2000" advTm="32000"/>
    </mc:Choice>
    <mc:Fallback xmlns="">
      <p:transition spd="slow" advTm="3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3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xmlns="" id="{89CC401E-C4A9-4576-A6D7-1D07DE2CF949}"/>
              </a:ext>
            </a:extLst>
          </p:cNvPr>
          <p:cNvPicPr>
            <a:picLocks noChangeAspect="1"/>
          </p:cNvPicPr>
          <p:nvPr/>
        </p:nvPicPr>
        <p:blipFill rotWithShape="1">
          <a:blip r:embed="rId5"/>
          <a:srcRect l="13374" t="12868" r="16695" b="5632"/>
          <a:stretch/>
        </p:blipFill>
        <p:spPr>
          <a:xfrm>
            <a:off x="314323" y="1096388"/>
            <a:ext cx="6313118" cy="4102483"/>
          </a:xfrm>
          <a:prstGeom prst="rect">
            <a:avLst/>
          </a:prstGeom>
          <a:ln>
            <a:solidFill>
              <a:srgbClr val="FFCCFF"/>
            </a:solidFill>
          </a:ln>
        </p:spPr>
      </p:pic>
      <p:sp>
        <p:nvSpPr>
          <p:cNvPr id="10" name="楕円 9">
            <a:extLst>
              <a:ext uri="{FF2B5EF4-FFF2-40B4-BE49-F238E27FC236}">
                <a16:creationId xmlns:a16="http://schemas.microsoft.com/office/drawing/2014/main" xmlns="" id="{63240221-D45A-4DE6-B280-B89359FD50DE}"/>
              </a:ext>
            </a:extLst>
          </p:cNvPr>
          <p:cNvSpPr/>
          <p:nvPr/>
        </p:nvSpPr>
        <p:spPr>
          <a:xfrm>
            <a:off x="3294054" y="1565504"/>
            <a:ext cx="1532586" cy="7469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楕円 10">
            <a:extLst>
              <a:ext uri="{FF2B5EF4-FFF2-40B4-BE49-F238E27FC236}">
                <a16:creationId xmlns:a16="http://schemas.microsoft.com/office/drawing/2014/main" xmlns="" id="{083C417E-C75E-4BD5-8C71-CE49700A582A}"/>
              </a:ext>
            </a:extLst>
          </p:cNvPr>
          <p:cNvSpPr/>
          <p:nvPr/>
        </p:nvSpPr>
        <p:spPr>
          <a:xfrm>
            <a:off x="2183870" y="4817413"/>
            <a:ext cx="1073240" cy="2355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角丸四角形吹き出し 9">
            <a:extLst>
              <a:ext uri="{FF2B5EF4-FFF2-40B4-BE49-F238E27FC236}">
                <a16:creationId xmlns:a16="http://schemas.microsoft.com/office/drawing/2014/main" xmlns="" id="{654AFFF1-FD97-4CF0-A16C-292537CF4A7C}"/>
              </a:ext>
            </a:extLst>
          </p:cNvPr>
          <p:cNvSpPr/>
          <p:nvPr/>
        </p:nvSpPr>
        <p:spPr>
          <a:xfrm>
            <a:off x="3403062" y="4565740"/>
            <a:ext cx="941781" cy="329352"/>
          </a:xfrm>
          <a:prstGeom prst="wedgeRoundRectCallout">
            <a:avLst>
              <a:gd name="adj1" fmla="val -77970"/>
              <a:gd name="adj2" fmla="val 55665"/>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クリック</a:t>
            </a:r>
            <a:endPar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左矢印吹き出し 2">
            <a:extLst>
              <a:ext uri="{FF2B5EF4-FFF2-40B4-BE49-F238E27FC236}">
                <a16:creationId xmlns:a16="http://schemas.microsoft.com/office/drawing/2014/main" xmlns="" id="{EF107726-4AC7-406E-8256-40F8D63D1171}"/>
              </a:ext>
            </a:extLst>
          </p:cNvPr>
          <p:cNvSpPr/>
          <p:nvPr/>
        </p:nvSpPr>
        <p:spPr>
          <a:xfrm>
            <a:off x="6686527" y="1911173"/>
            <a:ext cx="1634266" cy="746974"/>
          </a:xfrm>
          <a:prstGeom prst="leftArrowCallout">
            <a:avLst>
              <a:gd name="adj1" fmla="val 23906"/>
              <a:gd name="adj2" fmla="val 23725"/>
              <a:gd name="adj3" fmla="val 22995"/>
              <a:gd name="adj4" fmla="val 80325"/>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互助組合</a:t>
            </a:r>
            <a:r>
              <a:rPr kumimoji="1" lang="en-US" altLang="ja-JP" sz="1600" dirty="0">
                <a:solidFill>
                  <a:schemeClr val="tx1"/>
                </a:solidFill>
              </a:rPr>
              <a:t>HP</a:t>
            </a:r>
            <a:endParaRPr kumimoji="1" lang="ja-JP" altLang="en-US" sz="1600" dirty="0">
              <a:solidFill>
                <a:schemeClr val="tx1"/>
              </a:solidFill>
            </a:endParaRPr>
          </a:p>
        </p:txBody>
      </p:sp>
      <p:pic>
        <p:nvPicPr>
          <p:cNvPr id="5" name="コンテンツ プレースホルダー 4">
            <a:extLst>
              <a:ext uri="{FF2B5EF4-FFF2-40B4-BE49-F238E27FC236}">
                <a16:creationId xmlns:a16="http://schemas.microsoft.com/office/drawing/2014/main" xmlns="" id="{9519FE52-31C4-4C5A-84C1-47092113956C}"/>
              </a:ext>
            </a:extLst>
          </p:cNvPr>
          <p:cNvPicPr>
            <a:picLocks noGrp="1" noChangeAspect="1"/>
          </p:cNvPicPr>
          <p:nvPr>
            <p:ph idx="1"/>
          </p:nvPr>
        </p:nvPicPr>
        <p:blipFill rotWithShape="1">
          <a:blip r:embed="rId6"/>
          <a:srcRect l="33679" t="18023" r="26606" b="41700"/>
          <a:stretch/>
        </p:blipFill>
        <p:spPr>
          <a:xfrm>
            <a:off x="6686527" y="3872403"/>
            <a:ext cx="5191150" cy="2961264"/>
          </a:xfrm>
          <a:ln>
            <a:solidFill>
              <a:srgbClr val="FFCCFF"/>
            </a:solidFill>
          </a:ln>
        </p:spPr>
      </p:pic>
      <p:cxnSp>
        <p:nvCxnSpPr>
          <p:cNvPr id="15" name="直線コネクタ 14">
            <a:extLst>
              <a:ext uri="{FF2B5EF4-FFF2-40B4-BE49-F238E27FC236}">
                <a16:creationId xmlns:a16="http://schemas.microsoft.com/office/drawing/2014/main" xmlns="" id="{DDCAE524-9906-4A86-A567-A664AC3AA00C}"/>
              </a:ext>
            </a:extLst>
          </p:cNvPr>
          <p:cNvCxnSpPr>
            <a:cxnSpLocks/>
          </p:cNvCxnSpPr>
          <p:nvPr/>
        </p:nvCxnSpPr>
        <p:spPr>
          <a:xfrm>
            <a:off x="6838673" y="5740494"/>
            <a:ext cx="345987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xmlns="" id="{0BB25346-FE40-4C68-8CE5-F484F7FE549A}"/>
              </a:ext>
            </a:extLst>
          </p:cNvPr>
          <p:cNvCxnSpPr>
            <a:cxnSpLocks/>
          </p:cNvCxnSpPr>
          <p:nvPr/>
        </p:nvCxnSpPr>
        <p:spPr>
          <a:xfrm>
            <a:off x="6866381" y="6476711"/>
            <a:ext cx="15664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xmlns="" id="{82D89F3B-93D7-4404-B415-C8C5AA7AE4EB}"/>
              </a:ext>
            </a:extLst>
          </p:cNvPr>
          <p:cNvCxnSpPr>
            <a:cxnSpLocks/>
          </p:cNvCxnSpPr>
          <p:nvPr/>
        </p:nvCxnSpPr>
        <p:spPr>
          <a:xfrm>
            <a:off x="6115295" y="5832860"/>
            <a:ext cx="357135" cy="2719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xmlns="" id="{A0A94066-45DA-49DE-9C1D-719214D8A29B}"/>
              </a:ext>
            </a:extLst>
          </p:cNvPr>
          <p:cNvCxnSpPr>
            <a:cxnSpLocks/>
          </p:cNvCxnSpPr>
          <p:nvPr/>
        </p:nvCxnSpPr>
        <p:spPr>
          <a:xfrm flipV="1">
            <a:off x="6131596" y="5599245"/>
            <a:ext cx="340834" cy="23361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xmlns="" id="{C0DBA3B2-0C01-48FB-B488-B8CE6E86E4C4}"/>
              </a:ext>
            </a:extLst>
          </p:cNvPr>
          <p:cNvSpPr txBox="1"/>
          <p:nvPr/>
        </p:nvSpPr>
        <p:spPr>
          <a:xfrm>
            <a:off x="2313376" y="5781258"/>
            <a:ext cx="3108369" cy="523220"/>
          </a:xfrm>
          <a:prstGeom prst="rect">
            <a:avLst/>
          </a:prstGeom>
          <a:noFill/>
        </p:spPr>
        <p:txBody>
          <a:bodyPr wrap="square" rtlCol="0">
            <a:spAutoFit/>
          </a:bodyPr>
          <a:lstStyle/>
          <a:p>
            <a:r>
              <a:rPr lang="ja-JP" altLang="en-US" sz="1400" dirty="0"/>
              <a:t>任用形態によって，互加入申込書を</a:t>
            </a:r>
            <a:endParaRPr lang="en-US" altLang="ja-JP" sz="1400" dirty="0"/>
          </a:p>
          <a:p>
            <a:r>
              <a:rPr lang="ja-JP" altLang="en-US" sz="1400" dirty="0"/>
              <a:t>使い分けてください。</a:t>
            </a:r>
            <a:endParaRPr kumimoji="1" lang="ja-JP" altLang="en-US" sz="1400" dirty="0"/>
          </a:p>
        </p:txBody>
      </p:sp>
      <p:sp>
        <p:nvSpPr>
          <p:cNvPr id="32" name="楕円 31">
            <a:extLst>
              <a:ext uri="{FF2B5EF4-FFF2-40B4-BE49-F238E27FC236}">
                <a16:creationId xmlns:a16="http://schemas.microsoft.com/office/drawing/2014/main" xmlns="" id="{6FCE15E3-E4A3-4B81-962A-5DF9F224E97D}"/>
              </a:ext>
            </a:extLst>
          </p:cNvPr>
          <p:cNvSpPr/>
          <p:nvPr/>
        </p:nvSpPr>
        <p:spPr>
          <a:xfrm>
            <a:off x="6686527" y="5339215"/>
            <a:ext cx="1532586" cy="24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3" name="楕円 32">
            <a:extLst>
              <a:ext uri="{FF2B5EF4-FFF2-40B4-BE49-F238E27FC236}">
                <a16:creationId xmlns:a16="http://schemas.microsoft.com/office/drawing/2014/main" xmlns="" id="{E2BA9A0B-C4AA-41CE-9F13-5B7DF434C2D3}"/>
              </a:ext>
            </a:extLst>
          </p:cNvPr>
          <p:cNvSpPr/>
          <p:nvPr/>
        </p:nvSpPr>
        <p:spPr>
          <a:xfrm>
            <a:off x="6695763" y="6084740"/>
            <a:ext cx="1532586" cy="245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矢印: 左 38">
            <a:extLst>
              <a:ext uri="{FF2B5EF4-FFF2-40B4-BE49-F238E27FC236}">
                <a16:creationId xmlns:a16="http://schemas.microsoft.com/office/drawing/2014/main" xmlns="" id="{9DD50F6B-5FF8-4147-8789-2A91759AF561}"/>
              </a:ext>
            </a:extLst>
          </p:cNvPr>
          <p:cNvSpPr/>
          <p:nvPr/>
        </p:nvSpPr>
        <p:spPr>
          <a:xfrm rot="11755955" flipV="1">
            <a:off x="3080231" y="5300008"/>
            <a:ext cx="3023293" cy="241793"/>
          </a:xfrm>
          <a:prstGeom prst="leftArrow">
            <a:avLst>
              <a:gd name="adj1" fmla="val 7641"/>
              <a:gd name="adj2" fmla="val 977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xmlns="" id="{83F83272-53FE-4FF9-8CA4-D7A80A8662F7}"/>
              </a:ext>
            </a:extLst>
          </p:cNvPr>
          <p:cNvSpPr txBox="1"/>
          <p:nvPr/>
        </p:nvSpPr>
        <p:spPr>
          <a:xfrm>
            <a:off x="452897" y="277055"/>
            <a:ext cx="9927352" cy="584775"/>
          </a:xfrm>
          <a:prstGeom prst="rect">
            <a:avLst/>
          </a:prstGeom>
          <a:noFill/>
        </p:spPr>
        <p:txBody>
          <a:bodyPr wrap="square">
            <a:spAutoFit/>
          </a:bodyPr>
          <a:lstStyle/>
          <a:p>
            <a:r>
              <a:rPr lang="ja-JP" altLang="en-US" sz="1800" dirty="0">
                <a:solidFill>
                  <a:srgbClr val="FF0000"/>
                </a:solidFill>
              </a:rPr>
              <a:t>加入希望者は </a:t>
            </a:r>
            <a:r>
              <a:rPr lang="en-US" altLang="ja-JP" sz="1800" dirty="0">
                <a:solidFill>
                  <a:srgbClr val="FF0000"/>
                </a:solidFill>
              </a:rPr>
              <a:t>, </a:t>
            </a:r>
            <a:r>
              <a:rPr lang="ja-JP" altLang="en-US" sz="1800" dirty="0">
                <a:solidFill>
                  <a:srgbClr val="FF0000"/>
                </a:solidFill>
              </a:rPr>
              <a:t>任用開始から </a:t>
            </a:r>
            <a:r>
              <a:rPr lang="en-US" altLang="ja-JP" sz="1800" u="sng" dirty="0">
                <a:solidFill>
                  <a:srgbClr val="FF0000"/>
                </a:solidFill>
              </a:rPr>
              <a:t>20</a:t>
            </a:r>
            <a:r>
              <a:rPr lang="ja-JP" altLang="en-US" sz="1800" u="sng" dirty="0">
                <a:solidFill>
                  <a:srgbClr val="FF0000"/>
                </a:solidFill>
              </a:rPr>
              <a:t>日以内に</a:t>
            </a:r>
            <a:r>
              <a:rPr lang="ja-JP" altLang="en-US" sz="1800" dirty="0">
                <a:solidFill>
                  <a:srgbClr val="FF0000"/>
                </a:solidFill>
              </a:rPr>
              <a:t>加入申込書 を提出してください</a:t>
            </a:r>
            <a:r>
              <a:rPr lang="en-US" altLang="ja-JP" sz="1800" dirty="0">
                <a:solidFill>
                  <a:srgbClr val="FF0000"/>
                </a:solidFill>
              </a:rPr>
              <a:t>｡</a:t>
            </a:r>
          </a:p>
          <a:p>
            <a:r>
              <a:rPr lang="ja-JP" altLang="en-US" sz="1400" dirty="0"/>
              <a:t>様式は</a:t>
            </a:r>
            <a:r>
              <a:rPr lang="en-US" altLang="ja-JP" sz="1400" dirty="0"/>
              <a:t>, </a:t>
            </a:r>
            <a:r>
              <a:rPr lang="ja-JP" altLang="en-US" sz="1400" dirty="0"/>
              <a:t>互助組合のホームページからダウンロードして御使用ください</a:t>
            </a:r>
            <a:r>
              <a:rPr lang="en-US" altLang="ja-JP" sz="1400" dirty="0"/>
              <a:t>｡</a:t>
            </a:r>
          </a:p>
        </p:txBody>
      </p:sp>
      <p:sp>
        <p:nvSpPr>
          <p:cNvPr id="3" name="スライド番号プレースホルダー 2">
            <a:extLst>
              <a:ext uri="{FF2B5EF4-FFF2-40B4-BE49-F238E27FC236}">
                <a16:creationId xmlns:a16="http://schemas.microsoft.com/office/drawing/2014/main" xmlns="" id="{0E6C3F3D-3170-448D-8C83-7761528BA134}"/>
              </a:ext>
            </a:extLst>
          </p:cNvPr>
          <p:cNvSpPr>
            <a:spLocks noGrp="1"/>
          </p:cNvSpPr>
          <p:nvPr>
            <p:ph type="sldNum" sz="quarter" idx="12"/>
          </p:nvPr>
        </p:nvSpPr>
        <p:spPr/>
        <p:txBody>
          <a:bodyPr/>
          <a:lstStyle/>
          <a:p>
            <a:fld id="{4F4F5B68-5971-4DD5-9BAE-CFB197CB6D3D}" type="slidenum">
              <a:rPr kumimoji="1" lang="ja-JP" altLang="en-US" smtClean="0"/>
              <a:t>3</a:t>
            </a:fld>
            <a:endParaRPr kumimoji="1" lang="ja-JP" altLang="en-US"/>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96134" y="226564"/>
            <a:ext cx="609600" cy="584775"/>
          </a:xfrm>
          <a:prstGeom prst="rect">
            <a:avLst/>
          </a:prstGeom>
        </p:spPr>
      </p:pic>
    </p:spTree>
    <p:extLst>
      <p:ext uri="{BB962C8B-B14F-4D97-AF65-F5344CB8AC3E}">
        <p14:creationId xmlns:p14="http://schemas.microsoft.com/office/powerpoint/2010/main" val="1567940179"/>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xmlns="" id="{87633CAE-FED8-40A9-8F53-50C408B181F4}"/>
              </a:ext>
            </a:extLst>
          </p:cNvPr>
          <p:cNvPicPr>
            <a:picLocks noGrp="1" noChangeAspect="1"/>
          </p:cNvPicPr>
          <p:nvPr>
            <p:ph idx="1"/>
          </p:nvPr>
        </p:nvPicPr>
        <p:blipFill rotWithShape="1">
          <a:blip r:embed="rId5"/>
          <a:srcRect l="34750" t="12443" r="37309" b="17717"/>
          <a:stretch/>
        </p:blipFill>
        <p:spPr>
          <a:xfrm>
            <a:off x="574898" y="1052654"/>
            <a:ext cx="3086100" cy="4339181"/>
          </a:xfrm>
          <a:ln>
            <a:solidFill>
              <a:srgbClr val="FF99CC"/>
            </a:solidFill>
          </a:ln>
        </p:spPr>
      </p:pic>
      <p:pic>
        <p:nvPicPr>
          <p:cNvPr id="7" name="図 6">
            <a:extLst>
              <a:ext uri="{FF2B5EF4-FFF2-40B4-BE49-F238E27FC236}">
                <a16:creationId xmlns:a16="http://schemas.microsoft.com/office/drawing/2014/main" xmlns="" id="{A9FD3E8D-5060-4BB1-8A05-E011C5B0B522}"/>
              </a:ext>
            </a:extLst>
          </p:cNvPr>
          <p:cNvPicPr>
            <a:picLocks noChangeAspect="1"/>
          </p:cNvPicPr>
          <p:nvPr/>
        </p:nvPicPr>
        <p:blipFill rotWithShape="1">
          <a:blip r:embed="rId6"/>
          <a:srcRect l="35448" t="13137" r="37983" b="14996"/>
          <a:stretch/>
        </p:blipFill>
        <p:spPr>
          <a:xfrm>
            <a:off x="4911501" y="1068909"/>
            <a:ext cx="2851905" cy="4339181"/>
          </a:xfrm>
          <a:prstGeom prst="rect">
            <a:avLst/>
          </a:prstGeom>
          <a:ln>
            <a:solidFill>
              <a:srgbClr val="FF99CC"/>
            </a:solidFill>
          </a:ln>
        </p:spPr>
      </p:pic>
      <p:pic>
        <p:nvPicPr>
          <p:cNvPr id="9" name="図 8">
            <a:extLst>
              <a:ext uri="{FF2B5EF4-FFF2-40B4-BE49-F238E27FC236}">
                <a16:creationId xmlns:a16="http://schemas.microsoft.com/office/drawing/2014/main" xmlns="" id="{0A23159B-4A6E-4249-8157-040AA0D26AEF}"/>
              </a:ext>
            </a:extLst>
          </p:cNvPr>
          <p:cNvPicPr>
            <a:picLocks noChangeAspect="1"/>
          </p:cNvPicPr>
          <p:nvPr/>
        </p:nvPicPr>
        <p:blipFill rotWithShape="1">
          <a:blip r:embed="rId7"/>
          <a:srcRect l="34871" t="12320" r="37259" b="16516"/>
          <a:stretch/>
        </p:blipFill>
        <p:spPr>
          <a:xfrm>
            <a:off x="8596199" y="1069344"/>
            <a:ext cx="3020903" cy="4338746"/>
          </a:xfrm>
          <a:prstGeom prst="rect">
            <a:avLst/>
          </a:prstGeom>
          <a:ln>
            <a:solidFill>
              <a:srgbClr val="FF99CC"/>
            </a:solidFill>
          </a:ln>
        </p:spPr>
      </p:pic>
      <p:sp>
        <p:nvSpPr>
          <p:cNvPr id="10" name="タイトル 4">
            <a:extLst>
              <a:ext uri="{FF2B5EF4-FFF2-40B4-BE49-F238E27FC236}">
                <a16:creationId xmlns:a16="http://schemas.microsoft.com/office/drawing/2014/main" xmlns="" id="{095B5E06-AE1C-41A9-B56E-B42303C0232E}"/>
              </a:ext>
            </a:extLst>
          </p:cNvPr>
          <p:cNvSpPr txBox="1">
            <a:spLocks/>
          </p:cNvSpPr>
          <p:nvPr/>
        </p:nvSpPr>
        <p:spPr>
          <a:xfrm>
            <a:off x="3595800" y="213592"/>
            <a:ext cx="5000400" cy="343620"/>
          </a:xfrm>
          <a:prstGeom prst="rect">
            <a:avLst/>
          </a:prstGeom>
          <a:solidFill>
            <a:srgbClr val="FF99CC"/>
          </a:solidFill>
          <a:ln>
            <a:noFill/>
          </a:ln>
        </p:spPr>
        <p:txBody>
          <a:bodyPr vert="horz" wrap="square" lIns="91440" tIns="45720" rIns="91440" bIns="45720" rtlCol="0" anchor="ctr">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1800" b="1" dirty="0">
                <a:latin typeface="+mn-ea"/>
                <a:ea typeface="+mn-ea"/>
              </a:rPr>
              <a:t>互加入申込書</a:t>
            </a:r>
            <a:endParaRPr lang="ja-JP" altLang="en-US" b="1" dirty="0">
              <a:latin typeface="+mn-ea"/>
              <a:ea typeface="+mn-ea"/>
            </a:endParaRPr>
          </a:p>
        </p:txBody>
      </p:sp>
      <p:sp>
        <p:nvSpPr>
          <p:cNvPr id="11" name="テキスト ボックス 10">
            <a:extLst>
              <a:ext uri="{FF2B5EF4-FFF2-40B4-BE49-F238E27FC236}">
                <a16:creationId xmlns:a16="http://schemas.microsoft.com/office/drawing/2014/main" xmlns="" id="{745D838C-CFD7-4C57-B803-E9E58F13D1D3}"/>
              </a:ext>
            </a:extLst>
          </p:cNvPr>
          <p:cNvSpPr txBox="1"/>
          <p:nvPr/>
        </p:nvSpPr>
        <p:spPr>
          <a:xfrm>
            <a:off x="3790949" y="3030317"/>
            <a:ext cx="990600" cy="400110"/>
          </a:xfrm>
          <a:prstGeom prst="rect">
            <a:avLst/>
          </a:prstGeom>
          <a:noFill/>
        </p:spPr>
        <p:txBody>
          <a:bodyPr wrap="square" rtlCol="0">
            <a:spAutoFit/>
          </a:bodyPr>
          <a:lstStyle/>
          <a:p>
            <a:r>
              <a:rPr kumimoji="1" lang="ja-JP" altLang="en-US" sz="2000" dirty="0"/>
              <a:t>または</a:t>
            </a:r>
          </a:p>
        </p:txBody>
      </p:sp>
      <p:sp>
        <p:nvSpPr>
          <p:cNvPr id="13" name="テキスト ボックス 12">
            <a:extLst>
              <a:ext uri="{FF2B5EF4-FFF2-40B4-BE49-F238E27FC236}">
                <a16:creationId xmlns:a16="http://schemas.microsoft.com/office/drawing/2014/main" xmlns="" id="{2B79D658-11A9-4E54-935E-709A3058FE07}"/>
              </a:ext>
            </a:extLst>
          </p:cNvPr>
          <p:cNvSpPr txBox="1"/>
          <p:nvPr/>
        </p:nvSpPr>
        <p:spPr>
          <a:xfrm>
            <a:off x="1304924" y="6244298"/>
            <a:ext cx="6086475" cy="400110"/>
          </a:xfrm>
          <a:prstGeom prst="rect">
            <a:avLst/>
          </a:prstGeom>
          <a:solidFill>
            <a:srgbClr val="FFCCFF"/>
          </a:solidFill>
        </p:spPr>
        <p:txBody>
          <a:bodyPr wrap="square" rtlCol="0">
            <a:spAutoFit/>
          </a:bodyPr>
          <a:lstStyle/>
          <a:p>
            <a:pPr algn="ctr"/>
            <a:r>
              <a:rPr lang="ja-JP" altLang="en-US" sz="1800" dirty="0">
                <a:solidFill>
                  <a:srgbClr val="FF0000"/>
                </a:solidFill>
              </a:rPr>
              <a:t>任用開始から </a:t>
            </a:r>
            <a:r>
              <a:rPr lang="en-US" altLang="ja-JP" sz="2000" b="1" u="sng" dirty="0">
                <a:solidFill>
                  <a:srgbClr val="FF0000"/>
                </a:solidFill>
              </a:rPr>
              <a:t>20</a:t>
            </a:r>
            <a:r>
              <a:rPr lang="ja-JP" altLang="en-US" sz="2000" b="1" u="sng" dirty="0">
                <a:solidFill>
                  <a:srgbClr val="FF0000"/>
                </a:solidFill>
              </a:rPr>
              <a:t>日以内に</a:t>
            </a:r>
            <a:r>
              <a:rPr lang="ja-JP" altLang="en-US" dirty="0">
                <a:solidFill>
                  <a:srgbClr val="FF0000"/>
                </a:solidFill>
              </a:rPr>
              <a:t>互助組合へ</a:t>
            </a:r>
            <a:r>
              <a:rPr lang="ja-JP" altLang="en-US" b="1" u="sng" dirty="0">
                <a:solidFill>
                  <a:srgbClr val="FF0000"/>
                </a:solidFill>
              </a:rPr>
              <a:t>所属を通して</a:t>
            </a:r>
            <a:r>
              <a:rPr lang="ja-JP" altLang="en-US" dirty="0">
                <a:solidFill>
                  <a:srgbClr val="FF0000"/>
                </a:solidFill>
              </a:rPr>
              <a:t>提出</a:t>
            </a:r>
            <a:endParaRPr lang="en-US" altLang="ja-JP" dirty="0">
              <a:solidFill>
                <a:srgbClr val="FF0000"/>
              </a:solidFill>
            </a:endParaRPr>
          </a:p>
        </p:txBody>
      </p:sp>
      <p:sp>
        <p:nvSpPr>
          <p:cNvPr id="14" name="吹き出し: 左右矢印 13">
            <a:extLst>
              <a:ext uri="{FF2B5EF4-FFF2-40B4-BE49-F238E27FC236}">
                <a16:creationId xmlns:a16="http://schemas.microsoft.com/office/drawing/2014/main" xmlns="" id="{A87E9D70-2D09-4A72-9CB7-54E1A3CCB906}"/>
              </a:ext>
            </a:extLst>
          </p:cNvPr>
          <p:cNvSpPr/>
          <p:nvPr/>
        </p:nvSpPr>
        <p:spPr>
          <a:xfrm>
            <a:off x="3401049" y="1030060"/>
            <a:ext cx="3304551" cy="589190"/>
          </a:xfrm>
          <a:prstGeom prst="leftRightArrowCallout">
            <a:avLst>
              <a:gd name="adj1" fmla="val 16549"/>
              <a:gd name="adj2" fmla="val 19366"/>
              <a:gd name="adj3" fmla="val 25000"/>
              <a:gd name="adj4" fmla="val 67144"/>
            </a:avLst>
          </a:prstGeom>
          <a:solidFill>
            <a:schemeClr val="tx1">
              <a:lumMod val="75000"/>
              <a:lumOff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御</a:t>
            </a:r>
            <a:r>
              <a:rPr kumimoji="1" lang="ja-JP" altLang="en-US" sz="1200" dirty="0">
                <a:solidFill>
                  <a:schemeClr val="bg1"/>
                </a:solidFill>
              </a:rPr>
              <a:t>自身の任用形態に合った</a:t>
            </a:r>
            <a:endParaRPr kumimoji="1" lang="en-US" altLang="ja-JP" sz="1200" dirty="0">
              <a:solidFill>
                <a:schemeClr val="bg1"/>
              </a:solidFill>
            </a:endParaRPr>
          </a:p>
          <a:p>
            <a:pPr algn="ctr"/>
            <a:r>
              <a:rPr kumimoji="1" lang="ja-JP" altLang="en-US" sz="1200" dirty="0">
                <a:solidFill>
                  <a:schemeClr val="bg1"/>
                </a:solidFill>
              </a:rPr>
              <a:t>請求書を選んでください。</a:t>
            </a:r>
          </a:p>
        </p:txBody>
      </p:sp>
      <p:sp>
        <p:nvSpPr>
          <p:cNvPr id="15" name="矢印: 下 14">
            <a:extLst>
              <a:ext uri="{FF2B5EF4-FFF2-40B4-BE49-F238E27FC236}">
                <a16:creationId xmlns:a16="http://schemas.microsoft.com/office/drawing/2014/main" xmlns="" id="{0727370E-4632-453B-9358-9E2B107AB7C2}"/>
              </a:ext>
            </a:extLst>
          </p:cNvPr>
          <p:cNvSpPr/>
          <p:nvPr/>
        </p:nvSpPr>
        <p:spPr>
          <a:xfrm>
            <a:off x="2079848" y="5447103"/>
            <a:ext cx="76200" cy="716485"/>
          </a:xfrm>
          <a:prstGeom prst="downArrow">
            <a:avLst>
              <a:gd name="adj1" fmla="val 20000"/>
              <a:gd name="adj2" fmla="val 122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xmlns="" id="{6829A009-2E36-4F65-BAAD-48DB17E2C6A1}"/>
              </a:ext>
            </a:extLst>
          </p:cNvPr>
          <p:cNvSpPr/>
          <p:nvPr/>
        </p:nvSpPr>
        <p:spPr>
          <a:xfrm>
            <a:off x="6261253" y="5467951"/>
            <a:ext cx="76200" cy="716485"/>
          </a:xfrm>
          <a:prstGeom prst="downArrow">
            <a:avLst>
              <a:gd name="adj1" fmla="val 20000"/>
              <a:gd name="adj2" fmla="val 1225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xmlns="" id="{8BCD18E7-11A5-4E80-BBC4-1E9631304A68}"/>
              </a:ext>
            </a:extLst>
          </p:cNvPr>
          <p:cNvSpPr txBox="1"/>
          <p:nvPr/>
        </p:nvSpPr>
        <p:spPr>
          <a:xfrm>
            <a:off x="1755848" y="1034911"/>
            <a:ext cx="648000" cy="276999"/>
          </a:xfrm>
          <a:prstGeom prst="rect">
            <a:avLst/>
          </a:prstGeom>
          <a:solidFill>
            <a:srgbClr val="FFCCFF"/>
          </a:solidFill>
        </p:spPr>
        <p:txBody>
          <a:bodyPr wrap="square" rtlCol="0" anchor="ctr">
            <a:spAutoFit/>
          </a:bodyPr>
          <a:lstStyle/>
          <a:p>
            <a:pPr algn="ctr"/>
            <a:r>
              <a:rPr lang="ja-JP" altLang="en-US" sz="1200" dirty="0"/>
              <a:t>様式</a:t>
            </a:r>
            <a:endParaRPr kumimoji="1" lang="ja-JP" altLang="en-US" sz="1200" dirty="0"/>
          </a:p>
        </p:txBody>
      </p:sp>
      <p:sp>
        <p:nvSpPr>
          <p:cNvPr id="18" name="テキスト ボックス 17">
            <a:extLst>
              <a:ext uri="{FF2B5EF4-FFF2-40B4-BE49-F238E27FC236}">
                <a16:creationId xmlns:a16="http://schemas.microsoft.com/office/drawing/2014/main" xmlns="" id="{18AFFCF3-3154-4D2F-8B4D-5B1C6DB6B31F}"/>
              </a:ext>
            </a:extLst>
          </p:cNvPr>
          <p:cNvSpPr txBox="1"/>
          <p:nvPr/>
        </p:nvSpPr>
        <p:spPr>
          <a:xfrm>
            <a:off x="9788152" y="1052654"/>
            <a:ext cx="648000" cy="276999"/>
          </a:xfrm>
          <a:prstGeom prst="rect">
            <a:avLst/>
          </a:prstGeom>
          <a:solidFill>
            <a:srgbClr val="FFCCFF"/>
          </a:solidFill>
        </p:spPr>
        <p:txBody>
          <a:bodyPr wrap="square" rtlCol="0" anchor="ctr">
            <a:spAutoFit/>
          </a:bodyPr>
          <a:lstStyle/>
          <a:p>
            <a:pPr algn="ctr"/>
            <a:r>
              <a:rPr kumimoji="1" lang="ja-JP" altLang="en-US" sz="1200" dirty="0"/>
              <a:t>記入例</a:t>
            </a:r>
          </a:p>
        </p:txBody>
      </p:sp>
      <p:sp>
        <p:nvSpPr>
          <p:cNvPr id="3" name="スライド番号プレースホルダー 2">
            <a:extLst>
              <a:ext uri="{FF2B5EF4-FFF2-40B4-BE49-F238E27FC236}">
                <a16:creationId xmlns:a16="http://schemas.microsoft.com/office/drawing/2014/main" xmlns="" id="{9BCBF843-6838-49B7-928E-5EE5FA2890B2}"/>
              </a:ext>
            </a:extLst>
          </p:cNvPr>
          <p:cNvSpPr>
            <a:spLocks noGrp="1"/>
          </p:cNvSpPr>
          <p:nvPr>
            <p:ph type="sldNum" sz="quarter" idx="12"/>
          </p:nvPr>
        </p:nvSpPr>
        <p:spPr/>
        <p:txBody>
          <a:bodyPr/>
          <a:lstStyle/>
          <a:p>
            <a:fld id="{4F4F5B68-5971-4DD5-9BAE-CFB197CB6D3D}" type="slidenum">
              <a:rPr kumimoji="1" lang="ja-JP" altLang="en-US" smtClean="0"/>
              <a:t>4</a:t>
            </a:fld>
            <a:endParaRPr kumimoji="1" lang="ja-JP" altLang="en-US"/>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96134" y="80602"/>
            <a:ext cx="609600" cy="609600"/>
          </a:xfrm>
          <a:prstGeom prst="rect">
            <a:avLst/>
          </a:prstGeom>
        </p:spPr>
      </p:pic>
    </p:spTree>
    <p:extLst>
      <p:ext uri="{BB962C8B-B14F-4D97-AF65-F5344CB8AC3E}">
        <p14:creationId xmlns:p14="http://schemas.microsoft.com/office/powerpoint/2010/main" val="351906955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線コネクタ 29">
            <a:extLst>
              <a:ext uri="{FF2B5EF4-FFF2-40B4-BE49-F238E27FC236}">
                <a16:creationId xmlns:a16="http://schemas.microsoft.com/office/drawing/2014/main" xmlns="" id="{13F429C5-7086-4754-A309-4DA4BEF556B7}"/>
              </a:ext>
            </a:extLst>
          </p:cNvPr>
          <p:cNvCxnSpPr>
            <a:cxnSpLocks/>
          </p:cNvCxnSpPr>
          <p:nvPr/>
        </p:nvCxnSpPr>
        <p:spPr>
          <a:xfrm>
            <a:off x="9642402" y="3190014"/>
            <a:ext cx="0" cy="666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754646866"/>
              </p:ext>
            </p:extLst>
          </p:nvPr>
        </p:nvGraphicFramePr>
        <p:xfrm>
          <a:off x="702327" y="2198678"/>
          <a:ext cx="4473785" cy="4364900"/>
        </p:xfrm>
        <a:graphic>
          <a:graphicData uri="http://schemas.openxmlformats.org/drawingml/2006/table">
            <a:tbl>
              <a:tblPr firstRow="1" bandRow="1">
                <a:tableStyleId>{5940675A-B579-460E-94D1-54222C63F5DA}</a:tableStyleId>
              </a:tblPr>
              <a:tblGrid>
                <a:gridCol w="1661506">
                  <a:extLst>
                    <a:ext uri="{9D8B030D-6E8A-4147-A177-3AD203B41FA5}">
                      <a16:colId xmlns:a16="http://schemas.microsoft.com/office/drawing/2014/main" xmlns="" val="1485536113"/>
                    </a:ext>
                  </a:extLst>
                </a:gridCol>
                <a:gridCol w="2812279">
                  <a:extLst>
                    <a:ext uri="{9D8B030D-6E8A-4147-A177-3AD203B41FA5}">
                      <a16:colId xmlns:a16="http://schemas.microsoft.com/office/drawing/2014/main" xmlns="" val="3824367378"/>
                    </a:ext>
                  </a:extLst>
                </a:gridCol>
              </a:tblGrid>
              <a:tr h="1384937">
                <a:tc>
                  <a:txBody>
                    <a:bodyPr/>
                    <a:lstStyle/>
                    <a:p>
                      <a:r>
                        <a:rPr kumimoji="1" lang="ja-JP" altLang="en-US" sz="1200" b="1" dirty="0">
                          <a:solidFill>
                            <a:srgbClr val="FF0000"/>
                          </a:solidFill>
                        </a:rPr>
                        <a:t>現職制度</a:t>
                      </a:r>
                      <a:r>
                        <a:rPr kumimoji="1" lang="ja-JP" altLang="en-US" sz="1200" dirty="0">
                          <a:solidFill>
                            <a:srgbClr val="FF0000"/>
                          </a:solidFill>
                        </a:rPr>
                        <a:t>へ</a:t>
                      </a:r>
                      <a:endParaRPr kumimoji="1" lang="en-US" altLang="ja-JP" sz="1200" dirty="0">
                        <a:solidFill>
                          <a:srgbClr val="FF0000"/>
                        </a:solidFill>
                      </a:endParaRPr>
                    </a:p>
                    <a:p>
                      <a:r>
                        <a:rPr kumimoji="1" lang="ja-JP" altLang="en-US" sz="1200" dirty="0">
                          <a:solidFill>
                            <a:srgbClr val="FF0000"/>
                          </a:solidFill>
                        </a:rPr>
                        <a:t>再加入について</a:t>
                      </a:r>
                    </a:p>
                  </a:txBody>
                  <a:tcPr anchor="ctr" anchorCtr="1">
                    <a:solidFill>
                      <a:srgbClr val="CCFFCC"/>
                    </a:solidFill>
                  </a:tcPr>
                </a:tc>
                <a:tc>
                  <a:txBody>
                    <a:bodyPr/>
                    <a:lstStyle/>
                    <a:p>
                      <a:r>
                        <a:rPr lang="ja-JP" altLang="en-US" sz="1200" b="1" dirty="0">
                          <a:solidFill>
                            <a:srgbClr val="FF0000"/>
                          </a:solidFill>
                        </a:rPr>
                        <a:t>再加入できません</a:t>
                      </a:r>
                      <a:r>
                        <a:rPr lang="en-US" altLang="ja-JP" sz="1200" b="1" dirty="0">
                          <a:solidFill>
                            <a:srgbClr val="FF0000"/>
                          </a:solidFill>
                        </a:rPr>
                        <a:t>｡</a:t>
                      </a:r>
                      <a:endParaRPr kumimoji="1" lang="ja-JP" altLang="en-US" sz="1200" b="1" dirty="0">
                        <a:solidFill>
                          <a:srgbClr val="FF0000"/>
                        </a:solidFill>
                      </a:endParaRPr>
                    </a:p>
                  </a:txBody>
                  <a:tcPr anchor="ctr"/>
                </a:tc>
                <a:extLst>
                  <a:ext uri="{0D108BD9-81ED-4DB2-BD59-A6C34878D82A}">
                    <a16:rowId xmlns:a16="http://schemas.microsoft.com/office/drawing/2014/main" xmlns="" val="1687268241"/>
                  </a:ext>
                </a:extLst>
              </a:tr>
              <a:tr h="1690991">
                <a:tc rowSpan="2">
                  <a:txBody>
                    <a:bodyPr/>
                    <a:lstStyle/>
                    <a:p>
                      <a:r>
                        <a:rPr kumimoji="1" lang="ja-JP" altLang="en-US" sz="1200" b="1" dirty="0"/>
                        <a:t>退職医療制度</a:t>
                      </a:r>
                      <a:r>
                        <a:rPr kumimoji="1" lang="ja-JP" altLang="en-US" sz="1200" dirty="0"/>
                        <a:t>に</a:t>
                      </a:r>
                      <a:endParaRPr kumimoji="1" lang="en-US" altLang="ja-JP" sz="1200" dirty="0"/>
                    </a:p>
                    <a:p>
                      <a:r>
                        <a:rPr kumimoji="1" lang="ja-JP" altLang="en-US" sz="1200" dirty="0"/>
                        <a:t>ついて</a:t>
                      </a:r>
                    </a:p>
                  </a:txBody>
                  <a:tcPr anchor="ctr" anchorCtr="1">
                    <a:solidFill>
                      <a:srgbClr val="CCFFCC"/>
                    </a:solidFill>
                  </a:tcPr>
                </a:tc>
                <a:tc>
                  <a:txBody>
                    <a:bodyPr/>
                    <a:lstStyle/>
                    <a:p>
                      <a:r>
                        <a:rPr lang="ja-JP" altLang="en-US" sz="1200" dirty="0">
                          <a:solidFill>
                            <a:srgbClr val="FF0000"/>
                          </a:solidFill>
                        </a:rPr>
                        <a:t>加入できます</a:t>
                      </a:r>
                      <a:r>
                        <a:rPr lang="en-US" altLang="ja-JP" sz="1200" dirty="0">
                          <a:solidFill>
                            <a:srgbClr val="FF0000"/>
                          </a:solidFill>
                        </a:rPr>
                        <a:t>｡</a:t>
                      </a:r>
                      <a:endParaRPr kumimoji="1" lang="ja-JP" altLang="en-US" sz="1200" dirty="0">
                        <a:solidFill>
                          <a:srgbClr val="FF0000"/>
                        </a:solidFill>
                      </a:endParaRPr>
                    </a:p>
                  </a:txBody>
                  <a:tcPr anchor="ctr"/>
                </a:tc>
                <a:extLst>
                  <a:ext uri="{0D108BD9-81ED-4DB2-BD59-A6C34878D82A}">
                    <a16:rowId xmlns:a16="http://schemas.microsoft.com/office/drawing/2014/main" xmlns="" val="3801647127"/>
                  </a:ext>
                </a:extLst>
              </a:tr>
              <a:tr h="1288972">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加入希望者は </a:t>
                      </a:r>
                      <a:r>
                        <a:rPr lang="en-US" altLang="ja-JP" sz="1200" dirty="0"/>
                        <a:t>, </a:t>
                      </a:r>
                      <a:r>
                        <a:rPr lang="ja-JP" altLang="en-US" sz="1200" dirty="0"/>
                        <a:t>退職日の翌日から起算して </a:t>
                      </a:r>
                      <a:r>
                        <a:rPr lang="en-US" altLang="ja-JP" sz="1200" dirty="0"/>
                        <a:t>30</a:t>
                      </a:r>
                      <a:r>
                        <a:rPr lang="ja-JP" altLang="en-US" sz="1200" dirty="0"/>
                        <a:t>日以内に </a:t>
                      </a:r>
                      <a:r>
                        <a:rPr lang="en-US" altLang="ja-JP" sz="1200" dirty="0"/>
                        <a:t>｢</a:t>
                      </a:r>
                      <a:r>
                        <a:rPr lang="ja-JP" altLang="en-US" sz="1200" dirty="0"/>
                        <a:t>互退職医療組合員申出書」を提出してください</a:t>
                      </a:r>
                      <a:r>
                        <a:rPr lang="en-US" altLang="ja-JP" sz="1200" dirty="0"/>
                        <a:t>｡</a:t>
                      </a:r>
                      <a:endParaRPr kumimoji="1" lang="ja-JP" altLang="en-US" sz="1200" dirty="0"/>
                    </a:p>
                  </a:txBody>
                  <a:tcPr anchor="ctr"/>
                </a:tc>
                <a:extLst>
                  <a:ext uri="{0D108BD9-81ED-4DB2-BD59-A6C34878D82A}">
                    <a16:rowId xmlns:a16="http://schemas.microsoft.com/office/drawing/2014/main" xmlns="" val="4209340000"/>
                  </a:ext>
                </a:extLst>
              </a:tr>
            </a:tbl>
          </a:graphicData>
        </a:graphic>
      </p:graphicFrame>
      <p:sp>
        <p:nvSpPr>
          <p:cNvPr id="17" name="Rectangle 11"/>
          <p:cNvSpPr>
            <a:spLocks noChangeArrowheads="1"/>
          </p:cNvSpPr>
          <p:nvPr/>
        </p:nvSpPr>
        <p:spPr bwMode="auto">
          <a:xfrm>
            <a:off x="2597834" y="340438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8" name="Rectangle 19"/>
          <p:cNvSpPr>
            <a:spLocks noChangeArrowheads="1"/>
          </p:cNvSpPr>
          <p:nvPr/>
        </p:nvSpPr>
        <p:spPr bwMode="auto">
          <a:xfrm>
            <a:off x="2597834" y="38615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46" name="直線コネクタ 45">
            <a:extLst>
              <a:ext uri="{FF2B5EF4-FFF2-40B4-BE49-F238E27FC236}">
                <a16:creationId xmlns:a16="http://schemas.microsoft.com/office/drawing/2014/main" xmlns="" id="{B1D1C37C-F14A-4055-9336-ED2C21BABA57}"/>
              </a:ext>
            </a:extLst>
          </p:cNvPr>
          <p:cNvCxnSpPr>
            <a:cxnSpLocks/>
          </p:cNvCxnSpPr>
          <p:nvPr/>
        </p:nvCxnSpPr>
        <p:spPr>
          <a:xfrm flipV="1">
            <a:off x="10535013" y="2027152"/>
            <a:ext cx="0" cy="1153436"/>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xmlns="" id="{5292776A-B9AA-4F1F-9CAF-7DECCA7BC79C}"/>
              </a:ext>
            </a:extLst>
          </p:cNvPr>
          <p:cNvCxnSpPr>
            <a:cxnSpLocks/>
          </p:cNvCxnSpPr>
          <p:nvPr/>
        </p:nvCxnSpPr>
        <p:spPr>
          <a:xfrm>
            <a:off x="9087330" y="3848991"/>
            <a:ext cx="1151725" cy="0"/>
          </a:xfrm>
          <a:prstGeom prst="line">
            <a:avLst/>
          </a:prstGeom>
          <a:ln/>
        </p:spPr>
        <p:style>
          <a:lnRef idx="1">
            <a:schemeClr val="dk1"/>
          </a:lnRef>
          <a:fillRef idx="0">
            <a:schemeClr val="dk1"/>
          </a:fillRef>
          <a:effectRef idx="0">
            <a:schemeClr val="dk1"/>
          </a:effectRef>
          <a:fontRef idx="minor">
            <a:schemeClr val="tx1"/>
          </a:fontRef>
        </p:style>
      </p:cxnSp>
      <p:cxnSp>
        <p:nvCxnSpPr>
          <p:cNvPr id="48" name="直線矢印コネクタ 47">
            <a:extLst>
              <a:ext uri="{FF2B5EF4-FFF2-40B4-BE49-F238E27FC236}">
                <a16:creationId xmlns:a16="http://schemas.microsoft.com/office/drawing/2014/main" xmlns="" id="{69A16DEE-3C92-4078-9A8C-9C9CE848CE15}"/>
              </a:ext>
            </a:extLst>
          </p:cNvPr>
          <p:cNvCxnSpPr>
            <a:cxnSpLocks/>
          </p:cNvCxnSpPr>
          <p:nvPr/>
        </p:nvCxnSpPr>
        <p:spPr>
          <a:xfrm>
            <a:off x="9087330" y="3848991"/>
            <a:ext cx="0" cy="10642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直線矢印コネクタ 48">
            <a:extLst>
              <a:ext uri="{FF2B5EF4-FFF2-40B4-BE49-F238E27FC236}">
                <a16:creationId xmlns:a16="http://schemas.microsoft.com/office/drawing/2014/main" xmlns="" id="{485AEA37-D027-4207-8F02-68DE023A50CC}"/>
              </a:ext>
            </a:extLst>
          </p:cNvPr>
          <p:cNvCxnSpPr>
            <a:cxnSpLocks/>
          </p:cNvCxnSpPr>
          <p:nvPr/>
        </p:nvCxnSpPr>
        <p:spPr>
          <a:xfrm>
            <a:off x="10239055" y="3848991"/>
            <a:ext cx="0" cy="10947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直線矢印コネクタ 51">
            <a:extLst>
              <a:ext uri="{FF2B5EF4-FFF2-40B4-BE49-F238E27FC236}">
                <a16:creationId xmlns:a16="http://schemas.microsoft.com/office/drawing/2014/main" xmlns="" id="{7C93FAF9-C67C-4A4C-838E-C7C9C3C68199}"/>
              </a:ext>
            </a:extLst>
          </p:cNvPr>
          <p:cNvCxnSpPr>
            <a:cxnSpLocks/>
          </p:cNvCxnSpPr>
          <p:nvPr/>
        </p:nvCxnSpPr>
        <p:spPr>
          <a:xfrm>
            <a:off x="11396897" y="3180588"/>
            <a:ext cx="0" cy="175882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55" name="テキスト ボックス 1">
            <a:extLst>
              <a:ext uri="{FF2B5EF4-FFF2-40B4-BE49-F238E27FC236}">
                <a16:creationId xmlns:a16="http://schemas.microsoft.com/office/drawing/2014/main" xmlns="" id="{DDCD44D7-7DA6-4F74-98A6-91AC39DF43B4}"/>
              </a:ext>
            </a:extLst>
          </p:cNvPr>
          <p:cNvSpPr txBox="1">
            <a:spLocks noChangeArrowheads="1"/>
          </p:cNvSpPr>
          <p:nvPr/>
        </p:nvSpPr>
        <p:spPr bwMode="auto">
          <a:xfrm>
            <a:off x="8140977" y="1512045"/>
            <a:ext cx="2396801" cy="280275"/>
          </a:xfrm>
          <a:prstGeom prst="rect">
            <a:avLst/>
          </a:prstGeom>
          <a:solidFill>
            <a:srgbClr val="FFFFFF"/>
          </a:solidFill>
          <a:ln w="6350">
            <a:solidFill>
              <a:srgbClr val="000000"/>
            </a:solidFill>
            <a:miter lim="800000"/>
            <a:headEnd/>
            <a:tailEnd/>
          </a:ln>
        </p:spPr>
        <p:txBody>
          <a:bodyPr vert="horz" wrap="square" lIns="36000" tIns="0" rIns="3600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退職（互助組合員の資格喪失）</a:t>
            </a:r>
            <a:endPar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6" name="テキスト ボックス 4">
            <a:extLst>
              <a:ext uri="{FF2B5EF4-FFF2-40B4-BE49-F238E27FC236}">
                <a16:creationId xmlns:a16="http://schemas.microsoft.com/office/drawing/2014/main" xmlns="" id="{A2FE91EB-5F4B-41C0-A36A-82E8E265B608}"/>
              </a:ext>
            </a:extLst>
          </p:cNvPr>
          <p:cNvSpPr txBox="1">
            <a:spLocks noChangeArrowheads="1"/>
          </p:cNvSpPr>
          <p:nvPr/>
        </p:nvSpPr>
        <p:spPr bwMode="auto">
          <a:xfrm>
            <a:off x="9266923" y="3390380"/>
            <a:ext cx="734515" cy="337208"/>
          </a:xfrm>
          <a:prstGeom prst="rect">
            <a:avLst/>
          </a:prstGeom>
          <a:solidFill>
            <a:schemeClr val="bg1"/>
          </a:solidFill>
          <a:ln w="6350">
            <a:solidFill>
              <a:srgbClr val="000000"/>
            </a:solidFill>
            <a:miter lim="800000"/>
            <a:headEnd/>
            <a:tailEnd/>
          </a:ln>
        </p:spPr>
        <p:txBody>
          <a:bodyPr vert="horz" wrap="square" lIns="3600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はい</a:t>
            </a:r>
            <a:endParaRPr kumimoji="0" lang="ja-JP" altLang="ja-JP" sz="1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57" name="テキスト ボックス 5">
            <a:extLst>
              <a:ext uri="{FF2B5EF4-FFF2-40B4-BE49-F238E27FC236}">
                <a16:creationId xmlns:a16="http://schemas.microsoft.com/office/drawing/2014/main" xmlns="" id="{FF931FD3-74F7-4309-A54E-F772FEF095AA}"/>
              </a:ext>
            </a:extLst>
          </p:cNvPr>
          <p:cNvSpPr txBox="1">
            <a:spLocks noChangeArrowheads="1"/>
          </p:cNvSpPr>
          <p:nvPr/>
        </p:nvSpPr>
        <p:spPr bwMode="auto">
          <a:xfrm>
            <a:off x="11053213" y="3364079"/>
            <a:ext cx="687368" cy="321026"/>
          </a:xfrm>
          <a:prstGeom prst="rect">
            <a:avLst/>
          </a:prstGeom>
          <a:solidFill>
            <a:srgbClr val="CCFFCC"/>
          </a:solidFill>
          <a:ln w="6350">
            <a:solidFill>
              <a:srgbClr val="000000"/>
            </a:solidFill>
            <a:miter lim="800000"/>
            <a:headEnd/>
            <a:tailEnd/>
          </a:ln>
        </p:spPr>
        <p:txBody>
          <a:bodyPr vert="horz" wrap="square" lIns="3600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n-ea"/>
                <a:cs typeface="Times New Roman" panose="02020603050405020304" pitchFamily="18" charset="0"/>
              </a:rPr>
              <a:t>いいえ</a:t>
            </a:r>
            <a:endParaRPr kumimoji="0" lang="ja-JP" altLang="ja-JP" sz="1200" b="0" i="0" u="none" strike="noStrike" kern="1200" cap="none" spc="0" normalizeH="0" baseline="0" noProof="0" dirty="0">
              <a:ln>
                <a:noFill/>
              </a:ln>
              <a:solidFill>
                <a:prstClr val="black"/>
              </a:solidFill>
              <a:effectLst/>
              <a:uLnTx/>
              <a:uFillTx/>
              <a:latin typeface="+mn-ea"/>
            </a:endParaRPr>
          </a:p>
        </p:txBody>
      </p:sp>
      <p:sp>
        <p:nvSpPr>
          <p:cNvPr id="58" name="テキスト ボックス 6">
            <a:extLst>
              <a:ext uri="{FF2B5EF4-FFF2-40B4-BE49-F238E27FC236}">
                <a16:creationId xmlns:a16="http://schemas.microsoft.com/office/drawing/2014/main" xmlns="" id="{F606C84C-821A-4127-A6B2-FEA219DBEDDF}"/>
              </a:ext>
            </a:extLst>
          </p:cNvPr>
          <p:cNvSpPr txBox="1">
            <a:spLocks noChangeArrowheads="1"/>
          </p:cNvSpPr>
          <p:nvPr/>
        </p:nvSpPr>
        <p:spPr bwMode="auto">
          <a:xfrm>
            <a:off x="8637330" y="4112491"/>
            <a:ext cx="900000" cy="523397"/>
          </a:xfrm>
          <a:prstGeom prst="rect">
            <a:avLst/>
          </a:prstGeom>
          <a:solidFill>
            <a:schemeClr val="bg1"/>
          </a:solidFill>
          <a:ln w="6350">
            <a:solidFill>
              <a:srgbClr val="000000"/>
            </a:solidFill>
            <a:miter lim="800000"/>
            <a:headEnd/>
            <a:tailEnd/>
          </a:ln>
        </p:spPr>
        <p:txBody>
          <a:bodyPr vert="horz" wrap="square" lIns="36000" tIns="0" rIns="0" bIns="0" numCol="1"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互</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現職制度に</a:t>
            </a:r>
            <a:r>
              <a:rPr kumimoji="0" lang="ja-JP"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再加入する</a:t>
            </a:r>
            <a:endParaRPr kumimoji="0" lang="ja-JP"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59" name="テキスト ボックス 7">
            <a:extLst>
              <a:ext uri="{FF2B5EF4-FFF2-40B4-BE49-F238E27FC236}">
                <a16:creationId xmlns:a16="http://schemas.microsoft.com/office/drawing/2014/main" xmlns="" id="{514BBE19-7288-448E-8797-013E3181A7C7}"/>
              </a:ext>
            </a:extLst>
          </p:cNvPr>
          <p:cNvSpPr txBox="1">
            <a:spLocks noChangeArrowheads="1"/>
          </p:cNvSpPr>
          <p:nvPr/>
        </p:nvSpPr>
        <p:spPr bwMode="auto">
          <a:xfrm>
            <a:off x="9747305" y="4124366"/>
            <a:ext cx="893250" cy="523403"/>
          </a:xfrm>
          <a:prstGeom prst="rect">
            <a:avLst/>
          </a:prstGeom>
          <a:solidFill>
            <a:schemeClr val="bg1"/>
          </a:solidFill>
          <a:ln w="6350">
            <a:solidFill>
              <a:srgbClr val="000000"/>
            </a:solidFill>
            <a:miter lim="800000"/>
            <a:headEnd/>
            <a:tailEnd/>
          </a:ln>
        </p:spPr>
        <p:txBody>
          <a:bodyPr vert="horz" wrap="square" lIns="36000" tIns="0" rIns="0" bIns="0" numCol="1" anchor="ctr" anchorCtr="1"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互</a:t>
            </a:r>
            <a:r>
              <a:rPr kumimoji="0" lang="ja-JP" altLang="en-US"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現職制度に</a:t>
            </a:r>
            <a:r>
              <a:rPr kumimoji="0" lang="ja-JP"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再加入しない</a:t>
            </a:r>
            <a:endParaRPr kumimoji="0" lang="ja-JP" altLang="ja-JP" sz="11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cxnSp>
        <p:nvCxnSpPr>
          <p:cNvPr id="60" name="直線コネクタ 59">
            <a:extLst>
              <a:ext uri="{FF2B5EF4-FFF2-40B4-BE49-F238E27FC236}">
                <a16:creationId xmlns:a16="http://schemas.microsoft.com/office/drawing/2014/main" xmlns="" id="{FDE6AB28-7C2F-4F40-968F-92B856CA5D2E}"/>
              </a:ext>
            </a:extLst>
          </p:cNvPr>
          <p:cNvCxnSpPr>
            <a:cxnSpLocks/>
          </p:cNvCxnSpPr>
          <p:nvPr/>
        </p:nvCxnSpPr>
        <p:spPr>
          <a:xfrm>
            <a:off x="7882336" y="2026218"/>
            <a:ext cx="2649439" cy="0"/>
          </a:xfrm>
          <a:prstGeom prst="line">
            <a:avLst/>
          </a:prstGeom>
          <a:ln/>
        </p:spPr>
        <p:style>
          <a:lnRef idx="1">
            <a:schemeClr val="dk1"/>
          </a:lnRef>
          <a:fillRef idx="0">
            <a:schemeClr val="dk1"/>
          </a:fillRef>
          <a:effectRef idx="0">
            <a:schemeClr val="dk1"/>
          </a:effectRef>
          <a:fontRef idx="minor">
            <a:schemeClr val="tx1"/>
          </a:fontRef>
        </p:style>
      </p:cxnSp>
      <p:graphicFrame>
        <p:nvGraphicFramePr>
          <p:cNvPr id="63" name="表 62">
            <a:extLst>
              <a:ext uri="{FF2B5EF4-FFF2-40B4-BE49-F238E27FC236}">
                <a16:creationId xmlns:a16="http://schemas.microsoft.com/office/drawing/2014/main" xmlns="" id="{E11A6A94-CE6F-42C1-90F5-8487F00A0DBF}"/>
              </a:ext>
            </a:extLst>
          </p:cNvPr>
          <p:cNvGraphicFramePr>
            <a:graphicFrameLocks noGrp="1"/>
          </p:cNvGraphicFramePr>
          <p:nvPr>
            <p:extLst>
              <p:ext uri="{D42A27DB-BD31-4B8C-83A1-F6EECF244321}">
                <p14:modId xmlns:p14="http://schemas.microsoft.com/office/powerpoint/2010/main" val="1785137148"/>
              </p:ext>
            </p:extLst>
          </p:nvPr>
        </p:nvGraphicFramePr>
        <p:xfrm>
          <a:off x="5881517" y="4939408"/>
          <a:ext cx="6104674" cy="1554480"/>
        </p:xfrm>
        <a:graphic>
          <a:graphicData uri="http://schemas.openxmlformats.org/drawingml/2006/table">
            <a:tbl>
              <a:tblPr firstRow="1" bandRow="1">
                <a:tableStyleId>{5940675A-B579-460E-94D1-54222C63F5DA}</a:tableStyleId>
              </a:tblPr>
              <a:tblGrid>
                <a:gridCol w="1452537">
                  <a:extLst>
                    <a:ext uri="{9D8B030D-6E8A-4147-A177-3AD203B41FA5}">
                      <a16:colId xmlns:a16="http://schemas.microsoft.com/office/drawing/2014/main" xmlns="" val="1080229447"/>
                    </a:ext>
                  </a:extLst>
                </a:gridCol>
                <a:gridCol w="1178702">
                  <a:extLst>
                    <a:ext uri="{9D8B030D-6E8A-4147-A177-3AD203B41FA5}">
                      <a16:colId xmlns:a16="http://schemas.microsoft.com/office/drawing/2014/main" xmlns="" val="2417024145"/>
                    </a:ext>
                  </a:extLst>
                </a:gridCol>
                <a:gridCol w="1150070">
                  <a:extLst>
                    <a:ext uri="{9D8B030D-6E8A-4147-A177-3AD203B41FA5}">
                      <a16:colId xmlns:a16="http://schemas.microsoft.com/office/drawing/2014/main" xmlns="" val="2713597240"/>
                    </a:ext>
                  </a:extLst>
                </a:gridCol>
                <a:gridCol w="1140643">
                  <a:extLst>
                    <a:ext uri="{9D8B030D-6E8A-4147-A177-3AD203B41FA5}">
                      <a16:colId xmlns:a16="http://schemas.microsoft.com/office/drawing/2014/main" xmlns="" val="1920174060"/>
                    </a:ext>
                  </a:extLst>
                </a:gridCol>
                <a:gridCol w="1182722">
                  <a:extLst>
                    <a:ext uri="{9D8B030D-6E8A-4147-A177-3AD203B41FA5}">
                      <a16:colId xmlns:a16="http://schemas.microsoft.com/office/drawing/2014/main" xmlns="" val="1230445668"/>
                    </a:ext>
                  </a:extLst>
                </a:gridCol>
              </a:tblGrid>
              <a:tr h="365761">
                <a:tc>
                  <a:txBody>
                    <a:bodyPr/>
                    <a:lstStyle/>
                    <a:p>
                      <a:r>
                        <a:rPr kumimoji="1" lang="ja-JP" altLang="en-US" sz="1200" dirty="0"/>
                        <a:t>互退会給付金</a:t>
                      </a:r>
                      <a:endParaRPr kumimoji="1" lang="en-US" altLang="ja-JP" sz="1200" dirty="0"/>
                    </a:p>
                    <a:p>
                      <a:r>
                        <a:rPr kumimoji="1" lang="ja-JP" altLang="en-US" sz="1200" dirty="0"/>
                        <a:t>請求書</a:t>
                      </a:r>
                    </a:p>
                  </a:txBody>
                  <a:tcPr>
                    <a:solidFill>
                      <a:srgbClr val="CCFFCC"/>
                    </a:solidFill>
                  </a:tcPr>
                </a:tc>
                <a:tc>
                  <a:txBody>
                    <a:bodyPr/>
                    <a:lstStyle/>
                    <a:p>
                      <a:r>
                        <a:rPr kumimoji="1" lang="ja-JP" altLang="en-US" sz="1200" dirty="0"/>
                        <a:t>全員</a:t>
                      </a: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rgbClr val="FF0000"/>
                          </a:solidFill>
                        </a:rPr>
                        <a:t>全員</a:t>
                      </a: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全員</a:t>
                      </a:r>
                    </a:p>
                  </a:txBody>
                  <a:tcPr anchor="ctr" anchorCtr="1">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全員</a:t>
                      </a:r>
                    </a:p>
                  </a:txBody>
                  <a:tcPr anchor="ctr" anchorCtr="1">
                    <a:solidFill>
                      <a:srgbClr val="CCFFCC"/>
                    </a:solidFill>
                  </a:tcPr>
                </a:tc>
                <a:extLst>
                  <a:ext uri="{0D108BD9-81ED-4DB2-BD59-A6C34878D82A}">
                    <a16:rowId xmlns:a16="http://schemas.microsoft.com/office/drawing/2014/main" xmlns="" val="590880213"/>
                  </a:ext>
                </a:extLst>
              </a:tr>
              <a:tr h="370840">
                <a:tc>
                  <a:txBody>
                    <a:bodyPr/>
                    <a:lstStyle/>
                    <a:p>
                      <a:r>
                        <a:rPr kumimoji="1" lang="ja-JP" altLang="en-US" sz="1200" dirty="0"/>
                        <a:t>互退職医療組合員</a:t>
                      </a:r>
                      <a:endParaRPr kumimoji="1" lang="en-US" altLang="ja-JP" sz="1200" dirty="0"/>
                    </a:p>
                    <a:p>
                      <a:r>
                        <a:rPr kumimoji="1" lang="ja-JP" altLang="en-US" sz="1200" dirty="0"/>
                        <a:t>申出書</a:t>
                      </a:r>
                      <a:endParaRPr kumimoji="1" lang="en-US" altLang="ja-JP" sz="1200" dirty="0"/>
                    </a:p>
                    <a:p>
                      <a:r>
                        <a:rPr kumimoji="1" lang="ja-JP" altLang="en-US" sz="1200" dirty="0"/>
                        <a:t>（退職医療制度）</a:t>
                      </a:r>
                    </a:p>
                  </a:txBody>
                  <a:tcPr>
                    <a:solidFill>
                      <a:srgbClr val="CCFFCC"/>
                    </a:solidFill>
                  </a:tcPr>
                </a:tc>
                <a:tc>
                  <a:txBody>
                    <a:bodyPr/>
                    <a:lstStyle/>
                    <a:p>
                      <a:r>
                        <a:rPr kumimoji="1" lang="ja-JP" altLang="en-US" sz="1200" dirty="0"/>
                        <a:t>希望者</a:t>
                      </a:r>
                    </a:p>
                  </a:txBody>
                  <a:tcPr anchor="ctr" anchorCtr="1"/>
                </a:tc>
                <a:tc>
                  <a:txBody>
                    <a:bodyPr/>
                    <a:lstStyle/>
                    <a:p>
                      <a:r>
                        <a:rPr kumimoji="1" lang="en-US" altLang="ja-JP" sz="1200" b="1" dirty="0">
                          <a:solidFill>
                            <a:srgbClr val="FF0000"/>
                          </a:solidFill>
                        </a:rPr>
                        <a:t>×</a:t>
                      </a:r>
                      <a:endParaRPr kumimoji="1" lang="ja-JP" altLang="en-US" sz="1200" b="1" dirty="0">
                        <a:solidFill>
                          <a:srgbClr val="FF0000"/>
                        </a:solidFill>
                      </a:endParaRPr>
                    </a:p>
                  </a:txBody>
                  <a:tcPr anchor="ctr" anchorCtr="1">
                    <a:solidFill>
                      <a:schemeClr val="bg1"/>
                    </a:solidFill>
                  </a:tcPr>
                </a:tc>
                <a:tc>
                  <a:txBody>
                    <a:bodyPr/>
                    <a:lstStyle/>
                    <a:p>
                      <a:r>
                        <a:rPr kumimoji="1" lang="ja-JP" altLang="en-US" sz="1200" dirty="0"/>
                        <a:t>希望者</a:t>
                      </a:r>
                    </a:p>
                  </a:txBody>
                  <a:tcPr anchor="ctr" anchorCtr="1">
                    <a:solidFill>
                      <a:schemeClr val="bg1"/>
                    </a:solidFill>
                  </a:tcPr>
                </a:tc>
                <a:tc>
                  <a:txBody>
                    <a:bodyPr/>
                    <a:lstStyle/>
                    <a:p>
                      <a:r>
                        <a:rPr kumimoji="1" lang="ja-JP" altLang="en-US" sz="1200" dirty="0"/>
                        <a:t>希望者</a:t>
                      </a:r>
                    </a:p>
                  </a:txBody>
                  <a:tcPr anchor="ctr" anchorCtr="1">
                    <a:solidFill>
                      <a:srgbClr val="CCFFCC"/>
                    </a:solidFill>
                  </a:tcPr>
                </a:tc>
                <a:extLst>
                  <a:ext uri="{0D108BD9-81ED-4DB2-BD59-A6C34878D82A}">
                    <a16:rowId xmlns:a16="http://schemas.microsoft.com/office/drawing/2014/main" xmlns="" val="2157149322"/>
                  </a:ext>
                </a:extLst>
              </a:tr>
              <a:tr h="370840">
                <a:tc>
                  <a:txBody>
                    <a:bodyPr/>
                    <a:lstStyle/>
                    <a:p>
                      <a:r>
                        <a:rPr kumimoji="1" lang="ja-JP" altLang="en-US" sz="1200" dirty="0"/>
                        <a:t>互加入申込書</a:t>
                      </a:r>
                      <a:endParaRPr kumimoji="1" lang="en-US" altLang="ja-JP" sz="1200" dirty="0"/>
                    </a:p>
                    <a:p>
                      <a:r>
                        <a:rPr kumimoji="1" lang="ja-JP" altLang="en-US" sz="1200" dirty="0"/>
                        <a:t>（現職制度）</a:t>
                      </a:r>
                    </a:p>
                  </a:txBody>
                  <a:tcPr>
                    <a:solidFill>
                      <a:srgbClr val="CCFFCC"/>
                    </a:solidFill>
                  </a:tcPr>
                </a:tc>
                <a:tc>
                  <a:txBody>
                    <a:bodyPr/>
                    <a:lstStyle/>
                    <a:p>
                      <a:r>
                        <a:rPr kumimoji="1" lang="en-US" altLang="ja-JP" sz="1200" dirty="0"/>
                        <a:t>×</a:t>
                      </a:r>
                      <a:endParaRPr kumimoji="1" lang="ja-JP" altLang="en-US" sz="1200" dirty="0"/>
                    </a:p>
                  </a:txBody>
                  <a:tcPr anchor="ctr" anchorCtr="1"/>
                </a:tc>
                <a:tc>
                  <a:txBody>
                    <a:bodyPr/>
                    <a:lstStyle/>
                    <a:p>
                      <a:r>
                        <a:rPr kumimoji="1" lang="ja-JP" altLang="en-US" sz="1200" b="1" dirty="0">
                          <a:solidFill>
                            <a:srgbClr val="FF0000"/>
                          </a:solidFill>
                        </a:rPr>
                        <a:t>希望者</a:t>
                      </a:r>
                    </a:p>
                  </a:txBody>
                  <a:tcPr anchor="ctr" anchorCtr="1">
                    <a:solidFill>
                      <a:schemeClr val="bg1"/>
                    </a:solidFill>
                  </a:tcPr>
                </a:tc>
                <a:tc>
                  <a:txBody>
                    <a:bodyPr/>
                    <a:lstStyle/>
                    <a:p>
                      <a:r>
                        <a:rPr kumimoji="1" lang="en-US" altLang="ja-JP" sz="1200" dirty="0"/>
                        <a:t>×</a:t>
                      </a:r>
                      <a:endParaRPr kumimoji="1" lang="ja-JP" altLang="en-US" sz="1200" dirty="0"/>
                    </a:p>
                  </a:txBody>
                  <a:tcPr anchor="ctr" anchorCtr="1">
                    <a:solidFill>
                      <a:schemeClr val="bg1"/>
                    </a:solidFill>
                  </a:tcPr>
                </a:tc>
                <a:tc>
                  <a:txBody>
                    <a:bodyPr/>
                    <a:lstStyle/>
                    <a:p>
                      <a:r>
                        <a:rPr kumimoji="1" lang="en-US" altLang="ja-JP" sz="1200" dirty="0"/>
                        <a:t>×</a:t>
                      </a:r>
                      <a:endParaRPr kumimoji="1" lang="ja-JP" altLang="en-US" sz="1200" dirty="0"/>
                    </a:p>
                  </a:txBody>
                  <a:tcPr anchor="ctr" anchorCtr="1">
                    <a:solidFill>
                      <a:srgbClr val="CCFFCC"/>
                    </a:solidFill>
                  </a:tcPr>
                </a:tc>
                <a:extLst>
                  <a:ext uri="{0D108BD9-81ED-4DB2-BD59-A6C34878D82A}">
                    <a16:rowId xmlns:a16="http://schemas.microsoft.com/office/drawing/2014/main" xmlns="" val="680874510"/>
                  </a:ext>
                </a:extLst>
              </a:tr>
            </a:tbl>
          </a:graphicData>
        </a:graphic>
      </p:graphicFrame>
      <p:cxnSp>
        <p:nvCxnSpPr>
          <p:cNvPr id="64" name="直線矢印コネクタ 63">
            <a:extLst>
              <a:ext uri="{FF2B5EF4-FFF2-40B4-BE49-F238E27FC236}">
                <a16:creationId xmlns:a16="http://schemas.microsoft.com/office/drawing/2014/main" xmlns="" id="{68620551-F74A-44C1-8923-56B31237B07F}"/>
              </a:ext>
            </a:extLst>
          </p:cNvPr>
          <p:cNvCxnSpPr>
            <a:cxnSpLocks/>
          </p:cNvCxnSpPr>
          <p:nvPr/>
        </p:nvCxnSpPr>
        <p:spPr>
          <a:xfrm>
            <a:off x="7882336" y="2026218"/>
            <a:ext cx="0" cy="29185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xmlns="" id="{85CEE749-CF1C-4F89-837F-4E42A60F6391}"/>
              </a:ext>
            </a:extLst>
          </p:cNvPr>
          <p:cNvCxnSpPr>
            <a:cxnSpLocks/>
          </p:cNvCxnSpPr>
          <p:nvPr/>
        </p:nvCxnSpPr>
        <p:spPr>
          <a:xfrm>
            <a:off x="9642402" y="3186260"/>
            <a:ext cx="1769561" cy="0"/>
          </a:xfrm>
          <a:prstGeom prst="line">
            <a:avLst/>
          </a:prstGeom>
          <a:ln/>
        </p:spPr>
        <p:style>
          <a:lnRef idx="1">
            <a:schemeClr val="dk1"/>
          </a:lnRef>
          <a:fillRef idx="0">
            <a:schemeClr val="dk1"/>
          </a:fillRef>
          <a:effectRef idx="0">
            <a:schemeClr val="dk1"/>
          </a:effectRef>
          <a:fontRef idx="minor">
            <a:schemeClr val="tx1"/>
          </a:fontRef>
        </p:style>
      </p:cxnSp>
      <p:sp>
        <p:nvSpPr>
          <p:cNvPr id="67" name="テキスト ボックス 3">
            <a:extLst>
              <a:ext uri="{FF2B5EF4-FFF2-40B4-BE49-F238E27FC236}">
                <a16:creationId xmlns:a16="http://schemas.microsoft.com/office/drawing/2014/main" xmlns="" id="{9D20DA0F-3BC5-4FCC-9DE8-70940878B942}"/>
              </a:ext>
            </a:extLst>
          </p:cNvPr>
          <p:cNvSpPr txBox="1">
            <a:spLocks noChangeArrowheads="1"/>
          </p:cNvSpPr>
          <p:nvPr/>
        </p:nvSpPr>
        <p:spPr bwMode="auto">
          <a:xfrm>
            <a:off x="9819973" y="2208712"/>
            <a:ext cx="1620271" cy="807238"/>
          </a:xfrm>
          <a:prstGeom prst="rect">
            <a:avLst/>
          </a:prstGeom>
          <a:solidFill>
            <a:srgbClr val="FFFFFF"/>
          </a:solidFill>
          <a:ln w="6350">
            <a:solidFill>
              <a:srgbClr val="000000"/>
            </a:solidFill>
            <a:miter lim="800000"/>
            <a:headEnd/>
            <a:tailEnd/>
          </a:ln>
        </p:spPr>
        <p:txBody>
          <a:bodyPr vert="horz" wrap="square" lIns="3600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1" i="0" u="sng" strike="noStrike" kern="1200" cap="none" spc="0" normalizeH="0" baseline="0" noProof="0" dirty="0">
                <a:ln>
                  <a:noFill/>
                </a:ln>
                <a:solidFill>
                  <a:prstClr val="black"/>
                </a:solidFill>
                <a:effectLst/>
                <a:uLnTx/>
                <a:uFill>
                  <a:solidFill>
                    <a:srgbClr val="FF0000"/>
                  </a:solidFill>
                </a:uFill>
                <a:latin typeface="+mn-ea"/>
                <a:cs typeface="Times New Roman" panose="02020603050405020304" pitchFamily="18" charset="0"/>
              </a:rPr>
              <a:t>再任用等</a:t>
            </a:r>
            <a:r>
              <a:rPr kumimoji="0" lang="ja-JP" altLang="en-US" sz="1200" b="1" i="0" u="sng" strike="noStrike" kern="1200" cap="none" spc="0" normalizeH="0" baseline="0" noProof="0" dirty="0">
                <a:ln>
                  <a:noFill/>
                </a:ln>
                <a:solidFill>
                  <a:prstClr val="black"/>
                </a:solidFill>
                <a:effectLst/>
                <a:uLnTx/>
                <a:uFill>
                  <a:solidFill>
                    <a:srgbClr val="FF0000"/>
                  </a:solidFill>
                </a:uFill>
                <a:latin typeface="+mn-ea"/>
                <a:cs typeface="Times New Roman" panose="02020603050405020304" pitchFamily="18" charset="0"/>
              </a:rPr>
              <a:t>で就職</a:t>
            </a:r>
            <a:endParaRPr kumimoji="0" lang="en-US" altLang="ja-JP" sz="1200" b="1" u="sng" dirty="0">
              <a:solidFill>
                <a:prstClr val="black"/>
              </a:solidFill>
              <a:uFill>
                <a:solidFill>
                  <a:srgbClr val="FF0000"/>
                </a:solidFill>
              </a:uFill>
              <a:latin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n-ea"/>
                <a:cs typeface="Times New Roman" panose="02020603050405020304" pitchFamily="18" charset="0"/>
              </a:rPr>
              <a:t>保健証は公立学校共済組合員証ですか？</a:t>
            </a:r>
            <a:endParaRPr kumimoji="0" lang="ja-JP" altLang="ja-JP" sz="1200" b="1" i="0" u="none" strike="noStrike" kern="1200" cap="none" spc="0" normalizeH="0" baseline="0" noProof="0" dirty="0">
              <a:ln>
                <a:noFill/>
              </a:ln>
              <a:solidFill>
                <a:prstClr val="black"/>
              </a:solidFill>
              <a:effectLst/>
              <a:uLnTx/>
              <a:uFillTx/>
              <a:latin typeface="+mn-ea"/>
            </a:endParaRPr>
          </a:p>
        </p:txBody>
      </p:sp>
      <p:cxnSp>
        <p:nvCxnSpPr>
          <p:cNvPr id="68" name="直線コネクタ 67">
            <a:extLst>
              <a:ext uri="{FF2B5EF4-FFF2-40B4-BE49-F238E27FC236}">
                <a16:creationId xmlns:a16="http://schemas.microsoft.com/office/drawing/2014/main" xmlns="" id="{2128D737-A3A3-4B26-9C2B-ABA95076F51E}"/>
              </a:ext>
            </a:extLst>
          </p:cNvPr>
          <p:cNvCxnSpPr>
            <a:cxnSpLocks/>
          </p:cNvCxnSpPr>
          <p:nvPr/>
        </p:nvCxnSpPr>
        <p:spPr>
          <a:xfrm>
            <a:off x="10512062" y="3190014"/>
            <a:ext cx="909328"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69" name="直線コネクタ 68">
            <a:extLst>
              <a:ext uri="{FF2B5EF4-FFF2-40B4-BE49-F238E27FC236}">
                <a16:creationId xmlns:a16="http://schemas.microsoft.com/office/drawing/2014/main" xmlns="" id="{2AE0A785-9261-4345-A679-F3C5CBEF672A}"/>
              </a:ext>
            </a:extLst>
          </p:cNvPr>
          <p:cNvCxnSpPr>
            <a:cxnSpLocks/>
          </p:cNvCxnSpPr>
          <p:nvPr/>
        </p:nvCxnSpPr>
        <p:spPr>
          <a:xfrm>
            <a:off x="9231964" y="2025672"/>
            <a:ext cx="1338237"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70" name="テキスト ボックス 2">
            <a:extLst>
              <a:ext uri="{FF2B5EF4-FFF2-40B4-BE49-F238E27FC236}">
                <a16:creationId xmlns:a16="http://schemas.microsoft.com/office/drawing/2014/main" xmlns="" id="{056D4CE6-EF8B-4003-88DC-0E65EFF8BB14}"/>
              </a:ext>
            </a:extLst>
          </p:cNvPr>
          <p:cNvSpPr txBox="1">
            <a:spLocks noChangeArrowheads="1"/>
          </p:cNvSpPr>
          <p:nvPr/>
        </p:nvSpPr>
        <p:spPr bwMode="auto">
          <a:xfrm>
            <a:off x="7186569" y="2208712"/>
            <a:ext cx="1330594" cy="620343"/>
          </a:xfrm>
          <a:prstGeom prst="rect">
            <a:avLst/>
          </a:prstGeom>
          <a:solidFill>
            <a:srgbClr val="FFFFFF"/>
          </a:solidFill>
          <a:ln w="6350">
            <a:solidFill>
              <a:srgbClr val="000000"/>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・再就職しない</a:t>
            </a:r>
            <a:endPar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・民間へ就職</a:t>
            </a:r>
            <a:endParaRPr kumimoji="0"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・割愛退職</a:t>
            </a:r>
            <a:endParaRPr kumimoji="0" lang="ja-JP" altLang="ja-JP"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cxnSp>
        <p:nvCxnSpPr>
          <p:cNvPr id="71" name="直線コネクタ 70">
            <a:extLst>
              <a:ext uri="{FF2B5EF4-FFF2-40B4-BE49-F238E27FC236}">
                <a16:creationId xmlns:a16="http://schemas.microsoft.com/office/drawing/2014/main" xmlns="" id="{78E24CCE-5D3B-4EEF-A122-C0E6240B629E}"/>
              </a:ext>
            </a:extLst>
          </p:cNvPr>
          <p:cNvCxnSpPr>
            <a:cxnSpLocks/>
          </p:cNvCxnSpPr>
          <p:nvPr/>
        </p:nvCxnSpPr>
        <p:spPr>
          <a:xfrm flipV="1">
            <a:off x="9259985" y="1796581"/>
            <a:ext cx="0" cy="229637"/>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74" name="テキスト ボックス 73">
            <a:extLst>
              <a:ext uri="{FF2B5EF4-FFF2-40B4-BE49-F238E27FC236}">
                <a16:creationId xmlns:a16="http://schemas.microsoft.com/office/drawing/2014/main" xmlns="" id="{ADBC043E-827C-4B3A-9580-F2BCE33E8BA8}"/>
              </a:ext>
            </a:extLst>
          </p:cNvPr>
          <p:cNvSpPr txBox="1"/>
          <p:nvPr/>
        </p:nvSpPr>
        <p:spPr>
          <a:xfrm>
            <a:off x="303687" y="240647"/>
            <a:ext cx="8725466" cy="1154162"/>
          </a:xfrm>
          <a:prstGeom prst="rect">
            <a:avLst/>
          </a:prstGeom>
          <a:noFill/>
        </p:spPr>
        <p:txBody>
          <a:bodyPr wrap="none" rtlCol="0">
            <a:spAutoFit/>
          </a:bodyPr>
          <a:lstStyle/>
          <a:p>
            <a:r>
              <a:rPr lang="ja-JP" altLang="en-US" sz="1800" dirty="0"/>
              <a:t>ケース②</a:t>
            </a:r>
            <a:r>
              <a:rPr kumimoji="1" lang="ja-JP" altLang="en-US" sz="1800" dirty="0"/>
              <a:t>退職後に有期職員となり，</a:t>
            </a:r>
            <a:r>
              <a:rPr kumimoji="1" lang="ja-JP" altLang="en-US" sz="1800" u="sng" dirty="0"/>
              <a:t>公立学校共済組合以外の保険証</a:t>
            </a:r>
            <a:r>
              <a:rPr kumimoji="1" lang="ja-JP" altLang="en-US" sz="1800" dirty="0"/>
              <a:t>を取得する場合</a:t>
            </a:r>
            <a:endParaRPr kumimoji="1" lang="en-US" altLang="ja-JP" sz="1800" dirty="0"/>
          </a:p>
          <a:p>
            <a:r>
              <a:rPr kumimoji="1" lang="ja-JP" altLang="en-US" sz="1500" dirty="0"/>
              <a:t>　</a:t>
            </a:r>
            <a:endParaRPr kumimoji="1" lang="en-US" altLang="ja-JP" sz="1500" dirty="0"/>
          </a:p>
          <a:p>
            <a:r>
              <a:rPr lang="ja-JP" altLang="en-US" sz="1800" dirty="0"/>
              <a:t>ケース③退職後に給与の支給が</a:t>
            </a:r>
            <a:r>
              <a:rPr lang="ja-JP" altLang="en-US" sz="1800" u="sng" dirty="0"/>
              <a:t>広島市費の再任用職員以外の有期職員</a:t>
            </a:r>
            <a:endParaRPr lang="en-US" altLang="ja-JP" sz="1800" u="sng" dirty="0"/>
          </a:p>
          <a:p>
            <a:r>
              <a:rPr lang="ja-JP" altLang="en-US" sz="1800" dirty="0"/>
              <a:t>　　　（任期付・臨時的任用・会計年度任用職員）として採用される場合</a:t>
            </a:r>
            <a:endParaRPr lang="en-US" altLang="ja-JP" sz="1800" dirty="0"/>
          </a:p>
        </p:txBody>
      </p:sp>
      <p:sp>
        <p:nvSpPr>
          <p:cNvPr id="75" name="楕円 74">
            <a:extLst>
              <a:ext uri="{FF2B5EF4-FFF2-40B4-BE49-F238E27FC236}">
                <a16:creationId xmlns:a16="http://schemas.microsoft.com/office/drawing/2014/main" xmlns="" id="{B629BA06-E789-446B-90EB-397EFF358C68}"/>
              </a:ext>
            </a:extLst>
          </p:cNvPr>
          <p:cNvSpPr/>
          <p:nvPr/>
        </p:nvSpPr>
        <p:spPr>
          <a:xfrm flipV="1">
            <a:off x="5948746" y="4959864"/>
            <a:ext cx="179692" cy="196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楕円 75">
            <a:extLst>
              <a:ext uri="{FF2B5EF4-FFF2-40B4-BE49-F238E27FC236}">
                <a16:creationId xmlns:a16="http://schemas.microsoft.com/office/drawing/2014/main" xmlns="" id="{DEDE3950-B33C-4155-AB02-F88DB217A061}"/>
              </a:ext>
            </a:extLst>
          </p:cNvPr>
          <p:cNvSpPr/>
          <p:nvPr/>
        </p:nvSpPr>
        <p:spPr>
          <a:xfrm flipV="1">
            <a:off x="5952518" y="5415234"/>
            <a:ext cx="179692" cy="196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xmlns="" id="{56C62DFA-CA53-44AC-AFEE-0A0F8C46F92E}"/>
              </a:ext>
            </a:extLst>
          </p:cNvPr>
          <p:cNvSpPr/>
          <p:nvPr/>
        </p:nvSpPr>
        <p:spPr>
          <a:xfrm flipV="1">
            <a:off x="5944120" y="6061811"/>
            <a:ext cx="179692" cy="196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a:extLst>
              <a:ext uri="{FF2B5EF4-FFF2-40B4-BE49-F238E27FC236}">
                <a16:creationId xmlns:a16="http://schemas.microsoft.com/office/drawing/2014/main" xmlns="" id="{F56B1722-D0A6-4456-8CF5-A5CD164ACFFB}"/>
              </a:ext>
            </a:extLst>
          </p:cNvPr>
          <p:cNvSpPr/>
          <p:nvPr/>
        </p:nvSpPr>
        <p:spPr>
          <a:xfrm flipV="1">
            <a:off x="3683024" y="5812749"/>
            <a:ext cx="179692" cy="196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xmlns="" id="{4F7E9878-B354-4CB7-B8A8-B2A52F3C1BED}"/>
              </a:ext>
            </a:extLst>
          </p:cNvPr>
          <p:cNvSpPr>
            <a:spLocks noGrp="1"/>
          </p:cNvSpPr>
          <p:nvPr>
            <p:ph type="sldNum" sz="quarter" idx="12"/>
          </p:nvPr>
        </p:nvSpPr>
        <p:spPr/>
        <p:txBody>
          <a:bodyPr/>
          <a:lstStyle/>
          <a:p>
            <a:fld id="{4F4F5B68-5971-4DD5-9BAE-CFB197CB6D3D}" type="slidenum">
              <a:rPr kumimoji="1" lang="ja-JP" altLang="en-US" smtClean="0"/>
              <a:t>5</a:t>
            </a:fld>
            <a:endParaRPr kumimoji="1" lang="ja-JP" altLang="en-US"/>
          </a:p>
        </p:txBody>
      </p:sp>
      <p:sp>
        <p:nvSpPr>
          <p:cNvPr id="31" name="角丸四角形吹き出し 20">
            <a:extLst>
              <a:ext uri="{FF2B5EF4-FFF2-40B4-BE49-F238E27FC236}">
                <a16:creationId xmlns:a16="http://schemas.microsoft.com/office/drawing/2014/main" xmlns="" id="{88BD1A27-1768-4058-9896-0A1C4288F162}"/>
              </a:ext>
            </a:extLst>
          </p:cNvPr>
          <p:cNvSpPr/>
          <p:nvPr/>
        </p:nvSpPr>
        <p:spPr>
          <a:xfrm>
            <a:off x="4446082" y="2624574"/>
            <a:ext cx="2083141" cy="556215"/>
          </a:xfrm>
          <a:prstGeom prst="wedgeRoundRectCallout">
            <a:avLst>
              <a:gd name="adj1" fmla="val -70833"/>
              <a:gd name="adj2" fmla="val -3786"/>
              <a:gd name="adj3" fmla="val 16667"/>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200" dirty="0">
                <a:solidFill>
                  <a:schemeClr val="tx1"/>
                </a:solidFill>
              </a:rPr>
              <a:t>広島市費の方は再任用職員以外は加入できません。</a:t>
            </a:r>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6591" y="230175"/>
            <a:ext cx="609600" cy="585609"/>
          </a:xfrm>
          <a:prstGeom prst="rect">
            <a:avLst/>
          </a:prstGeom>
        </p:spPr>
      </p:pic>
    </p:spTree>
    <p:extLst>
      <p:ext uri="{BB962C8B-B14F-4D97-AF65-F5344CB8AC3E}">
        <p14:creationId xmlns:p14="http://schemas.microsoft.com/office/powerpoint/2010/main" val="490573823"/>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8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xmlns="" id="{4FEC6F32-CAAA-4BFE-AC46-EED61B7B2712}"/>
              </a:ext>
            </a:extLst>
          </p:cNvPr>
          <p:cNvSpPr>
            <a:spLocks noGrp="1"/>
          </p:cNvSpPr>
          <p:nvPr>
            <p:ph idx="1"/>
          </p:nvPr>
        </p:nvSpPr>
        <p:spPr>
          <a:xfrm>
            <a:off x="3113808" y="5585089"/>
            <a:ext cx="6726382" cy="1121040"/>
          </a:xfrm>
          <a:solidFill>
            <a:srgbClr val="FFCCFF"/>
          </a:solidFill>
          <a:scene3d>
            <a:camera prst="orthographicFront"/>
            <a:lightRig rig="threePt" dir="t"/>
          </a:scene3d>
          <a:sp3d>
            <a:bevelT/>
          </a:sp3d>
        </p:spPr>
        <p:txBody>
          <a:bodyPr tIns="72000" bIns="36000">
            <a:normAutofit fontScale="92500" lnSpcReduction="20000"/>
          </a:bodyPr>
          <a:lstStyle/>
          <a:p>
            <a:pPr marL="0" indent="0">
              <a:buNone/>
            </a:pPr>
            <a:r>
              <a:rPr kumimoji="1" lang="ja-JP" altLang="en-US" dirty="0">
                <a:latin typeface="+mn-ea"/>
              </a:rPr>
              <a:t>不明点について　</a:t>
            </a:r>
            <a:endParaRPr kumimoji="1" lang="en-US" altLang="ja-JP" dirty="0">
              <a:latin typeface="+mn-ea"/>
            </a:endParaRPr>
          </a:p>
          <a:p>
            <a:pPr marL="0" indent="0">
              <a:buNone/>
            </a:pPr>
            <a:r>
              <a:rPr kumimoji="1" lang="ja-JP" altLang="en-US" sz="2100" dirty="0">
                <a:latin typeface="+mn-ea"/>
              </a:rPr>
              <a:t>互助組合ホームページ</a:t>
            </a:r>
            <a:r>
              <a:rPr lang="ja-JP" altLang="ja-JP" sz="2100" kern="100" dirty="0">
                <a:effectLst/>
                <a:latin typeface="+mn-ea"/>
                <a:cs typeface="Times New Roman" panose="02020603050405020304" pitchFamily="18" charset="0"/>
              </a:rPr>
              <a:t>「よくある質問」</a:t>
            </a:r>
            <a:r>
              <a:rPr lang="ja-JP" altLang="en-US" sz="2100" kern="100" dirty="0">
                <a:effectLst/>
                <a:latin typeface="+mn-ea"/>
                <a:cs typeface="Times New Roman" panose="02020603050405020304" pitchFamily="18" charset="0"/>
              </a:rPr>
              <a:t>を御確認ください。</a:t>
            </a:r>
            <a:endParaRPr lang="en-US" altLang="ja-JP" sz="2100" kern="100" dirty="0">
              <a:effectLst/>
              <a:latin typeface="+mn-ea"/>
              <a:cs typeface="Times New Roman" panose="02020603050405020304" pitchFamily="18" charset="0"/>
            </a:endParaRPr>
          </a:p>
          <a:p>
            <a:pPr marL="0" indent="0">
              <a:buNone/>
            </a:pPr>
            <a:r>
              <a:rPr lang="ja-JP" altLang="en-US" sz="2100" kern="100" dirty="0">
                <a:effectLst/>
                <a:latin typeface="+mn-ea"/>
                <a:cs typeface="Times New Roman" panose="02020603050405020304" pitchFamily="18" charset="0"/>
              </a:rPr>
              <a:t>互助組合連絡先：</a:t>
            </a:r>
            <a:r>
              <a:rPr lang="en-US" altLang="ja-JP" sz="2100" kern="100" dirty="0">
                <a:effectLst/>
                <a:latin typeface="+mn-ea"/>
                <a:cs typeface="Times New Roman" panose="02020603050405020304" pitchFamily="18" charset="0"/>
              </a:rPr>
              <a:t>082-228-1386</a:t>
            </a:r>
          </a:p>
          <a:p>
            <a:pPr marL="0" indent="0">
              <a:buNone/>
            </a:pPr>
            <a:endParaRPr kumimoji="1" lang="ja-JP" altLang="en-US" dirty="0">
              <a:latin typeface="+mn-ea"/>
            </a:endParaRPr>
          </a:p>
        </p:txBody>
      </p:sp>
      <p:sp>
        <p:nvSpPr>
          <p:cNvPr id="4" name="スライド番号プレースホルダー 3">
            <a:extLst>
              <a:ext uri="{FF2B5EF4-FFF2-40B4-BE49-F238E27FC236}">
                <a16:creationId xmlns:a16="http://schemas.microsoft.com/office/drawing/2014/main" xmlns="" id="{31596D59-D957-4EC1-B8AD-5514A06109A1}"/>
              </a:ext>
            </a:extLst>
          </p:cNvPr>
          <p:cNvSpPr>
            <a:spLocks noGrp="1"/>
          </p:cNvSpPr>
          <p:nvPr>
            <p:ph type="sldNum" sz="quarter" idx="12"/>
          </p:nvPr>
        </p:nvSpPr>
        <p:spPr/>
        <p:txBody>
          <a:bodyPr/>
          <a:lstStyle/>
          <a:p>
            <a:fld id="{4F4F5B68-5971-4DD5-9BAE-CFB197CB6D3D}" type="slidenum">
              <a:rPr kumimoji="1" lang="ja-JP" altLang="en-US" smtClean="0"/>
              <a:t>6</a:t>
            </a:fld>
            <a:endParaRPr kumimoji="1" lang="ja-JP" altLang="en-US"/>
          </a:p>
        </p:txBody>
      </p:sp>
      <p:pic>
        <p:nvPicPr>
          <p:cNvPr id="7" name="図 6">
            <a:extLst>
              <a:ext uri="{FF2B5EF4-FFF2-40B4-BE49-F238E27FC236}">
                <a16:creationId xmlns:a16="http://schemas.microsoft.com/office/drawing/2014/main" xmlns="" id="{4F7A8E3B-CAAC-4FFE-ACF1-9639E8564609}"/>
              </a:ext>
            </a:extLst>
          </p:cNvPr>
          <p:cNvPicPr>
            <a:picLocks noChangeAspect="1"/>
          </p:cNvPicPr>
          <p:nvPr/>
        </p:nvPicPr>
        <p:blipFill rotWithShape="1">
          <a:blip r:embed="rId5"/>
          <a:srcRect l="2348" t="22895" r="47197" b="12037"/>
          <a:stretch/>
        </p:blipFill>
        <p:spPr>
          <a:xfrm>
            <a:off x="2724727" y="151871"/>
            <a:ext cx="7489829" cy="5433218"/>
          </a:xfrm>
          <a:prstGeom prst="rect">
            <a:avLst/>
          </a:prstGeom>
        </p:spPr>
      </p:pic>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96134" y="151871"/>
            <a:ext cx="609600" cy="609600"/>
          </a:xfrm>
          <a:prstGeom prst="rect">
            <a:avLst/>
          </a:prstGeom>
        </p:spPr>
      </p:pic>
    </p:spTree>
    <p:extLst>
      <p:ext uri="{BB962C8B-B14F-4D97-AF65-F5344CB8AC3E}">
        <p14:creationId xmlns:p14="http://schemas.microsoft.com/office/powerpoint/2010/main" val="3655404532"/>
      </p:ext>
    </p:extLst>
  </p:cSld>
  <p:clrMapOvr>
    <a:masterClrMapping/>
  </p:clrMapOvr>
  <mc:AlternateContent xmlns:mc="http://schemas.openxmlformats.org/markup-compatibility/2006" xmlns:p14="http://schemas.microsoft.com/office/powerpoint/2010/main">
    <mc:Choice Requires="p14">
      <p:transition spd="slow" p14:dur="2000" advTm="28000"/>
    </mc:Choice>
    <mc:Fallback xmlns="">
      <p:transition spd="slow"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527</Words>
  <Application>Microsoft Office PowerPoint</Application>
  <PresentationFormat>ワイド画面</PresentationFormat>
  <Paragraphs>134</Paragraphs>
  <Slides>6</Slides>
  <Notes>6</Notes>
  <HiddenSlides>0</HiddenSlides>
  <MMClips>6</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6</vt:i4>
      </vt:variant>
    </vt:vector>
  </HeadingPairs>
  <TitlesOfParts>
    <vt:vector size="12" baseType="lpstr">
      <vt:lpstr>游ゴシック</vt:lpstr>
      <vt:lpstr>游ゴシック Light</vt:lpstr>
      <vt:lpstr>游明朝</vt:lpstr>
      <vt:lpstr>Arial</vt:lpstr>
      <vt:lpstr>Times New Roman</vt:lpstr>
      <vt:lpstr>Office テーマ</vt:lpstr>
      <vt:lpstr>退職後に有期職員  (再任用, 任期付, 臨時的任用，会計年度任用職員) となられる方の互助組合の加入等について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2023-01-16T02:04:42Z</dcterms:created>
  <dcterms:modified xsi:type="dcterms:W3CDTF">2023-01-16T02:05:34Z</dcterms:modified>
</cp:coreProperties>
</file>