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64" r:id="rId2"/>
    <p:sldId id="261" r:id="rId3"/>
    <p:sldId id="265" r:id="rId4"/>
    <p:sldId id="266" r:id="rId5"/>
    <p:sldId id="267" r:id="rId6"/>
    <p:sldId id="268" r:id="rId7"/>
    <p:sldId id="269" r:id="rId8"/>
    <p:sldId id="284" r:id="rId9"/>
    <p:sldId id="282" r:id="rId10"/>
    <p:sldId id="283" r:id="rId11"/>
    <p:sldId id="281" r:id="rId12"/>
    <p:sldId id="271" r:id="rId13"/>
    <p:sldId id="288" r:id="rId1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tRxaai3bCMrPJHxLeqmqw==" hashData="pWgTWlOnSax3EZ7jjRYGeLOigHlT+/C9bmD8dUZYimamlhLlZIGbCwfwqgn8qWs74ZHYC0sEicxtjOy//mRng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99CC"/>
    <a:srgbClr val="FFCCFF"/>
    <a:srgbClr val="CCFFCC"/>
    <a:srgbClr val="99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9" autoAdjust="0"/>
    <p:restoredTop sz="92662" autoAdjust="0"/>
  </p:normalViewPr>
  <p:slideViewPr>
    <p:cSldViewPr snapToGrid="0">
      <p:cViewPr varScale="1">
        <p:scale>
          <a:sx n="69" d="100"/>
          <a:sy n="69" d="100"/>
        </p:scale>
        <p:origin x="792" y="60"/>
      </p:cViewPr>
      <p:guideLst/>
    </p:cSldViewPr>
  </p:slideViewPr>
  <p:notesTextViewPr>
    <p:cViewPr>
      <p:scale>
        <a:sx n="1" d="1"/>
        <a:sy n="1" d="1"/>
      </p:scale>
      <p:origin x="0" y="0"/>
    </p:cViewPr>
  </p:notesTextViewPr>
  <p:sorterViewPr>
    <p:cViewPr>
      <p:scale>
        <a:sx n="100" d="100"/>
        <a:sy n="100" d="100"/>
      </p:scale>
      <p:origin x="0" y="-2028"/>
    </p:cViewPr>
  </p:sorterViewPr>
  <p:notesViewPr>
    <p:cSldViewPr snapToGrid="0">
      <p:cViewPr varScale="1">
        <p:scale>
          <a:sx n="80" d="100"/>
          <a:sy n="80" d="100"/>
        </p:scale>
        <p:origin x="40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413" cy="4949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4981"/>
          </a:xfrm>
          <a:prstGeom prst="rect">
            <a:avLst/>
          </a:prstGeom>
        </p:spPr>
        <p:txBody>
          <a:bodyPr vert="horz" lIns="91440" tIns="45720" rIns="91440" bIns="45720" rtlCol="0"/>
          <a:lstStyle>
            <a:lvl1pPr algn="r">
              <a:defRPr sz="1200"/>
            </a:lvl1pPr>
          </a:lstStyle>
          <a:p>
            <a:fld id="{28D972D0-AB0D-43E7-B02C-A8B3B7A8C6B7}" type="datetimeFigureOut">
              <a:rPr kumimoji="1" lang="ja-JP" altLang="en-US" smtClean="0"/>
              <a:t>2023/1/16</a:t>
            </a:fld>
            <a:endParaRPr kumimoji="1" lang="ja-JP" altLang="en-US"/>
          </a:p>
        </p:txBody>
      </p:sp>
      <p:sp>
        <p:nvSpPr>
          <p:cNvPr id="4" name="フッター プレースホルダー 3"/>
          <p:cNvSpPr>
            <a:spLocks noGrp="1"/>
          </p:cNvSpPr>
          <p:nvPr>
            <p:ph type="ftr" sz="quarter" idx="2"/>
          </p:nvPr>
        </p:nvSpPr>
        <p:spPr>
          <a:xfrm>
            <a:off x="2" y="9371333"/>
            <a:ext cx="2919413" cy="49498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333"/>
            <a:ext cx="2919412" cy="494981"/>
          </a:xfrm>
          <a:prstGeom prst="rect">
            <a:avLst/>
          </a:prstGeom>
        </p:spPr>
        <p:txBody>
          <a:bodyPr vert="horz" lIns="91440" tIns="45720" rIns="91440" bIns="45720" rtlCol="0" anchor="b"/>
          <a:lstStyle>
            <a:lvl1pPr algn="r">
              <a:defRPr sz="1200"/>
            </a:lvl1pPr>
          </a:lstStyle>
          <a:p>
            <a:fld id="{7AEF8203-821E-4E94-A911-958E7A50C0E9}" type="slidenum">
              <a:rPr kumimoji="1" lang="ja-JP" altLang="en-US" smtClean="0"/>
              <a:t>‹#›</a:t>
            </a:fld>
            <a:endParaRPr kumimoji="1" lang="ja-JP" altLang="en-US"/>
          </a:p>
        </p:txBody>
      </p:sp>
    </p:spTree>
    <p:extLst>
      <p:ext uri="{BB962C8B-B14F-4D97-AF65-F5344CB8AC3E}">
        <p14:creationId xmlns:p14="http://schemas.microsoft.com/office/powerpoint/2010/main" val="3827896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1" cy="495029"/>
          </a:xfrm>
          <a:prstGeom prst="rect">
            <a:avLst/>
          </a:prstGeom>
        </p:spPr>
        <p:txBody>
          <a:bodyPr vert="horz" lIns="91440" tIns="45720" rIns="91440" bIns="45720" rtlCol="0"/>
          <a:lstStyle>
            <a:lvl1pPr algn="r">
              <a:defRPr sz="1200"/>
            </a:lvl1pPr>
          </a:lstStyle>
          <a:p>
            <a:fld id="{BA495C1F-CD32-4665-970B-C5FE7AD19224}" type="datetimeFigureOut">
              <a:rPr kumimoji="1" lang="ja-JP" altLang="en-US" smtClean="0"/>
              <a:t>2023/1/16</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8"/>
          </a:xfrm>
          <a:prstGeom prst="rect">
            <a:avLst/>
          </a:prstGeom>
        </p:spPr>
        <p:txBody>
          <a:bodyPr vert="horz" lIns="91440" tIns="45720" rIns="91440" bIns="45720" rtlCol="0" anchor="b"/>
          <a:lstStyle>
            <a:lvl1pPr algn="r">
              <a:defRPr sz="1200"/>
            </a:lvl1pPr>
          </a:lstStyle>
          <a:p>
            <a:fld id="{78732B4C-F06C-4D63-B176-5A678AF41A07}" type="slidenum">
              <a:rPr kumimoji="1" lang="ja-JP" altLang="en-US" smtClean="0"/>
              <a:t>‹#›</a:t>
            </a:fld>
            <a:endParaRPr kumimoji="1" lang="ja-JP" altLang="en-US"/>
          </a:p>
        </p:txBody>
      </p:sp>
    </p:spTree>
    <p:extLst>
      <p:ext uri="{BB962C8B-B14F-4D97-AF65-F5344CB8AC3E}">
        <p14:creationId xmlns:p14="http://schemas.microsoft.com/office/powerpoint/2010/main" val="6592453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「退職後の互助制度」について説明します。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E4485-8D1B-4C92-91A1-EC7C89A2AE6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7413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effectLst/>
                <a:latin typeface="+mn-ea"/>
                <a:ea typeface="+mn-ea"/>
                <a:cs typeface="Times New Roman" panose="02020603050405020304" pitchFamily="18" charset="0"/>
              </a:rPr>
              <a:t>　</a:t>
            </a:r>
            <a:r>
              <a:rPr lang="ja-JP" altLang="ja-JP" sz="1200" dirty="0">
                <a:effectLst/>
                <a:latin typeface="+mn-ea"/>
                <a:ea typeface="+mn-ea"/>
                <a:cs typeface="Times New Roman" panose="02020603050405020304" pitchFamily="18" charset="0"/>
              </a:rPr>
              <a:t>加入に必要な書類はこのようになります。</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10</a:t>
            </a:fld>
            <a:endParaRPr kumimoji="1" lang="ja-JP" altLang="en-US"/>
          </a:p>
        </p:txBody>
      </p:sp>
    </p:spTree>
    <p:extLst>
      <p:ext uri="{BB962C8B-B14F-4D97-AF65-F5344CB8AC3E}">
        <p14:creationId xmlns:p14="http://schemas.microsoft.com/office/powerpoint/2010/main" val="147465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加入に必要な掛金（基準掛金）は，退職日の翌日の満年齢に該当する掛金額とし，退職日の翌日から</a:t>
            </a:r>
            <a:r>
              <a:rPr lang="en-US" altLang="ja-JP" sz="1200" kern="100" dirty="0">
                <a:effectLst/>
                <a:latin typeface="+mn-ea"/>
                <a:ea typeface="+mn-ea"/>
                <a:cs typeface="Times New Roman" panose="02020603050405020304" pitchFamily="18" charset="0"/>
              </a:rPr>
              <a:t>60</a:t>
            </a:r>
            <a:r>
              <a:rPr lang="ja-JP" altLang="ja-JP" sz="1200" kern="100" dirty="0">
                <a:effectLst/>
                <a:latin typeface="+mn-ea"/>
                <a:ea typeface="+mn-ea"/>
                <a:cs typeface="Times New Roman" panose="02020603050405020304" pitchFamily="18" charset="0"/>
              </a:rPr>
              <a:t>日以内に加入時に一括納入していただきます。</a:t>
            </a:r>
          </a:p>
          <a:p>
            <a:r>
              <a:rPr lang="ja-JP" altLang="en-US" sz="1200" dirty="0">
                <a:effectLst/>
                <a:latin typeface="+mn-ea"/>
                <a:ea typeface="+mn-ea"/>
                <a:cs typeface="Times New Roman" panose="02020603050405020304" pitchFamily="18" charset="0"/>
              </a:rPr>
              <a:t>　</a:t>
            </a:r>
            <a:r>
              <a:rPr lang="ja-JP" altLang="ja-JP" sz="1200" dirty="0">
                <a:effectLst/>
                <a:latin typeface="+mn-ea"/>
                <a:ea typeface="+mn-ea"/>
                <a:cs typeface="Times New Roman" panose="02020603050405020304" pitchFamily="18" charset="0"/>
              </a:rPr>
              <a:t>こちらの基準掛金額表を参考にしてください。</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11</a:t>
            </a:fld>
            <a:endParaRPr kumimoji="1" lang="ja-JP" altLang="en-US"/>
          </a:p>
        </p:txBody>
      </p:sp>
    </p:spTree>
    <p:extLst>
      <p:ext uri="{BB962C8B-B14F-4D97-AF65-F5344CB8AC3E}">
        <p14:creationId xmlns:p14="http://schemas.microsoft.com/office/powerpoint/2010/main" val="245196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基準掛金は，退会給付金を充当することになっております。</a:t>
            </a:r>
          </a:p>
          <a:p>
            <a:pPr algn="just"/>
            <a:r>
              <a:rPr lang="ja-JP" altLang="ja-JP" sz="1200" kern="100" dirty="0">
                <a:effectLst/>
                <a:latin typeface="+mn-ea"/>
                <a:ea typeface="+mn-ea"/>
                <a:cs typeface="Times New Roman" panose="02020603050405020304" pitchFamily="18" charset="0"/>
              </a:rPr>
              <a:t>　左の図のように，退会給付金が基準掛金額を上回る場合は，充当後の残額を給付します。</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右の図のように，退会給付金が基準掛金額を下回る場合は，不足分を指定の口座に振込んでいただきます。</a:t>
            </a:r>
          </a:p>
          <a:p>
            <a:pPr algn="just"/>
            <a:r>
              <a:rPr lang="ja-JP" altLang="ja-JP" sz="1200" kern="100" dirty="0">
                <a:effectLst/>
                <a:latin typeface="+mn-ea"/>
                <a:ea typeface="+mn-ea"/>
                <a:cs typeface="Times New Roman" panose="02020603050405020304" pitchFamily="18" charset="0"/>
              </a:rPr>
              <a:t>　なお，この制度は加入後の脱退等による基準掛金の還付はできませんのでご了承ください。</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　</a:t>
            </a:r>
            <a:r>
              <a:rPr lang="ja-JP" altLang="ja-JP" sz="1200" kern="100" dirty="0">
                <a:effectLst/>
                <a:latin typeface="+mn-ea"/>
                <a:ea typeface="+mn-ea"/>
                <a:cs typeface="Times New Roman" panose="02020603050405020304" pitchFamily="18" charset="0"/>
              </a:rPr>
              <a:t>加入者には，関係書類を５月中旬以降に郵送する予定です。</a:t>
            </a: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12</a:t>
            </a:fld>
            <a:endParaRPr kumimoji="1" lang="ja-JP" altLang="en-US"/>
          </a:p>
        </p:txBody>
      </p:sp>
    </p:spTree>
    <p:extLst>
      <p:ext uri="{BB962C8B-B14F-4D97-AF65-F5344CB8AC3E}">
        <p14:creationId xmlns:p14="http://schemas.microsoft.com/office/powerpoint/2010/main" val="437949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　表</a:t>
            </a:r>
            <a:r>
              <a:rPr kumimoji="1" lang="ja-JP" altLang="en-US" dirty="0"/>
              <a:t>の赤枠内に関係する説明をしました。「互助資料１　退職時の手続」では，退職時の給付金や貸付償還金についての説明をし，「互助資料３　退職後の再加入」では，退職後</a:t>
            </a:r>
            <a:r>
              <a:rPr kumimoji="1" lang="ja-JP" altLang="en-US" sz="1050" b="0" dirty="0"/>
              <a:t>に</a:t>
            </a:r>
            <a:r>
              <a:rPr kumimoji="1" lang="ja-JP" altLang="en-US" sz="1200" b="0" u="none" dirty="0">
                <a:latin typeface="+mn-ea"/>
                <a:ea typeface="+mn-ea"/>
              </a:rPr>
              <a:t>「</a:t>
            </a:r>
            <a:r>
              <a:rPr lang="ja-JP" altLang="en-US" sz="1200" b="0" u="none" dirty="0">
                <a:uFill>
                  <a:solidFill>
                    <a:srgbClr val="FF99CC"/>
                  </a:solidFill>
                </a:uFill>
                <a:latin typeface="+mn-ea"/>
                <a:ea typeface="+mn-ea"/>
              </a:rPr>
              <a:t>再任用</a:t>
            </a:r>
            <a:r>
              <a:rPr lang="en-US" altLang="ja-JP" sz="1200" b="0" u="none" dirty="0">
                <a:uFill>
                  <a:solidFill>
                    <a:srgbClr val="FF99CC"/>
                  </a:solidFill>
                </a:uFill>
                <a:latin typeface="+mn-ea"/>
                <a:ea typeface="+mn-ea"/>
              </a:rPr>
              <a:t>, </a:t>
            </a:r>
            <a:r>
              <a:rPr lang="ja-JP" altLang="en-US" sz="1200" b="0" u="none" dirty="0">
                <a:uFill>
                  <a:solidFill>
                    <a:srgbClr val="FF99CC"/>
                  </a:solidFill>
                </a:uFill>
                <a:latin typeface="+mn-ea"/>
                <a:ea typeface="+mn-ea"/>
              </a:rPr>
              <a:t>任期付</a:t>
            </a:r>
            <a:r>
              <a:rPr lang="en-US" altLang="ja-JP" sz="1200" b="0" u="none" dirty="0">
                <a:uFill>
                  <a:solidFill>
                    <a:srgbClr val="FF99CC"/>
                  </a:solidFill>
                </a:uFill>
                <a:latin typeface="+mn-ea"/>
                <a:ea typeface="+mn-ea"/>
              </a:rPr>
              <a:t>, </a:t>
            </a:r>
            <a:r>
              <a:rPr lang="ja-JP" altLang="en-US" sz="1200" b="0" u="none" dirty="0">
                <a:uFill>
                  <a:solidFill>
                    <a:srgbClr val="FF99CC"/>
                  </a:solidFill>
                </a:uFill>
                <a:latin typeface="+mn-ea"/>
                <a:ea typeface="+mn-ea"/>
              </a:rPr>
              <a:t>臨時的任用，会計年度任用職員」などの有期職員として就職する場合の手続きについて説明しますので，そちらをご参照ください。</a:t>
            </a:r>
            <a:endParaRPr kumimoji="1" lang="ja-JP" altLang="en-US" sz="1200" b="0" u="none"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13</a:t>
            </a:fld>
            <a:endParaRPr kumimoji="1" lang="ja-JP" altLang="en-US"/>
          </a:p>
        </p:txBody>
      </p:sp>
    </p:spTree>
    <p:extLst>
      <p:ext uri="{BB962C8B-B14F-4D97-AF65-F5344CB8AC3E}">
        <p14:creationId xmlns:p14="http://schemas.microsoft.com/office/powerpoint/2010/main" val="284006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互助組合では退職された方を対象に「退職医療制度」という，退職後の医療費の自己負担額を軽減する事業や，人間ドックの助成事業など，皆様の退職後の生活をサポートする制度を設けています。これは希望者のみ加入していただく組合員の相互扶助による終身組合員制度で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退職後にどの健康保険制度に加入されていても加入できる制度です。</a:t>
            </a:r>
            <a:endParaRPr kumimoji="1" lang="ja-JP" altLang="en-US" dirty="0"/>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2</a:t>
            </a:fld>
            <a:endParaRPr kumimoji="1" lang="ja-JP" altLang="en-US"/>
          </a:p>
        </p:txBody>
      </p:sp>
    </p:spTree>
    <p:extLst>
      <p:ext uri="{BB962C8B-B14F-4D97-AF65-F5344CB8AC3E}">
        <p14:creationId xmlns:p14="http://schemas.microsoft.com/office/powerpoint/2010/main" val="365413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77800" algn="just"/>
            <a:r>
              <a:rPr lang="ja-JP" altLang="ja-JP" sz="1200" kern="100" dirty="0">
                <a:effectLst/>
                <a:latin typeface="+mn-ea"/>
                <a:ea typeface="+mn-ea"/>
                <a:cs typeface="Times New Roman" panose="02020603050405020304" pitchFamily="18" charset="0"/>
              </a:rPr>
              <a:t>それでは，１　退職医療組合員への加入　についてです。</a:t>
            </a:r>
            <a:endParaRPr lang="en-US" altLang="ja-JP" sz="1200" kern="100" dirty="0">
              <a:effectLst/>
              <a:latin typeface="+mn-ea"/>
              <a:ea typeface="+mn-ea"/>
              <a:cs typeface="Times New Roman" panose="02020603050405020304" pitchFamily="18" charset="0"/>
            </a:endParaRPr>
          </a:p>
          <a:p>
            <a:pPr indent="177800" algn="just"/>
            <a:r>
              <a:rPr lang="ja-JP" altLang="ja-JP" sz="1200" kern="100" dirty="0">
                <a:effectLst/>
                <a:latin typeface="+mn-ea"/>
                <a:ea typeface="+mn-ea"/>
                <a:cs typeface="Times New Roman" panose="02020603050405020304" pitchFamily="18" charset="0"/>
              </a:rPr>
              <a:t>加入資格は，互助組合員のうち，退職日の翌日の年齢が満</a:t>
            </a:r>
            <a:r>
              <a:rPr lang="en-US" altLang="ja-JP" sz="1200" kern="100" dirty="0">
                <a:effectLst/>
                <a:latin typeface="+mn-ea"/>
                <a:ea typeface="+mn-ea"/>
                <a:cs typeface="Times New Roman" panose="02020603050405020304" pitchFamily="18" charset="0"/>
              </a:rPr>
              <a:t>45</a:t>
            </a:r>
            <a:r>
              <a:rPr lang="ja-JP" altLang="ja-JP" sz="1200" kern="100" dirty="0">
                <a:effectLst/>
                <a:latin typeface="+mn-ea"/>
                <a:ea typeface="+mn-ea"/>
                <a:cs typeface="Times New Roman" panose="02020603050405020304" pitchFamily="18" charset="0"/>
              </a:rPr>
              <a:t>歳以上の方で，加入日は退職の翌日となります。</a:t>
            </a:r>
          </a:p>
          <a:p>
            <a:pPr indent="177800" algn="just"/>
            <a:r>
              <a:rPr lang="ja-JP" altLang="ja-JP" sz="1200" kern="100" dirty="0">
                <a:effectLst/>
                <a:latin typeface="+mn-ea"/>
                <a:ea typeface="+mn-ea"/>
                <a:cs typeface="Times New Roman" panose="02020603050405020304" pitchFamily="18" charset="0"/>
              </a:rPr>
              <a:t>（３）の利用期間は，療養補助金を除き終身御利用いただけます。中途退会はできません。</a:t>
            </a:r>
            <a:endParaRPr lang="en-US" altLang="ja-JP" sz="1200" kern="100" dirty="0">
              <a:effectLst/>
              <a:latin typeface="+mn-ea"/>
              <a:ea typeface="+mn-ea"/>
              <a:cs typeface="Times New Roman" panose="02020603050405020304" pitchFamily="18" charset="0"/>
            </a:endParaRPr>
          </a:p>
          <a:p>
            <a:pPr indent="177800" algn="just"/>
            <a:r>
              <a:rPr lang="ja-JP" altLang="ja-JP" sz="1200" kern="100" dirty="0">
                <a:effectLst/>
                <a:latin typeface="+mn-ea"/>
                <a:ea typeface="+mn-ea"/>
                <a:cs typeface="Times New Roman" panose="02020603050405020304" pitchFamily="18" charset="0"/>
              </a:rPr>
              <a:t>（４）給付方法は，請求書による請求払いとなり，現職中の医療給付のような自動給付ではありませんのでご注意ください。</a:t>
            </a:r>
            <a:endParaRPr lang="en-US" altLang="ja-JP" sz="1200" kern="100" dirty="0">
              <a:effectLst/>
              <a:latin typeface="+mn-ea"/>
              <a:ea typeface="+mn-ea"/>
              <a:cs typeface="Times New Roman" panose="02020603050405020304" pitchFamily="18" charset="0"/>
            </a:endParaRPr>
          </a:p>
          <a:p>
            <a:pPr indent="177800" algn="just"/>
            <a:r>
              <a:rPr lang="ja-JP" altLang="ja-JP" sz="1200" kern="100" dirty="0">
                <a:effectLst/>
                <a:latin typeface="+mn-ea"/>
                <a:ea typeface="+mn-ea"/>
                <a:cs typeface="Times New Roman" panose="02020603050405020304" pitchFamily="18" charset="0"/>
              </a:rPr>
              <a:t>（５）の請求期間，いわゆる時効は，事由の発生から３年間です。</a:t>
            </a: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3</a:t>
            </a:fld>
            <a:endParaRPr kumimoji="1" lang="ja-JP" altLang="en-US"/>
          </a:p>
        </p:txBody>
      </p:sp>
    </p:spTree>
    <p:extLst>
      <p:ext uri="{BB962C8B-B14F-4D97-AF65-F5344CB8AC3E}">
        <p14:creationId xmlns:p14="http://schemas.microsoft.com/office/powerpoint/2010/main" val="366895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では，事業内容を説明します。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これは令和</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年度実施状況で，今後収支状況に応じて事業や給付内容が変更されることがありますので，ご承知ください。</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それでは，詳しくみていきます。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4</a:t>
            </a:fld>
            <a:endParaRPr kumimoji="1" lang="ja-JP" altLang="en-US"/>
          </a:p>
        </p:txBody>
      </p:sp>
    </p:spTree>
    <p:extLst>
      <p:ext uri="{BB962C8B-B14F-4D97-AF65-F5344CB8AC3E}">
        <p14:creationId xmlns:p14="http://schemas.microsoft.com/office/powerpoint/2010/main" val="321154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この制度の中心となるのは，「療養補助金」です。療養補助金は，組合員が病院・薬局などの保険医療機関等で受診した時に，医療費総額の２割を</a:t>
            </a:r>
            <a:r>
              <a:rPr kumimoji="1" lang="en-US" altLang="ja-JP" sz="1200" kern="1200" dirty="0">
                <a:solidFill>
                  <a:schemeClr val="tx1"/>
                </a:solidFill>
                <a:effectLst/>
                <a:latin typeface="+mn-lt"/>
                <a:ea typeface="+mn-ea"/>
                <a:cs typeface="+mn-cs"/>
              </a:rPr>
              <a:t>70</a:t>
            </a:r>
            <a:r>
              <a:rPr kumimoji="1" lang="ja-JP" altLang="ja-JP" sz="1200" kern="1200" dirty="0">
                <a:solidFill>
                  <a:schemeClr val="tx1"/>
                </a:solidFill>
                <a:effectLst/>
                <a:latin typeface="+mn-lt"/>
                <a:ea typeface="+mn-ea"/>
                <a:cs typeface="+mn-cs"/>
              </a:rPr>
              <a:t>歳に達した年度末まで給付します。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例えば，１ヵ月一医療機関での医療費の総額が</a:t>
            </a:r>
            <a:r>
              <a:rPr kumimoji="1" lang="en-US" altLang="ja-JP" sz="1200" kern="1200" dirty="0">
                <a:solidFill>
                  <a:schemeClr val="tx1"/>
                </a:solidFill>
                <a:effectLst/>
                <a:latin typeface="+mn-lt"/>
                <a:ea typeface="+mn-ea"/>
                <a:cs typeface="+mn-cs"/>
              </a:rPr>
              <a:t>10,000</a:t>
            </a:r>
            <a:r>
              <a:rPr kumimoji="1" lang="ja-JP" altLang="ja-JP" sz="1200" kern="1200" dirty="0">
                <a:solidFill>
                  <a:schemeClr val="tx1"/>
                </a:solidFill>
                <a:effectLst/>
                <a:latin typeface="+mn-lt"/>
                <a:ea typeface="+mn-ea"/>
                <a:cs typeface="+mn-cs"/>
              </a:rPr>
              <a:t>円の場合，通常の自己負担額は３割の</a:t>
            </a:r>
            <a:r>
              <a:rPr kumimoji="1" lang="en-US" altLang="ja-JP" sz="1200" kern="1200" dirty="0">
                <a:solidFill>
                  <a:schemeClr val="tx1"/>
                </a:solidFill>
                <a:effectLst/>
                <a:latin typeface="+mn-lt"/>
                <a:ea typeface="+mn-ea"/>
                <a:cs typeface="+mn-cs"/>
              </a:rPr>
              <a:t>3,000</a:t>
            </a:r>
            <a:r>
              <a:rPr kumimoji="1" lang="ja-JP" altLang="ja-JP" sz="1200" kern="1200" dirty="0">
                <a:solidFill>
                  <a:schemeClr val="tx1"/>
                </a:solidFill>
                <a:effectLst/>
                <a:latin typeface="+mn-lt"/>
                <a:ea typeface="+mn-ea"/>
                <a:cs typeface="+mn-cs"/>
              </a:rPr>
              <a:t>円となりますが，退職医療制度に加入されていると，</a:t>
            </a:r>
            <a:r>
              <a:rPr kumimoji="1" lang="en-US" altLang="ja-JP" sz="1200" kern="1200" dirty="0">
                <a:solidFill>
                  <a:schemeClr val="tx1"/>
                </a:solidFill>
                <a:effectLst/>
                <a:latin typeface="+mn-lt"/>
                <a:ea typeface="+mn-ea"/>
                <a:cs typeface="+mn-cs"/>
              </a:rPr>
              <a:t>10,000</a:t>
            </a:r>
            <a:r>
              <a:rPr kumimoji="1" lang="ja-JP" altLang="ja-JP" sz="1200" kern="1200" dirty="0">
                <a:solidFill>
                  <a:schemeClr val="tx1"/>
                </a:solidFill>
                <a:effectLst/>
                <a:latin typeface="+mn-lt"/>
                <a:ea typeface="+mn-ea"/>
                <a:cs typeface="+mn-cs"/>
              </a:rPr>
              <a:t>円の２割，つまり</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円分は療養補助金として互助組合から給付がありますので，実質的に１割の</a:t>
            </a:r>
            <a:r>
              <a:rPr kumimoji="1" lang="en-US" altLang="ja-JP" sz="1200" kern="1200" dirty="0">
                <a:solidFill>
                  <a:schemeClr val="tx1"/>
                </a:solidFill>
                <a:effectLst/>
                <a:latin typeface="+mn-lt"/>
                <a:ea typeface="+mn-ea"/>
                <a:cs typeface="+mn-cs"/>
              </a:rPr>
              <a:t>1,000</a:t>
            </a:r>
            <a:r>
              <a:rPr kumimoji="1" lang="ja-JP" altLang="ja-JP" sz="1200" kern="1200" dirty="0">
                <a:solidFill>
                  <a:schemeClr val="tx1"/>
                </a:solidFill>
                <a:effectLst/>
                <a:latin typeface="+mn-lt"/>
                <a:ea typeface="+mn-ea"/>
                <a:cs typeface="+mn-cs"/>
              </a:rPr>
              <a:t>円の自己負担で済みます。</a:t>
            </a:r>
            <a:endParaRPr kumimoji="1" lang="ja-JP" altLang="en-US" dirty="0"/>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5</a:t>
            </a:fld>
            <a:endParaRPr kumimoji="1" lang="ja-JP" altLang="en-US"/>
          </a:p>
        </p:txBody>
      </p:sp>
    </p:spTree>
    <p:extLst>
      <p:ext uri="{BB962C8B-B14F-4D97-AF65-F5344CB8AC3E}">
        <p14:creationId xmlns:p14="http://schemas.microsoft.com/office/powerpoint/2010/main" val="331678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　次に慶祝金です。組合員の方が該当の長寿年齢に達したとき，１万円から５万円を給付します。</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次に死亡弔意金は，退職医療組合員が死亡した場合，加入期間に応じて２万円から</a:t>
            </a:r>
            <a:r>
              <a:rPr kumimoji="1" lang="en-US" altLang="ja-JP" sz="1200" kern="1200" dirty="0">
                <a:solidFill>
                  <a:schemeClr val="tx1"/>
                </a:solidFill>
                <a:effectLst/>
                <a:latin typeface="+mn-lt"/>
                <a:ea typeface="+mn-ea"/>
                <a:cs typeface="+mn-cs"/>
              </a:rPr>
              <a:t>20</a:t>
            </a:r>
            <a:r>
              <a:rPr kumimoji="1" lang="ja-JP" altLang="ja-JP" sz="1200" kern="1200" dirty="0">
                <a:solidFill>
                  <a:schemeClr val="tx1"/>
                </a:solidFill>
                <a:effectLst/>
                <a:latin typeface="+mn-lt"/>
                <a:ea typeface="+mn-ea"/>
                <a:cs typeface="+mn-cs"/>
              </a:rPr>
              <a:t>万円をご遺族の方に給付します。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6</a:t>
            </a:fld>
            <a:endParaRPr kumimoji="1" lang="ja-JP" altLang="en-US"/>
          </a:p>
        </p:txBody>
      </p:sp>
    </p:spTree>
    <p:extLst>
      <p:ext uri="{BB962C8B-B14F-4D97-AF65-F5344CB8AC3E}">
        <p14:creationId xmlns:p14="http://schemas.microsoft.com/office/powerpoint/2010/main" val="273822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cs typeface="+mn-cs"/>
              </a:rPr>
              <a:t>　</a:t>
            </a:r>
            <a:r>
              <a:rPr lang="ja-JP" altLang="ja-JP" sz="1200" dirty="0">
                <a:effectLst/>
                <a:latin typeface="+mn-ea"/>
                <a:ea typeface="+mn-ea"/>
                <a:cs typeface="Times New Roman" panose="02020603050405020304" pitchFamily="18" charset="0"/>
              </a:rPr>
              <a:t>次に１日人間ドック助成は，互助組合と契約をしている県内の健診機関で受診していただきますと，１人当たり</a:t>
            </a:r>
            <a:r>
              <a:rPr lang="en-US" altLang="ja-JP" sz="1200" dirty="0">
                <a:effectLst/>
                <a:latin typeface="+mn-ea"/>
                <a:ea typeface="+mn-ea"/>
                <a:cs typeface="Times New Roman" panose="02020603050405020304" pitchFamily="18" charset="0"/>
              </a:rPr>
              <a:t>12,000</a:t>
            </a:r>
            <a:r>
              <a:rPr lang="ja-JP" altLang="ja-JP" sz="1200" dirty="0">
                <a:effectLst/>
                <a:latin typeface="+mn-ea"/>
                <a:ea typeface="+mn-ea"/>
                <a:cs typeface="Times New Roman" panose="02020603050405020304" pitchFamily="18" charset="0"/>
              </a:rPr>
              <a:t>円を定額補助します。</a:t>
            </a:r>
            <a:r>
              <a:rPr kumimoji="1" lang="ja-JP" altLang="ja-JP" sz="1200" kern="1200" dirty="0">
                <a:solidFill>
                  <a:schemeClr val="tx1"/>
                </a:solidFill>
                <a:effectLst/>
                <a:latin typeface="+mn-ea"/>
                <a:ea typeface="+mn-ea"/>
                <a:cs typeface="+mn-cs"/>
              </a:rPr>
              <a:t>これは毎年受診でき，人間ドックの健診料金の自己負担額を約半額程度に抑えることができます。</a:t>
            </a:r>
          </a:p>
          <a:p>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次に入院助成金は，１回の入院期間が７日以上の場合，日額</a:t>
            </a:r>
            <a:r>
              <a:rPr kumimoji="1" lang="en-US" altLang="ja-JP" sz="1200" kern="1200" dirty="0">
                <a:solidFill>
                  <a:schemeClr val="tx1"/>
                </a:solidFill>
                <a:effectLst/>
                <a:latin typeface="+mn-ea"/>
                <a:ea typeface="+mn-ea"/>
                <a:cs typeface="+mn-cs"/>
              </a:rPr>
              <a:t>1,000</a:t>
            </a:r>
            <a:r>
              <a:rPr kumimoji="1" lang="ja-JP" altLang="ja-JP" sz="1200" kern="1200" dirty="0">
                <a:solidFill>
                  <a:schemeClr val="tx1"/>
                </a:solidFill>
                <a:effectLst/>
                <a:latin typeface="+mn-ea"/>
                <a:ea typeface="+mn-ea"/>
                <a:cs typeface="+mn-cs"/>
              </a:rPr>
              <a:t>円を，１年度ごとに最高</a:t>
            </a:r>
            <a:r>
              <a:rPr kumimoji="1" lang="en-US" altLang="ja-JP" sz="1200" kern="1200" dirty="0">
                <a:solidFill>
                  <a:schemeClr val="tx1"/>
                </a:solidFill>
                <a:effectLst/>
                <a:latin typeface="+mn-ea"/>
                <a:ea typeface="+mn-ea"/>
                <a:cs typeface="+mn-cs"/>
              </a:rPr>
              <a:t>60</a:t>
            </a:r>
            <a:r>
              <a:rPr kumimoji="1" lang="ja-JP" altLang="ja-JP" sz="1200" kern="1200" dirty="0">
                <a:solidFill>
                  <a:schemeClr val="tx1"/>
                </a:solidFill>
                <a:effectLst/>
                <a:latin typeface="+mn-ea"/>
                <a:ea typeface="+mn-ea"/>
                <a:cs typeface="+mn-cs"/>
              </a:rPr>
              <a:t>日分，</a:t>
            </a:r>
            <a:r>
              <a:rPr kumimoji="1" lang="en-US" altLang="ja-JP" sz="1200" kern="1200" dirty="0">
                <a:solidFill>
                  <a:schemeClr val="tx1"/>
                </a:solidFill>
                <a:effectLst/>
                <a:latin typeface="+mn-ea"/>
                <a:ea typeface="+mn-ea"/>
                <a:cs typeface="+mn-cs"/>
              </a:rPr>
              <a:t>60,000</a:t>
            </a:r>
            <a:r>
              <a:rPr kumimoji="1" lang="ja-JP" altLang="ja-JP" sz="1200" kern="1200" dirty="0">
                <a:solidFill>
                  <a:schemeClr val="tx1"/>
                </a:solidFill>
                <a:effectLst/>
                <a:latin typeface="+mn-ea"/>
                <a:ea typeface="+mn-ea"/>
                <a:cs typeface="+mn-cs"/>
              </a:rPr>
              <a:t>円を助成します。</a:t>
            </a:r>
          </a:p>
          <a:p>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その他，広報紙「互助だより」を年に２回発行・配付しています。</a:t>
            </a:r>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7</a:t>
            </a:fld>
            <a:endParaRPr kumimoji="1" lang="ja-JP" altLang="en-US"/>
          </a:p>
        </p:txBody>
      </p:sp>
    </p:spTree>
    <p:extLst>
      <p:ext uri="{BB962C8B-B14F-4D97-AF65-F5344CB8AC3E}">
        <p14:creationId xmlns:p14="http://schemas.microsoft.com/office/powerpoint/2010/main" val="384769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各事業の請求方法は，このようになっています。自動給付ではなく，請求書や１日人間ドックの申込書を</a:t>
            </a:r>
            <a:r>
              <a:rPr kumimoji="1" lang="ja-JP" altLang="en-US"/>
              <a:t>提出いただいて，事業</a:t>
            </a:r>
            <a:r>
              <a:rPr kumimoji="1" lang="ja-JP" altLang="en-US" dirty="0"/>
              <a:t>を利用していただくようになります。</a:t>
            </a: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8</a:t>
            </a:fld>
            <a:endParaRPr kumimoji="1" lang="ja-JP" altLang="en-US"/>
          </a:p>
        </p:txBody>
      </p:sp>
    </p:spTree>
    <p:extLst>
      <p:ext uri="{BB962C8B-B14F-4D97-AF65-F5344CB8AC3E}">
        <p14:creationId xmlns:p14="http://schemas.microsoft.com/office/powerpoint/2010/main" val="351319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77800" algn="just"/>
            <a:r>
              <a:rPr lang="ja-JP" altLang="ja-JP" sz="1200" kern="100" dirty="0">
                <a:effectLst/>
                <a:latin typeface="+mn-ea"/>
                <a:ea typeface="+mn-ea"/>
                <a:cs typeface="Times New Roman" panose="02020603050405020304" pitchFamily="18" charset="0"/>
              </a:rPr>
              <a:t>それでは，続きまして加入の手続きについて説明します。</a:t>
            </a:r>
          </a:p>
          <a:p>
            <a:pPr indent="177800" algn="just"/>
            <a:r>
              <a:rPr lang="ja-JP" altLang="ja-JP" sz="1200" kern="100" dirty="0">
                <a:effectLst/>
                <a:latin typeface="+mn-ea"/>
                <a:ea typeface="+mn-ea"/>
                <a:cs typeface="Times New Roman" panose="02020603050405020304" pitchFamily="18" charset="0"/>
              </a:rPr>
              <a:t>加入申込方法は，退職日の翌日から起算して</a:t>
            </a:r>
            <a:r>
              <a:rPr lang="en-US" altLang="ja-JP" sz="1200" kern="100" dirty="0">
                <a:effectLst/>
                <a:latin typeface="+mn-ea"/>
                <a:ea typeface="+mn-ea"/>
                <a:cs typeface="Times New Roman" panose="02020603050405020304" pitchFamily="18" charset="0"/>
              </a:rPr>
              <a:t>30</a:t>
            </a:r>
            <a:r>
              <a:rPr lang="ja-JP" altLang="ja-JP" sz="1200" kern="100" dirty="0">
                <a:effectLst/>
                <a:latin typeface="+mn-ea"/>
                <a:ea typeface="+mn-ea"/>
                <a:cs typeface="Times New Roman" panose="02020603050405020304" pitchFamily="18" charset="0"/>
              </a:rPr>
              <a:t>日以内に「退職医療組合員申出書」を，</a:t>
            </a:r>
            <a:r>
              <a:rPr lang="ja-JP" altLang="en-US" sz="1200" kern="100" dirty="0">
                <a:effectLst/>
                <a:latin typeface="+mn-ea"/>
                <a:ea typeface="+mn-ea"/>
                <a:cs typeface="Times New Roman" panose="02020603050405020304" pitchFamily="18" charset="0"/>
              </a:rPr>
              <a:t>「互助資料１　退職時の手続」で</a:t>
            </a:r>
            <a:r>
              <a:rPr lang="ja-JP" altLang="ja-JP" sz="1200" kern="100" dirty="0">
                <a:effectLst/>
                <a:latin typeface="+mn-ea"/>
                <a:ea typeface="+mn-ea"/>
                <a:cs typeface="Times New Roman" panose="02020603050405020304" pitchFamily="18" charset="0"/>
              </a:rPr>
              <a:t>説明しました「退会給付金請求書」と併せて提出してください。</a:t>
            </a:r>
          </a:p>
          <a:p>
            <a:pPr indent="177800" algn="just"/>
            <a:r>
              <a:rPr lang="ja-JP" altLang="ja-JP" sz="1200" kern="100" dirty="0">
                <a:effectLst/>
                <a:latin typeface="+mn-ea"/>
                <a:ea typeface="+mn-ea"/>
                <a:cs typeface="Times New Roman" panose="02020603050405020304" pitchFamily="18" charset="0"/>
              </a:rPr>
              <a:t>様式は，互助組合のホームページからダウンロードしてください。</a:t>
            </a: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9</a:t>
            </a:fld>
            <a:endParaRPr kumimoji="1" lang="ja-JP" altLang="en-US"/>
          </a:p>
        </p:txBody>
      </p:sp>
    </p:spTree>
    <p:extLst>
      <p:ext uri="{BB962C8B-B14F-4D97-AF65-F5344CB8AC3E}">
        <p14:creationId xmlns:p14="http://schemas.microsoft.com/office/powerpoint/2010/main" val="242920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D103AB-C33E-4674-BDB2-644E3632A39E}"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65358"/>
            <a:ext cx="2743200" cy="365125"/>
          </a:xfrm>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87590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1C8588-6C8A-4DDA-AB9E-ADFAA4AE2C17}"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30586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5C72FE-D13F-48D2-9FA5-8A0236D17512}"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74983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E721BE-BF21-4862-9EF5-D80AF6D6FD7B}"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63825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6C16F61-1CCF-4F25-A633-EB5723D307C0}"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71810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53E1488-8F13-4241-853A-9B52386F2DE1}" type="datetime1">
              <a:rPr kumimoji="1" lang="ja-JP" altLang="en-US" smtClean="0"/>
              <a:t>2023/1/16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5416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7889307-F1B3-43BC-A6C0-CC11B9796529}" type="datetime1">
              <a:rPr kumimoji="1" lang="ja-JP" altLang="en-US" smtClean="0"/>
              <a:t>2023/1/16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46450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0F84665-6C3E-4B27-8D74-6A53342E931C}" type="datetime1">
              <a:rPr kumimoji="1" lang="ja-JP" altLang="en-US" smtClean="0"/>
              <a:t>2023/1/16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54801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189CA-7792-423F-AC89-AF97535EF4B6}" type="datetime1">
              <a:rPr kumimoji="1" lang="ja-JP" altLang="en-US" smtClean="0"/>
              <a:t>2023/1/16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32050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DCAC0F0-FFDA-41B5-AACA-5A7E97C9E355}" type="datetime1">
              <a:rPr kumimoji="1" lang="ja-JP" altLang="en-US" smtClean="0"/>
              <a:t>2023/1/16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6108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F29A87A-0D51-49FE-83EA-E582A508DE6F}" type="datetime1">
              <a:rPr kumimoji="1" lang="ja-JP" altLang="en-US" smtClean="0"/>
              <a:t>2023/1/16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85108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26F07-3481-4406-B343-2599D0C19CA5}" type="datetime1">
              <a:rPr kumimoji="1" lang="ja-JP" altLang="en-US" smtClean="0"/>
              <a:t>2023/1/16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819468" y="6554258"/>
            <a:ext cx="372532" cy="303742"/>
          </a:xfrm>
          <a:prstGeom prst="rect">
            <a:avLst/>
          </a:prstGeom>
        </p:spPr>
        <p:txBody>
          <a:bodyPr vert="horz" lIns="91440" tIns="45720" rIns="91440" bIns="45720" rtlCol="0" anchor="ctr"/>
          <a:lstStyle>
            <a:lvl1pPr algn="r">
              <a:defRPr sz="1200">
                <a:solidFill>
                  <a:schemeClr val="tx1">
                    <a:tint val="75000"/>
                  </a:schemeClr>
                </a:solidFill>
              </a:defRPr>
            </a:lvl1p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718465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802783" y="1970467"/>
            <a:ext cx="10586434" cy="1832020"/>
          </a:xfrm>
        </p:spPr>
        <p:txBody>
          <a:bodyPr/>
          <a:lstStyle/>
          <a:p>
            <a:r>
              <a:rPr kumimoji="1" lang="ja-JP" altLang="en-US" u="sng" dirty="0">
                <a:uFill>
                  <a:solidFill>
                    <a:srgbClr val="00B0F0"/>
                  </a:solidFill>
                </a:uFill>
              </a:rPr>
              <a:t>第２　退職後の互助制度</a:t>
            </a:r>
          </a:p>
        </p:txBody>
      </p:sp>
      <p:sp>
        <p:nvSpPr>
          <p:cNvPr id="3" name="スライド番号プレースホルダー 2">
            <a:extLst>
              <a:ext uri="{FF2B5EF4-FFF2-40B4-BE49-F238E27FC236}">
                <a16:creationId xmlns:a16="http://schemas.microsoft.com/office/drawing/2014/main" xmlns="" id="{AAA3164F-41E0-4A71-89B9-81A3881C277F}"/>
              </a:ext>
            </a:extLst>
          </p:cNvPr>
          <p:cNvSpPr>
            <a:spLocks noGrp="1"/>
          </p:cNvSpPr>
          <p:nvPr>
            <p:ph type="sldNum" sz="quarter" idx="12"/>
          </p:nvPr>
        </p:nvSpPr>
        <p:spPr/>
        <p:txBody>
          <a:bodyPr/>
          <a:lstStyle/>
          <a:p>
            <a:fld id="{4F4F5B68-5971-4DD5-9BAE-CFB197CB6D3D}" type="slidenum">
              <a:rPr kumimoji="1" lang="ja-JP" altLang="en-US" smtClean="0"/>
              <a:t>1</a:t>
            </a:fld>
            <a:endParaRPr kumimoji="1" lang="ja-JP" altLang="en-US"/>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89217" y="205585"/>
            <a:ext cx="609600" cy="609600"/>
          </a:xfrm>
          <a:prstGeom prst="rect">
            <a:avLst/>
          </a:prstGeom>
        </p:spPr>
      </p:pic>
    </p:spTree>
    <p:extLst>
      <p:ext uri="{BB962C8B-B14F-4D97-AF65-F5344CB8AC3E}">
        <p14:creationId xmlns:p14="http://schemas.microsoft.com/office/powerpoint/2010/main" val="79539735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5758"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xmlns="" id="{F76D3690-10E4-46AB-BF71-01F414487347}"/>
              </a:ext>
            </a:extLst>
          </p:cNvPr>
          <p:cNvSpPr txBox="1">
            <a:spLocks/>
          </p:cNvSpPr>
          <p:nvPr/>
        </p:nvSpPr>
        <p:spPr>
          <a:xfrm>
            <a:off x="3595800" y="213592"/>
            <a:ext cx="5000400" cy="343620"/>
          </a:xfrm>
          <a:prstGeom prst="rect">
            <a:avLst/>
          </a:prstGeom>
          <a:solidFill>
            <a:srgbClr val="00B0F0"/>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latin typeface="+mn-ea"/>
                <a:ea typeface="+mn-ea"/>
              </a:rPr>
              <a:t>互退職医療組合員申出書</a:t>
            </a:r>
            <a:endParaRPr lang="ja-JP" altLang="en-US" b="1" dirty="0">
              <a:latin typeface="+mn-ea"/>
              <a:ea typeface="+mn-ea"/>
            </a:endParaRPr>
          </a:p>
        </p:txBody>
      </p:sp>
      <p:pic>
        <p:nvPicPr>
          <p:cNvPr id="6" name="図 5">
            <a:extLst>
              <a:ext uri="{FF2B5EF4-FFF2-40B4-BE49-F238E27FC236}">
                <a16:creationId xmlns:a16="http://schemas.microsoft.com/office/drawing/2014/main" xmlns="" id="{11544B73-FC6A-401B-861D-C9FB8C5BD11D}"/>
              </a:ext>
            </a:extLst>
          </p:cNvPr>
          <p:cNvPicPr>
            <a:picLocks noChangeAspect="1"/>
          </p:cNvPicPr>
          <p:nvPr/>
        </p:nvPicPr>
        <p:blipFill rotWithShape="1">
          <a:blip r:embed="rId5"/>
          <a:srcRect l="33184" t="13570" r="35379" b="13065"/>
          <a:stretch/>
        </p:blipFill>
        <p:spPr>
          <a:xfrm>
            <a:off x="559050" y="909073"/>
            <a:ext cx="3832781" cy="5031426"/>
          </a:xfrm>
          <a:prstGeom prst="rect">
            <a:avLst/>
          </a:prstGeom>
          <a:ln>
            <a:solidFill>
              <a:srgbClr val="00B0F0"/>
            </a:solidFill>
          </a:ln>
        </p:spPr>
      </p:pic>
      <p:pic>
        <p:nvPicPr>
          <p:cNvPr id="8" name="図 7">
            <a:extLst>
              <a:ext uri="{FF2B5EF4-FFF2-40B4-BE49-F238E27FC236}">
                <a16:creationId xmlns:a16="http://schemas.microsoft.com/office/drawing/2014/main" xmlns="" id="{77D1810B-05CF-4E02-840B-9FCE72F968ED}"/>
              </a:ext>
            </a:extLst>
          </p:cNvPr>
          <p:cNvPicPr>
            <a:picLocks noChangeAspect="1"/>
          </p:cNvPicPr>
          <p:nvPr/>
        </p:nvPicPr>
        <p:blipFill rotWithShape="1">
          <a:blip r:embed="rId6"/>
          <a:srcRect l="35454" t="13338" r="37803" b="24252"/>
          <a:stretch/>
        </p:blipFill>
        <p:spPr>
          <a:xfrm>
            <a:off x="7813963" y="872366"/>
            <a:ext cx="3832781" cy="5031426"/>
          </a:xfrm>
          <a:prstGeom prst="rect">
            <a:avLst/>
          </a:prstGeom>
          <a:ln>
            <a:solidFill>
              <a:srgbClr val="00B0F0"/>
            </a:solidFill>
          </a:ln>
        </p:spPr>
      </p:pic>
      <p:sp>
        <p:nvSpPr>
          <p:cNvPr id="9" name="十字形 8">
            <a:extLst>
              <a:ext uri="{FF2B5EF4-FFF2-40B4-BE49-F238E27FC236}">
                <a16:creationId xmlns:a16="http://schemas.microsoft.com/office/drawing/2014/main" xmlns="" id="{386AF7EB-5E55-4B68-BD83-8B7FB9A62699}"/>
              </a:ext>
            </a:extLst>
          </p:cNvPr>
          <p:cNvSpPr/>
          <p:nvPr/>
        </p:nvSpPr>
        <p:spPr>
          <a:xfrm>
            <a:off x="4476859" y="3246284"/>
            <a:ext cx="361950" cy="343620"/>
          </a:xfrm>
          <a:prstGeom prst="plus">
            <a:avLst>
              <a:gd name="adj" fmla="val 41632"/>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xmlns="" id="{F5C8E1D0-E0D0-4F45-BE6C-74EBF77128BC}"/>
              </a:ext>
            </a:extLst>
          </p:cNvPr>
          <p:cNvSpPr txBox="1"/>
          <p:nvPr/>
        </p:nvSpPr>
        <p:spPr>
          <a:xfrm>
            <a:off x="4962940" y="1585815"/>
            <a:ext cx="2334782" cy="4031873"/>
          </a:xfrm>
          <a:prstGeom prst="rect">
            <a:avLst/>
          </a:prstGeom>
          <a:solidFill>
            <a:schemeClr val="accent1">
              <a:lumMod val="40000"/>
              <a:lumOff val="60000"/>
            </a:schemeClr>
          </a:solidFill>
        </p:spPr>
        <p:txBody>
          <a:bodyPr wrap="square" rtlCol="0">
            <a:spAutoFit/>
          </a:bodyPr>
          <a:lstStyle/>
          <a:p>
            <a:r>
              <a:rPr lang="ja-JP" altLang="en-US" sz="1600" dirty="0">
                <a:solidFill>
                  <a:srgbClr val="FF0000"/>
                </a:solidFill>
              </a:rPr>
              <a:t>  互退会給付金請求書</a:t>
            </a:r>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endParaRPr lang="en-US" altLang="ja-JP" sz="1600" dirty="0">
              <a:solidFill>
                <a:srgbClr val="FF0000"/>
              </a:solidFill>
            </a:endParaRPr>
          </a:p>
          <a:p>
            <a:r>
              <a:rPr lang="ja-JP" altLang="en-US" sz="1600" dirty="0">
                <a:solidFill>
                  <a:srgbClr val="FF0000"/>
                </a:solidFill>
              </a:rPr>
              <a:t>請求者本人名義の通帳のコピーを裏面に貼付</a:t>
            </a:r>
            <a:endParaRPr lang="en-US" altLang="ja-JP" sz="1600" dirty="0">
              <a:solidFill>
                <a:srgbClr val="FF0000"/>
              </a:solidFill>
            </a:endParaRPr>
          </a:p>
        </p:txBody>
      </p:sp>
      <p:sp>
        <p:nvSpPr>
          <p:cNvPr id="11" name="楕円 10">
            <a:extLst>
              <a:ext uri="{FF2B5EF4-FFF2-40B4-BE49-F238E27FC236}">
                <a16:creationId xmlns:a16="http://schemas.microsoft.com/office/drawing/2014/main" xmlns="" id="{121D422B-4367-4987-AF8E-7FE81B0F5BC3}"/>
              </a:ext>
            </a:extLst>
          </p:cNvPr>
          <p:cNvSpPr/>
          <p:nvPr/>
        </p:nvSpPr>
        <p:spPr>
          <a:xfrm>
            <a:off x="5185365" y="1635469"/>
            <a:ext cx="193152" cy="193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pic>
        <p:nvPicPr>
          <p:cNvPr id="12" name="図 11">
            <a:extLst>
              <a:ext uri="{FF2B5EF4-FFF2-40B4-BE49-F238E27FC236}">
                <a16:creationId xmlns:a16="http://schemas.microsoft.com/office/drawing/2014/main" xmlns="" id="{F3CA5DD6-AD71-436E-BD8A-602227E7F7AE}"/>
              </a:ext>
            </a:extLst>
          </p:cNvPr>
          <p:cNvPicPr>
            <a:picLocks noChangeAspect="1"/>
          </p:cNvPicPr>
          <p:nvPr/>
        </p:nvPicPr>
        <p:blipFill rotWithShape="1">
          <a:blip r:embed="rId7"/>
          <a:srcRect l="35058" t="16494" r="37897" b="23044"/>
          <a:stretch/>
        </p:blipFill>
        <p:spPr>
          <a:xfrm>
            <a:off x="5023048" y="2197522"/>
            <a:ext cx="2214565" cy="2784764"/>
          </a:xfrm>
          <a:prstGeom prst="rect">
            <a:avLst/>
          </a:prstGeom>
          <a:ln>
            <a:solidFill>
              <a:srgbClr val="0070C0"/>
            </a:solidFill>
          </a:ln>
        </p:spPr>
      </p:pic>
      <p:sp>
        <p:nvSpPr>
          <p:cNvPr id="14" name="右中かっこ 13">
            <a:extLst>
              <a:ext uri="{FF2B5EF4-FFF2-40B4-BE49-F238E27FC236}">
                <a16:creationId xmlns:a16="http://schemas.microsoft.com/office/drawing/2014/main" xmlns="" id="{B23DC754-6F16-4A91-9E1F-65D97DD93956}"/>
              </a:ext>
            </a:extLst>
          </p:cNvPr>
          <p:cNvSpPr/>
          <p:nvPr/>
        </p:nvSpPr>
        <p:spPr>
          <a:xfrm rot="5400000">
            <a:off x="3724299" y="2749331"/>
            <a:ext cx="343620" cy="6674119"/>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81E3E84A-CB13-4DE8-8F65-C55320E29D9D}"/>
              </a:ext>
            </a:extLst>
          </p:cNvPr>
          <p:cNvSpPr txBox="1"/>
          <p:nvPr/>
        </p:nvSpPr>
        <p:spPr>
          <a:xfrm>
            <a:off x="1838036" y="6370427"/>
            <a:ext cx="4257964" cy="369332"/>
          </a:xfrm>
          <a:prstGeom prst="rect">
            <a:avLst/>
          </a:prstGeom>
          <a:solidFill>
            <a:schemeClr val="accent1">
              <a:lumMod val="40000"/>
              <a:lumOff val="60000"/>
            </a:schemeClr>
          </a:solidFill>
        </p:spPr>
        <p:txBody>
          <a:bodyPr wrap="square" rtlCol="0">
            <a:spAutoFit/>
          </a:bodyPr>
          <a:lstStyle/>
          <a:p>
            <a:pPr algn="ctr"/>
            <a:r>
              <a:rPr lang="ja-JP" altLang="en-US" b="1" u="sng" dirty="0">
                <a:solidFill>
                  <a:srgbClr val="FF0000"/>
                </a:solidFill>
              </a:rPr>
              <a:t>令和５年４月</a:t>
            </a:r>
            <a:r>
              <a:rPr lang="en-US" altLang="ja-JP" b="1" u="sng" dirty="0">
                <a:solidFill>
                  <a:srgbClr val="FF0000"/>
                </a:solidFill>
              </a:rPr>
              <a:t>28</a:t>
            </a:r>
            <a:r>
              <a:rPr lang="ja-JP" altLang="en-US" b="1" u="sng" dirty="0">
                <a:solidFill>
                  <a:srgbClr val="FF0000"/>
                </a:solidFill>
              </a:rPr>
              <a:t>日 </a:t>
            </a:r>
            <a:r>
              <a:rPr lang="en-US" altLang="ja-JP" b="1" u="sng" dirty="0">
                <a:solidFill>
                  <a:srgbClr val="FF0000"/>
                </a:solidFill>
              </a:rPr>
              <a:t>(</a:t>
            </a:r>
            <a:r>
              <a:rPr lang="ja-JP" altLang="en-US" b="1" u="sng" dirty="0">
                <a:solidFill>
                  <a:srgbClr val="FF0000"/>
                </a:solidFill>
              </a:rPr>
              <a:t>金</a:t>
            </a:r>
            <a:r>
              <a:rPr lang="en-US" altLang="ja-JP" b="1" u="sng" dirty="0">
                <a:solidFill>
                  <a:srgbClr val="FF0000"/>
                </a:solidFill>
              </a:rPr>
              <a:t>) </a:t>
            </a:r>
            <a:r>
              <a:rPr lang="ja-JP" altLang="en-US" b="1" u="sng" dirty="0">
                <a:solidFill>
                  <a:srgbClr val="FF0000"/>
                </a:solidFill>
              </a:rPr>
              <a:t>互助組合必着</a:t>
            </a:r>
            <a:endParaRPr lang="en-US" altLang="ja-JP" dirty="0">
              <a:solidFill>
                <a:srgbClr val="FF0000"/>
              </a:solidFill>
            </a:endParaRPr>
          </a:p>
        </p:txBody>
      </p:sp>
      <p:sp>
        <p:nvSpPr>
          <p:cNvPr id="16" name="テキスト ボックス 15">
            <a:extLst>
              <a:ext uri="{FF2B5EF4-FFF2-40B4-BE49-F238E27FC236}">
                <a16:creationId xmlns:a16="http://schemas.microsoft.com/office/drawing/2014/main" xmlns="" id="{3C485905-8A0A-40C1-8CFE-6F40EC64D151}"/>
              </a:ext>
            </a:extLst>
          </p:cNvPr>
          <p:cNvSpPr txBox="1"/>
          <p:nvPr/>
        </p:nvSpPr>
        <p:spPr>
          <a:xfrm>
            <a:off x="9373008" y="872366"/>
            <a:ext cx="714690" cy="276999"/>
          </a:xfrm>
          <a:prstGeom prst="rect">
            <a:avLst/>
          </a:prstGeom>
          <a:solidFill>
            <a:schemeClr val="accent1">
              <a:lumMod val="40000"/>
              <a:lumOff val="60000"/>
            </a:schemeClr>
          </a:solidFill>
        </p:spPr>
        <p:txBody>
          <a:bodyPr wrap="square" rtlCol="0" anchor="ctr">
            <a:spAutoFit/>
          </a:bodyPr>
          <a:lstStyle/>
          <a:p>
            <a:pPr algn="ctr"/>
            <a:r>
              <a:rPr kumimoji="1" lang="ja-JP" altLang="en-US" sz="1200" dirty="0"/>
              <a:t>記入例</a:t>
            </a:r>
          </a:p>
        </p:txBody>
      </p:sp>
      <p:sp>
        <p:nvSpPr>
          <p:cNvPr id="17" name="テキスト ボックス 16">
            <a:extLst>
              <a:ext uri="{FF2B5EF4-FFF2-40B4-BE49-F238E27FC236}">
                <a16:creationId xmlns:a16="http://schemas.microsoft.com/office/drawing/2014/main" xmlns="" id="{F5B9BCD0-F9B2-417F-9C3B-63BF6298BB4B}"/>
              </a:ext>
            </a:extLst>
          </p:cNvPr>
          <p:cNvSpPr txBox="1"/>
          <p:nvPr/>
        </p:nvSpPr>
        <p:spPr>
          <a:xfrm>
            <a:off x="2153613" y="894987"/>
            <a:ext cx="643653" cy="276999"/>
          </a:xfrm>
          <a:prstGeom prst="rect">
            <a:avLst/>
          </a:prstGeom>
          <a:solidFill>
            <a:schemeClr val="accent1">
              <a:lumMod val="40000"/>
              <a:lumOff val="60000"/>
            </a:schemeClr>
          </a:solidFill>
        </p:spPr>
        <p:txBody>
          <a:bodyPr wrap="square" rtlCol="0" anchor="ctr">
            <a:spAutoFit/>
          </a:bodyPr>
          <a:lstStyle/>
          <a:p>
            <a:pPr algn="ctr"/>
            <a:r>
              <a:rPr lang="ja-JP" altLang="en-US" sz="1200" dirty="0"/>
              <a:t>様式</a:t>
            </a:r>
            <a:endParaRPr kumimoji="1" lang="ja-JP" altLang="en-US" sz="1200" dirty="0"/>
          </a:p>
        </p:txBody>
      </p:sp>
      <p:sp>
        <p:nvSpPr>
          <p:cNvPr id="18" name="楕円 17">
            <a:extLst>
              <a:ext uri="{FF2B5EF4-FFF2-40B4-BE49-F238E27FC236}">
                <a16:creationId xmlns:a16="http://schemas.microsoft.com/office/drawing/2014/main" xmlns="" id="{EE3135AD-6E47-4227-A162-9C7E58261E03}"/>
              </a:ext>
            </a:extLst>
          </p:cNvPr>
          <p:cNvSpPr/>
          <p:nvPr/>
        </p:nvSpPr>
        <p:spPr>
          <a:xfrm>
            <a:off x="4838809" y="226351"/>
            <a:ext cx="248263" cy="258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吹き出し: 円形 1">
            <a:extLst>
              <a:ext uri="{FF2B5EF4-FFF2-40B4-BE49-F238E27FC236}">
                <a16:creationId xmlns:a16="http://schemas.microsoft.com/office/drawing/2014/main" xmlns="" id="{C2C1A684-408F-47D1-9E27-57EA1B8C474D}"/>
              </a:ext>
            </a:extLst>
          </p:cNvPr>
          <p:cNvSpPr/>
          <p:nvPr/>
        </p:nvSpPr>
        <p:spPr>
          <a:xfrm>
            <a:off x="559047" y="6252751"/>
            <a:ext cx="1195861" cy="343621"/>
          </a:xfrm>
          <a:prstGeom prst="wedgeEllipseCallout">
            <a:avLst>
              <a:gd name="adj1" fmla="val 67046"/>
              <a:gd name="adj2" fmla="val 517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ysClr val="windowText" lastClr="000000"/>
                </a:solidFill>
              </a:rPr>
              <a:t>希望者のみ</a:t>
            </a:r>
          </a:p>
        </p:txBody>
      </p:sp>
      <p:sp>
        <p:nvSpPr>
          <p:cNvPr id="5" name="スライド番号プレースホルダー 4">
            <a:extLst>
              <a:ext uri="{FF2B5EF4-FFF2-40B4-BE49-F238E27FC236}">
                <a16:creationId xmlns:a16="http://schemas.microsoft.com/office/drawing/2014/main" xmlns="" id="{8604995B-2071-49B3-97DC-BD17CF730B2A}"/>
              </a:ext>
            </a:extLst>
          </p:cNvPr>
          <p:cNvSpPr>
            <a:spLocks noGrp="1"/>
          </p:cNvSpPr>
          <p:nvPr>
            <p:ph type="sldNum" sz="quarter" idx="12"/>
          </p:nvPr>
        </p:nvSpPr>
        <p:spPr/>
        <p:txBody>
          <a:bodyPr/>
          <a:lstStyle/>
          <a:p>
            <a:fld id="{4F4F5B68-5971-4DD5-9BAE-CFB197CB6D3D}" type="slidenum">
              <a:rPr kumimoji="1" lang="ja-JP" altLang="en-US" smtClean="0"/>
              <a:t>10</a:t>
            </a:fld>
            <a:endParaRPr kumimoji="1" lang="ja-JP" altLang="en-US"/>
          </a:p>
        </p:txBody>
      </p:sp>
      <p:pic>
        <p:nvPicPr>
          <p:cNvPr id="3"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14668" y="80602"/>
            <a:ext cx="609600" cy="609600"/>
          </a:xfrm>
          <a:prstGeom prst="rect">
            <a:avLst/>
          </a:prstGeom>
        </p:spPr>
      </p:pic>
    </p:spTree>
    <p:extLst>
      <p:ext uri="{BB962C8B-B14F-4D97-AF65-F5344CB8AC3E}">
        <p14:creationId xmlns:p14="http://schemas.microsoft.com/office/powerpoint/2010/main" val="4013580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89470F22-8F93-43B9-9172-8F4025FB2515}"/>
              </a:ext>
            </a:extLst>
          </p:cNvPr>
          <p:cNvSpPr>
            <a:spLocks noGrp="1"/>
          </p:cNvSpPr>
          <p:nvPr>
            <p:ph idx="1"/>
          </p:nvPr>
        </p:nvSpPr>
        <p:spPr>
          <a:xfrm>
            <a:off x="838200" y="1723303"/>
            <a:ext cx="10515600" cy="2949575"/>
          </a:xfrm>
        </p:spPr>
        <p:txBody>
          <a:bodyPr>
            <a:normAutofit/>
          </a:bodyPr>
          <a:lstStyle/>
          <a:p>
            <a:pPr marL="0" indent="0">
              <a:buNone/>
            </a:pPr>
            <a:r>
              <a:rPr lang="ja-JP" altLang="en-US" sz="2000" dirty="0"/>
              <a:t>年齢（</a:t>
            </a:r>
            <a:r>
              <a:rPr lang="ja-JP" altLang="en-US" sz="2000" u="sng" dirty="0">
                <a:solidFill>
                  <a:srgbClr val="FF0000"/>
                </a:solidFill>
              </a:rPr>
              <a:t>退職日の翌日の満年齢）</a:t>
            </a:r>
            <a:r>
              <a:rPr lang="ja-JP" altLang="en-US" sz="2000" dirty="0"/>
              <a:t>に応じた基準掛金額を</a:t>
            </a:r>
            <a:r>
              <a:rPr lang="ja-JP" altLang="en-US" sz="2000" b="1" dirty="0">
                <a:solidFill>
                  <a:srgbClr val="FF0000"/>
                </a:solidFill>
              </a:rPr>
              <a:t>加入時に一括納入</a:t>
            </a:r>
            <a:r>
              <a:rPr lang="ja-JP" altLang="en-US" sz="2000" dirty="0"/>
              <a:t>してください</a:t>
            </a:r>
            <a:r>
              <a:rPr lang="en-US" altLang="ja-JP" sz="2000" dirty="0"/>
              <a:t>｡</a:t>
            </a:r>
            <a:endParaRPr lang="en-US" altLang="ja-JP" sz="2400" dirty="0"/>
          </a:p>
        </p:txBody>
      </p:sp>
      <p:graphicFrame>
        <p:nvGraphicFramePr>
          <p:cNvPr id="4" name="表 4">
            <a:extLst>
              <a:ext uri="{FF2B5EF4-FFF2-40B4-BE49-F238E27FC236}">
                <a16:creationId xmlns:a16="http://schemas.microsoft.com/office/drawing/2014/main" xmlns="" id="{482ADCCA-2C2A-4070-88B9-6626946D0E8C}"/>
              </a:ext>
            </a:extLst>
          </p:cNvPr>
          <p:cNvGraphicFramePr>
            <a:graphicFrameLocks noGrp="1"/>
          </p:cNvGraphicFramePr>
          <p:nvPr>
            <p:extLst>
              <p:ext uri="{D42A27DB-BD31-4B8C-83A1-F6EECF244321}">
                <p14:modId xmlns:p14="http://schemas.microsoft.com/office/powerpoint/2010/main" val="3998710533"/>
              </p:ext>
            </p:extLst>
          </p:nvPr>
        </p:nvGraphicFramePr>
        <p:xfrm>
          <a:off x="1265324" y="2573596"/>
          <a:ext cx="8234333" cy="3708400"/>
        </p:xfrm>
        <a:graphic>
          <a:graphicData uri="http://schemas.openxmlformats.org/drawingml/2006/table">
            <a:tbl>
              <a:tblPr firstRow="1" bandRow="1">
                <a:tableStyleId>{BC89EF96-8CEA-46FF-86C4-4CE0E7609802}</a:tableStyleId>
              </a:tblPr>
              <a:tblGrid>
                <a:gridCol w="1193800">
                  <a:extLst>
                    <a:ext uri="{9D8B030D-6E8A-4147-A177-3AD203B41FA5}">
                      <a16:colId xmlns:a16="http://schemas.microsoft.com/office/drawing/2014/main" xmlns="" val="2008634522"/>
                    </a:ext>
                  </a:extLst>
                </a:gridCol>
                <a:gridCol w="1505527">
                  <a:extLst>
                    <a:ext uri="{9D8B030D-6E8A-4147-A177-3AD203B41FA5}">
                      <a16:colId xmlns:a16="http://schemas.microsoft.com/office/drawing/2014/main" xmlns="" val="2799808276"/>
                    </a:ext>
                  </a:extLst>
                </a:gridCol>
                <a:gridCol w="1191491">
                  <a:extLst>
                    <a:ext uri="{9D8B030D-6E8A-4147-A177-3AD203B41FA5}">
                      <a16:colId xmlns:a16="http://schemas.microsoft.com/office/drawing/2014/main" xmlns="" val="3990499673"/>
                    </a:ext>
                  </a:extLst>
                </a:gridCol>
                <a:gridCol w="1525674">
                  <a:extLst>
                    <a:ext uri="{9D8B030D-6E8A-4147-A177-3AD203B41FA5}">
                      <a16:colId xmlns:a16="http://schemas.microsoft.com/office/drawing/2014/main" xmlns="" val="140282096"/>
                    </a:ext>
                  </a:extLst>
                </a:gridCol>
                <a:gridCol w="1182255">
                  <a:extLst>
                    <a:ext uri="{9D8B030D-6E8A-4147-A177-3AD203B41FA5}">
                      <a16:colId xmlns:a16="http://schemas.microsoft.com/office/drawing/2014/main" xmlns="" val="3701910908"/>
                    </a:ext>
                  </a:extLst>
                </a:gridCol>
                <a:gridCol w="1635586">
                  <a:extLst>
                    <a:ext uri="{9D8B030D-6E8A-4147-A177-3AD203B41FA5}">
                      <a16:colId xmlns:a16="http://schemas.microsoft.com/office/drawing/2014/main" xmlns="" val="1866546791"/>
                    </a:ext>
                  </a:extLst>
                </a:gridCol>
              </a:tblGrid>
              <a:tr h="370840">
                <a:tc>
                  <a:txBody>
                    <a:bodyPr/>
                    <a:lstStyle/>
                    <a:p>
                      <a:pPr algn="ctr"/>
                      <a:r>
                        <a:rPr lang="zh-TW" altLang="en-US" sz="1400" b="0" dirty="0">
                          <a:latin typeface="HGｺﾞｼｯｸM" panose="020B0609000000000000" pitchFamily="49" charset="-128"/>
                          <a:ea typeface="HGｺﾞｼｯｸM" panose="020B0609000000000000" pitchFamily="49" charset="-128"/>
                        </a:rPr>
                        <a:t>年齢</a:t>
                      </a:r>
                      <a:r>
                        <a:rPr lang="en-US" altLang="zh-TW" sz="1400" b="0" dirty="0">
                          <a:latin typeface="HGｺﾞｼｯｸM" panose="020B0609000000000000" pitchFamily="49" charset="-128"/>
                          <a:ea typeface="HGｺﾞｼｯｸM" panose="020B0609000000000000" pitchFamily="49" charset="-128"/>
                        </a:rPr>
                        <a:t>(</a:t>
                      </a:r>
                      <a:r>
                        <a:rPr lang="zh-TW" altLang="en-US" sz="1400" b="0" dirty="0">
                          <a:latin typeface="HGｺﾞｼｯｸM" panose="020B0609000000000000" pitchFamily="49" charset="-128"/>
                          <a:ea typeface="HGｺﾞｼｯｸM" panose="020B0609000000000000" pitchFamily="49" charset="-128"/>
                        </a:rPr>
                        <a:t>歳</a:t>
                      </a:r>
                      <a:r>
                        <a:rPr lang="en-US" altLang="zh-TW" sz="1400" b="0" dirty="0">
                          <a:latin typeface="HGｺﾞｼｯｸM" panose="020B0609000000000000" pitchFamily="49" charset="-128"/>
                          <a:ea typeface="HGｺﾞｼｯｸM" panose="020B0609000000000000" pitchFamily="49" charset="-128"/>
                        </a:rPr>
                        <a:t>)</a:t>
                      </a:r>
                      <a:endParaRPr kumimoji="1" lang="ja-JP" altLang="en-US" sz="1400" b="0" dirty="0">
                        <a:latin typeface="HGｺﾞｼｯｸM" panose="020B0609000000000000" pitchFamily="49" charset="-128"/>
                        <a:ea typeface="HGｺﾞｼｯｸM" panose="020B0609000000000000" pitchFamily="49" charset="-128"/>
                      </a:endParaRPr>
                    </a:p>
                  </a:txBody>
                  <a:tcPr anchor="ctr"/>
                </a:tc>
                <a:tc>
                  <a:txBody>
                    <a:bodyPr/>
                    <a:lstStyle/>
                    <a:p>
                      <a:pPr algn="ctr"/>
                      <a:r>
                        <a:rPr lang="zh-TW" altLang="en-US" sz="1400" b="0" dirty="0">
                          <a:latin typeface="HGｺﾞｼｯｸM" panose="020B0609000000000000" pitchFamily="49" charset="-128"/>
                          <a:ea typeface="HGｺﾞｼｯｸM" panose="020B0609000000000000" pitchFamily="49" charset="-128"/>
                        </a:rPr>
                        <a:t>基準掛金額</a:t>
                      </a:r>
                      <a:r>
                        <a:rPr lang="en-US" altLang="zh-TW" sz="1400" b="0" dirty="0">
                          <a:latin typeface="HGｺﾞｼｯｸM" panose="020B0609000000000000" pitchFamily="49" charset="-128"/>
                          <a:ea typeface="HGｺﾞｼｯｸM" panose="020B0609000000000000" pitchFamily="49" charset="-128"/>
                        </a:rPr>
                        <a:t>(</a:t>
                      </a:r>
                      <a:r>
                        <a:rPr lang="zh-TW" altLang="en-US" sz="1400" b="0" dirty="0">
                          <a:latin typeface="HGｺﾞｼｯｸM" panose="020B0609000000000000" pitchFamily="49" charset="-128"/>
                          <a:ea typeface="HGｺﾞｼｯｸM" panose="020B0609000000000000" pitchFamily="49" charset="-128"/>
                        </a:rPr>
                        <a:t>円</a:t>
                      </a:r>
                      <a:r>
                        <a:rPr lang="en-US" altLang="zh-TW" sz="1400" b="0" dirty="0">
                          <a:latin typeface="HGｺﾞｼｯｸM" panose="020B0609000000000000" pitchFamily="49" charset="-128"/>
                          <a:ea typeface="HGｺﾞｼｯｸM" panose="020B0609000000000000" pitchFamily="49" charset="-128"/>
                        </a:rPr>
                        <a:t>) </a:t>
                      </a:r>
                      <a:endParaRPr kumimoji="1" lang="ja-JP" altLang="en-US" sz="1400" b="0" dirty="0">
                        <a:latin typeface="HGｺﾞｼｯｸM" panose="020B0609000000000000" pitchFamily="49" charset="-128"/>
                        <a:ea typeface="HGｺﾞｼｯｸM" panose="020B0609000000000000" pitchFamily="49" charset="-128"/>
                      </a:endParaRPr>
                    </a:p>
                  </a:txBody>
                  <a:tcPr anchor="ctr"/>
                </a:tc>
                <a:tc>
                  <a:txBody>
                    <a:bodyPr/>
                    <a:lstStyle/>
                    <a:p>
                      <a:pPr algn="ctr"/>
                      <a:r>
                        <a:rPr lang="zh-TW" altLang="en-US" sz="1400" b="0" dirty="0">
                          <a:latin typeface="HGｺﾞｼｯｸM" panose="020B0609000000000000" pitchFamily="49" charset="-128"/>
                          <a:ea typeface="HGｺﾞｼｯｸM" panose="020B0609000000000000" pitchFamily="49" charset="-128"/>
                        </a:rPr>
                        <a:t>年齢</a:t>
                      </a:r>
                      <a:r>
                        <a:rPr lang="en-US" altLang="zh-TW" sz="1400" b="0" dirty="0">
                          <a:latin typeface="HGｺﾞｼｯｸM" panose="020B0609000000000000" pitchFamily="49" charset="-128"/>
                          <a:ea typeface="HGｺﾞｼｯｸM" panose="020B0609000000000000" pitchFamily="49" charset="-128"/>
                        </a:rPr>
                        <a:t>(</a:t>
                      </a:r>
                      <a:r>
                        <a:rPr lang="zh-TW" altLang="en-US" sz="1400" b="0" dirty="0">
                          <a:latin typeface="HGｺﾞｼｯｸM" panose="020B0609000000000000" pitchFamily="49" charset="-128"/>
                          <a:ea typeface="HGｺﾞｼｯｸM" panose="020B0609000000000000" pitchFamily="49" charset="-128"/>
                        </a:rPr>
                        <a:t>歳</a:t>
                      </a:r>
                      <a:r>
                        <a:rPr lang="en-US" altLang="zh-TW" sz="1400" b="0" dirty="0">
                          <a:latin typeface="HGｺﾞｼｯｸM" panose="020B0609000000000000" pitchFamily="49" charset="-128"/>
                          <a:ea typeface="HGｺﾞｼｯｸM" panose="020B0609000000000000" pitchFamily="49" charset="-128"/>
                        </a:rPr>
                        <a:t>) </a:t>
                      </a:r>
                      <a:endParaRPr kumimoji="1" lang="ja-JP" altLang="en-US" sz="1400" b="0" dirty="0">
                        <a:latin typeface="HGｺﾞｼｯｸM" panose="020B0609000000000000" pitchFamily="49" charset="-128"/>
                        <a:ea typeface="HGｺﾞｼｯｸM" panose="020B0609000000000000" pitchFamily="49" charset="-128"/>
                      </a:endParaRPr>
                    </a:p>
                  </a:txBody>
                  <a:tcPr anchor="ctr"/>
                </a:tc>
                <a:tc>
                  <a:txBody>
                    <a:bodyPr/>
                    <a:lstStyle/>
                    <a:p>
                      <a:pPr algn="ctr"/>
                      <a:r>
                        <a:rPr lang="zh-TW" altLang="en-US" sz="1400" b="0" dirty="0">
                          <a:latin typeface="HGｺﾞｼｯｸM" panose="020B0609000000000000" pitchFamily="49" charset="-128"/>
                          <a:ea typeface="HGｺﾞｼｯｸM" panose="020B0609000000000000" pitchFamily="49" charset="-128"/>
                        </a:rPr>
                        <a:t>基準掛金額</a:t>
                      </a:r>
                      <a:r>
                        <a:rPr lang="en-US" altLang="zh-TW" sz="1400" b="0" dirty="0">
                          <a:latin typeface="HGｺﾞｼｯｸM" panose="020B0609000000000000" pitchFamily="49" charset="-128"/>
                          <a:ea typeface="HGｺﾞｼｯｸM" panose="020B0609000000000000" pitchFamily="49" charset="-128"/>
                        </a:rPr>
                        <a:t>(</a:t>
                      </a:r>
                      <a:r>
                        <a:rPr lang="zh-TW" altLang="en-US" sz="1400" b="0" dirty="0">
                          <a:latin typeface="HGｺﾞｼｯｸM" panose="020B0609000000000000" pitchFamily="49" charset="-128"/>
                          <a:ea typeface="HGｺﾞｼｯｸM" panose="020B0609000000000000" pitchFamily="49" charset="-128"/>
                        </a:rPr>
                        <a:t>円</a:t>
                      </a:r>
                      <a:r>
                        <a:rPr lang="en-US" altLang="zh-TW" sz="1400" b="0" dirty="0">
                          <a:latin typeface="HGｺﾞｼｯｸM" panose="020B0609000000000000" pitchFamily="49" charset="-128"/>
                          <a:ea typeface="HGｺﾞｼｯｸM" panose="020B0609000000000000" pitchFamily="49" charset="-128"/>
                        </a:rPr>
                        <a:t>) </a:t>
                      </a:r>
                      <a:endParaRPr kumimoji="1" lang="ja-JP" altLang="en-US" sz="1400" b="0" dirty="0">
                        <a:latin typeface="HGｺﾞｼｯｸM" panose="020B0609000000000000" pitchFamily="49" charset="-128"/>
                        <a:ea typeface="HGｺﾞｼｯｸM" panose="020B0609000000000000" pitchFamily="49" charset="-128"/>
                      </a:endParaRPr>
                    </a:p>
                  </a:txBody>
                  <a:tcPr anchor="ctr"/>
                </a:tc>
                <a:tc>
                  <a:txBody>
                    <a:bodyPr/>
                    <a:lstStyle/>
                    <a:p>
                      <a:pPr algn="ctr"/>
                      <a:r>
                        <a:rPr lang="zh-TW" altLang="en-US" sz="1400" b="0" dirty="0">
                          <a:latin typeface="HGｺﾞｼｯｸM" panose="020B0609000000000000" pitchFamily="49" charset="-128"/>
                          <a:ea typeface="HGｺﾞｼｯｸM" panose="020B0609000000000000" pitchFamily="49" charset="-128"/>
                        </a:rPr>
                        <a:t>年齢</a:t>
                      </a:r>
                      <a:r>
                        <a:rPr lang="en-US" altLang="zh-TW" sz="1400" b="0" dirty="0">
                          <a:latin typeface="HGｺﾞｼｯｸM" panose="020B0609000000000000" pitchFamily="49" charset="-128"/>
                          <a:ea typeface="HGｺﾞｼｯｸM" panose="020B0609000000000000" pitchFamily="49" charset="-128"/>
                        </a:rPr>
                        <a:t>(</a:t>
                      </a:r>
                      <a:r>
                        <a:rPr lang="zh-TW" altLang="en-US" sz="1400" b="0" dirty="0">
                          <a:latin typeface="HGｺﾞｼｯｸM" panose="020B0609000000000000" pitchFamily="49" charset="-128"/>
                          <a:ea typeface="HGｺﾞｼｯｸM" panose="020B0609000000000000" pitchFamily="49" charset="-128"/>
                        </a:rPr>
                        <a:t>歳</a:t>
                      </a:r>
                      <a:r>
                        <a:rPr lang="en-US" altLang="zh-TW" sz="1400" b="0" dirty="0">
                          <a:latin typeface="HGｺﾞｼｯｸM" panose="020B0609000000000000" pitchFamily="49" charset="-128"/>
                          <a:ea typeface="HGｺﾞｼｯｸM" panose="020B0609000000000000" pitchFamily="49" charset="-128"/>
                        </a:rPr>
                        <a:t>)</a:t>
                      </a:r>
                      <a:endParaRPr kumimoji="1" lang="ja-JP" altLang="en-US" sz="1400" b="0" dirty="0">
                        <a:latin typeface="HGｺﾞｼｯｸM" panose="020B0609000000000000" pitchFamily="49" charset="-128"/>
                        <a:ea typeface="HGｺﾞｼｯｸM" panose="020B0609000000000000" pitchFamily="49" charset="-128"/>
                      </a:endParaRPr>
                    </a:p>
                  </a:txBody>
                  <a:tcPr anchor="ctr"/>
                </a:tc>
                <a:tc>
                  <a:txBody>
                    <a:bodyPr/>
                    <a:lstStyle/>
                    <a:p>
                      <a:pPr algn="ctr"/>
                      <a:r>
                        <a:rPr lang="zh-TW" altLang="en-US" sz="1400" b="0" dirty="0">
                          <a:latin typeface="HGｺﾞｼｯｸM" panose="020B0609000000000000" pitchFamily="49" charset="-128"/>
                          <a:ea typeface="HGｺﾞｼｯｸM" panose="020B0609000000000000" pitchFamily="49" charset="-128"/>
                        </a:rPr>
                        <a:t>基準掛金額</a:t>
                      </a:r>
                      <a:r>
                        <a:rPr lang="en-US" altLang="zh-TW" sz="1400" b="0" dirty="0">
                          <a:latin typeface="HGｺﾞｼｯｸM" panose="020B0609000000000000" pitchFamily="49" charset="-128"/>
                          <a:ea typeface="HGｺﾞｼｯｸM" panose="020B0609000000000000" pitchFamily="49" charset="-128"/>
                        </a:rPr>
                        <a:t>(</a:t>
                      </a:r>
                      <a:r>
                        <a:rPr lang="zh-TW" altLang="en-US" sz="1400" b="0" dirty="0">
                          <a:latin typeface="HGｺﾞｼｯｸM" panose="020B0609000000000000" pitchFamily="49" charset="-128"/>
                          <a:ea typeface="HGｺﾞｼｯｸM" panose="020B0609000000000000" pitchFamily="49" charset="-128"/>
                        </a:rPr>
                        <a:t>円</a:t>
                      </a:r>
                      <a:r>
                        <a:rPr lang="en-US" altLang="zh-TW" sz="1400" b="0" dirty="0">
                          <a:latin typeface="HGｺﾞｼｯｸM" panose="020B0609000000000000" pitchFamily="49" charset="-128"/>
                          <a:ea typeface="HGｺﾞｼｯｸM" panose="020B0609000000000000" pitchFamily="49" charset="-128"/>
                        </a:rPr>
                        <a:t>) </a:t>
                      </a:r>
                      <a:endParaRPr kumimoji="1" lang="ja-JP" altLang="en-US" sz="1400" b="0" dirty="0">
                        <a:latin typeface="HGｺﾞｼｯｸM" panose="020B0609000000000000" pitchFamily="49" charset="-128"/>
                        <a:ea typeface="HGｺﾞｼｯｸM" panose="020B0609000000000000" pitchFamily="49" charset="-128"/>
                      </a:endParaRPr>
                    </a:p>
                  </a:txBody>
                  <a:tcPr anchor="ctr"/>
                </a:tc>
                <a:extLst>
                  <a:ext uri="{0D108BD9-81ED-4DB2-BD59-A6C34878D82A}">
                    <a16:rowId xmlns:a16="http://schemas.microsoft.com/office/drawing/2014/main" xmlns="" val="162991465"/>
                  </a:ext>
                </a:extLst>
              </a:tr>
              <a:tr h="370840">
                <a:tc>
                  <a:txBody>
                    <a:bodyPr/>
                    <a:lstStyle/>
                    <a:p>
                      <a:pPr algn="ctr"/>
                      <a:r>
                        <a:rPr lang="en-US" altLang="zh-TW" sz="1400" dirty="0">
                          <a:latin typeface="+mn-lt"/>
                        </a:rPr>
                        <a:t>45</a:t>
                      </a:r>
                      <a:endParaRPr kumimoji="1" lang="ja-JP" altLang="en-US" sz="1400" dirty="0">
                        <a:latin typeface="+mn-lt"/>
                      </a:endParaRPr>
                    </a:p>
                  </a:txBody>
                  <a:tcPr anchor="ctr"/>
                </a:tc>
                <a:tc>
                  <a:txBody>
                    <a:bodyPr/>
                    <a:lstStyle/>
                    <a:p>
                      <a:pPr algn="r"/>
                      <a:r>
                        <a:rPr lang="en-US" altLang="zh-TW" sz="1400" dirty="0">
                          <a:latin typeface="+mn-lt"/>
                        </a:rPr>
                        <a:t>1,731,000</a:t>
                      </a:r>
                      <a:endParaRPr kumimoji="1" lang="ja-JP" altLang="en-US" sz="1400" dirty="0">
                        <a:latin typeface="+mn-lt"/>
                      </a:endParaRPr>
                    </a:p>
                  </a:txBody>
                  <a:tcPr anchor="ctr"/>
                </a:tc>
                <a:tc>
                  <a:txBody>
                    <a:bodyPr/>
                    <a:lstStyle/>
                    <a:p>
                      <a:pPr algn="ctr"/>
                      <a:r>
                        <a:rPr lang="en-US" altLang="zh-TW" sz="1400" dirty="0">
                          <a:latin typeface="+mn-lt"/>
                        </a:rPr>
                        <a:t>54</a:t>
                      </a:r>
                      <a:endParaRPr kumimoji="1" lang="ja-JP" altLang="en-US" sz="1400" dirty="0">
                        <a:latin typeface="+mn-lt"/>
                      </a:endParaRPr>
                    </a:p>
                  </a:txBody>
                  <a:tcPr anchor="ctr"/>
                </a:tc>
                <a:tc>
                  <a:txBody>
                    <a:bodyPr/>
                    <a:lstStyle/>
                    <a:p>
                      <a:pPr algn="r"/>
                      <a:r>
                        <a:rPr lang="en-US" altLang="zh-TW" sz="1400" dirty="0">
                          <a:latin typeface="+mn-lt"/>
                        </a:rPr>
                        <a:t>1,057,000</a:t>
                      </a:r>
                      <a:endParaRPr kumimoji="1" lang="ja-JP" altLang="en-US" sz="1400" dirty="0">
                        <a:latin typeface="+mn-lt"/>
                      </a:endParaRPr>
                    </a:p>
                  </a:txBody>
                  <a:tcPr anchor="ctr"/>
                </a:tc>
                <a:tc>
                  <a:txBody>
                    <a:bodyPr/>
                    <a:lstStyle/>
                    <a:p>
                      <a:pPr algn="ctr"/>
                      <a:r>
                        <a:rPr lang="en-US" altLang="zh-TW" sz="1400" dirty="0">
                          <a:latin typeface="+mn-lt"/>
                        </a:rPr>
                        <a:t>63</a:t>
                      </a:r>
                      <a:endParaRPr kumimoji="1" lang="ja-JP" altLang="en-US" sz="1400" dirty="0">
                        <a:latin typeface="+mn-lt"/>
                      </a:endParaRPr>
                    </a:p>
                  </a:txBody>
                  <a:tcPr anchor="ctr"/>
                </a:tc>
                <a:tc>
                  <a:txBody>
                    <a:bodyPr/>
                    <a:lstStyle/>
                    <a:p>
                      <a:pPr algn="r"/>
                      <a:r>
                        <a:rPr lang="en-US" altLang="zh-TW" sz="1400" dirty="0">
                          <a:latin typeface="+mn-lt"/>
                        </a:rPr>
                        <a:t>497,000</a:t>
                      </a:r>
                      <a:endParaRPr kumimoji="1" lang="ja-JP" altLang="en-US" sz="1400" dirty="0">
                        <a:latin typeface="+mn-lt"/>
                      </a:endParaRPr>
                    </a:p>
                  </a:txBody>
                  <a:tcPr anchor="ctr"/>
                </a:tc>
                <a:extLst>
                  <a:ext uri="{0D108BD9-81ED-4DB2-BD59-A6C34878D82A}">
                    <a16:rowId xmlns:a16="http://schemas.microsoft.com/office/drawing/2014/main" xmlns="" val="2555948090"/>
                  </a:ext>
                </a:extLst>
              </a:tr>
              <a:tr h="370840">
                <a:tc>
                  <a:txBody>
                    <a:bodyPr/>
                    <a:lstStyle/>
                    <a:p>
                      <a:pPr algn="ctr"/>
                      <a:r>
                        <a:rPr lang="en-US" altLang="zh-TW" sz="1400" dirty="0">
                          <a:latin typeface="+mn-lt"/>
                        </a:rPr>
                        <a:t>46</a:t>
                      </a:r>
                      <a:endParaRPr kumimoji="1" lang="ja-JP" altLang="en-US" sz="1400" dirty="0">
                        <a:latin typeface="+mn-lt"/>
                      </a:endParaRPr>
                    </a:p>
                  </a:txBody>
                  <a:tcPr anchor="ctr"/>
                </a:tc>
                <a:tc>
                  <a:txBody>
                    <a:bodyPr/>
                    <a:lstStyle/>
                    <a:p>
                      <a:pPr algn="r"/>
                      <a:r>
                        <a:rPr lang="en-US" altLang="zh-TW" sz="1400" dirty="0">
                          <a:latin typeface="+mn-lt"/>
                        </a:rPr>
                        <a:t>1,656,000</a:t>
                      </a:r>
                      <a:endParaRPr kumimoji="1" lang="ja-JP" altLang="en-US" sz="1400" dirty="0">
                        <a:latin typeface="+mn-lt"/>
                      </a:endParaRPr>
                    </a:p>
                  </a:txBody>
                  <a:tcPr anchor="ctr"/>
                </a:tc>
                <a:tc>
                  <a:txBody>
                    <a:bodyPr/>
                    <a:lstStyle/>
                    <a:p>
                      <a:pPr algn="ctr"/>
                      <a:r>
                        <a:rPr lang="en-US" altLang="zh-TW" sz="1400" dirty="0">
                          <a:latin typeface="+mn-lt"/>
                        </a:rPr>
                        <a:t>55</a:t>
                      </a:r>
                      <a:endParaRPr kumimoji="1" lang="ja-JP" altLang="en-US" sz="1400" dirty="0">
                        <a:latin typeface="+mn-lt"/>
                      </a:endParaRPr>
                    </a:p>
                  </a:txBody>
                  <a:tcPr anchor="ctr"/>
                </a:tc>
                <a:tc>
                  <a:txBody>
                    <a:bodyPr/>
                    <a:lstStyle/>
                    <a:p>
                      <a:pPr algn="r"/>
                      <a:r>
                        <a:rPr lang="en-US" altLang="zh-TW" sz="1400" dirty="0">
                          <a:latin typeface="+mn-lt"/>
                        </a:rPr>
                        <a:t>983,000</a:t>
                      </a:r>
                      <a:endParaRPr kumimoji="1" lang="ja-JP" altLang="en-US" sz="1400" dirty="0">
                        <a:latin typeface="+mn-lt"/>
                      </a:endParaRPr>
                    </a:p>
                  </a:txBody>
                  <a:tcPr anchor="ctr"/>
                </a:tc>
                <a:tc>
                  <a:txBody>
                    <a:bodyPr/>
                    <a:lstStyle/>
                    <a:p>
                      <a:pPr algn="ctr"/>
                      <a:r>
                        <a:rPr lang="en-US" altLang="zh-TW" sz="1400" dirty="0">
                          <a:latin typeface="+mn-lt"/>
                        </a:rPr>
                        <a:t>64</a:t>
                      </a:r>
                      <a:endParaRPr kumimoji="1" lang="ja-JP" altLang="en-US" sz="1400" dirty="0">
                        <a:latin typeface="+mn-lt"/>
                      </a:endParaRPr>
                    </a:p>
                  </a:txBody>
                  <a:tcPr anchor="ctr"/>
                </a:tc>
                <a:tc>
                  <a:txBody>
                    <a:bodyPr/>
                    <a:lstStyle/>
                    <a:p>
                      <a:pPr algn="r"/>
                      <a:r>
                        <a:rPr lang="en-US" altLang="zh-TW" sz="1400" dirty="0">
                          <a:latin typeface="+mn-lt"/>
                        </a:rPr>
                        <a:t>442,000</a:t>
                      </a:r>
                      <a:endParaRPr kumimoji="1" lang="ja-JP" altLang="en-US" sz="1400" dirty="0">
                        <a:latin typeface="+mn-lt"/>
                      </a:endParaRPr>
                    </a:p>
                  </a:txBody>
                  <a:tcPr anchor="ctr"/>
                </a:tc>
                <a:extLst>
                  <a:ext uri="{0D108BD9-81ED-4DB2-BD59-A6C34878D82A}">
                    <a16:rowId xmlns:a16="http://schemas.microsoft.com/office/drawing/2014/main" xmlns="" val="1639170124"/>
                  </a:ext>
                </a:extLst>
              </a:tr>
              <a:tr h="370840">
                <a:tc>
                  <a:txBody>
                    <a:bodyPr/>
                    <a:lstStyle/>
                    <a:p>
                      <a:pPr algn="ctr"/>
                      <a:r>
                        <a:rPr lang="en-US" altLang="zh-TW" sz="1400" dirty="0">
                          <a:latin typeface="+mn-lt"/>
                        </a:rPr>
                        <a:t>47</a:t>
                      </a:r>
                      <a:endParaRPr kumimoji="1" lang="ja-JP" altLang="en-US" sz="1400" dirty="0">
                        <a:latin typeface="+mn-lt"/>
                      </a:endParaRPr>
                    </a:p>
                  </a:txBody>
                  <a:tcPr anchor="ctr"/>
                </a:tc>
                <a:tc>
                  <a:txBody>
                    <a:bodyPr/>
                    <a:lstStyle/>
                    <a:p>
                      <a:pPr algn="r"/>
                      <a:r>
                        <a:rPr lang="en-US" altLang="zh-TW" sz="1400" dirty="0">
                          <a:latin typeface="+mn-lt"/>
                        </a:rPr>
                        <a:t>1,584,000</a:t>
                      </a:r>
                      <a:endParaRPr kumimoji="1" lang="ja-JP" altLang="en-US" sz="1400" dirty="0">
                        <a:latin typeface="+mn-lt"/>
                      </a:endParaRPr>
                    </a:p>
                  </a:txBody>
                  <a:tcPr anchor="ctr"/>
                </a:tc>
                <a:tc>
                  <a:txBody>
                    <a:bodyPr/>
                    <a:lstStyle/>
                    <a:p>
                      <a:pPr algn="ctr"/>
                      <a:r>
                        <a:rPr lang="en-US" altLang="zh-TW" sz="1400" dirty="0">
                          <a:latin typeface="+mn-lt"/>
                        </a:rPr>
                        <a:t>56</a:t>
                      </a:r>
                      <a:endParaRPr kumimoji="1" lang="ja-JP" altLang="en-US" sz="1400" dirty="0">
                        <a:latin typeface="+mn-lt"/>
                      </a:endParaRPr>
                    </a:p>
                  </a:txBody>
                  <a:tcPr anchor="ctr"/>
                </a:tc>
                <a:tc>
                  <a:txBody>
                    <a:bodyPr/>
                    <a:lstStyle/>
                    <a:p>
                      <a:pPr algn="r"/>
                      <a:r>
                        <a:rPr lang="en-US" altLang="zh-TW" sz="1400" dirty="0">
                          <a:latin typeface="+mn-lt"/>
                        </a:rPr>
                        <a:t>917,000</a:t>
                      </a:r>
                      <a:endParaRPr kumimoji="1" lang="ja-JP" altLang="en-US" sz="1400" dirty="0">
                        <a:latin typeface="+mn-lt"/>
                      </a:endParaRPr>
                    </a:p>
                  </a:txBody>
                  <a:tcPr anchor="ctr"/>
                </a:tc>
                <a:tc>
                  <a:txBody>
                    <a:bodyPr/>
                    <a:lstStyle/>
                    <a:p>
                      <a:pPr algn="ctr"/>
                      <a:r>
                        <a:rPr lang="en-US" altLang="zh-TW" sz="1400" dirty="0">
                          <a:latin typeface="+mn-lt"/>
                        </a:rPr>
                        <a:t>65</a:t>
                      </a:r>
                      <a:endParaRPr kumimoji="1" lang="ja-JP" altLang="en-US" sz="1400" dirty="0">
                        <a:latin typeface="+mn-lt"/>
                      </a:endParaRPr>
                    </a:p>
                  </a:txBody>
                  <a:tcPr anchor="ctr"/>
                </a:tc>
                <a:tc>
                  <a:txBody>
                    <a:bodyPr/>
                    <a:lstStyle/>
                    <a:p>
                      <a:pPr algn="r"/>
                      <a:r>
                        <a:rPr lang="en-US" altLang="zh-TW" sz="1400" dirty="0">
                          <a:latin typeface="+mn-lt"/>
                        </a:rPr>
                        <a:t>389,000</a:t>
                      </a:r>
                      <a:endParaRPr kumimoji="1" lang="ja-JP" altLang="en-US" sz="1400" dirty="0">
                        <a:latin typeface="+mn-lt"/>
                      </a:endParaRPr>
                    </a:p>
                  </a:txBody>
                  <a:tcPr anchor="ctr"/>
                </a:tc>
                <a:extLst>
                  <a:ext uri="{0D108BD9-81ED-4DB2-BD59-A6C34878D82A}">
                    <a16:rowId xmlns:a16="http://schemas.microsoft.com/office/drawing/2014/main" xmlns="" val="1947792910"/>
                  </a:ext>
                </a:extLst>
              </a:tr>
              <a:tr h="370840">
                <a:tc>
                  <a:txBody>
                    <a:bodyPr/>
                    <a:lstStyle/>
                    <a:p>
                      <a:pPr algn="ctr"/>
                      <a:r>
                        <a:rPr lang="en-US" altLang="zh-TW" sz="1400" dirty="0">
                          <a:latin typeface="+mn-lt"/>
                        </a:rPr>
                        <a:t>48</a:t>
                      </a:r>
                      <a:endParaRPr kumimoji="1" lang="ja-JP" altLang="en-US" sz="1400" dirty="0">
                        <a:latin typeface="+mn-lt"/>
                      </a:endParaRPr>
                    </a:p>
                  </a:txBody>
                  <a:tcPr anchor="ctr"/>
                </a:tc>
                <a:tc>
                  <a:txBody>
                    <a:bodyPr/>
                    <a:lstStyle/>
                    <a:p>
                      <a:pPr algn="r"/>
                      <a:r>
                        <a:rPr lang="en-US" altLang="zh-TW" sz="1400" dirty="0">
                          <a:latin typeface="+mn-lt"/>
                        </a:rPr>
                        <a:t>1,514,000</a:t>
                      </a:r>
                      <a:endParaRPr kumimoji="1" lang="ja-JP" altLang="en-US" sz="1400" dirty="0">
                        <a:latin typeface="+mn-lt"/>
                      </a:endParaRPr>
                    </a:p>
                  </a:txBody>
                  <a:tcPr anchor="ctr"/>
                </a:tc>
                <a:tc>
                  <a:txBody>
                    <a:bodyPr/>
                    <a:lstStyle/>
                    <a:p>
                      <a:pPr algn="ctr"/>
                      <a:r>
                        <a:rPr lang="en-US" altLang="zh-TW" sz="1400" dirty="0">
                          <a:latin typeface="+mn-lt"/>
                        </a:rPr>
                        <a:t>57</a:t>
                      </a:r>
                      <a:endParaRPr kumimoji="1" lang="ja-JP" altLang="en-US" sz="1400" dirty="0">
                        <a:latin typeface="+mn-lt"/>
                      </a:endParaRPr>
                    </a:p>
                  </a:txBody>
                  <a:tcPr anchor="ctr"/>
                </a:tc>
                <a:tc>
                  <a:txBody>
                    <a:bodyPr/>
                    <a:lstStyle/>
                    <a:p>
                      <a:pPr algn="r"/>
                      <a:r>
                        <a:rPr lang="en-US" altLang="zh-TW" sz="1400" dirty="0">
                          <a:latin typeface="+mn-lt"/>
                        </a:rPr>
                        <a:t>853,000</a:t>
                      </a:r>
                      <a:endParaRPr kumimoji="1" lang="ja-JP" altLang="en-US" sz="1400" dirty="0">
                        <a:latin typeface="+mn-lt"/>
                      </a:endParaRPr>
                    </a:p>
                  </a:txBody>
                  <a:tcPr anchor="ctr"/>
                </a:tc>
                <a:tc>
                  <a:txBody>
                    <a:bodyPr/>
                    <a:lstStyle/>
                    <a:p>
                      <a:pPr algn="ctr"/>
                      <a:r>
                        <a:rPr lang="en-US" altLang="zh-TW" sz="1400" dirty="0">
                          <a:latin typeface="+mn-lt"/>
                        </a:rPr>
                        <a:t>66</a:t>
                      </a:r>
                      <a:endParaRPr kumimoji="1" lang="ja-JP" altLang="en-US" sz="1400" dirty="0">
                        <a:latin typeface="+mn-lt"/>
                      </a:endParaRPr>
                    </a:p>
                  </a:txBody>
                  <a:tcPr anchor="ctr"/>
                </a:tc>
                <a:tc>
                  <a:txBody>
                    <a:bodyPr/>
                    <a:lstStyle/>
                    <a:p>
                      <a:pPr algn="r"/>
                      <a:r>
                        <a:rPr lang="en-US" altLang="zh-TW" sz="1400" dirty="0">
                          <a:latin typeface="+mn-lt"/>
                        </a:rPr>
                        <a:t>328,000</a:t>
                      </a:r>
                      <a:endParaRPr kumimoji="1" lang="ja-JP" altLang="en-US" sz="1400" dirty="0">
                        <a:latin typeface="+mn-lt"/>
                      </a:endParaRPr>
                    </a:p>
                  </a:txBody>
                  <a:tcPr anchor="ctr"/>
                </a:tc>
                <a:extLst>
                  <a:ext uri="{0D108BD9-81ED-4DB2-BD59-A6C34878D82A}">
                    <a16:rowId xmlns:a16="http://schemas.microsoft.com/office/drawing/2014/main" xmlns="" val="1174676757"/>
                  </a:ext>
                </a:extLst>
              </a:tr>
              <a:tr h="370840">
                <a:tc>
                  <a:txBody>
                    <a:bodyPr/>
                    <a:lstStyle/>
                    <a:p>
                      <a:pPr algn="ctr"/>
                      <a:r>
                        <a:rPr lang="en-US" altLang="zh-TW" sz="1400" dirty="0">
                          <a:latin typeface="+mn-lt"/>
                        </a:rPr>
                        <a:t>49</a:t>
                      </a:r>
                      <a:endParaRPr kumimoji="1" lang="ja-JP" altLang="en-US" sz="1400" dirty="0">
                        <a:latin typeface="+mn-lt"/>
                      </a:endParaRPr>
                    </a:p>
                  </a:txBody>
                  <a:tcPr anchor="ctr"/>
                </a:tc>
                <a:tc>
                  <a:txBody>
                    <a:bodyPr/>
                    <a:lstStyle/>
                    <a:p>
                      <a:pPr algn="r"/>
                      <a:r>
                        <a:rPr lang="en-US" altLang="zh-TW" sz="1400" dirty="0">
                          <a:latin typeface="+mn-lt"/>
                        </a:rPr>
                        <a:t>1,447,000</a:t>
                      </a:r>
                      <a:endParaRPr kumimoji="1" lang="ja-JP" altLang="en-US" sz="1400" dirty="0">
                        <a:latin typeface="+mn-lt"/>
                      </a:endParaRPr>
                    </a:p>
                  </a:txBody>
                  <a:tcPr anchor="ctr"/>
                </a:tc>
                <a:tc>
                  <a:txBody>
                    <a:bodyPr/>
                    <a:lstStyle/>
                    <a:p>
                      <a:pPr algn="ctr"/>
                      <a:r>
                        <a:rPr lang="en-US" altLang="zh-TW" sz="1400" dirty="0">
                          <a:latin typeface="+mn-lt"/>
                        </a:rPr>
                        <a:t>58</a:t>
                      </a:r>
                      <a:endParaRPr kumimoji="1" lang="ja-JP" altLang="en-US" sz="1400" dirty="0">
                        <a:latin typeface="+mn-lt"/>
                      </a:endParaRPr>
                    </a:p>
                  </a:txBody>
                  <a:tcPr anchor="ctr"/>
                </a:tc>
                <a:tc>
                  <a:txBody>
                    <a:bodyPr/>
                    <a:lstStyle/>
                    <a:p>
                      <a:pPr algn="r"/>
                      <a:r>
                        <a:rPr lang="en-US" altLang="zh-TW" sz="1400" dirty="0">
                          <a:latin typeface="+mn-lt"/>
                        </a:rPr>
                        <a:t>791,000</a:t>
                      </a:r>
                      <a:endParaRPr kumimoji="1" lang="ja-JP" altLang="en-US" sz="1400" dirty="0">
                        <a:latin typeface="+mn-lt"/>
                      </a:endParaRPr>
                    </a:p>
                  </a:txBody>
                  <a:tcPr anchor="ctr"/>
                </a:tc>
                <a:tc>
                  <a:txBody>
                    <a:bodyPr/>
                    <a:lstStyle/>
                    <a:p>
                      <a:pPr algn="ctr"/>
                      <a:r>
                        <a:rPr lang="en-US" altLang="zh-TW" sz="1400" dirty="0">
                          <a:latin typeface="+mn-lt"/>
                        </a:rPr>
                        <a:t>67</a:t>
                      </a:r>
                      <a:endParaRPr kumimoji="1" lang="ja-JP" altLang="en-US" sz="1400" dirty="0">
                        <a:latin typeface="+mn-lt"/>
                      </a:endParaRPr>
                    </a:p>
                  </a:txBody>
                  <a:tcPr anchor="ctr"/>
                </a:tc>
                <a:tc>
                  <a:txBody>
                    <a:bodyPr/>
                    <a:lstStyle/>
                    <a:p>
                      <a:pPr algn="r"/>
                      <a:r>
                        <a:rPr lang="en-US" altLang="zh-TW" sz="1400" dirty="0">
                          <a:latin typeface="+mn-lt"/>
                        </a:rPr>
                        <a:t>269,000</a:t>
                      </a:r>
                      <a:endParaRPr kumimoji="1" lang="ja-JP" altLang="en-US" sz="1400" dirty="0">
                        <a:latin typeface="+mn-lt"/>
                      </a:endParaRPr>
                    </a:p>
                  </a:txBody>
                  <a:tcPr anchor="ctr"/>
                </a:tc>
                <a:extLst>
                  <a:ext uri="{0D108BD9-81ED-4DB2-BD59-A6C34878D82A}">
                    <a16:rowId xmlns:a16="http://schemas.microsoft.com/office/drawing/2014/main" xmlns="" val="951582065"/>
                  </a:ext>
                </a:extLst>
              </a:tr>
              <a:tr h="370840">
                <a:tc>
                  <a:txBody>
                    <a:bodyPr/>
                    <a:lstStyle/>
                    <a:p>
                      <a:pPr algn="ctr"/>
                      <a:r>
                        <a:rPr lang="en-US" altLang="zh-TW" sz="1400" dirty="0">
                          <a:latin typeface="+mn-lt"/>
                        </a:rPr>
                        <a:t>50</a:t>
                      </a:r>
                      <a:endParaRPr kumimoji="1" lang="ja-JP" altLang="en-US" sz="1400" dirty="0">
                        <a:latin typeface="+mn-lt"/>
                      </a:endParaRPr>
                    </a:p>
                  </a:txBody>
                  <a:tcPr anchor="ctr"/>
                </a:tc>
                <a:tc>
                  <a:txBody>
                    <a:bodyPr/>
                    <a:lstStyle/>
                    <a:p>
                      <a:pPr algn="r"/>
                      <a:r>
                        <a:rPr lang="en-US" altLang="zh-TW" sz="1400" dirty="0">
                          <a:latin typeface="+mn-lt"/>
                        </a:rPr>
                        <a:t>1,382,000</a:t>
                      </a:r>
                      <a:endParaRPr kumimoji="1" lang="ja-JP" altLang="en-US" sz="1400" dirty="0">
                        <a:latin typeface="+mn-lt"/>
                      </a:endParaRPr>
                    </a:p>
                  </a:txBody>
                  <a:tcPr anchor="ctr"/>
                </a:tc>
                <a:tc>
                  <a:txBody>
                    <a:bodyPr/>
                    <a:lstStyle/>
                    <a:p>
                      <a:pPr algn="ctr"/>
                      <a:r>
                        <a:rPr lang="en-US" altLang="zh-TW" sz="1400" dirty="0">
                          <a:latin typeface="+mn-lt"/>
                        </a:rPr>
                        <a:t>59</a:t>
                      </a:r>
                      <a:endParaRPr kumimoji="1" lang="ja-JP" altLang="en-US" sz="1400" dirty="0">
                        <a:latin typeface="+mn-lt"/>
                      </a:endParaRPr>
                    </a:p>
                  </a:txBody>
                  <a:tcPr anchor="ctr"/>
                </a:tc>
                <a:tc>
                  <a:txBody>
                    <a:bodyPr/>
                    <a:lstStyle/>
                    <a:p>
                      <a:pPr algn="r"/>
                      <a:r>
                        <a:rPr lang="en-US" altLang="zh-TW" sz="1400" dirty="0">
                          <a:latin typeface="+mn-lt"/>
                        </a:rPr>
                        <a:t>732,000</a:t>
                      </a:r>
                      <a:endParaRPr kumimoji="1" lang="ja-JP" altLang="en-US" sz="1400" dirty="0">
                        <a:latin typeface="+mn-lt"/>
                      </a:endParaRPr>
                    </a:p>
                  </a:txBody>
                  <a:tcPr anchor="ctr"/>
                </a:tc>
                <a:tc>
                  <a:txBody>
                    <a:bodyPr/>
                    <a:lstStyle/>
                    <a:p>
                      <a:pPr algn="ctr"/>
                      <a:r>
                        <a:rPr lang="en-US" altLang="zh-TW" sz="1400" dirty="0">
                          <a:latin typeface="+mn-lt"/>
                        </a:rPr>
                        <a:t>68</a:t>
                      </a:r>
                      <a:endParaRPr kumimoji="1" lang="ja-JP" altLang="en-US" sz="1400" dirty="0">
                        <a:latin typeface="+mn-lt"/>
                      </a:endParaRPr>
                    </a:p>
                  </a:txBody>
                  <a:tcPr anchor="ctr"/>
                </a:tc>
                <a:tc>
                  <a:txBody>
                    <a:bodyPr/>
                    <a:lstStyle/>
                    <a:p>
                      <a:pPr algn="r"/>
                      <a:r>
                        <a:rPr lang="en-US" altLang="zh-TW" sz="1400" dirty="0">
                          <a:latin typeface="+mn-lt"/>
                        </a:rPr>
                        <a:t>212,000</a:t>
                      </a:r>
                      <a:endParaRPr kumimoji="1" lang="ja-JP" altLang="en-US" sz="1400" dirty="0">
                        <a:latin typeface="+mn-lt"/>
                      </a:endParaRPr>
                    </a:p>
                  </a:txBody>
                  <a:tcPr anchor="ctr"/>
                </a:tc>
                <a:extLst>
                  <a:ext uri="{0D108BD9-81ED-4DB2-BD59-A6C34878D82A}">
                    <a16:rowId xmlns:a16="http://schemas.microsoft.com/office/drawing/2014/main" xmlns="" val="2560641057"/>
                  </a:ext>
                </a:extLst>
              </a:tr>
              <a:tr h="370840">
                <a:tc>
                  <a:txBody>
                    <a:bodyPr/>
                    <a:lstStyle/>
                    <a:p>
                      <a:pPr algn="ctr"/>
                      <a:r>
                        <a:rPr lang="en-US" altLang="zh-TW" sz="1400" dirty="0">
                          <a:latin typeface="+mn-lt"/>
                        </a:rPr>
                        <a:t>51</a:t>
                      </a:r>
                      <a:endParaRPr kumimoji="1" lang="ja-JP" altLang="en-US" sz="1400" dirty="0">
                        <a:latin typeface="+mn-lt"/>
                      </a:endParaRPr>
                    </a:p>
                  </a:txBody>
                  <a:tcPr anchor="ctr"/>
                </a:tc>
                <a:tc>
                  <a:txBody>
                    <a:bodyPr/>
                    <a:lstStyle/>
                    <a:p>
                      <a:pPr algn="r"/>
                      <a:r>
                        <a:rPr lang="en-US" altLang="zh-TW" sz="1400" dirty="0">
                          <a:latin typeface="+mn-lt"/>
                        </a:rPr>
                        <a:t>1,297,000</a:t>
                      </a:r>
                      <a:endParaRPr kumimoji="1" lang="ja-JP" altLang="en-US" sz="1400" dirty="0">
                        <a:latin typeface="+mn-lt"/>
                      </a:endParaRPr>
                    </a:p>
                  </a:txBody>
                  <a:tcPr anchor="ctr"/>
                </a:tc>
                <a:tc>
                  <a:txBody>
                    <a:bodyPr/>
                    <a:lstStyle/>
                    <a:p>
                      <a:pPr algn="ctr"/>
                      <a:r>
                        <a:rPr lang="en-US" altLang="zh-TW" sz="1400" dirty="0">
                          <a:latin typeface="+mn-lt"/>
                        </a:rPr>
                        <a:t>60</a:t>
                      </a:r>
                      <a:endParaRPr kumimoji="1" lang="ja-JP" altLang="en-US" sz="1400" dirty="0">
                        <a:latin typeface="+mn-lt"/>
                      </a:endParaRPr>
                    </a:p>
                  </a:txBody>
                  <a:tcPr anchor="ctr">
                    <a:solidFill>
                      <a:srgbClr val="FFFF00">
                        <a:alpha val="20000"/>
                      </a:srgbClr>
                    </a:solidFill>
                  </a:tcPr>
                </a:tc>
                <a:tc>
                  <a:txBody>
                    <a:bodyPr/>
                    <a:lstStyle/>
                    <a:p>
                      <a:pPr algn="r"/>
                      <a:r>
                        <a:rPr lang="en-US" altLang="zh-TW" sz="1400" dirty="0">
                          <a:latin typeface="+mn-lt"/>
                        </a:rPr>
                        <a:t>675,000</a:t>
                      </a:r>
                      <a:endParaRPr kumimoji="1" lang="ja-JP" altLang="en-US" sz="1400" dirty="0">
                        <a:latin typeface="+mn-lt"/>
                      </a:endParaRPr>
                    </a:p>
                  </a:txBody>
                  <a:tcPr anchor="ctr">
                    <a:solidFill>
                      <a:srgbClr val="FFFF00">
                        <a:alpha val="20000"/>
                      </a:srgbClr>
                    </a:solidFill>
                  </a:tcPr>
                </a:tc>
                <a:tc>
                  <a:txBody>
                    <a:bodyPr/>
                    <a:lstStyle/>
                    <a:p>
                      <a:pPr algn="ctr"/>
                      <a:r>
                        <a:rPr lang="en-US" altLang="zh-TW" sz="1400" dirty="0">
                          <a:latin typeface="+mn-lt"/>
                        </a:rPr>
                        <a:t>69</a:t>
                      </a:r>
                      <a:endParaRPr kumimoji="1" lang="ja-JP" altLang="en-US" sz="1400" dirty="0">
                        <a:latin typeface="+mn-lt"/>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400" dirty="0">
                          <a:latin typeface="+mn-lt"/>
                        </a:rPr>
                        <a:t>156,00</a:t>
                      </a:r>
                      <a:endParaRPr kumimoji="1" lang="ja-JP" altLang="en-US" sz="1400" dirty="0">
                        <a:latin typeface="+mn-lt"/>
                      </a:endParaRPr>
                    </a:p>
                  </a:txBody>
                  <a:tcPr anchor="ctr"/>
                </a:tc>
                <a:extLst>
                  <a:ext uri="{0D108BD9-81ED-4DB2-BD59-A6C34878D82A}">
                    <a16:rowId xmlns:a16="http://schemas.microsoft.com/office/drawing/2014/main" xmlns="" val="1027244426"/>
                  </a:ext>
                </a:extLst>
              </a:tr>
              <a:tr h="370840">
                <a:tc>
                  <a:txBody>
                    <a:bodyPr/>
                    <a:lstStyle/>
                    <a:p>
                      <a:pPr algn="ctr"/>
                      <a:r>
                        <a:rPr kumimoji="1" lang="en-US" altLang="ja-JP" sz="1400" dirty="0">
                          <a:latin typeface="+mn-lt"/>
                        </a:rPr>
                        <a:t>52</a:t>
                      </a:r>
                      <a:endParaRPr kumimoji="1" lang="ja-JP" altLang="en-US" sz="1400" dirty="0">
                        <a:latin typeface="+mn-lt"/>
                      </a:endParaRPr>
                    </a:p>
                  </a:txBody>
                  <a:tcPr anchor="ctr"/>
                </a:tc>
                <a:tc>
                  <a:txBody>
                    <a:bodyPr/>
                    <a:lstStyle/>
                    <a:p>
                      <a:pPr algn="r"/>
                      <a:r>
                        <a:rPr kumimoji="1" lang="en-US" altLang="ja-JP" sz="1400" dirty="0">
                          <a:latin typeface="+mn-lt"/>
                        </a:rPr>
                        <a:t>1,214,000</a:t>
                      </a:r>
                      <a:endParaRPr kumimoji="1" lang="ja-JP" altLang="en-US" sz="1400" dirty="0">
                        <a:latin typeface="+mn-lt"/>
                      </a:endParaRPr>
                    </a:p>
                  </a:txBody>
                  <a:tcPr anchor="ctr"/>
                </a:tc>
                <a:tc>
                  <a:txBody>
                    <a:bodyPr/>
                    <a:lstStyle/>
                    <a:p>
                      <a:pPr algn="ctr"/>
                      <a:r>
                        <a:rPr kumimoji="1" lang="en-US" altLang="ja-JP" sz="1400" dirty="0">
                          <a:latin typeface="+mn-lt"/>
                        </a:rPr>
                        <a:t>61</a:t>
                      </a:r>
                      <a:endParaRPr kumimoji="1" lang="ja-JP" altLang="en-US" sz="1400" dirty="0">
                        <a:latin typeface="+mn-lt"/>
                      </a:endParaRPr>
                    </a:p>
                  </a:txBody>
                  <a:tcPr anchor="ctr"/>
                </a:tc>
                <a:tc>
                  <a:txBody>
                    <a:bodyPr/>
                    <a:lstStyle/>
                    <a:p>
                      <a:pPr algn="r"/>
                      <a:r>
                        <a:rPr kumimoji="1" lang="en-US" altLang="ja-JP" sz="1400" dirty="0">
                          <a:latin typeface="+mn-lt"/>
                        </a:rPr>
                        <a:t>614,000</a:t>
                      </a:r>
                      <a:endParaRPr kumimoji="1" lang="ja-JP" altLang="en-US" sz="1400" dirty="0">
                        <a:latin typeface="+mn-lt"/>
                      </a:endParaRPr>
                    </a:p>
                  </a:txBody>
                  <a:tcPr anchor="ctr"/>
                </a:tc>
                <a:tc>
                  <a:txBody>
                    <a:bodyPr/>
                    <a:lstStyle/>
                    <a:p>
                      <a:pPr algn="ctr"/>
                      <a:endParaRPr kumimoji="1" lang="ja-JP" altLang="en-US" sz="1400" dirty="0">
                        <a:latin typeface="+mn-lt"/>
                      </a:endParaRPr>
                    </a:p>
                  </a:txBody>
                  <a:tcPr anchor="ctr"/>
                </a:tc>
                <a:tc>
                  <a:txBody>
                    <a:bodyPr/>
                    <a:lstStyle/>
                    <a:p>
                      <a:endParaRPr kumimoji="1" lang="ja-JP" altLang="en-US" sz="1400" dirty="0">
                        <a:latin typeface="+mn-lt"/>
                      </a:endParaRPr>
                    </a:p>
                  </a:txBody>
                  <a:tcPr anchor="ctr"/>
                </a:tc>
                <a:extLst>
                  <a:ext uri="{0D108BD9-81ED-4DB2-BD59-A6C34878D82A}">
                    <a16:rowId xmlns:a16="http://schemas.microsoft.com/office/drawing/2014/main" xmlns="" val="1834438959"/>
                  </a:ext>
                </a:extLst>
              </a:tr>
              <a:tr h="370840">
                <a:tc>
                  <a:txBody>
                    <a:bodyPr/>
                    <a:lstStyle/>
                    <a:p>
                      <a:pPr algn="ctr"/>
                      <a:r>
                        <a:rPr kumimoji="1" lang="en-US" altLang="ja-JP" sz="1400" dirty="0">
                          <a:latin typeface="+mn-lt"/>
                        </a:rPr>
                        <a:t>53</a:t>
                      </a:r>
                    </a:p>
                  </a:txBody>
                  <a:tcPr anchor="ctr"/>
                </a:tc>
                <a:tc>
                  <a:txBody>
                    <a:bodyPr/>
                    <a:lstStyle/>
                    <a:p>
                      <a:pPr algn="r"/>
                      <a:r>
                        <a:rPr kumimoji="1" lang="en-US" altLang="ja-JP" sz="1400" dirty="0">
                          <a:latin typeface="+mn-lt"/>
                        </a:rPr>
                        <a:t>1,134,000</a:t>
                      </a:r>
                      <a:endParaRPr kumimoji="1" lang="ja-JP" altLang="en-US" sz="1400" dirty="0">
                        <a:latin typeface="+mn-lt"/>
                      </a:endParaRPr>
                    </a:p>
                  </a:txBody>
                  <a:tcPr anchor="ctr"/>
                </a:tc>
                <a:tc>
                  <a:txBody>
                    <a:bodyPr/>
                    <a:lstStyle/>
                    <a:p>
                      <a:pPr algn="ctr"/>
                      <a:r>
                        <a:rPr kumimoji="1" lang="en-US" altLang="ja-JP" sz="1400" dirty="0">
                          <a:latin typeface="+mn-lt"/>
                        </a:rPr>
                        <a:t>62</a:t>
                      </a:r>
                      <a:endParaRPr kumimoji="1" lang="ja-JP" altLang="en-US" sz="1400" dirty="0">
                        <a:latin typeface="+mn-lt"/>
                      </a:endParaRPr>
                    </a:p>
                  </a:txBody>
                  <a:tcPr anchor="ctr"/>
                </a:tc>
                <a:tc>
                  <a:txBody>
                    <a:bodyPr/>
                    <a:lstStyle/>
                    <a:p>
                      <a:pPr algn="r"/>
                      <a:r>
                        <a:rPr kumimoji="1" lang="en-US" altLang="ja-JP" sz="1400" dirty="0">
                          <a:latin typeface="+mn-lt"/>
                        </a:rPr>
                        <a:t>554,000</a:t>
                      </a:r>
                      <a:endParaRPr kumimoji="1" lang="ja-JP" altLang="en-US" sz="1400" dirty="0">
                        <a:latin typeface="+mn-lt"/>
                      </a:endParaRPr>
                    </a:p>
                  </a:txBody>
                  <a:tcPr anchor="ctr"/>
                </a:tc>
                <a:tc>
                  <a:txBody>
                    <a:bodyPr/>
                    <a:lstStyle/>
                    <a:p>
                      <a:pPr algn="ctr"/>
                      <a:endParaRPr kumimoji="1" lang="ja-JP" altLang="en-US" sz="1400" dirty="0">
                        <a:latin typeface="+mn-lt"/>
                      </a:endParaRPr>
                    </a:p>
                  </a:txBody>
                  <a:tcPr anchor="ctr"/>
                </a:tc>
                <a:tc>
                  <a:txBody>
                    <a:bodyPr/>
                    <a:lstStyle/>
                    <a:p>
                      <a:endParaRPr kumimoji="1" lang="ja-JP" altLang="en-US" sz="1400" dirty="0">
                        <a:latin typeface="+mn-lt"/>
                      </a:endParaRPr>
                    </a:p>
                  </a:txBody>
                  <a:tcPr anchor="ctr"/>
                </a:tc>
                <a:extLst>
                  <a:ext uri="{0D108BD9-81ED-4DB2-BD59-A6C34878D82A}">
                    <a16:rowId xmlns:a16="http://schemas.microsoft.com/office/drawing/2014/main" xmlns="" val="3694572846"/>
                  </a:ext>
                </a:extLst>
              </a:tr>
            </a:tbl>
          </a:graphicData>
        </a:graphic>
      </p:graphicFrame>
      <p:sp>
        <p:nvSpPr>
          <p:cNvPr id="9" name="タイトル 1">
            <a:extLst>
              <a:ext uri="{FF2B5EF4-FFF2-40B4-BE49-F238E27FC236}">
                <a16:creationId xmlns:a16="http://schemas.microsoft.com/office/drawing/2014/main" xmlns="" id="{4815786C-9BC9-470D-B873-056E066ACEEE}"/>
              </a:ext>
            </a:extLst>
          </p:cNvPr>
          <p:cNvSpPr>
            <a:spLocks noGrp="1"/>
          </p:cNvSpPr>
          <p:nvPr>
            <p:ph type="title"/>
          </p:nvPr>
        </p:nvSpPr>
        <p:spPr>
          <a:xfrm>
            <a:off x="838200" y="182245"/>
            <a:ext cx="10515600" cy="604800"/>
          </a:xfrm>
          <a:solidFill>
            <a:srgbClr val="00B0F0"/>
          </a:solidFill>
          <a:scene3d>
            <a:camera prst="orthographicFront"/>
            <a:lightRig rig="threePt" dir="t"/>
          </a:scene3d>
          <a:sp3d>
            <a:bevelT/>
          </a:sp3d>
        </p:spPr>
        <p:txBody>
          <a:bodyPr>
            <a:normAutofit fontScale="90000"/>
          </a:bodyPr>
          <a:lstStyle/>
          <a:p>
            <a:pPr algn="ctr"/>
            <a:r>
              <a:rPr kumimoji="1" lang="ja-JP" altLang="en-US" b="1" dirty="0"/>
              <a:t>３　加入の手続</a:t>
            </a:r>
          </a:p>
        </p:txBody>
      </p:sp>
      <p:sp>
        <p:nvSpPr>
          <p:cNvPr id="11" name="正方形/長方形 10">
            <a:extLst>
              <a:ext uri="{FF2B5EF4-FFF2-40B4-BE49-F238E27FC236}">
                <a16:creationId xmlns:a16="http://schemas.microsoft.com/office/drawing/2014/main" xmlns="" id="{FB319CDA-C396-4571-9CC4-B705EB0DCD6A}"/>
              </a:ext>
            </a:extLst>
          </p:cNvPr>
          <p:cNvSpPr/>
          <p:nvPr/>
        </p:nvSpPr>
        <p:spPr>
          <a:xfrm>
            <a:off x="838200" y="1090340"/>
            <a:ext cx="3373582" cy="39671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（２）基準掛金の納入</a:t>
            </a:r>
            <a:endParaRPr lang="en-US" altLang="ja-JP" sz="2400" dirty="0">
              <a:solidFill>
                <a:schemeClr val="tx1"/>
              </a:solidFill>
            </a:endParaRPr>
          </a:p>
        </p:txBody>
      </p:sp>
      <p:sp>
        <p:nvSpPr>
          <p:cNvPr id="12" name="テキスト ボックス 11">
            <a:extLst>
              <a:ext uri="{FF2B5EF4-FFF2-40B4-BE49-F238E27FC236}">
                <a16:creationId xmlns:a16="http://schemas.microsoft.com/office/drawing/2014/main" xmlns="" id="{7FE20EE2-3447-4D09-84C8-DD84E720C8E5}"/>
              </a:ext>
            </a:extLst>
          </p:cNvPr>
          <p:cNvSpPr txBox="1"/>
          <p:nvPr/>
        </p:nvSpPr>
        <p:spPr>
          <a:xfrm>
            <a:off x="1161473" y="2269424"/>
            <a:ext cx="4221018" cy="307777"/>
          </a:xfrm>
          <a:prstGeom prst="rect">
            <a:avLst/>
          </a:prstGeom>
          <a:noFill/>
        </p:spPr>
        <p:txBody>
          <a:bodyPr wrap="square" rtlCol="0">
            <a:spAutoFit/>
          </a:bodyPr>
          <a:lstStyle/>
          <a:p>
            <a:r>
              <a:rPr kumimoji="1" lang="ja-JP" altLang="en-US" sz="1400" dirty="0"/>
              <a:t>基準掛金額表（令和４年度）</a:t>
            </a:r>
            <a:endParaRPr kumimoji="1" lang="en-US" altLang="ja-JP" sz="1400" dirty="0"/>
          </a:p>
        </p:txBody>
      </p:sp>
      <p:sp>
        <p:nvSpPr>
          <p:cNvPr id="13" name="テキスト ボックス 12">
            <a:extLst>
              <a:ext uri="{FF2B5EF4-FFF2-40B4-BE49-F238E27FC236}">
                <a16:creationId xmlns:a16="http://schemas.microsoft.com/office/drawing/2014/main" xmlns="" id="{8031AA96-D74C-4049-AEA6-A7720EFA2E75}"/>
              </a:ext>
            </a:extLst>
          </p:cNvPr>
          <p:cNvSpPr txBox="1"/>
          <p:nvPr/>
        </p:nvSpPr>
        <p:spPr>
          <a:xfrm>
            <a:off x="1265324" y="6432279"/>
            <a:ext cx="6733309" cy="276999"/>
          </a:xfrm>
          <a:prstGeom prst="rect">
            <a:avLst/>
          </a:prstGeom>
          <a:noFill/>
        </p:spPr>
        <p:txBody>
          <a:bodyPr wrap="square" rtlCol="0">
            <a:spAutoFit/>
          </a:bodyPr>
          <a:lstStyle/>
          <a:p>
            <a:r>
              <a:rPr kumimoji="1" lang="en-US" altLang="ja-JP" sz="1200" dirty="0"/>
              <a:t>(</a:t>
            </a:r>
            <a:r>
              <a:rPr lang="ja-JP" altLang="en-US" sz="1200" dirty="0"/>
              <a:t>注）この基準掛金は，確定申告の際の社会保険料控除の対象外です。</a:t>
            </a:r>
            <a:endParaRPr kumimoji="1" lang="en-US" altLang="ja-JP" sz="1200" dirty="0"/>
          </a:p>
        </p:txBody>
      </p:sp>
      <p:cxnSp>
        <p:nvCxnSpPr>
          <p:cNvPr id="15" name="直線コネクタ 14">
            <a:extLst>
              <a:ext uri="{FF2B5EF4-FFF2-40B4-BE49-F238E27FC236}">
                <a16:creationId xmlns:a16="http://schemas.microsoft.com/office/drawing/2014/main" xmlns="" id="{235D4E17-0EE7-4676-A9F8-90BBD806E3D7}"/>
              </a:ext>
            </a:extLst>
          </p:cNvPr>
          <p:cNvCxnSpPr/>
          <p:nvPr/>
        </p:nvCxnSpPr>
        <p:spPr>
          <a:xfrm>
            <a:off x="6705600" y="2573596"/>
            <a:ext cx="0" cy="37084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xmlns="" id="{7E36BB91-A166-4098-B907-77CD5A1EC3D5}"/>
              </a:ext>
            </a:extLst>
          </p:cNvPr>
          <p:cNvCxnSpPr/>
          <p:nvPr/>
        </p:nvCxnSpPr>
        <p:spPr>
          <a:xfrm>
            <a:off x="3990110" y="2573596"/>
            <a:ext cx="0" cy="37084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xmlns="" id="{7A22A986-3EB8-4648-BCF9-BC5070B1380C}"/>
              </a:ext>
            </a:extLst>
          </p:cNvPr>
          <p:cNvSpPr>
            <a:spLocks noGrp="1"/>
          </p:cNvSpPr>
          <p:nvPr>
            <p:ph type="sldNum" sz="quarter" idx="12"/>
          </p:nvPr>
        </p:nvSpPr>
        <p:spPr/>
        <p:txBody>
          <a:bodyPr/>
          <a:lstStyle/>
          <a:p>
            <a:fld id="{4F4F5B68-5971-4DD5-9BAE-CFB197CB6D3D}" type="slidenum">
              <a:rPr kumimoji="1" lang="ja-JP" altLang="en-US" smtClean="0"/>
              <a:t>11</a:t>
            </a:fld>
            <a:endParaRPr kumimoji="1" lang="ja-JP" altLang="en-US"/>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4668" y="177445"/>
            <a:ext cx="609600" cy="609600"/>
          </a:xfrm>
          <a:prstGeom prst="rect">
            <a:avLst/>
          </a:prstGeom>
        </p:spPr>
      </p:pic>
    </p:spTree>
    <p:extLst>
      <p:ext uri="{BB962C8B-B14F-4D97-AF65-F5344CB8AC3E}">
        <p14:creationId xmlns:p14="http://schemas.microsoft.com/office/powerpoint/2010/main" val="341744767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xmlns="" id="{923A3CD1-0C55-4419-A36E-AEFC6E6A666D}"/>
              </a:ext>
            </a:extLst>
          </p:cNvPr>
          <p:cNvSpPr txBox="1"/>
          <p:nvPr/>
        </p:nvSpPr>
        <p:spPr>
          <a:xfrm>
            <a:off x="856341" y="4324249"/>
            <a:ext cx="2392219" cy="276999"/>
          </a:xfrm>
          <a:prstGeom prst="rect">
            <a:avLst/>
          </a:prstGeom>
          <a:solidFill>
            <a:schemeClr val="bg1"/>
          </a:solidFill>
        </p:spPr>
        <p:txBody>
          <a:bodyPr wrap="square" rtlCol="0">
            <a:spAutoFit/>
          </a:bodyPr>
          <a:lstStyle/>
          <a:p>
            <a:pPr algn="ctr"/>
            <a:r>
              <a:rPr kumimoji="1" lang="ja-JP" altLang="en-US" sz="1200" dirty="0"/>
              <a:t>基準掛金</a:t>
            </a:r>
            <a:r>
              <a:rPr kumimoji="1" lang="en-US" altLang="ja-JP" sz="1200" dirty="0"/>
              <a:t>60</a:t>
            </a:r>
            <a:r>
              <a:rPr kumimoji="1" lang="ja-JP" altLang="en-US" sz="1200" dirty="0"/>
              <a:t>歳　</a:t>
            </a:r>
            <a:r>
              <a:rPr kumimoji="1" lang="en-US" altLang="ja-JP" sz="1200" dirty="0"/>
              <a:t>675,000</a:t>
            </a:r>
            <a:r>
              <a:rPr kumimoji="1" lang="ja-JP" altLang="en-US" sz="1200" dirty="0"/>
              <a:t>円</a:t>
            </a:r>
            <a:endParaRPr kumimoji="1" lang="en-US" altLang="ja-JP" sz="1200" dirty="0"/>
          </a:p>
        </p:txBody>
      </p:sp>
      <p:sp>
        <p:nvSpPr>
          <p:cNvPr id="5" name="正方形/長方形 4"/>
          <p:cNvSpPr/>
          <p:nvPr/>
        </p:nvSpPr>
        <p:spPr>
          <a:xfrm>
            <a:off x="838200" y="1025518"/>
            <a:ext cx="3196886" cy="4220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a:solidFill>
                  <a:schemeClr val="tx1"/>
                </a:solidFill>
              </a:rPr>
              <a:t>（２）基準掛金の納入方法</a:t>
            </a:r>
            <a:endParaRPr kumimoji="1" lang="ja-JP" altLang="en-US" dirty="0">
              <a:solidFill>
                <a:schemeClr val="tx1"/>
              </a:solidFill>
            </a:endParaRPr>
          </a:p>
        </p:txBody>
      </p:sp>
      <p:sp>
        <p:nvSpPr>
          <p:cNvPr id="3" name="コンテンツ プレースホルダー 2"/>
          <p:cNvSpPr>
            <a:spLocks noGrp="1"/>
          </p:cNvSpPr>
          <p:nvPr>
            <p:ph idx="1"/>
          </p:nvPr>
        </p:nvSpPr>
        <p:spPr>
          <a:xfrm>
            <a:off x="838200" y="1503850"/>
            <a:ext cx="10427136" cy="377329"/>
          </a:xfrm>
        </p:spPr>
        <p:txBody>
          <a:bodyPr>
            <a:normAutofit/>
          </a:bodyPr>
          <a:lstStyle/>
          <a:p>
            <a:pPr marL="0" indent="0">
              <a:buNone/>
            </a:pPr>
            <a:r>
              <a:rPr lang="ja-JP" altLang="en-US" sz="2000" b="1" dirty="0">
                <a:solidFill>
                  <a:srgbClr val="FF0000"/>
                </a:solidFill>
              </a:rPr>
              <a:t>基準掛金は</a:t>
            </a:r>
            <a:r>
              <a:rPr lang="en-US" altLang="ja-JP" sz="2000" b="1" dirty="0">
                <a:solidFill>
                  <a:srgbClr val="FF0000"/>
                </a:solidFill>
              </a:rPr>
              <a:t>, ｢</a:t>
            </a:r>
            <a:r>
              <a:rPr lang="ja-JP" altLang="en-US" sz="2000" b="1" dirty="0">
                <a:solidFill>
                  <a:srgbClr val="FF0000"/>
                </a:solidFill>
              </a:rPr>
              <a:t>退会給付金</a:t>
            </a:r>
            <a:r>
              <a:rPr lang="en-US" altLang="ja-JP" sz="2000" b="1" dirty="0">
                <a:solidFill>
                  <a:srgbClr val="FF0000"/>
                </a:solidFill>
              </a:rPr>
              <a:t>｣ </a:t>
            </a:r>
            <a:r>
              <a:rPr lang="ja-JP" altLang="en-US" sz="2000" b="1" dirty="0">
                <a:solidFill>
                  <a:srgbClr val="FF0000"/>
                </a:solidFill>
              </a:rPr>
              <a:t>を充当します</a:t>
            </a:r>
            <a:r>
              <a:rPr lang="en-US" altLang="ja-JP" sz="2000" b="1" dirty="0">
                <a:solidFill>
                  <a:srgbClr val="FF0000"/>
                </a:solidFill>
              </a:rPr>
              <a:t>｡</a:t>
            </a:r>
            <a:r>
              <a:rPr lang="ja-JP" altLang="en-US" sz="2000" b="1" dirty="0">
                <a:solidFill>
                  <a:srgbClr val="FF0000"/>
                </a:solidFill>
              </a:rPr>
              <a:t>　</a:t>
            </a:r>
            <a:r>
              <a:rPr lang="en-US" altLang="ja-JP" sz="1400" b="1" dirty="0"/>
              <a:t>※</a:t>
            </a:r>
            <a:r>
              <a:rPr lang="ja-JP" altLang="en-US" sz="1400" b="1" dirty="0"/>
              <a:t>退会給付金額は</a:t>
            </a:r>
            <a:r>
              <a:rPr kumimoji="1" lang="ja-JP" altLang="ja-JP" sz="1400" b="1" kern="1200" dirty="0">
                <a:solidFill>
                  <a:schemeClr val="tx1"/>
                </a:solidFill>
                <a:effectLst/>
                <a:latin typeface="+mn-lt"/>
                <a:ea typeface="+mn-ea"/>
                <a:cs typeface="+mn-cs"/>
              </a:rPr>
              <a:t>加入年数や掛金額により個人差があります。</a:t>
            </a:r>
            <a:endParaRPr kumimoji="1" lang="en-US" altLang="ja-JP" sz="1400" b="1" kern="1200" dirty="0">
              <a:solidFill>
                <a:schemeClr val="tx1"/>
              </a:solidFill>
              <a:effectLst/>
              <a:latin typeface="+mn-lt"/>
              <a:ea typeface="+mn-ea"/>
              <a:cs typeface="+mn-cs"/>
            </a:endParaRPr>
          </a:p>
          <a:p>
            <a:pPr marL="0" indent="0">
              <a:buNone/>
            </a:pPr>
            <a:endParaRPr lang="en-US" altLang="ja-JP" sz="1400" dirty="0"/>
          </a:p>
          <a:p>
            <a:pPr marL="0" indent="0">
              <a:buNone/>
            </a:pPr>
            <a:endParaRPr lang="en-US" altLang="ja-JP" sz="1400" dirty="0"/>
          </a:p>
          <a:p>
            <a:pPr marL="0" indent="0">
              <a:buNone/>
            </a:pPr>
            <a:endParaRPr lang="en-US" altLang="ja-JP" sz="1000" dirty="0"/>
          </a:p>
          <a:p>
            <a:pPr marL="0" indent="0">
              <a:buNone/>
            </a:pPr>
            <a:endParaRPr lang="en-US" altLang="ja-JP" sz="1000" dirty="0"/>
          </a:p>
          <a:p>
            <a:pPr marL="0" indent="0">
              <a:buNone/>
            </a:pPr>
            <a:endParaRPr lang="en-US" altLang="ja-JP" sz="1000" dirty="0"/>
          </a:p>
          <a:p>
            <a:endParaRPr kumimoji="1" lang="ja-JP" altLang="en-US" sz="2000" dirty="0"/>
          </a:p>
        </p:txBody>
      </p:sp>
      <p:sp>
        <p:nvSpPr>
          <p:cNvPr id="4" name="タイトル 1"/>
          <p:cNvSpPr>
            <a:spLocks noGrp="1"/>
          </p:cNvSpPr>
          <p:nvPr>
            <p:ph type="title"/>
          </p:nvPr>
        </p:nvSpPr>
        <p:spPr>
          <a:xfrm>
            <a:off x="838200" y="182245"/>
            <a:ext cx="10515600" cy="604800"/>
          </a:xfrm>
          <a:solidFill>
            <a:srgbClr val="00B0F0"/>
          </a:solidFill>
          <a:scene3d>
            <a:camera prst="orthographicFront"/>
            <a:lightRig rig="threePt" dir="t"/>
          </a:scene3d>
          <a:sp3d>
            <a:bevelT/>
          </a:sp3d>
        </p:spPr>
        <p:txBody>
          <a:bodyPr>
            <a:normAutofit fontScale="90000"/>
          </a:bodyPr>
          <a:lstStyle/>
          <a:p>
            <a:pPr algn="ctr"/>
            <a:r>
              <a:rPr kumimoji="1" lang="ja-JP" altLang="en-US" b="1" dirty="0"/>
              <a:t>３　加入の手続</a:t>
            </a:r>
          </a:p>
        </p:txBody>
      </p:sp>
      <p:sp>
        <p:nvSpPr>
          <p:cNvPr id="2" name="正方形/長方形 1">
            <a:extLst>
              <a:ext uri="{FF2B5EF4-FFF2-40B4-BE49-F238E27FC236}">
                <a16:creationId xmlns:a16="http://schemas.microsoft.com/office/drawing/2014/main" xmlns="" id="{FB1468B5-5333-47AB-A567-18C5EB91D92E}"/>
              </a:ext>
            </a:extLst>
          </p:cNvPr>
          <p:cNvSpPr/>
          <p:nvPr/>
        </p:nvSpPr>
        <p:spPr>
          <a:xfrm>
            <a:off x="856342" y="3594727"/>
            <a:ext cx="2624280" cy="42203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充当</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xmlns="" id="{14A6E9FD-B633-4033-92C6-2CBFA2B6637D}"/>
              </a:ext>
            </a:extLst>
          </p:cNvPr>
          <p:cNvSpPr/>
          <p:nvPr/>
        </p:nvSpPr>
        <p:spPr>
          <a:xfrm>
            <a:off x="3480622" y="3594726"/>
            <a:ext cx="2392219" cy="4220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差引額　</a:t>
            </a:r>
            <a:r>
              <a:rPr kumimoji="1" lang="en-US" altLang="ja-JP" sz="1400" dirty="0">
                <a:solidFill>
                  <a:schemeClr val="tx1"/>
                </a:solidFill>
              </a:rPr>
              <a:t>125,000</a:t>
            </a:r>
            <a:r>
              <a:rPr kumimoji="1" lang="ja-JP" altLang="en-US" sz="1400" dirty="0">
                <a:solidFill>
                  <a:schemeClr val="tx1"/>
                </a:solidFill>
              </a:rPr>
              <a:t>円は</a:t>
            </a:r>
            <a:endParaRPr kumimoji="1" lang="en-US" altLang="ja-JP" sz="1400" dirty="0">
              <a:solidFill>
                <a:schemeClr val="tx1"/>
              </a:solidFill>
            </a:endParaRPr>
          </a:p>
          <a:p>
            <a:pPr algn="ctr"/>
            <a:r>
              <a:rPr kumimoji="1" lang="ja-JP" altLang="en-US" sz="1400" dirty="0">
                <a:solidFill>
                  <a:schemeClr val="tx1"/>
                </a:solidFill>
              </a:rPr>
              <a:t>給付されます。</a:t>
            </a:r>
          </a:p>
        </p:txBody>
      </p:sp>
      <p:sp>
        <p:nvSpPr>
          <p:cNvPr id="8" name="正方形/長方形 7">
            <a:extLst>
              <a:ext uri="{FF2B5EF4-FFF2-40B4-BE49-F238E27FC236}">
                <a16:creationId xmlns:a16="http://schemas.microsoft.com/office/drawing/2014/main" xmlns="" id="{BF5892C7-53C5-440C-A727-8588F95A7BD2}"/>
              </a:ext>
            </a:extLst>
          </p:cNvPr>
          <p:cNvSpPr/>
          <p:nvPr/>
        </p:nvSpPr>
        <p:spPr>
          <a:xfrm>
            <a:off x="838200" y="1993932"/>
            <a:ext cx="4197375" cy="960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0" name="左大かっこ 9">
            <a:extLst>
              <a:ext uri="{FF2B5EF4-FFF2-40B4-BE49-F238E27FC236}">
                <a16:creationId xmlns:a16="http://schemas.microsoft.com/office/drawing/2014/main" xmlns="" id="{2B361D08-68F2-4ED2-A529-2CE3238C106C}"/>
              </a:ext>
            </a:extLst>
          </p:cNvPr>
          <p:cNvSpPr/>
          <p:nvPr/>
        </p:nvSpPr>
        <p:spPr>
          <a:xfrm rot="5400000">
            <a:off x="3240797" y="980968"/>
            <a:ext cx="247588" cy="5016500"/>
          </a:xfrm>
          <a:prstGeom prst="leftBracket">
            <a:avLst>
              <a:gd name="adj" fmla="val 2784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コンテンツ プレースホルダー 2">
            <a:extLst>
              <a:ext uri="{FF2B5EF4-FFF2-40B4-BE49-F238E27FC236}">
                <a16:creationId xmlns:a16="http://schemas.microsoft.com/office/drawing/2014/main" xmlns="" id="{D34CE937-662A-490A-8F1D-528F19FB90B4}"/>
              </a:ext>
            </a:extLst>
          </p:cNvPr>
          <p:cNvSpPr txBox="1">
            <a:spLocks/>
          </p:cNvSpPr>
          <p:nvPr/>
        </p:nvSpPr>
        <p:spPr>
          <a:xfrm>
            <a:off x="6461552" y="2036922"/>
            <a:ext cx="4803784" cy="4851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en-US" altLang="ja-JP" sz="1900" dirty="0">
                <a:highlight>
                  <a:srgbClr val="FFCCFF"/>
                </a:highlight>
              </a:rPr>
              <a:t>｢</a:t>
            </a:r>
            <a:r>
              <a:rPr lang="ja-JP" altLang="en-US" sz="1900" dirty="0">
                <a:highlight>
                  <a:srgbClr val="FFCCFF"/>
                </a:highlight>
              </a:rPr>
              <a:t>退会給付金</a:t>
            </a:r>
            <a:r>
              <a:rPr lang="en-US" altLang="ja-JP" sz="1900" dirty="0">
                <a:highlight>
                  <a:srgbClr val="FFCCFF"/>
                </a:highlight>
              </a:rPr>
              <a:t>｣ </a:t>
            </a:r>
            <a:r>
              <a:rPr lang="ja-JP" altLang="en-US" sz="1900" dirty="0">
                <a:highlight>
                  <a:srgbClr val="FFCCFF"/>
                </a:highlight>
              </a:rPr>
              <a:t>　＜　基準掛金　</a:t>
            </a:r>
            <a:endParaRPr lang="en-US" altLang="ja-JP" sz="1900" dirty="0">
              <a:highlight>
                <a:srgbClr val="FFCCFF"/>
              </a:highlight>
            </a:endParaRPr>
          </a:p>
          <a:p>
            <a:pPr marL="0" indent="0" algn="ctr">
              <a:buFont typeface="Arial" panose="020B0604020202020204" pitchFamily="34" charset="0"/>
              <a:buNone/>
            </a:pPr>
            <a:r>
              <a:rPr lang="ja-JP" altLang="en-US" sz="1900" dirty="0"/>
              <a:t>→不足分を振込んでいただきます。</a:t>
            </a:r>
            <a:endParaRPr lang="en-US" altLang="ja-JP" sz="1000" dirty="0"/>
          </a:p>
          <a:p>
            <a:pPr marL="0" indent="0">
              <a:buFont typeface="Arial" panose="020B0604020202020204" pitchFamily="34" charset="0"/>
              <a:buNone/>
            </a:pPr>
            <a:r>
              <a:rPr lang="ja-JP" altLang="en-US" sz="1000" dirty="0"/>
              <a:t>　　　　　</a:t>
            </a:r>
            <a:r>
              <a:rPr lang="en-US" altLang="ja-JP" sz="1000" dirty="0"/>
              <a:t>(</a:t>
            </a:r>
            <a:r>
              <a:rPr lang="ja-JP" altLang="en-US" sz="1000" dirty="0">
                <a:solidFill>
                  <a:srgbClr val="FF0000"/>
                </a:solidFill>
              </a:rPr>
              <a:t>納入期限：退職日の翌日から </a:t>
            </a:r>
            <a:r>
              <a:rPr lang="en-US" altLang="ja-JP" sz="1000" dirty="0">
                <a:solidFill>
                  <a:srgbClr val="FF0000"/>
                </a:solidFill>
              </a:rPr>
              <a:t>60 </a:t>
            </a:r>
            <a:r>
              <a:rPr lang="ja-JP" altLang="en-US" sz="1000" dirty="0">
                <a:solidFill>
                  <a:srgbClr val="FF0000"/>
                </a:solidFill>
              </a:rPr>
              <a:t>日以内</a:t>
            </a:r>
            <a:r>
              <a:rPr lang="ja-JP" altLang="en-US" sz="1000" dirty="0"/>
              <a:t>）</a:t>
            </a:r>
            <a:endParaRPr lang="en-US" altLang="ja-JP" sz="1000" dirty="0"/>
          </a:p>
          <a:p>
            <a:pPr marL="0" indent="0">
              <a:buFont typeface="Arial" panose="020B0604020202020204" pitchFamily="34" charset="0"/>
              <a:buNone/>
            </a:pPr>
            <a:endParaRPr lang="en-US" altLang="ja-JP" sz="1000" dirty="0"/>
          </a:p>
          <a:p>
            <a:pPr marL="0" indent="0">
              <a:buNone/>
            </a:pPr>
            <a:endParaRPr lang="ja-JP" altLang="en-US" sz="2000" dirty="0"/>
          </a:p>
        </p:txBody>
      </p:sp>
      <p:sp>
        <p:nvSpPr>
          <p:cNvPr id="12" name="正方形/長方形 11">
            <a:extLst>
              <a:ext uri="{FF2B5EF4-FFF2-40B4-BE49-F238E27FC236}">
                <a16:creationId xmlns:a16="http://schemas.microsoft.com/office/drawing/2014/main" xmlns="" id="{E8D1FB9B-B6E7-4753-9B18-96AEF94A0284}"/>
              </a:ext>
            </a:extLst>
          </p:cNvPr>
          <p:cNvSpPr/>
          <p:nvPr/>
        </p:nvSpPr>
        <p:spPr>
          <a:xfrm>
            <a:off x="6694385" y="3592405"/>
            <a:ext cx="1802736" cy="42435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充当</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xmlns="" id="{0A2BC650-E1BC-4E3A-99BF-ED09472CC1CF}"/>
              </a:ext>
            </a:extLst>
          </p:cNvPr>
          <p:cNvSpPr/>
          <p:nvPr/>
        </p:nvSpPr>
        <p:spPr>
          <a:xfrm>
            <a:off x="8506903" y="3592105"/>
            <a:ext cx="2392219" cy="4220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不足分▲</a:t>
            </a:r>
            <a:r>
              <a:rPr kumimoji="1" lang="en-US" altLang="ja-JP" sz="1400" dirty="0">
                <a:solidFill>
                  <a:schemeClr val="tx1"/>
                </a:solidFill>
              </a:rPr>
              <a:t>175,000</a:t>
            </a:r>
            <a:r>
              <a:rPr kumimoji="1" lang="ja-JP" altLang="en-US" sz="1400" dirty="0">
                <a:solidFill>
                  <a:schemeClr val="tx1"/>
                </a:solidFill>
              </a:rPr>
              <a:t>円を納めてください。</a:t>
            </a:r>
          </a:p>
        </p:txBody>
      </p:sp>
      <p:sp>
        <p:nvSpPr>
          <p:cNvPr id="14" name="左大かっこ 13">
            <a:extLst>
              <a:ext uri="{FF2B5EF4-FFF2-40B4-BE49-F238E27FC236}">
                <a16:creationId xmlns:a16="http://schemas.microsoft.com/office/drawing/2014/main" xmlns="" id="{99F0774A-3079-4D0C-93DB-CF2B13F12EAD}"/>
              </a:ext>
            </a:extLst>
          </p:cNvPr>
          <p:cNvSpPr/>
          <p:nvPr/>
        </p:nvSpPr>
        <p:spPr>
          <a:xfrm rot="5400000">
            <a:off x="7467768" y="2532177"/>
            <a:ext cx="275534" cy="1802736"/>
          </a:xfrm>
          <a:prstGeom prst="leftBracket">
            <a:avLst>
              <a:gd name="adj" fmla="val 2784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2871162" y="3074182"/>
            <a:ext cx="986857" cy="461665"/>
          </a:xfrm>
          <a:prstGeom prst="rect">
            <a:avLst/>
          </a:prstGeom>
          <a:solidFill>
            <a:schemeClr val="bg1"/>
          </a:solidFill>
        </p:spPr>
        <p:txBody>
          <a:bodyPr wrap="square" rtlCol="0">
            <a:spAutoFit/>
          </a:bodyPr>
          <a:lstStyle/>
          <a:p>
            <a:pPr algn="ctr"/>
            <a:r>
              <a:rPr kumimoji="1" lang="ja-JP" altLang="en-US" sz="1200" dirty="0"/>
              <a:t>退会給付金</a:t>
            </a:r>
            <a:r>
              <a:rPr kumimoji="1" lang="en-US" altLang="ja-JP" sz="1200" dirty="0"/>
              <a:t>800,000</a:t>
            </a:r>
            <a:r>
              <a:rPr kumimoji="1" lang="ja-JP" altLang="en-US" sz="1200" dirty="0"/>
              <a:t>円</a:t>
            </a:r>
            <a:endParaRPr kumimoji="1" lang="en-US" altLang="ja-JP" sz="1200" dirty="0"/>
          </a:p>
        </p:txBody>
      </p:sp>
      <p:sp>
        <p:nvSpPr>
          <p:cNvPr id="16" name="テキスト ボックス 15">
            <a:extLst>
              <a:ext uri="{FF2B5EF4-FFF2-40B4-BE49-F238E27FC236}">
                <a16:creationId xmlns:a16="http://schemas.microsoft.com/office/drawing/2014/main" xmlns="" id="{A3BE1358-FCD0-4665-A5FC-CE9BCB434C22}"/>
              </a:ext>
            </a:extLst>
          </p:cNvPr>
          <p:cNvSpPr txBox="1"/>
          <p:nvPr/>
        </p:nvSpPr>
        <p:spPr>
          <a:xfrm>
            <a:off x="7047046" y="3064945"/>
            <a:ext cx="986857" cy="461665"/>
          </a:xfrm>
          <a:prstGeom prst="rect">
            <a:avLst/>
          </a:prstGeom>
          <a:solidFill>
            <a:schemeClr val="bg1"/>
          </a:solidFill>
        </p:spPr>
        <p:txBody>
          <a:bodyPr wrap="square" rtlCol="0">
            <a:spAutoFit/>
          </a:bodyPr>
          <a:lstStyle/>
          <a:p>
            <a:pPr algn="ctr"/>
            <a:r>
              <a:rPr kumimoji="1" lang="ja-JP" altLang="en-US" sz="1200" dirty="0"/>
              <a:t>退会給付金</a:t>
            </a:r>
            <a:r>
              <a:rPr lang="en-US" altLang="ja-JP" sz="1200" dirty="0"/>
              <a:t>5</a:t>
            </a:r>
            <a:r>
              <a:rPr kumimoji="1" lang="en-US" altLang="ja-JP" sz="1200" dirty="0"/>
              <a:t>00,000</a:t>
            </a:r>
            <a:r>
              <a:rPr kumimoji="1" lang="ja-JP" altLang="en-US" sz="1200" dirty="0"/>
              <a:t>円</a:t>
            </a:r>
            <a:endParaRPr kumimoji="1" lang="en-US" altLang="ja-JP" sz="1200" dirty="0"/>
          </a:p>
        </p:txBody>
      </p:sp>
      <p:sp>
        <p:nvSpPr>
          <p:cNvPr id="17" name="右中かっこ 16">
            <a:extLst>
              <a:ext uri="{FF2B5EF4-FFF2-40B4-BE49-F238E27FC236}">
                <a16:creationId xmlns:a16="http://schemas.microsoft.com/office/drawing/2014/main" xmlns="" id="{530FF19E-1093-40D2-A79B-AABB4788AA0C}"/>
              </a:ext>
            </a:extLst>
          </p:cNvPr>
          <p:cNvSpPr/>
          <p:nvPr/>
        </p:nvSpPr>
        <p:spPr>
          <a:xfrm rot="5400000">
            <a:off x="2009000" y="2886350"/>
            <a:ext cx="318962" cy="2624280"/>
          </a:xfrm>
          <a:prstGeom prst="rightBrace">
            <a:avLst>
              <a:gd name="adj1" fmla="val 1067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右中かっこ 18">
            <a:extLst>
              <a:ext uri="{FF2B5EF4-FFF2-40B4-BE49-F238E27FC236}">
                <a16:creationId xmlns:a16="http://schemas.microsoft.com/office/drawing/2014/main" xmlns="" id="{1F6527BE-D38F-4801-AECE-622EC8605C46}"/>
              </a:ext>
            </a:extLst>
          </p:cNvPr>
          <p:cNvSpPr/>
          <p:nvPr/>
        </p:nvSpPr>
        <p:spPr>
          <a:xfrm rot="5400000">
            <a:off x="8642163" y="2058053"/>
            <a:ext cx="318962" cy="4194955"/>
          </a:xfrm>
          <a:prstGeom prst="rightBrace">
            <a:avLst>
              <a:gd name="adj1" fmla="val 1067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xmlns="" id="{5A2A0CCF-19DA-4093-9262-8E40413122F4}"/>
              </a:ext>
            </a:extLst>
          </p:cNvPr>
          <p:cNvSpPr txBox="1"/>
          <p:nvPr/>
        </p:nvSpPr>
        <p:spPr>
          <a:xfrm>
            <a:off x="7538133" y="4315012"/>
            <a:ext cx="2392219" cy="276999"/>
          </a:xfrm>
          <a:prstGeom prst="rect">
            <a:avLst/>
          </a:prstGeom>
          <a:solidFill>
            <a:schemeClr val="bg1"/>
          </a:solidFill>
        </p:spPr>
        <p:txBody>
          <a:bodyPr wrap="square" rtlCol="0">
            <a:spAutoFit/>
          </a:bodyPr>
          <a:lstStyle/>
          <a:p>
            <a:pPr algn="ctr"/>
            <a:r>
              <a:rPr kumimoji="1" lang="ja-JP" altLang="en-US" sz="1200" dirty="0"/>
              <a:t>基準掛金</a:t>
            </a:r>
            <a:r>
              <a:rPr kumimoji="1" lang="en-US" altLang="ja-JP" sz="1200" dirty="0"/>
              <a:t>60</a:t>
            </a:r>
            <a:r>
              <a:rPr kumimoji="1" lang="ja-JP" altLang="en-US" sz="1200" dirty="0"/>
              <a:t>歳　</a:t>
            </a:r>
            <a:r>
              <a:rPr kumimoji="1" lang="en-US" altLang="ja-JP" sz="1200" dirty="0"/>
              <a:t>675,000</a:t>
            </a:r>
            <a:r>
              <a:rPr kumimoji="1" lang="ja-JP" altLang="en-US" sz="1200" dirty="0"/>
              <a:t>円</a:t>
            </a:r>
            <a:endParaRPr kumimoji="1" lang="en-US" altLang="ja-JP" sz="1200" dirty="0"/>
          </a:p>
        </p:txBody>
      </p:sp>
      <p:sp>
        <p:nvSpPr>
          <p:cNvPr id="21" name="テキスト ボックス 20">
            <a:extLst>
              <a:ext uri="{FF2B5EF4-FFF2-40B4-BE49-F238E27FC236}">
                <a16:creationId xmlns:a16="http://schemas.microsoft.com/office/drawing/2014/main" xmlns="" id="{EC8161BD-BC13-4E9C-B838-D88AE3433511}"/>
              </a:ext>
            </a:extLst>
          </p:cNvPr>
          <p:cNvSpPr txBox="1"/>
          <p:nvPr/>
        </p:nvSpPr>
        <p:spPr>
          <a:xfrm>
            <a:off x="840827" y="5195619"/>
            <a:ext cx="10169237" cy="1077218"/>
          </a:xfrm>
          <a:prstGeom prst="rect">
            <a:avLst/>
          </a:prstGeom>
          <a:noFill/>
        </p:spPr>
        <p:txBody>
          <a:bodyPr wrap="square" rtlCol="0">
            <a:spAutoFit/>
          </a:bodyPr>
          <a:lstStyle/>
          <a:p>
            <a:pPr marL="0" indent="0">
              <a:buNone/>
            </a:pPr>
            <a:r>
              <a:rPr lang="ja-JP" altLang="en-US" sz="1600" dirty="0"/>
              <a:t>この基準掛金額は，相互扶助を基本理念として各種事業の財源としております。</a:t>
            </a:r>
            <a:endParaRPr lang="en-US" altLang="ja-JP" sz="1600" dirty="0"/>
          </a:p>
          <a:p>
            <a:pPr marL="0" indent="0">
              <a:buNone/>
            </a:pPr>
            <a:r>
              <a:rPr lang="ja-JP" altLang="en-US" sz="1600" dirty="0"/>
              <a:t>したがって，</a:t>
            </a:r>
            <a:r>
              <a:rPr lang="ja-JP" altLang="en-US" sz="1600" b="1" u="sng" dirty="0">
                <a:solidFill>
                  <a:srgbClr val="FF0000"/>
                </a:solidFill>
              </a:rPr>
              <a:t>加入後の脱退及び基準掛金の還付はできませんので御承知ください。</a:t>
            </a:r>
            <a:endParaRPr lang="en-US" altLang="ja-JP" sz="1600" b="1" u="sng" dirty="0">
              <a:solidFill>
                <a:srgbClr val="FF0000"/>
              </a:solidFill>
            </a:endParaRPr>
          </a:p>
          <a:p>
            <a:pPr marL="0" indent="0">
              <a:buNone/>
            </a:pPr>
            <a:endParaRPr lang="en-US" altLang="ja-JP" sz="1600" dirty="0"/>
          </a:p>
          <a:p>
            <a:endParaRPr kumimoji="1" lang="ja-JP" altLang="en-US" sz="1600" dirty="0"/>
          </a:p>
        </p:txBody>
      </p:sp>
      <p:sp>
        <p:nvSpPr>
          <p:cNvPr id="24" name="正方形/長方形 23">
            <a:extLst>
              <a:ext uri="{FF2B5EF4-FFF2-40B4-BE49-F238E27FC236}">
                <a16:creationId xmlns:a16="http://schemas.microsoft.com/office/drawing/2014/main" xmlns="" id="{FAB18F58-A5A2-45E6-A492-328693B4F5A3}"/>
              </a:ext>
            </a:extLst>
          </p:cNvPr>
          <p:cNvSpPr/>
          <p:nvPr/>
        </p:nvSpPr>
        <p:spPr>
          <a:xfrm>
            <a:off x="748145" y="1925881"/>
            <a:ext cx="5261154" cy="286609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xmlns="" id="{1D2659DB-295D-4178-9DCC-08D1F3E5206F}"/>
              </a:ext>
            </a:extLst>
          </p:cNvPr>
          <p:cNvSpPr/>
          <p:nvPr/>
        </p:nvSpPr>
        <p:spPr>
          <a:xfrm>
            <a:off x="6373090" y="1925881"/>
            <a:ext cx="4980709" cy="2866094"/>
          </a:xfrm>
          <a:prstGeom prst="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コンテンツ プレースホルダー 2">
            <a:extLst>
              <a:ext uri="{FF2B5EF4-FFF2-40B4-BE49-F238E27FC236}">
                <a16:creationId xmlns:a16="http://schemas.microsoft.com/office/drawing/2014/main" xmlns="" id="{749BC944-10E2-4571-9ADA-3E4B34BD2CA6}"/>
              </a:ext>
            </a:extLst>
          </p:cNvPr>
          <p:cNvSpPr txBox="1">
            <a:spLocks/>
          </p:cNvSpPr>
          <p:nvPr/>
        </p:nvSpPr>
        <p:spPr>
          <a:xfrm>
            <a:off x="867926" y="2036922"/>
            <a:ext cx="4803784" cy="4851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1900" dirty="0">
                <a:solidFill>
                  <a:schemeClr val="tx1"/>
                </a:solidFill>
                <a:highlight>
                  <a:srgbClr val="99FF99"/>
                </a:highlight>
              </a:rPr>
              <a:t>｢</a:t>
            </a:r>
            <a:r>
              <a:rPr lang="ja-JP" altLang="en-US" sz="1900" dirty="0">
                <a:solidFill>
                  <a:schemeClr val="tx1"/>
                </a:solidFill>
                <a:highlight>
                  <a:srgbClr val="99FF99"/>
                </a:highlight>
              </a:rPr>
              <a:t>退会給付金</a:t>
            </a:r>
            <a:r>
              <a:rPr lang="en-US" altLang="ja-JP" sz="1900" dirty="0">
                <a:solidFill>
                  <a:schemeClr val="tx1"/>
                </a:solidFill>
                <a:highlight>
                  <a:srgbClr val="99FF99"/>
                </a:highlight>
              </a:rPr>
              <a:t>｣</a:t>
            </a:r>
            <a:r>
              <a:rPr lang="ja-JP" altLang="en-US" sz="1900" dirty="0">
                <a:solidFill>
                  <a:schemeClr val="tx1"/>
                </a:solidFill>
                <a:highlight>
                  <a:srgbClr val="99FF99"/>
                </a:highlight>
              </a:rPr>
              <a:t>　</a:t>
            </a:r>
            <a:r>
              <a:rPr lang="en-US" altLang="ja-JP" sz="1900" dirty="0">
                <a:solidFill>
                  <a:schemeClr val="tx1"/>
                </a:solidFill>
                <a:highlight>
                  <a:srgbClr val="99FF99"/>
                </a:highlight>
              </a:rPr>
              <a:t> </a:t>
            </a:r>
            <a:r>
              <a:rPr lang="ja-JP" altLang="en-US" sz="1900" dirty="0">
                <a:solidFill>
                  <a:schemeClr val="tx1"/>
                </a:solidFill>
                <a:highlight>
                  <a:srgbClr val="99FF99"/>
                </a:highlight>
              </a:rPr>
              <a:t>＞　基準掛金　</a:t>
            </a:r>
            <a:endParaRPr lang="en-US" altLang="ja-JP" sz="1900" dirty="0">
              <a:solidFill>
                <a:schemeClr val="tx1"/>
              </a:solidFill>
              <a:highlight>
                <a:srgbClr val="99FF99"/>
              </a:highlight>
            </a:endParaRPr>
          </a:p>
          <a:p>
            <a:pPr marL="0" indent="0" algn="ctr">
              <a:buNone/>
            </a:pPr>
            <a:r>
              <a:rPr lang="ja-JP" altLang="en-US" sz="1900" dirty="0">
                <a:solidFill>
                  <a:schemeClr val="tx1"/>
                </a:solidFill>
              </a:rPr>
              <a:t>→充当後の残額を給付します</a:t>
            </a:r>
            <a:r>
              <a:rPr lang="en-US" altLang="ja-JP" sz="1900" dirty="0">
                <a:solidFill>
                  <a:schemeClr val="tx1"/>
                </a:solidFill>
              </a:rPr>
              <a:t>｡</a:t>
            </a:r>
          </a:p>
          <a:p>
            <a:pPr marL="0" indent="0">
              <a:buFont typeface="Arial" panose="020B0604020202020204" pitchFamily="34" charset="0"/>
              <a:buNone/>
            </a:pPr>
            <a:endParaRPr lang="en-US" altLang="ja-JP" sz="1000" dirty="0"/>
          </a:p>
          <a:p>
            <a:pPr marL="0" indent="0">
              <a:buNone/>
            </a:pPr>
            <a:endParaRPr lang="ja-JP" altLang="en-US" sz="2000" dirty="0"/>
          </a:p>
        </p:txBody>
      </p:sp>
      <p:sp>
        <p:nvSpPr>
          <p:cNvPr id="27" name="テキスト ボックス 26">
            <a:extLst>
              <a:ext uri="{FF2B5EF4-FFF2-40B4-BE49-F238E27FC236}">
                <a16:creationId xmlns:a16="http://schemas.microsoft.com/office/drawing/2014/main" xmlns="" id="{78917300-21D6-44C5-82F0-F2A287EDD2AD}"/>
              </a:ext>
            </a:extLst>
          </p:cNvPr>
          <p:cNvSpPr txBox="1"/>
          <p:nvPr/>
        </p:nvSpPr>
        <p:spPr>
          <a:xfrm>
            <a:off x="926664" y="6100383"/>
            <a:ext cx="5029860" cy="430887"/>
          </a:xfrm>
          <a:prstGeom prst="rect">
            <a:avLst/>
          </a:prstGeom>
          <a:solidFill>
            <a:schemeClr val="accent1">
              <a:lumMod val="40000"/>
              <a:lumOff val="60000"/>
            </a:schemeClr>
          </a:solidFill>
        </p:spPr>
        <p:txBody>
          <a:bodyPr wrap="square" rtlCol="0">
            <a:spAutoFit/>
          </a:bodyPr>
          <a:lstStyle/>
          <a:p>
            <a:r>
              <a:rPr kumimoji="1" lang="ja-JP" altLang="en-US" sz="2200" dirty="0"/>
              <a:t>○加入者には５月中旬に関係書類送付</a:t>
            </a:r>
            <a:endParaRPr kumimoji="1" lang="en-US" altLang="ja-JP" sz="2200" dirty="0"/>
          </a:p>
        </p:txBody>
      </p:sp>
      <p:sp>
        <p:nvSpPr>
          <p:cNvPr id="15" name="スライド番号プレースホルダー 14">
            <a:extLst>
              <a:ext uri="{FF2B5EF4-FFF2-40B4-BE49-F238E27FC236}">
                <a16:creationId xmlns:a16="http://schemas.microsoft.com/office/drawing/2014/main" xmlns="" id="{2E8193C2-6A8E-47D8-8DDD-BF4FE3E45697}"/>
              </a:ext>
            </a:extLst>
          </p:cNvPr>
          <p:cNvSpPr>
            <a:spLocks noGrp="1"/>
          </p:cNvSpPr>
          <p:nvPr>
            <p:ph type="sldNum" sz="quarter" idx="12"/>
          </p:nvPr>
        </p:nvSpPr>
        <p:spPr/>
        <p:txBody>
          <a:bodyPr/>
          <a:lstStyle/>
          <a:p>
            <a:fld id="{4F4F5B68-5971-4DD5-9BAE-CFB197CB6D3D}" type="slidenum">
              <a:rPr kumimoji="1" lang="ja-JP" altLang="en-US" smtClean="0"/>
              <a:t>12</a:t>
            </a:fld>
            <a:endParaRPr kumimoji="1" lang="ja-JP" altLang="en-US"/>
          </a:p>
        </p:txBody>
      </p:sp>
      <p:pic>
        <p:nvPicPr>
          <p:cNvPr id="2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4668" y="182245"/>
            <a:ext cx="609600" cy="609600"/>
          </a:xfrm>
          <a:prstGeom prst="rect">
            <a:avLst/>
          </a:prstGeom>
        </p:spPr>
      </p:pic>
    </p:spTree>
    <p:extLst>
      <p:ext uri="{BB962C8B-B14F-4D97-AF65-F5344CB8AC3E}">
        <p14:creationId xmlns:p14="http://schemas.microsoft.com/office/powerpoint/2010/main" val="1784360361"/>
      </p:ext>
    </p:extLst>
  </p:cSld>
  <p:clrMapOvr>
    <a:masterClrMapping/>
  </p:clrMapOvr>
  <mc:AlternateContent xmlns:mc="http://schemas.openxmlformats.org/markup-compatibility/2006" xmlns:p14="http://schemas.microsoft.com/office/powerpoint/2010/main">
    <mc:Choice Requires="p14">
      <p:transition spd="slow" p14:dur="2000" advTm="41000"/>
    </mc:Choice>
    <mc:Fallback xmlns="">
      <p:transition spd="slow" advTm="4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122"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908C55C4-6AEC-4AC5-983B-B0563CC523C2}"/>
              </a:ext>
            </a:extLst>
          </p:cNvPr>
          <p:cNvPicPr>
            <a:picLocks noChangeAspect="1"/>
          </p:cNvPicPr>
          <p:nvPr/>
        </p:nvPicPr>
        <p:blipFill rotWithShape="1">
          <a:blip r:embed="rId5"/>
          <a:srcRect l="2728" t="22491" r="47273" b="12323"/>
          <a:stretch/>
        </p:blipFill>
        <p:spPr>
          <a:xfrm>
            <a:off x="2442494" y="1072377"/>
            <a:ext cx="7670572" cy="5625087"/>
          </a:xfrm>
          <a:prstGeom prst="rect">
            <a:avLst/>
          </a:prstGeom>
        </p:spPr>
      </p:pic>
      <p:sp>
        <p:nvSpPr>
          <p:cNvPr id="2" name="タイトル 1">
            <a:extLst>
              <a:ext uri="{FF2B5EF4-FFF2-40B4-BE49-F238E27FC236}">
                <a16:creationId xmlns:a16="http://schemas.microsoft.com/office/drawing/2014/main" xmlns="" id="{83D7BBA5-1133-4ADB-9CBB-DD08AF0B1725}"/>
              </a:ext>
            </a:extLst>
          </p:cNvPr>
          <p:cNvSpPr>
            <a:spLocks noGrp="1"/>
          </p:cNvSpPr>
          <p:nvPr>
            <p:ph type="title"/>
          </p:nvPr>
        </p:nvSpPr>
        <p:spPr>
          <a:xfrm>
            <a:off x="838200" y="365125"/>
            <a:ext cx="10548000" cy="612000"/>
          </a:xfrm>
          <a:solidFill>
            <a:srgbClr val="7030A0"/>
          </a:solidFill>
          <a:scene3d>
            <a:camera prst="orthographicFront"/>
            <a:lightRig rig="threePt" dir="t"/>
          </a:scene3d>
          <a:sp3d>
            <a:bevelT/>
          </a:sp3d>
        </p:spPr>
        <p:txBody>
          <a:bodyPr tIns="72000">
            <a:normAutofit fontScale="90000"/>
          </a:bodyPr>
          <a:lstStyle/>
          <a:p>
            <a:pPr algn="ctr"/>
            <a:r>
              <a:rPr kumimoji="1" lang="ja-JP" altLang="en-US" sz="4000" b="1" dirty="0">
                <a:solidFill>
                  <a:schemeClr val="bg1"/>
                </a:solidFill>
              </a:rPr>
              <a:t>退職後のフロー図</a:t>
            </a:r>
          </a:p>
        </p:txBody>
      </p:sp>
      <p:sp>
        <p:nvSpPr>
          <p:cNvPr id="10" name="正方形/長方形 9">
            <a:extLst>
              <a:ext uri="{FF2B5EF4-FFF2-40B4-BE49-F238E27FC236}">
                <a16:creationId xmlns:a16="http://schemas.microsoft.com/office/drawing/2014/main" xmlns="" id="{56AF96B1-309B-443F-9B63-281ABA8694AA}"/>
              </a:ext>
            </a:extLst>
          </p:cNvPr>
          <p:cNvSpPr/>
          <p:nvPr/>
        </p:nvSpPr>
        <p:spPr>
          <a:xfrm>
            <a:off x="2488486" y="5110881"/>
            <a:ext cx="7560000" cy="6208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E56B8A88-8247-4D9C-A09E-72BE736DF14B}"/>
              </a:ext>
            </a:extLst>
          </p:cNvPr>
          <p:cNvSpPr txBox="1"/>
          <p:nvPr/>
        </p:nvSpPr>
        <p:spPr>
          <a:xfrm>
            <a:off x="8796359" y="1376524"/>
            <a:ext cx="2844000" cy="584775"/>
          </a:xfrm>
          <a:prstGeom prst="rect">
            <a:avLst/>
          </a:prstGeom>
          <a:noFill/>
          <a:ln>
            <a:solidFill>
              <a:srgbClr val="FF0000"/>
            </a:solidFill>
          </a:ln>
        </p:spPr>
        <p:txBody>
          <a:bodyPr wrap="square" rtlCol="0">
            <a:spAutoFit/>
          </a:bodyPr>
          <a:lstStyle/>
          <a:p>
            <a:r>
              <a:rPr lang="ja-JP" altLang="en-US" sz="1600" dirty="0"/>
              <a:t>この動画では，赤枠内の書類の説明が終了しました。</a:t>
            </a:r>
            <a:endParaRPr kumimoji="1" lang="ja-JP" altLang="en-US" sz="1600" dirty="0"/>
          </a:p>
        </p:txBody>
      </p:sp>
      <p:sp>
        <p:nvSpPr>
          <p:cNvPr id="16" name="吹き出し: 線 15">
            <a:extLst>
              <a:ext uri="{FF2B5EF4-FFF2-40B4-BE49-F238E27FC236}">
                <a16:creationId xmlns:a16="http://schemas.microsoft.com/office/drawing/2014/main" xmlns="" id="{BFE1567F-1403-4A74-A7AD-180A19542205}"/>
              </a:ext>
            </a:extLst>
          </p:cNvPr>
          <p:cNvSpPr/>
          <p:nvPr/>
        </p:nvSpPr>
        <p:spPr>
          <a:xfrm>
            <a:off x="564821" y="2034979"/>
            <a:ext cx="2772000" cy="1188000"/>
          </a:xfrm>
          <a:prstGeom prst="borderCallout1">
            <a:avLst>
              <a:gd name="adj1" fmla="val 45096"/>
              <a:gd name="adj2" fmla="val 102089"/>
              <a:gd name="adj3" fmla="val 59789"/>
              <a:gd name="adj4" fmla="val 118848"/>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dirty="0">
                <a:solidFill>
                  <a:schemeClr val="tx1"/>
                </a:solidFill>
              </a:rPr>
              <a:t>こちらに該当する方の説明は，「互助資料３　退職後の再加入」で解説します。</a:t>
            </a:r>
            <a:endParaRPr lang="en-US" altLang="ja-JP" sz="1400" dirty="0">
              <a:solidFill>
                <a:schemeClr val="tx1"/>
              </a:solidFill>
            </a:endParaRPr>
          </a:p>
          <a:p>
            <a:pPr algn="ctr"/>
            <a:endParaRPr lang="en-US" altLang="ja-JP" sz="900" dirty="0">
              <a:solidFill>
                <a:schemeClr val="tx1"/>
              </a:solidFill>
            </a:endParaRPr>
          </a:p>
          <a:p>
            <a:pPr algn="ctr"/>
            <a:r>
              <a:rPr lang="ja-JP" altLang="en-US" sz="1200" dirty="0">
                <a:solidFill>
                  <a:schemeClr val="tx1"/>
                </a:solidFill>
              </a:rPr>
              <a:t>関係書類はこちら</a:t>
            </a:r>
            <a:endParaRPr kumimoji="1" lang="en-US" altLang="ja-JP" sz="1200" dirty="0">
              <a:solidFill>
                <a:schemeClr val="tx1"/>
              </a:solidFill>
            </a:endParaRPr>
          </a:p>
        </p:txBody>
      </p:sp>
      <p:sp>
        <p:nvSpPr>
          <p:cNvPr id="17" name="正方形/長方形 16">
            <a:extLst>
              <a:ext uri="{FF2B5EF4-FFF2-40B4-BE49-F238E27FC236}">
                <a16:creationId xmlns:a16="http://schemas.microsoft.com/office/drawing/2014/main" xmlns="" id="{677614F5-F8E3-4FEF-B1F0-602FE8E5FE17}"/>
              </a:ext>
            </a:extLst>
          </p:cNvPr>
          <p:cNvSpPr/>
          <p:nvPr/>
        </p:nvSpPr>
        <p:spPr>
          <a:xfrm>
            <a:off x="3975730" y="2284578"/>
            <a:ext cx="1764000" cy="792000"/>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xmlns="" id="{616E8398-A2E3-4B0A-BEC1-8AF328DAE8E6}"/>
              </a:ext>
            </a:extLst>
          </p:cNvPr>
          <p:cNvCxnSpPr>
            <a:cxnSpLocks/>
          </p:cNvCxnSpPr>
          <p:nvPr/>
        </p:nvCxnSpPr>
        <p:spPr>
          <a:xfrm>
            <a:off x="1324505" y="3121886"/>
            <a:ext cx="1237673" cy="0"/>
          </a:xfrm>
          <a:prstGeom prst="line">
            <a:avLst/>
          </a:prstGeom>
          <a:ln w="19050">
            <a:solidFill>
              <a:srgbClr val="FF99FF"/>
            </a:solidFill>
          </a:ln>
        </p:spPr>
        <p:style>
          <a:lnRef idx="1">
            <a:schemeClr val="accent1"/>
          </a:lnRef>
          <a:fillRef idx="0">
            <a:schemeClr val="accent1"/>
          </a:fillRef>
          <a:effectRef idx="0">
            <a:schemeClr val="accent1"/>
          </a:effectRef>
          <a:fontRef idx="minor">
            <a:schemeClr val="tx1"/>
          </a:fontRef>
        </p:style>
      </p:cxnSp>
      <p:sp>
        <p:nvSpPr>
          <p:cNvPr id="13" name="矢印: 折線 12">
            <a:extLst>
              <a:ext uri="{FF2B5EF4-FFF2-40B4-BE49-F238E27FC236}">
                <a16:creationId xmlns:a16="http://schemas.microsoft.com/office/drawing/2014/main" xmlns="" id="{9F0696BF-F82E-4210-B570-F9673025693B}"/>
              </a:ext>
            </a:extLst>
          </p:cNvPr>
          <p:cNvSpPr/>
          <p:nvPr/>
        </p:nvSpPr>
        <p:spPr>
          <a:xfrm flipV="1">
            <a:off x="1823656" y="3158325"/>
            <a:ext cx="618838" cy="3066984"/>
          </a:xfrm>
          <a:prstGeom prst="bentArrow">
            <a:avLst>
              <a:gd name="adj1" fmla="val 4233"/>
              <a:gd name="adj2" fmla="val 9935"/>
              <a:gd name="adj3" fmla="val 27780"/>
              <a:gd name="adj4" fmla="val 32321"/>
            </a:avLst>
          </a:prstGeom>
          <a:solidFill>
            <a:srgbClr val="FF99CC"/>
          </a:solidFill>
          <a:ln>
            <a:solidFill>
              <a:srgbClr val="FF99FF"/>
            </a:solidFill>
          </a:ln>
          <a:scene3d>
            <a:camera prst="orthographicFront">
              <a:rot lat="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正方形/長方形 17">
            <a:extLst>
              <a:ext uri="{FF2B5EF4-FFF2-40B4-BE49-F238E27FC236}">
                <a16:creationId xmlns:a16="http://schemas.microsoft.com/office/drawing/2014/main" xmlns="" id="{FDDF6175-6142-4A31-B0F8-F04C98285F1B}"/>
              </a:ext>
            </a:extLst>
          </p:cNvPr>
          <p:cNvSpPr/>
          <p:nvPr/>
        </p:nvSpPr>
        <p:spPr>
          <a:xfrm>
            <a:off x="2488488" y="5777942"/>
            <a:ext cx="7560000" cy="864000"/>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xmlns="" id="{89F2B1CE-077D-41E6-AC07-2D2603D47931}"/>
              </a:ext>
            </a:extLst>
          </p:cNvPr>
          <p:cNvCxnSpPr>
            <a:cxnSpLocks/>
          </p:cNvCxnSpPr>
          <p:nvPr/>
        </p:nvCxnSpPr>
        <p:spPr>
          <a:xfrm>
            <a:off x="10323967" y="1644644"/>
            <a:ext cx="6013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xmlns="" id="{689AF5C4-1E94-4EAE-A07C-D6EFDF245951}"/>
              </a:ext>
            </a:extLst>
          </p:cNvPr>
          <p:cNvSpPr>
            <a:spLocks noGrp="1"/>
          </p:cNvSpPr>
          <p:nvPr>
            <p:ph type="sldNum" sz="quarter" idx="12"/>
          </p:nvPr>
        </p:nvSpPr>
        <p:spPr/>
        <p:txBody>
          <a:bodyPr/>
          <a:lstStyle/>
          <a:p>
            <a:fld id="{4F4F5B68-5971-4DD5-9BAE-CFB197CB6D3D}" type="slidenum">
              <a:rPr kumimoji="1" lang="ja-JP" altLang="en-US" smtClean="0"/>
              <a:t>13</a:t>
            </a:fld>
            <a:endParaRPr kumimoji="1" lang="ja-JP" altLang="en-US"/>
          </a:p>
        </p:txBody>
      </p:sp>
      <p:sp>
        <p:nvSpPr>
          <p:cNvPr id="20" name="正方形/長方形 19">
            <a:extLst>
              <a:ext uri="{FF2B5EF4-FFF2-40B4-BE49-F238E27FC236}">
                <a16:creationId xmlns:a16="http://schemas.microsoft.com/office/drawing/2014/main" xmlns="" id="{9EE1F7D8-F566-422C-9BFC-83A297BA7463}"/>
              </a:ext>
            </a:extLst>
          </p:cNvPr>
          <p:cNvSpPr/>
          <p:nvPr/>
        </p:nvSpPr>
        <p:spPr>
          <a:xfrm>
            <a:off x="2483384" y="4501772"/>
            <a:ext cx="7560000" cy="576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吹き出し: 線 21">
            <a:extLst>
              <a:ext uri="{FF2B5EF4-FFF2-40B4-BE49-F238E27FC236}">
                <a16:creationId xmlns:a16="http://schemas.microsoft.com/office/drawing/2014/main" xmlns="" id="{BB4818EE-1DD1-4FD2-8C65-07A8404CD718}"/>
              </a:ext>
            </a:extLst>
          </p:cNvPr>
          <p:cNvSpPr/>
          <p:nvPr/>
        </p:nvSpPr>
        <p:spPr>
          <a:xfrm>
            <a:off x="9118375" y="3530249"/>
            <a:ext cx="2844000" cy="800791"/>
          </a:xfrm>
          <a:prstGeom prst="borderCallout1">
            <a:avLst>
              <a:gd name="adj1" fmla="val 108576"/>
              <a:gd name="adj2" fmla="val 50398"/>
              <a:gd name="adj3" fmla="val 141264"/>
              <a:gd name="adj4" fmla="val 35816"/>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退職時の給付金等の説明は，「互助資料１　退職時の手続」で解説します。</a:t>
            </a:r>
            <a:endParaRPr lang="en-US" altLang="ja-JP" sz="1400" dirty="0">
              <a:solidFill>
                <a:schemeClr val="tx1"/>
              </a:solidFill>
            </a:endParaRPr>
          </a:p>
        </p:txBody>
      </p:sp>
      <p:pic>
        <p:nvPicPr>
          <p:cNvPr id="3"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14668" y="262425"/>
            <a:ext cx="609600" cy="609600"/>
          </a:xfrm>
          <a:prstGeom prst="rect">
            <a:avLst/>
          </a:prstGeom>
        </p:spPr>
      </p:pic>
    </p:spTree>
    <p:extLst>
      <p:ext uri="{BB962C8B-B14F-4D97-AF65-F5344CB8AC3E}">
        <p14:creationId xmlns:p14="http://schemas.microsoft.com/office/powerpoint/2010/main" val="813464825"/>
      </p:ext>
    </p:extLst>
  </p:cSld>
  <p:clrMapOvr>
    <a:masterClrMapping/>
  </p:clrMapOvr>
  <mc:AlternateContent xmlns:mc="http://schemas.openxmlformats.org/markup-compatibility/2006" xmlns:p14="http://schemas.microsoft.com/office/powerpoint/2010/main">
    <mc:Choice Requires="p14">
      <p:transition spd="slow" p14:dur="2000" advTm="33000"/>
    </mc:Choice>
    <mc:Fallback xmlns="">
      <p:transition spd="slow"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4800"/>
          </a:xfrm>
          <a:solidFill>
            <a:srgbClr val="00B0F0"/>
          </a:solidFill>
          <a:scene3d>
            <a:camera prst="orthographicFront"/>
            <a:lightRig rig="threePt" dir="t"/>
          </a:scene3d>
          <a:sp3d>
            <a:bevelT/>
          </a:sp3d>
        </p:spPr>
        <p:txBody>
          <a:bodyPr anchor="ctr" anchorCtr="1">
            <a:normAutofit fontScale="90000"/>
          </a:bodyPr>
          <a:lstStyle/>
          <a:p>
            <a:r>
              <a:rPr lang="ja-JP" altLang="en-US" b="1" dirty="0"/>
              <a:t>退職医療制度</a:t>
            </a:r>
            <a:endParaRPr kumimoji="1" lang="ja-JP" altLang="en-US" b="1" dirty="0"/>
          </a:p>
        </p:txBody>
      </p:sp>
      <p:sp>
        <p:nvSpPr>
          <p:cNvPr id="3" name="コンテンツ プレースホルダー 2"/>
          <p:cNvSpPr>
            <a:spLocks noGrp="1"/>
          </p:cNvSpPr>
          <p:nvPr>
            <p:ph idx="1"/>
          </p:nvPr>
        </p:nvSpPr>
        <p:spPr>
          <a:xfrm>
            <a:off x="838200" y="1209823"/>
            <a:ext cx="10515600" cy="5500466"/>
          </a:xfrm>
        </p:spPr>
        <p:txBody>
          <a:bodyPr>
            <a:noAutofit/>
          </a:bodyPr>
          <a:lstStyle/>
          <a:p>
            <a:pPr marL="0" indent="0">
              <a:buNone/>
            </a:pPr>
            <a:endParaRPr lang="en-US" altLang="ja-JP" sz="2400" dirty="0"/>
          </a:p>
          <a:p>
            <a:pPr marL="0" indent="0">
              <a:buNone/>
            </a:pPr>
            <a:r>
              <a:rPr lang="ja-JP" altLang="en-US" sz="2400" dirty="0"/>
              <a:t>　</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000" dirty="0"/>
              <a:t>　</a:t>
            </a:r>
            <a:r>
              <a:rPr lang="en-US" altLang="ja-JP" sz="2000" dirty="0"/>
              <a:t>※</a:t>
            </a:r>
            <a:r>
              <a:rPr lang="ja-JP" altLang="en-US" sz="2000" dirty="0"/>
              <a:t>　希望者のみ</a:t>
            </a:r>
            <a:endParaRPr lang="en-US" altLang="ja-JP" sz="2000" dirty="0"/>
          </a:p>
          <a:p>
            <a:pPr marL="0" indent="0" algn="ctr">
              <a:buNone/>
            </a:pPr>
            <a:r>
              <a:rPr lang="en-US" altLang="ja-JP" sz="2000" dirty="0"/>
              <a:t>※</a:t>
            </a:r>
            <a:r>
              <a:rPr lang="ja-JP" altLang="en-US" sz="2000" dirty="0"/>
              <a:t>　公的な医療保険制度ではないため</a:t>
            </a:r>
            <a:r>
              <a:rPr lang="en-US" altLang="ja-JP" sz="2000" dirty="0"/>
              <a:t>, </a:t>
            </a:r>
            <a:r>
              <a:rPr lang="ja-JP" altLang="en-US" sz="2000" b="1" u="sng" dirty="0">
                <a:solidFill>
                  <a:srgbClr val="FF0000"/>
                </a:solidFill>
              </a:rPr>
              <a:t>どの医療保険制度に入られても利用可能です。</a:t>
            </a:r>
            <a:endParaRPr lang="en-US" altLang="ja-JP" sz="2000" b="1" u="sng" dirty="0">
              <a:solidFill>
                <a:srgbClr val="FF0000"/>
              </a:solidFill>
            </a:endParaRPr>
          </a:p>
          <a:p>
            <a:pPr marL="0" indent="0">
              <a:buNone/>
            </a:pPr>
            <a:r>
              <a:rPr lang="ja-JP" altLang="en-US" sz="2000" b="1" dirty="0">
                <a:solidFill>
                  <a:srgbClr val="FF0000"/>
                </a:solidFill>
              </a:rPr>
              <a:t>　</a:t>
            </a:r>
            <a:r>
              <a:rPr lang="en-US" altLang="ja-JP" sz="2000" b="1" dirty="0">
                <a:solidFill>
                  <a:srgbClr val="FF0000"/>
                </a:solidFill>
              </a:rPr>
              <a:t>※</a:t>
            </a:r>
            <a:r>
              <a:rPr lang="ja-JP" altLang="en-US" sz="2000" b="1" dirty="0">
                <a:solidFill>
                  <a:srgbClr val="FF0000"/>
                </a:solidFill>
              </a:rPr>
              <a:t>　</a:t>
            </a:r>
            <a:r>
              <a:rPr lang="ja-JP" altLang="en-US" sz="2000" dirty="0">
                <a:solidFill>
                  <a:srgbClr val="FF0000"/>
                </a:solidFill>
                <a:uFill>
                  <a:solidFill>
                    <a:srgbClr val="FF0000"/>
                  </a:solidFill>
                </a:uFill>
              </a:rPr>
              <a:t>事業内容は</a:t>
            </a:r>
            <a:r>
              <a:rPr lang="en-US" altLang="ja-JP" sz="2000" dirty="0">
                <a:solidFill>
                  <a:srgbClr val="FF0000"/>
                </a:solidFill>
                <a:uFill>
                  <a:solidFill>
                    <a:srgbClr val="FF0000"/>
                  </a:solidFill>
                </a:uFill>
              </a:rPr>
              <a:t>, </a:t>
            </a:r>
            <a:r>
              <a:rPr lang="ja-JP" altLang="en-US" sz="2000" dirty="0">
                <a:solidFill>
                  <a:srgbClr val="FF0000"/>
                </a:solidFill>
                <a:uFill>
                  <a:solidFill>
                    <a:srgbClr val="FF0000"/>
                  </a:solidFill>
                </a:uFill>
              </a:rPr>
              <a:t>今後事業の見直しを行った場合は</a:t>
            </a:r>
            <a:r>
              <a:rPr lang="en-US" altLang="ja-JP" sz="2000" dirty="0">
                <a:solidFill>
                  <a:srgbClr val="FF0000"/>
                </a:solidFill>
                <a:uFill>
                  <a:solidFill>
                    <a:srgbClr val="FF0000"/>
                  </a:solidFill>
                </a:uFill>
              </a:rPr>
              <a:t>, </a:t>
            </a:r>
            <a:r>
              <a:rPr lang="ja-JP" altLang="en-US" sz="2000" dirty="0">
                <a:solidFill>
                  <a:srgbClr val="FF0000"/>
                </a:solidFill>
                <a:uFill>
                  <a:solidFill>
                    <a:srgbClr val="FF0000"/>
                  </a:solidFill>
                </a:uFill>
              </a:rPr>
              <a:t>変更されることもあります。</a:t>
            </a:r>
            <a:endParaRPr lang="en-US" altLang="ja-JP" sz="2000" b="1" dirty="0">
              <a:solidFill>
                <a:srgbClr val="FF0000"/>
              </a:solidFill>
            </a:endParaRPr>
          </a:p>
        </p:txBody>
      </p:sp>
      <p:sp>
        <p:nvSpPr>
          <p:cNvPr id="4" name="テキスト ボックス 3">
            <a:extLst>
              <a:ext uri="{FF2B5EF4-FFF2-40B4-BE49-F238E27FC236}">
                <a16:creationId xmlns:a16="http://schemas.microsoft.com/office/drawing/2014/main" xmlns="" id="{90CD2FFB-D23E-4452-9326-A5267E34D048}"/>
              </a:ext>
            </a:extLst>
          </p:cNvPr>
          <p:cNvSpPr txBox="1"/>
          <p:nvPr/>
        </p:nvSpPr>
        <p:spPr>
          <a:xfrm>
            <a:off x="838200" y="1360228"/>
            <a:ext cx="4793672" cy="805551"/>
          </a:xfrm>
          <a:prstGeom prst="rect">
            <a:avLst/>
          </a:prstGeom>
          <a:solidFill>
            <a:schemeClr val="accent1">
              <a:lumMod val="40000"/>
              <a:lumOff val="60000"/>
            </a:schemeClr>
          </a:solidFill>
        </p:spPr>
        <p:txBody>
          <a:bodyPr wrap="square" lIns="72000" tIns="216000" rIns="72000" bIns="216000" rtlCol="0" anchor="ctr" anchorCtr="0">
            <a:spAutoFit/>
          </a:bodyPr>
          <a:lstStyle/>
          <a:p>
            <a:pPr algn="ctr"/>
            <a:r>
              <a:rPr lang="ja-JP" altLang="en-US" sz="2400" dirty="0">
                <a:solidFill>
                  <a:sysClr val="windowText" lastClr="000000"/>
                </a:solidFill>
              </a:rPr>
              <a:t>医療給付を中心とした給付事業</a:t>
            </a:r>
            <a:endParaRPr lang="en-US" altLang="ja-JP" sz="2400" dirty="0">
              <a:solidFill>
                <a:sysClr val="windowText" lastClr="000000"/>
              </a:solidFill>
            </a:endParaRPr>
          </a:p>
        </p:txBody>
      </p:sp>
      <p:sp>
        <p:nvSpPr>
          <p:cNvPr id="5" name="テキスト ボックス 4">
            <a:extLst>
              <a:ext uri="{FF2B5EF4-FFF2-40B4-BE49-F238E27FC236}">
                <a16:creationId xmlns:a16="http://schemas.microsoft.com/office/drawing/2014/main" xmlns="" id="{734ABB70-6416-4C14-BA62-14550F08BC0B}"/>
              </a:ext>
            </a:extLst>
          </p:cNvPr>
          <p:cNvSpPr txBox="1"/>
          <p:nvPr/>
        </p:nvSpPr>
        <p:spPr>
          <a:xfrm>
            <a:off x="6558600" y="1344867"/>
            <a:ext cx="4795200" cy="805551"/>
          </a:xfrm>
          <a:prstGeom prst="rect">
            <a:avLst/>
          </a:prstGeom>
          <a:solidFill>
            <a:schemeClr val="accent1">
              <a:lumMod val="40000"/>
              <a:lumOff val="60000"/>
            </a:schemeClr>
          </a:solidFill>
        </p:spPr>
        <p:txBody>
          <a:bodyPr wrap="square" lIns="72000" tIns="216000" rIns="72000" bIns="216000" rtlCol="0" anchor="ctr" anchorCtr="0">
            <a:spAutoFit/>
          </a:bodyPr>
          <a:lstStyle/>
          <a:p>
            <a:pPr marL="0" indent="0" algn="ctr">
              <a:buNone/>
            </a:pPr>
            <a:r>
              <a:rPr lang="ja-JP" altLang="en-US" sz="2400" dirty="0">
                <a:solidFill>
                  <a:sysClr val="windowText" lastClr="000000"/>
                </a:solidFill>
              </a:rPr>
              <a:t>人間ドック助成などの福祉事業</a:t>
            </a:r>
            <a:endParaRPr lang="en-US" altLang="ja-JP" sz="2400" dirty="0">
              <a:solidFill>
                <a:sysClr val="windowText" lastClr="000000"/>
              </a:solidFill>
            </a:endParaRPr>
          </a:p>
        </p:txBody>
      </p:sp>
      <p:sp>
        <p:nvSpPr>
          <p:cNvPr id="10" name="テキスト ボックス 9">
            <a:extLst>
              <a:ext uri="{FF2B5EF4-FFF2-40B4-BE49-F238E27FC236}">
                <a16:creationId xmlns:a16="http://schemas.microsoft.com/office/drawing/2014/main" xmlns="" id="{60D6975C-958F-4A28-8572-19EAA3965C8C}"/>
              </a:ext>
            </a:extLst>
          </p:cNvPr>
          <p:cNvSpPr txBox="1"/>
          <p:nvPr/>
        </p:nvSpPr>
        <p:spPr>
          <a:xfrm>
            <a:off x="3699163" y="4019897"/>
            <a:ext cx="4793672" cy="805551"/>
          </a:xfrm>
          <a:prstGeom prst="rect">
            <a:avLst/>
          </a:prstGeom>
          <a:solidFill>
            <a:srgbClr val="00B0F0"/>
          </a:solidFill>
          <a:ln>
            <a:solidFill>
              <a:schemeClr val="accent1"/>
            </a:solidFill>
          </a:ln>
        </p:spPr>
        <p:txBody>
          <a:bodyPr wrap="square" lIns="72000" tIns="216000" rIns="72000" bIns="216000" rtlCol="0" anchor="ctr" anchorCtr="0">
            <a:spAutoFit/>
          </a:bodyPr>
          <a:lstStyle/>
          <a:p>
            <a:pPr algn="ctr"/>
            <a:r>
              <a:rPr lang="ja-JP" altLang="en-US" sz="2400" dirty="0">
                <a:solidFill>
                  <a:sysClr val="windowText" lastClr="000000"/>
                </a:solidFill>
              </a:rPr>
              <a:t>退職後の生活をサポート</a:t>
            </a:r>
            <a:endParaRPr lang="en-US" altLang="ja-JP" sz="2400" dirty="0">
              <a:solidFill>
                <a:sysClr val="windowText" lastClr="000000"/>
              </a:solidFill>
            </a:endParaRPr>
          </a:p>
        </p:txBody>
      </p:sp>
      <p:sp>
        <p:nvSpPr>
          <p:cNvPr id="11" name="矢印: 山形 10">
            <a:extLst>
              <a:ext uri="{FF2B5EF4-FFF2-40B4-BE49-F238E27FC236}">
                <a16:creationId xmlns:a16="http://schemas.microsoft.com/office/drawing/2014/main" xmlns="" id="{4F009136-7DC5-44BD-896A-EAFDF98A02B3}"/>
              </a:ext>
            </a:extLst>
          </p:cNvPr>
          <p:cNvSpPr/>
          <p:nvPr/>
        </p:nvSpPr>
        <p:spPr>
          <a:xfrm rot="5400000">
            <a:off x="5934363" y="2448063"/>
            <a:ext cx="323273" cy="1076035"/>
          </a:xfrm>
          <a:prstGeom prst="chevron">
            <a:avLst>
              <a:gd name="adj" fmla="val 58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矢印: 山形 12">
            <a:extLst>
              <a:ext uri="{FF2B5EF4-FFF2-40B4-BE49-F238E27FC236}">
                <a16:creationId xmlns:a16="http://schemas.microsoft.com/office/drawing/2014/main" xmlns="" id="{7BA1411F-ED07-40A0-9A81-407C97E120D1}"/>
              </a:ext>
            </a:extLst>
          </p:cNvPr>
          <p:cNvSpPr/>
          <p:nvPr/>
        </p:nvSpPr>
        <p:spPr>
          <a:xfrm rot="5400000">
            <a:off x="5934363" y="2704001"/>
            <a:ext cx="323273" cy="1076035"/>
          </a:xfrm>
          <a:prstGeom prst="chevron">
            <a:avLst>
              <a:gd name="adj" fmla="val 58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矢印: 山形 13">
            <a:extLst>
              <a:ext uri="{FF2B5EF4-FFF2-40B4-BE49-F238E27FC236}">
                <a16:creationId xmlns:a16="http://schemas.microsoft.com/office/drawing/2014/main" xmlns="" id="{B5BF1276-E835-43BF-9F64-7C7399100A5C}"/>
              </a:ext>
            </a:extLst>
          </p:cNvPr>
          <p:cNvSpPr/>
          <p:nvPr/>
        </p:nvSpPr>
        <p:spPr>
          <a:xfrm rot="5400000">
            <a:off x="5934363" y="3011234"/>
            <a:ext cx="323273" cy="1076035"/>
          </a:xfrm>
          <a:prstGeom prst="chevron">
            <a:avLst>
              <a:gd name="adj" fmla="val 58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xmlns="" id="{2C6CDA02-1C96-47DE-ADF4-7321E13978B1}"/>
              </a:ext>
            </a:extLst>
          </p:cNvPr>
          <p:cNvSpPr txBox="1"/>
          <p:nvPr/>
        </p:nvSpPr>
        <p:spPr>
          <a:xfrm>
            <a:off x="1219200" y="2211502"/>
            <a:ext cx="3705225" cy="369332"/>
          </a:xfrm>
          <a:prstGeom prst="rect">
            <a:avLst/>
          </a:prstGeom>
          <a:noFill/>
        </p:spPr>
        <p:txBody>
          <a:bodyPr wrap="square" rtlCol="0">
            <a:spAutoFit/>
          </a:bodyPr>
          <a:lstStyle/>
          <a:p>
            <a:pPr marL="0" indent="0">
              <a:buNone/>
            </a:pPr>
            <a:r>
              <a:rPr lang="ja-JP" altLang="en-US" sz="1800" dirty="0"/>
              <a:t>療養補助金，慶祝金，死亡弔慰金</a:t>
            </a:r>
            <a:endParaRPr lang="en-US" altLang="ja-JP" sz="1800" dirty="0"/>
          </a:p>
        </p:txBody>
      </p:sp>
      <p:sp>
        <p:nvSpPr>
          <p:cNvPr id="12" name="テキスト ボックス 11">
            <a:extLst>
              <a:ext uri="{FF2B5EF4-FFF2-40B4-BE49-F238E27FC236}">
                <a16:creationId xmlns:a16="http://schemas.microsoft.com/office/drawing/2014/main" xmlns="" id="{F74F321A-7B95-4194-AD01-157872E1BC62}"/>
              </a:ext>
            </a:extLst>
          </p:cNvPr>
          <p:cNvSpPr txBox="1"/>
          <p:nvPr/>
        </p:nvSpPr>
        <p:spPr>
          <a:xfrm>
            <a:off x="6586784" y="2164511"/>
            <a:ext cx="4738832" cy="646331"/>
          </a:xfrm>
          <a:prstGeom prst="rect">
            <a:avLst/>
          </a:prstGeom>
          <a:noFill/>
        </p:spPr>
        <p:txBody>
          <a:bodyPr wrap="square" rtlCol="0">
            <a:spAutoFit/>
          </a:bodyPr>
          <a:lstStyle/>
          <a:p>
            <a:pPr marL="0" indent="0">
              <a:buNone/>
            </a:pPr>
            <a:r>
              <a:rPr lang="ja-JP" altLang="en-US" dirty="0"/>
              <a:t>１日人間ドック助成，入院助成金，広報誌</a:t>
            </a:r>
            <a:endParaRPr lang="en-US" altLang="ja-JP" dirty="0"/>
          </a:p>
          <a:p>
            <a:pPr marL="0" indent="0">
              <a:buNone/>
            </a:pPr>
            <a:r>
              <a:rPr lang="ja-JP" altLang="en-US" dirty="0"/>
              <a:t>健康記念</a:t>
            </a:r>
            <a:endParaRPr lang="en-US" altLang="ja-JP" sz="1800" dirty="0"/>
          </a:p>
        </p:txBody>
      </p:sp>
      <p:sp>
        <p:nvSpPr>
          <p:cNvPr id="8" name="スライド番号プレースホルダー 7">
            <a:extLst>
              <a:ext uri="{FF2B5EF4-FFF2-40B4-BE49-F238E27FC236}">
                <a16:creationId xmlns:a16="http://schemas.microsoft.com/office/drawing/2014/main" xmlns="" id="{62F844B6-88CE-487C-AFCF-F7EDC2EE8303}"/>
              </a:ext>
            </a:extLst>
          </p:cNvPr>
          <p:cNvSpPr>
            <a:spLocks noGrp="1"/>
          </p:cNvSpPr>
          <p:nvPr>
            <p:ph type="sldNum" sz="quarter" idx="12"/>
          </p:nvPr>
        </p:nvSpPr>
        <p:spPr/>
        <p:txBody>
          <a:bodyPr/>
          <a:lstStyle/>
          <a:p>
            <a:fld id="{4F4F5B68-5971-4DD5-9BAE-CFB197CB6D3D}" type="slidenum">
              <a:rPr kumimoji="1" lang="ja-JP" altLang="en-US" smtClean="0"/>
              <a:t>2</a:t>
            </a:fld>
            <a:endParaRPr kumimoji="1" lang="ja-JP" altLang="en-US"/>
          </a:p>
        </p:txBody>
      </p:sp>
      <p:pic>
        <p:nvPicPr>
          <p:cNvPr id="6"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4668" y="258170"/>
            <a:ext cx="609600" cy="609600"/>
          </a:xfrm>
          <a:prstGeom prst="rect">
            <a:avLst/>
          </a:prstGeom>
        </p:spPr>
      </p:pic>
    </p:spTree>
    <p:extLst>
      <p:ext uri="{BB962C8B-B14F-4D97-AF65-F5344CB8AC3E}">
        <p14:creationId xmlns:p14="http://schemas.microsoft.com/office/powerpoint/2010/main" val="1781070736"/>
      </p:ext>
    </p:extLst>
  </p:cSld>
  <p:clrMapOvr>
    <a:masterClrMapping/>
  </p:clrMapOvr>
  <mc:AlternateContent xmlns:mc="http://schemas.openxmlformats.org/markup-compatibility/2006" xmlns:p14="http://schemas.microsoft.com/office/powerpoint/2010/main">
    <mc:Choice Requires="p14">
      <p:transition spd="slow" p14:dur="2000" advTm="33800"/>
    </mc:Choice>
    <mc:Fallback xmlns="">
      <p:transition spd="slow" advTm="33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8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4800"/>
          </a:xfrm>
          <a:solidFill>
            <a:srgbClr val="00B0F0"/>
          </a:solidFill>
          <a:scene3d>
            <a:camera prst="orthographicFront"/>
            <a:lightRig rig="threePt" dir="t"/>
          </a:scene3d>
          <a:sp3d>
            <a:bevelT/>
          </a:sp3d>
        </p:spPr>
        <p:txBody>
          <a:bodyPr anchor="ctr" anchorCtr="1">
            <a:normAutofit fontScale="90000"/>
          </a:bodyPr>
          <a:lstStyle/>
          <a:p>
            <a:r>
              <a:rPr kumimoji="1" lang="ja-JP" altLang="en-US" b="1" dirty="0"/>
              <a:t>１　退職医療組合員への加入及び利用方法</a:t>
            </a:r>
          </a:p>
        </p:txBody>
      </p:sp>
      <p:sp>
        <p:nvSpPr>
          <p:cNvPr id="3" name="コンテンツ プレースホルダー 2"/>
          <p:cNvSpPr>
            <a:spLocks noGrp="1"/>
          </p:cNvSpPr>
          <p:nvPr>
            <p:ph idx="1"/>
          </p:nvPr>
        </p:nvSpPr>
        <p:spPr>
          <a:xfrm>
            <a:off x="771524" y="1228726"/>
            <a:ext cx="11201401" cy="5264149"/>
          </a:xfrm>
        </p:spPr>
        <p:txBody>
          <a:bodyPr>
            <a:normAutofit fontScale="92500" lnSpcReduction="10000"/>
          </a:bodyPr>
          <a:lstStyle/>
          <a:p>
            <a:pPr marL="0" indent="0">
              <a:buNone/>
            </a:pPr>
            <a:r>
              <a:rPr lang="ja-JP" altLang="en-US" sz="2400" dirty="0"/>
              <a:t>（１）加入資格：互助組合員で，退職日の翌日</a:t>
            </a:r>
            <a:r>
              <a:rPr kumimoji="1" lang="ja-JP" altLang="en-US" sz="2400" dirty="0"/>
              <a:t>（組合員の資格を喪失する日）の</a:t>
            </a:r>
            <a:endParaRPr kumimoji="1" lang="en-US" altLang="ja-JP" sz="2400" dirty="0"/>
          </a:p>
          <a:p>
            <a:pPr marL="0" indent="0">
              <a:buNone/>
            </a:pPr>
            <a:r>
              <a:rPr lang="ja-JP" altLang="en-US" sz="2400" dirty="0"/>
              <a:t>　　　　　　　　</a:t>
            </a:r>
            <a:r>
              <a:rPr kumimoji="1" lang="ja-JP" altLang="en-US" sz="2400" dirty="0"/>
              <a:t>年齢が</a:t>
            </a:r>
            <a:r>
              <a:rPr kumimoji="1" lang="ja-JP" altLang="en-US" sz="2400" u="sng" dirty="0"/>
              <a:t>満</a:t>
            </a:r>
            <a:r>
              <a:rPr kumimoji="1" lang="en-US" altLang="ja-JP" sz="2400" u="sng" dirty="0"/>
              <a:t>45</a:t>
            </a:r>
            <a:r>
              <a:rPr kumimoji="1" lang="ja-JP" altLang="en-US" sz="2400" u="sng" dirty="0"/>
              <a:t>歳以上である人</a:t>
            </a:r>
            <a:endParaRPr kumimoji="1" lang="en-US" altLang="ja-JP" sz="2400" u="sng" dirty="0"/>
          </a:p>
          <a:p>
            <a:pPr marL="0" indent="0">
              <a:buNone/>
            </a:pPr>
            <a:endParaRPr kumimoji="1" lang="en-US" altLang="ja-JP" sz="2400" u="sng" dirty="0"/>
          </a:p>
          <a:p>
            <a:pPr marL="0" indent="0">
              <a:buNone/>
            </a:pPr>
            <a:r>
              <a:rPr lang="ja-JP" altLang="en-US" sz="2400" dirty="0"/>
              <a:t>（２）加入日：退職日の翌日</a:t>
            </a:r>
            <a:endParaRPr lang="en-US" altLang="ja-JP" sz="2400" dirty="0"/>
          </a:p>
          <a:p>
            <a:pPr marL="0" indent="0">
              <a:buNone/>
            </a:pPr>
            <a:endParaRPr lang="en-US" altLang="ja-JP" sz="2400" dirty="0"/>
          </a:p>
          <a:p>
            <a:pPr marL="0" indent="0">
              <a:buNone/>
            </a:pPr>
            <a:r>
              <a:rPr kumimoji="1" lang="ja-JP" altLang="en-US" sz="2400" dirty="0"/>
              <a:t>（３）利用期間：</a:t>
            </a:r>
            <a:r>
              <a:rPr kumimoji="1" lang="ja-JP" altLang="en-US" sz="2400" b="1" dirty="0">
                <a:solidFill>
                  <a:srgbClr val="FF0000"/>
                </a:solidFill>
              </a:rPr>
              <a:t>終身　</a:t>
            </a:r>
            <a:r>
              <a:rPr lang="en-US" altLang="ja-JP" sz="1600" b="1" u="sng" dirty="0">
                <a:solidFill>
                  <a:srgbClr val="FF0000"/>
                </a:solidFill>
              </a:rPr>
              <a:t>※</a:t>
            </a:r>
            <a:r>
              <a:rPr lang="ja-JP" altLang="en-US" sz="1600" b="1" u="sng" dirty="0">
                <a:solidFill>
                  <a:srgbClr val="FF0000"/>
                </a:solidFill>
              </a:rPr>
              <a:t>「療養補助金」は，</a:t>
            </a:r>
            <a:r>
              <a:rPr lang="en-US" altLang="ja-JP" sz="1600" b="1" u="sng" dirty="0">
                <a:solidFill>
                  <a:srgbClr val="FF0000"/>
                </a:solidFill>
              </a:rPr>
              <a:t>70</a:t>
            </a:r>
            <a:r>
              <a:rPr lang="ja-JP" altLang="en-US" sz="1600" b="1" u="sng" dirty="0">
                <a:solidFill>
                  <a:srgbClr val="FF0000"/>
                </a:solidFill>
              </a:rPr>
              <a:t>歳に達する会計年度末までの受診等が対象となります。</a:t>
            </a:r>
            <a:endParaRPr lang="en-US" altLang="ja-JP" sz="1600" b="1" u="sng" dirty="0">
              <a:solidFill>
                <a:srgbClr val="FF0000"/>
              </a:solidFill>
            </a:endParaRPr>
          </a:p>
          <a:p>
            <a:pPr marL="0" indent="0">
              <a:buNone/>
            </a:pPr>
            <a:endParaRPr kumimoji="1" lang="en-US" altLang="ja-JP" sz="2400" b="1" dirty="0">
              <a:solidFill>
                <a:srgbClr val="FF0000"/>
              </a:solidFill>
            </a:endParaRPr>
          </a:p>
          <a:p>
            <a:pPr marL="0" indent="0">
              <a:buNone/>
            </a:pPr>
            <a:endParaRPr lang="en-US" altLang="ja-JP" sz="2400" b="1" dirty="0">
              <a:solidFill>
                <a:srgbClr val="FF0000"/>
              </a:solidFill>
            </a:endParaRPr>
          </a:p>
          <a:p>
            <a:pPr marL="0" indent="0">
              <a:buNone/>
            </a:pPr>
            <a:endParaRPr kumimoji="1" lang="en-US" altLang="ja-JP" sz="2400" dirty="0"/>
          </a:p>
          <a:p>
            <a:pPr marL="0" indent="0">
              <a:buNone/>
            </a:pPr>
            <a:r>
              <a:rPr lang="ja-JP" altLang="en-US" sz="2400" dirty="0"/>
              <a:t>（４）給付方法：給付事業及び福祉事業の「入院助成金」は，各請求書による</a:t>
            </a:r>
            <a:r>
              <a:rPr lang="ja-JP" altLang="en-US" sz="2400" b="1" dirty="0">
                <a:solidFill>
                  <a:srgbClr val="FF0000"/>
                </a:solidFill>
              </a:rPr>
              <a:t>請求　　　　</a:t>
            </a:r>
            <a:endParaRPr lang="en-US" altLang="ja-JP" sz="2400" b="1" dirty="0">
              <a:solidFill>
                <a:srgbClr val="FF0000"/>
              </a:solidFill>
            </a:endParaRPr>
          </a:p>
          <a:p>
            <a:pPr marL="0" indent="0">
              <a:buNone/>
            </a:pPr>
            <a:r>
              <a:rPr lang="ja-JP" altLang="en-US" sz="2400" b="1" dirty="0">
                <a:solidFill>
                  <a:srgbClr val="FF0000"/>
                </a:solidFill>
              </a:rPr>
              <a:t>　　　　　　　　払い</a:t>
            </a:r>
            <a:endParaRPr lang="en-US" altLang="ja-JP" sz="2400" b="1" dirty="0">
              <a:solidFill>
                <a:srgbClr val="FF0000"/>
              </a:solidFill>
            </a:endParaRPr>
          </a:p>
          <a:p>
            <a:pPr marL="0" indent="0">
              <a:buNone/>
            </a:pPr>
            <a:endParaRPr lang="en-US" altLang="ja-JP" sz="2400" b="1" dirty="0">
              <a:solidFill>
                <a:srgbClr val="FF0000"/>
              </a:solidFill>
            </a:endParaRPr>
          </a:p>
          <a:p>
            <a:pPr marL="0" indent="0">
              <a:buNone/>
            </a:pPr>
            <a:r>
              <a:rPr lang="ja-JP" altLang="en-US" sz="2400" dirty="0"/>
              <a:t>（５）請求期間：</a:t>
            </a:r>
            <a:r>
              <a:rPr lang="ja-JP" altLang="en-US" sz="2400" u="sng" dirty="0"/>
              <a:t>請求の有効期間</a:t>
            </a:r>
            <a:r>
              <a:rPr lang="ja-JP" altLang="en-US" sz="2400" dirty="0"/>
              <a:t>は</a:t>
            </a:r>
            <a:r>
              <a:rPr lang="ja-JP" altLang="en-US" sz="2600" b="1" dirty="0">
                <a:solidFill>
                  <a:srgbClr val="FF0000"/>
                </a:solidFill>
              </a:rPr>
              <a:t>３年間</a:t>
            </a:r>
            <a:r>
              <a:rPr lang="ja-JP" altLang="en-US" sz="2400" dirty="0"/>
              <a:t>です。</a:t>
            </a:r>
            <a:endParaRPr lang="en-US" altLang="ja-JP" sz="2400" dirty="0"/>
          </a:p>
          <a:p>
            <a:pPr marL="0" indent="0">
              <a:buNone/>
            </a:pPr>
            <a:endParaRPr kumimoji="1" lang="ja-JP" altLang="en-US" sz="2400" dirty="0"/>
          </a:p>
        </p:txBody>
      </p:sp>
      <p:sp>
        <p:nvSpPr>
          <p:cNvPr id="5" name="テキスト ボックス 4"/>
          <p:cNvSpPr txBox="1"/>
          <p:nvPr/>
        </p:nvSpPr>
        <p:spPr>
          <a:xfrm>
            <a:off x="1726077" y="3614578"/>
            <a:ext cx="4065123" cy="492443"/>
          </a:xfrm>
          <a:prstGeom prst="rect">
            <a:avLst/>
          </a:prstGeom>
          <a:solidFill>
            <a:schemeClr val="accent2">
              <a:lumMod val="40000"/>
              <a:lumOff val="60000"/>
            </a:schemeClr>
          </a:solidFill>
        </p:spPr>
        <p:txBody>
          <a:bodyPr wrap="square" rtlCol="0">
            <a:spAutoFit/>
          </a:bodyPr>
          <a:lstStyle/>
          <a:p>
            <a:r>
              <a:rPr lang="en-US" altLang="ja-JP" sz="2600" b="1" dirty="0"/>
              <a:t>※</a:t>
            </a:r>
            <a:r>
              <a:rPr lang="ja-JP" altLang="en-US" sz="2600" b="1" dirty="0"/>
              <a:t>中途退会はできません</a:t>
            </a:r>
            <a:endParaRPr kumimoji="1" lang="ja-JP" altLang="en-US" sz="2600" b="1" dirty="0"/>
          </a:p>
        </p:txBody>
      </p:sp>
      <p:sp>
        <p:nvSpPr>
          <p:cNvPr id="6" name="円形吹き出し 4">
            <a:extLst>
              <a:ext uri="{FF2B5EF4-FFF2-40B4-BE49-F238E27FC236}">
                <a16:creationId xmlns:a16="http://schemas.microsoft.com/office/drawing/2014/main" xmlns="" id="{1C78614A-0D75-4E24-B32D-B5C31A2BFDBF}"/>
              </a:ext>
            </a:extLst>
          </p:cNvPr>
          <p:cNvSpPr/>
          <p:nvPr/>
        </p:nvSpPr>
        <p:spPr>
          <a:xfrm>
            <a:off x="4378597" y="5512905"/>
            <a:ext cx="1505243" cy="422031"/>
          </a:xfrm>
          <a:prstGeom prst="wedgeEllipseCallout">
            <a:avLst>
              <a:gd name="adj1" fmla="val -45609"/>
              <a:gd name="adj2" fmla="val 6791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時効</a:t>
            </a:r>
          </a:p>
        </p:txBody>
      </p:sp>
      <p:sp>
        <p:nvSpPr>
          <p:cNvPr id="7" name="スライド番号プレースホルダー 6">
            <a:extLst>
              <a:ext uri="{FF2B5EF4-FFF2-40B4-BE49-F238E27FC236}">
                <a16:creationId xmlns:a16="http://schemas.microsoft.com/office/drawing/2014/main" xmlns="" id="{144501BE-7F03-4482-BF00-60CB93D51719}"/>
              </a:ext>
            </a:extLst>
          </p:cNvPr>
          <p:cNvSpPr>
            <a:spLocks noGrp="1"/>
          </p:cNvSpPr>
          <p:nvPr>
            <p:ph type="sldNum" sz="quarter" idx="12"/>
          </p:nvPr>
        </p:nvSpPr>
        <p:spPr/>
        <p:txBody>
          <a:bodyPr/>
          <a:lstStyle/>
          <a:p>
            <a:fld id="{4F4F5B68-5971-4DD5-9BAE-CFB197CB6D3D}" type="slidenum">
              <a:rPr kumimoji="1" lang="ja-JP" altLang="en-US" smtClean="0"/>
              <a:t>3</a:t>
            </a:fld>
            <a:endParaRPr kumimoji="1" lang="ja-JP" altLang="en-US"/>
          </a:p>
        </p:txBody>
      </p:sp>
      <p:pic>
        <p:nvPicPr>
          <p:cNvPr id="8"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96134" y="184926"/>
            <a:ext cx="609600" cy="609600"/>
          </a:xfrm>
          <a:prstGeom prst="rect">
            <a:avLst/>
          </a:prstGeom>
        </p:spPr>
      </p:pic>
    </p:spTree>
    <p:extLst>
      <p:ext uri="{BB962C8B-B14F-4D97-AF65-F5344CB8AC3E}">
        <p14:creationId xmlns:p14="http://schemas.microsoft.com/office/powerpoint/2010/main" val="2206820214"/>
      </p:ext>
    </p:extLst>
  </p:cSld>
  <p:clrMapOvr>
    <a:masterClrMapping/>
  </p:clrMapOvr>
  <mc:AlternateContent xmlns:mc="http://schemas.openxmlformats.org/markup-compatibility/2006" xmlns:p14="http://schemas.microsoft.com/office/powerpoint/2010/main">
    <mc:Choice Requires="p14">
      <p:transition spd="slow" p14:dur="2000" advTm="43000"/>
    </mc:Choice>
    <mc:Fallback xmlns="">
      <p:transition spd="slow" advTm="4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5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4800"/>
          </a:xfrm>
          <a:solidFill>
            <a:srgbClr val="00B0F0"/>
          </a:solidFill>
          <a:scene3d>
            <a:camera prst="orthographicFront"/>
            <a:lightRig rig="threePt" dir="t"/>
          </a:scene3d>
          <a:sp3d>
            <a:bevelT/>
          </a:sp3d>
        </p:spPr>
        <p:txBody>
          <a:bodyPr anchor="ctr" anchorCtr="1">
            <a:normAutofit fontScale="90000"/>
          </a:bodyPr>
          <a:lstStyle/>
          <a:p>
            <a:r>
              <a:rPr kumimoji="1" lang="ja-JP" altLang="en-US" b="1" dirty="0"/>
              <a:t>２　事業内容　</a:t>
            </a:r>
            <a:r>
              <a:rPr lang="ja-JP" altLang="en-US" b="1" dirty="0"/>
              <a:t>事業一覧表</a:t>
            </a:r>
            <a:endParaRPr kumimoji="1" lang="ja-JP" altLang="en-US" b="1" dirty="0"/>
          </a:p>
        </p:txBody>
      </p:sp>
      <p:graphicFrame>
        <p:nvGraphicFramePr>
          <p:cNvPr id="16" name="表 16">
            <a:extLst>
              <a:ext uri="{FF2B5EF4-FFF2-40B4-BE49-F238E27FC236}">
                <a16:creationId xmlns:a16="http://schemas.microsoft.com/office/drawing/2014/main" xmlns="" id="{71D67A67-ED17-4AAC-8B6F-A82EDDF93F77}"/>
              </a:ext>
            </a:extLst>
          </p:cNvPr>
          <p:cNvGraphicFramePr>
            <a:graphicFrameLocks noGrp="1"/>
          </p:cNvGraphicFramePr>
          <p:nvPr>
            <p:extLst>
              <p:ext uri="{D42A27DB-BD31-4B8C-83A1-F6EECF244321}">
                <p14:modId xmlns:p14="http://schemas.microsoft.com/office/powerpoint/2010/main" val="353837006"/>
              </p:ext>
            </p:extLst>
          </p:nvPr>
        </p:nvGraphicFramePr>
        <p:xfrm>
          <a:off x="1451156" y="1171509"/>
          <a:ext cx="10025604" cy="4998382"/>
        </p:xfrm>
        <a:graphic>
          <a:graphicData uri="http://schemas.openxmlformats.org/drawingml/2006/table">
            <a:tbl>
              <a:tblPr firstRow="1" bandRow="1">
                <a:tableStyleId>{5940675A-B579-460E-94D1-54222C63F5DA}</a:tableStyleId>
              </a:tblPr>
              <a:tblGrid>
                <a:gridCol w="1395943">
                  <a:extLst>
                    <a:ext uri="{9D8B030D-6E8A-4147-A177-3AD203B41FA5}">
                      <a16:colId xmlns:a16="http://schemas.microsoft.com/office/drawing/2014/main" xmlns="" val="3115713663"/>
                    </a:ext>
                  </a:extLst>
                </a:gridCol>
                <a:gridCol w="1844974">
                  <a:extLst>
                    <a:ext uri="{9D8B030D-6E8A-4147-A177-3AD203B41FA5}">
                      <a16:colId xmlns:a16="http://schemas.microsoft.com/office/drawing/2014/main" xmlns="" val="1782135469"/>
                    </a:ext>
                  </a:extLst>
                </a:gridCol>
                <a:gridCol w="5505561">
                  <a:extLst>
                    <a:ext uri="{9D8B030D-6E8A-4147-A177-3AD203B41FA5}">
                      <a16:colId xmlns:a16="http://schemas.microsoft.com/office/drawing/2014/main" xmlns="" val="3661056607"/>
                    </a:ext>
                  </a:extLst>
                </a:gridCol>
                <a:gridCol w="1279126">
                  <a:extLst>
                    <a:ext uri="{9D8B030D-6E8A-4147-A177-3AD203B41FA5}">
                      <a16:colId xmlns:a16="http://schemas.microsoft.com/office/drawing/2014/main" xmlns="" val="2300106269"/>
                    </a:ext>
                  </a:extLst>
                </a:gridCol>
              </a:tblGrid>
              <a:tr h="238423">
                <a:tc>
                  <a:txBody>
                    <a:bodyPr/>
                    <a:lstStyle/>
                    <a:p>
                      <a:pPr algn="ctr"/>
                      <a:r>
                        <a:rPr kumimoji="1" lang="ja-JP" altLang="en-US" sz="1600" dirty="0"/>
                        <a:t>事業名</a:t>
                      </a:r>
                    </a:p>
                  </a:txBody>
                  <a:tcPr anchor="ctr">
                    <a:solidFill>
                      <a:schemeClr val="accent1">
                        <a:lumMod val="40000"/>
                        <a:lumOff val="60000"/>
                      </a:schemeClr>
                    </a:solidFill>
                  </a:tcPr>
                </a:tc>
                <a:tc>
                  <a:txBody>
                    <a:bodyPr/>
                    <a:lstStyle/>
                    <a:p>
                      <a:pPr algn="ctr"/>
                      <a:r>
                        <a:rPr kumimoji="1" lang="ja-JP" altLang="en-US" sz="1600" dirty="0"/>
                        <a:t>事由</a:t>
                      </a:r>
                    </a:p>
                  </a:txBody>
                  <a:tcPr anchor="ctr">
                    <a:solidFill>
                      <a:schemeClr val="accent1">
                        <a:lumMod val="40000"/>
                        <a:lumOff val="60000"/>
                      </a:schemeClr>
                    </a:solidFill>
                  </a:tcPr>
                </a:tc>
                <a:tc>
                  <a:txBody>
                    <a:bodyPr/>
                    <a:lstStyle/>
                    <a:p>
                      <a:pPr algn="ctr"/>
                      <a:r>
                        <a:rPr lang="ja-JP" altLang="en-US" sz="1600" dirty="0"/>
                        <a:t>内 容</a:t>
                      </a:r>
                      <a:endParaRPr kumimoji="1" lang="ja-JP" altLang="en-US" sz="1600" dirty="0"/>
                    </a:p>
                  </a:txBody>
                  <a:tcPr anchor="ctr" anchorCtr="1">
                    <a:solidFill>
                      <a:schemeClr val="accent1">
                        <a:lumMod val="40000"/>
                        <a:lumOff val="60000"/>
                      </a:schemeClr>
                    </a:solidFill>
                  </a:tcPr>
                </a:tc>
                <a:tc>
                  <a:txBody>
                    <a:bodyPr/>
                    <a:lstStyle/>
                    <a:p>
                      <a:pPr algn="ctr"/>
                      <a:r>
                        <a:rPr lang="ja-JP" altLang="en-US" sz="1600" dirty="0"/>
                        <a:t>利用期間</a:t>
                      </a:r>
                      <a:endParaRPr kumimoji="1" lang="ja-JP" altLang="en-US" sz="1600" dirty="0"/>
                    </a:p>
                  </a:txBody>
                  <a:tcPr anchor="ctr" anchorCtr="1">
                    <a:solidFill>
                      <a:schemeClr val="accent1">
                        <a:lumMod val="40000"/>
                        <a:lumOff val="60000"/>
                      </a:schemeClr>
                    </a:solidFill>
                  </a:tcPr>
                </a:tc>
                <a:extLst>
                  <a:ext uri="{0D108BD9-81ED-4DB2-BD59-A6C34878D82A}">
                    <a16:rowId xmlns:a16="http://schemas.microsoft.com/office/drawing/2014/main" xmlns="" val="1254505179"/>
                  </a:ext>
                </a:extLst>
              </a:tr>
              <a:tr h="11056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rPr>
                        <a:t>療養補助金</a:t>
                      </a:r>
                      <a:endParaRPr kumimoji="1" lang="ja-JP" altLang="en-US" sz="16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rPr>
                        <a:t>組合員が保健医療機関等 </a:t>
                      </a:r>
                      <a:r>
                        <a:rPr lang="en-US" altLang="ja-JP" sz="1300" dirty="0">
                          <a:solidFill>
                            <a:schemeClr val="tx1"/>
                          </a:solidFill>
                        </a:rPr>
                        <a:t>(</a:t>
                      </a:r>
                      <a:r>
                        <a:rPr lang="ja-JP" altLang="en-US" sz="1300" dirty="0">
                          <a:solidFill>
                            <a:schemeClr val="tx1"/>
                          </a:solidFill>
                        </a:rPr>
                        <a:t>保険薬局を含む</a:t>
                      </a:r>
                      <a:r>
                        <a:rPr lang="en-US" altLang="ja-JP" sz="1300" dirty="0">
                          <a:solidFill>
                            <a:schemeClr val="tx1"/>
                          </a:solidFill>
                        </a:rPr>
                        <a:t>｡) </a:t>
                      </a:r>
                      <a:r>
                        <a:rPr lang="ja-JP" altLang="en-US" sz="1300" dirty="0">
                          <a:solidFill>
                            <a:schemeClr val="tx1"/>
                          </a:solidFill>
                        </a:rPr>
                        <a:t>で受診したとき</a:t>
                      </a:r>
                      <a:endParaRPr kumimoji="1" lang="ja-JP" altLang="en-US" sz="1300" dirty="0">
                        <a:solidFill>
                          <a:schemeClr val="tx1"/>
                        </a:solidFill>
                      </a:endParaRPr>
                    </a:p>
                  </a:txBody>
                  <a:tcPr anchor="ctr"/>
                </a:tc>
                <a:tc>
                  <a:txBody>
                    <a:bodyPr/>
                    <a:lstStyle/>
                    <a:p>
                      <a:pPr algn="l"/>
                      <a:r>
                        <a:rPr lang="ja-JP" altLang="en-US" sz="1100" b="1" dirty="0">
                          <a:solidFill>
                            <a:schemeClr val="tx1"/>
                          </a:solidFill>
                        </a:rPr>
                        <a:t>医療費総額の</a:t>
                      </a:r>
                      <a:r>
                        <a:rPr lang="ja-JP" altLang="en-US" sz="1100" b="1" u="sng" dirty="0">
                          <a:solidFill>
                            <a:schemeClr val="tx1"/>
                          </a:solidFill>
                        </a:rPr>
                        <a:t>２割</a:t>
                      </a:r>
                      <a:r>
                        <a:rPr lang="ja-JP" altLang="en-US" sz="1100" b="1" dirty="0">
                          <a:solidFill>
                            <a:schemeClr val="tx1"/>
                          </a:solidFill>
                        </a:rPr>
                        <a:t>を給付します</a:t>
                      </a:r>
                      <a:r>
                        <a:rPr lang="en-US" altLang="ja-JP" sz="1100" b="1" dirty="0">
                          <a:solidFill>
                            <a:schemeClr val="tx1"/>
                          </a:solidFill>
                        </a:rPr>
                        <a:t>｡ (</a:t>
                      </a:r>
                      <a:r>
                        <a:rPr lang="ja-JP" altLang="en-US" sz="1100" b="1" dirty="0">
                          <a:solidFill>
                            <a:schemeClr val="tx1"/>
                          </a:solidFill>
                        </a:rPr>
                        <a:t>保険適用分</a:t>
                      </a:r>
                      <a:r>
                        <a:rPr lang="en-US" altLang="ja-JP" sz="1100" b="1" dirty="0">
                          <a:solidFill>
                            <a:schemeClr val="tx1"/>
                          </a:solidFill>
                        </a:rPr>
                        <a:t>)</a:t>
                      </a:r>
                    </a:p>
                    <a:p>
                      <a:pPr algn="l"/>
                      <a:r>
                        <a:rPr lang="en-US" altLang="ja-JP" sz="1100" dirty="0">
                          <a:solidFill>
                            <a:schemeClr val="tx1"/>
                          </a:solidFill>
                        </a:rPr>
                        <a:t> ※</a:t>
                      </a:r>
                      <a:r>
                        <a:rPr lang="ja-JP" altLang="en-US" sz="1100" dirty="0">
                          <a:solidFill>
                            <a:schemeClr val="tx1"/>
                          </a:solidFill>
                        </a:rPr>
                        <a:t>医療機関ごとに月最高限度額 </a:t>
                      </a:r>
                      <a:r>
                        <a:rPr lang="en-US" altLang="ja-JP" sz="1100" dirty="0">
                          <a:solidFill>
                            <a:schemeClr val="tx1"/>
                          </a:solidFill>
                        </a:rPr>
                        <a:t>63,600 </a:t>
                      </a:r>
                      <a:r>
                        <a:rPr lang="ja-JP" altLang="en-US" sz="1100" dirty="0">
                          <a:solidFill>
                            <a:schemeClr val="tx1"/>
                          </a:solidFill>
                        </a:rPr>
                        <a:t>円まで</a:t>
                      </a:r>
                      <a:endParaRPr lang="en-US" altLang="ja-JP" sz="1100" dirty="0">
                        <a:solidFill>
                          <a:schemeClr val="tx1"/>
                        </a:solidFill>
                      </a:endParaRPr>
                    </a:p>
                    <a:p>
                      <a:pPr algn="l"/>
                      <a:r>
                        <a:rPr lang="ja-JP" altLang="en-US" sz="1100" dirty="0">
                          <a:solidFill>
                            <a:schemeClr val="tx1"/>
                          </a:solidFill>
                        </a:rPr>
                        <a:t> </a:t>
                      </a:r>
                      <a:r>
                        <a:rPr lang="en-US" altLang="ja-JP" sz="1100" dirty="0">
                          <a:solidFill>
                            <a:schemeClr val="tx1"/>
                          </a:solidFill>
                        </a:rPr>
                        <a:t>※</a:t>
                      </a:r>
                      <a:r>
                        <a:rPr lang="ja-JP" altLang="en-US" sz="1100" dirty="0">
                          <a:solidFill>
                            <a:schemeClr val="tx1"/>
                          </a:solidFill>
                        </a:rPr>
                        <a:t>公的な医療費助成の受給により</a:t>
                      </a:r>
                      <a:r>
                        <a:rPr lang="en-US" altLang="ja-JP" sz="1100" dirty="0">
                          <a:solidFill>
                            <a:schemeClr val="tx1"/>
                          </a:solidFill>
                        </a:rPr>
                        <a:t>, </a:t>
                      </a:r>
                      <a:r>
                        <a:rPr lang="ja-JP" altLang="en-US" sz="1100" dirty="0">
                          <a:solidFill>
                            <a:schemeClr val="tx1"/>
                          </a:solidFill>
                        </a:rPr>
                        <a:t>自己負担額が保険適用分に　</a:t>
                      </a:r>
                      <a:endParaRPr lang="en-US" altLang="ja-JP" sz="1100" dirty="0">
                        <a:solidFill>
                          <a:schemeClr val="tx1"/>
                        </a:solidFill>
                      </a:endParaRPr>
                    </a:p>
                    <a:p>
                      <a:pPr algn="l"/>
                      <a:r>
                        <a:rPr lang="ja-JP" altLang="en-US" sz="1100" dirty="0">
                          <a:solidFill>
                            <a:schemeClr val="tx1"/>
                          </a:solidFill>
                        </a:rPr>
                        <a:t>　係る総医療費の２割未満の場合は</a:t>
                      </a:r>
                      <a:r>
                        <a:rPr lang="en-US" altLang="ja-JP" sz="1100" dirty="0">
                          <a:solidFill>
                            <a:schemeClr val="tx1"/>
                          </a:solidFill>
                        </a:rPr>
                        <a:t>, </a:t>
                      </a:r>
                      <a:r>
                        <a:rPr lang="ja-JP" altLang="en-US" sz="1100" u="sng" baseline="0" dirty="0">
                          <a:solidFill>
                            <a:schemeClr val="tx1"/>
                          </a:solidFill>
                        </a:rPr>
                        <a:t>自己負担額を限度として</a:t>
                      </a:r>
                      <a:endParaRPr lang="en-US" altLang="ja-JP" sz="1100" u="sng" baseline="0" dirty="0">
                        <a:solidFill>
                          <a:schemeClr val="tx1"/>
                        </a:solidFill>
                      </a:endParaRPr>
                    </a:p>
                    <a:p>
                      <a:pPr algn="l"/>
                      <a:r>
                        <a:rPr lang="ja-JP" altLang="en-US" sz="1100" u="none" dirty="0">
                          <a:solidFill>
                            <a:schemeClr val="tx1"/>
                          </a:solidFill>
                        </a:rPr>
                        <a:t>　</a:t>
                      </a:r>
                      <a:r>
                        <a:rPr lang="ja-JP" altLang="en-US" sz="1100" u="sng" dirty="0">
                          <a:solidFill>
                            <a:schemeClr val="tx1"/>
                          </a:solidFill>
                        </a:rPr>
                        <a:t>給付</a:t>
                      </a:r>
                      <a:r>
                        <a:rPr lang="ja-JP" altLang="en-US" sz="1100" dirty="0">
                          <a:solidFill>
                            <a:schemeClr val="tx1"/>
                          </a:solidFill>
                        </a:rPr>
                        <a:t>します</a:t>
                      </a:r>
                      <a:r>
                        <a:rPr lang="en-US" altLang="ja-JP" sz="1100" dirty="0">
                          <a:solidFill>
                            <a:schemeClr val="tx1"/>
                          </a:solidFill>
                        </a:rPr>
                        <a:t>｡</a:t>
                      </a:r>
                    </a:p>
                    <a:p>
                      <a:pPr algn="l"/>
                      <a:r>
                        <a:rPr lang="en-US" altLang="ja-JP" sz="1100" dirty="0">
                          <a:solidFill>
                            <a:schemeClr val="tx1"/>
                          </a:solidFill>
                        </a:rPr>
                        <a:t>※</a:t>
                      </a:r>
                      <a:r>
                        <a:rPr lang="ja-JP" altLang="en-US" sz="1100" dirty="0">
                          <a:solidFill>
                            <a:schemeClr val="tx1"/>
                          </a:solidFill>
                        </a:rPr>
                        <a:t>保険適用外の診療費は</a:t>
                      </a:r>
                      <a:r>
                        <a:rPr lang="en-US" altLang="ja-JP" sz="1100" dirty="0">
                          <a:solidFill>
                            <a:schemeClr val="tx1"/>
                          </a:solidFill>
                        </a:rPr>
                        <a:t>, </a:t>
                      </a:r>
                      <a:r>
                        <a:rPr lang="ja-JP" altLang="en-US" sz="1100" dirty="0">
                          <a:solidFill>
                            <a:schemeClr val="tx1"/>
                          </a:solidFill>
                        </a:rPr>
                        <a:t>給付対象外です</a:t>
                      </a:r>
                      <a:r>
                        <a:rPr lang="en-US" altLang="ja-JP" sz="1100" dirty="0">
                          <a:solidFill>
                            <a:schemeClr val="tx1"/>
                          </a:solidFill>
                        </a:rPr>
                        <a:t>｡</a:t>
                      </a:r>
                      <a:r>
                        <a:rPr lang="ja-JP" altLang="en-US" sz="1100" dirty="0">
                          <a:solidFill>
                            <a:schemeClr val="tx1"/>
                          </a:solidFill>
                        </a:rPr>
                        <a:t>　 　 　　　　　　　　　　　　</a:t>
                      </a:r>
                      <a:r>
                        <a:rPr lang="en-US" altLang="ja-JP" sz="1100" dirty="0">
                          <a:solidFill>
                            <a:schemeClr val="tx1"/>
                          </a:solidFill>
                        </a:rPr>
                        <a:t>[</a:t>
                      </a:r>
                      <a:r>
                        <a:rPr lang="ja-JP" altLang="en-US" sz="1100" dirty="0">
                          <a:solidFill>
                            <a:schemeClr val="tx1"/>
                          </a:solidFill>
                        </a:rPr>
                        <a:t>請求払</a:t>
                      </a:r>
                      <a:r>
                        <a:rPr lang="en-US" altLang="ja-JP" sz="1100" dirty="0">
                          <a:solidFill>
                            <a:schemeClr val="tx1"/>
                          </a:solidFill>
                        </a:rPr>
                        <a:t>]</a:t>
                      </a:r>
                      <a:endParaRPr kumimoji="1" lang="ja-JP" altLang="en-US" sz="11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FF0000"/>
                          </a:solidFill>
                        </a:rPr>
                        <a:t>満</a:t>
                      </a:r>
                      <a:r>
                        <a:rPr lang="en-US" altLang="ja-JP" sz="1400" b="1" dirty="0">
                          <a:solidFill>
                            <a:srgbClr val="FF0000"/>
                          </a:solidFill>
                        </a:rPr>
                        <a:t>70</a:t>
                      </a:r>
                      <a:r>
                        <a:rPr lang="ja-JP" altLang="en-US" sz="1400" b="1" dirty="0">
                          <a:solidFill>
                            <a:srgbClr val="FF0000"/>
                          </a:solidFill>
                        </a:rPr>
                        <a:t>歳に達する会計年度末までの受診等</a:t>
                      </a:r>
                      <a:endParaRPr kumimoji="1" lang="ja-JP" altLang="en-US" sz="1400" b="1"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rgbClr val="FF0000"/>
                        </a:solidFill>
                      </a:endParaRPr>
                    </a:p>
                  </a:txBody>
                  <a:tcPr anchor="ctr"/>
                </a:tc>
                <a:extLst>
                  <a:ext uri="{0D108BD9-81ED-4DB2-BD59-A6C34878D82A}">
                    <a16:rowId xmlns:a16="http://schemas.microsoft.com/office/drawing/2014/main" xmlns="" val="3609473892"/>
                  </a:ext>
                </a:extLst>
              </a:tr>
              <a:tr h="11056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rPr>
                        <a:t>慶祝金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rPr>
                        <a:t>組合員が</a:t>
                      </a:r>
                      <a:r>
                        <a:rPr lang="en-US" altLang="ja-JP" sz="1300" dirty="0">
                          <a:solidFill>
                            <a:schemeClr val="tx1"/>
                          </a:solidFill>
                        </a:rPr>
                        <a:t>70</a:t>
                      </a:r>
                      <a:r>
                        <a:rPr lang="ja-JP" altLang="en-US" sz="1300" dirty="0">
                          <a:solidFill>
                            <a:schemeClr val="tx1"/>
                          </a:solidFill>
                        </a:rPr>
                        <a:t>歳以上の長寿年齢に達したとき</a:t>
                      </a:r>
                      <a:endParaRPr kumimoji="1" lang="ja-JP" altLang="en-US" sz="1300" dirty="0">
                        <a:solidFill>
                          <a:schemeClr val="tx1"/>
                        </a:solidFill>
                      </a:endParaRPr>
                    </a:p>
                  </a:txBody>
                  <a:tcPr anchor="ctr"/>
                </a:tc>
                <a:tc>
                  <a:txBody>
                    <a:bodyPr/>
                    <a:lstStyle/>
                    <a:p>
                      <a:pPr algn="l"/>
                      <a:r>
                        <a:rPr lang="ja-JP" altLang="en-US" sz="1100" dirty="0">
                          <a:solidFill>
                            <a:schemeClr val="tx1"/>
                          </a:solidFill>
                        </a:rPr>
                        <a:t>・</a:t>
                      </a:r>
                      <a:r>
                        <a:rPr lang="en-US" altLang="ja-JP" sz="1100" dirty="0">
                          <a:solidFill>
                            <a:schemeClr val="tx1"/>
                          </a:solidFill>
                        </a:rPr>
                        <a:t>70 </a:t>
                      </a:r>
                      <a:r>
                        <a:rPr lang="ja-JP" altLang="en-US" sz="1100" dirty="0">
                          <a:solidFill>
                            <a:schemeClr val="tx1"/>
                          </a:solidFill>
                        </a:rPr>
                        <a:t>歳 </a:t>
                      </a:r>
                      <a:r>
                        <a:rPr lang="en-US" altLang="ja-JP" sz="1100" dirty="0">
                          <a:solidFill>
                            <a:schemeClr val="tx1"/>
                          </a:solidFill>
                        </a:rPr>
                        <a:t>(</a:t>
                      </a:r>
                      <a:r>
                        <a:rPr lang="ja-JP" altLang="en-US" sz="1100" dirty="0">
                          <a:solidFill>
                            <a:schemeClr val="tx1"/>
                          </a:solidFill>
                        </a:rPr>
                        <a:t>古稀</a:t>
                      </a:r>
                      <a:r>
                        <a:rPr lang="en-US" altLang="ja-JP" sz="1100" dirty="0">
                          <a:solidFill>
                            <a:schemeClr val="tx1"/>
                          </a:solidFill>
                        </a:rPr>
                        <a:t>) </a:t>
                      </a:r>
                      <a:r>
                        <a:rPr lang="ja-JP" altLang="en-US" sz="1100" dirty="0">
                          <a:solidFill>
                            <a:schemeClr val="tx1"/>
                          </a:solidFill>
                        </a:rPr>
                        <a:t>： </a:t>
                      </a:r>
                      <a:r>
                        <a:rPr lang="en-US" altLang="ja-JP" sz="1100" dirty="0">
                          <a:solidFill>
                            <a:schemeClr val="tx1"/>
                          </a:solidFill>
                        </a:rPr>
                        <a:t>10,000 </a:t>
                      </a:r>
                      <a:r>
                        <a:rPr lang="ja-JP" altLang="en-US" sz="1100" dirty="0">
                          <a:solidFill>
                            <a:schemeClr val="tx1"/>
                          </a:solidFill>
                        </a:rPr>
                        <a:t>円 </a:t>
                      </a:r>
                      <a:endParaRPr lang="en-US" altLang="ja-JP" sz="1100" dirty="0">
                        <a:solidFill>
                          <a:schemeClr val="tx1"/>
                        </a:solidFill>
                      </a:endParaRPr>
                    </a:p>
                    <a:p>
                      <a:pPr algn="l"/>
                      <a:r>
                        <a:rPr lang="ja-JP" altLang="en-US" sz="1100" dirty="0">
                          <a:solidFill>
                            <a:schemeClr val="tx1"/>
                          </a:solidFill>
                        </a:rPr>
                        <a:t>・</a:t>
                      </a:r>
                      <a:r>
                        <a:rPr lang="en-US" altLang="ja-JP" sz="1100" dirty="0">
                          <a:solidFill>
                            <a:schemeClr val="tx1"/>
                          </a:solidFill>
                        </a:rPr>
                        <a:t>77 </a:t>
                      </a:r>
                      <a:r>
                        <a:rPr lang="ja-JP" altLang="en-US" sz="1100" dirty="0">
                          <a:solidFill>
                            <a:schemeClr val="tx1"/>
                          </a:solidFill>
                        </a:rPr>
                        <a:t>歳 </a:t>
                      </a:r>
                      <a:r>
                        <a:rPr lang="en-US" altLang="ja-JP" sz="1100" dirty="0">
                          <a:solidFill>
                            <a:schemeClr val="tx1"/>
                          </a:solidFill>
                        </a:rPr>
                        <a:t>(</a:t>
                      </a:r>
                      <a:r>
                        <a:rPr lang="ja-JP" altLang="en-US" sz="1100" dirty="0">
                          <a:solidFill>
                            <a:schemeClr val="tx1"/>
                          </a:solidFill>
                        </a:rPr>
                        <a:t>喜寿</a:t>
                      </a:r>
                      <a:r>
                        <a:rPr lang="en-US" altLang="ja-JP" sz="1100" dirty="0">
                          <a:solidFill>
                            <a:schemeClr val="tx1"/>
                          </a:solidFill>
                        </a:rPr>
                        <a:t>) </a:t>
                      </a:r>
                      <a:r>
                        <a:rPr lang="ja-JP" altLang="en-US" sz="1100" dirty="0">
                          <a:solidFill>
                            <a:schemeClr val="tx1"/>
                          </a:solidFill>
                        </a:rPr>
                        <a:t>： </a:t>
                      </a:r>
                      <a:r>
                        <a:rPr lang="en-US" altLang="ja-JP" sz="1100" dirty="0">
                          <a:solidFill>
                            <a:schemeClr val="tx1"/>
                          </a:solidFill>
                        </a:rPr>
                        <a:t>20,000 </a:t>
                      </a:r>
                      <a:r>
                        <a:rPr lang="ja-JP" altLang="en-US" sz="1100" dirty="0">
                          <a:solidFill>
                            <a:schemeClr val="tx1"/>
                          </a:solidFill>
                        </a:rPr>
                        <a:t>円 </a:t>
                      </a:r>
                      <a:endParaRPr lang="en-US" altLang="ja-JP" sz="1100" dirty="0">
                        <a:solidFill>
                          <a:schemeClr val="tx1"/>
                        </a:solidFill>
                      </a:endParaRPr>
                    </a:p>
                    <a:p>
                      <a:pPr algn="l"/>
                      <a:r>
                        <a:rPr lang="ja-JP" altLang="en-US" sz="1100" dirty="0">
                          <a:solidFill>
                            <a:schemeClr val="tx1"/>
                          </a:solidFill>
                        </a:rPr>
                        <a:t>・</a:t>
                      </a:r>
                      <a:r>
                        <a:rPr lang="en-US" altLang="ja-JP" sz="1100" dirty="0">
                          <a:solidFill>
                            <a:schemeClr val="tx1"/>
                          </a:solidFill>
                        </a:rPr>
                        <a:t>80 </a:t>
                      </a:r>
                      <a:r>
                        <a:rPr lang="ja-JP" altLang="en-US" sz="1100" dirty="0">
                          <a:solidFill>
                            <a:schemeClr val="tx1"/>
                          </a:solidFill>
                        </a:rPr>
                        <a:t>歳 </a:t>
                      </a:r>
                      <a:r>
                        <a:rPr lang="en-US" altLang="ja-JP" sz="1100" dirty="0">
                          <a:solidFill>
                            <a:schemeClr val="tx1"/>
                          </a:solidFill>
                        </a:rPr>
                        <a:t>(</a:t>
                      </a:r>
                      <a:r>
                        <a:rPr lang="ja-JP" altLang="en-US" sz="1100" dirty="0">
                          <a:solidFill>
                            <a:schemeClr val="tx1"/>
                          </a:solidFill>
                        </a:rPr>
                        <a:t>傘寿</a:t>
                      </a:r>
                      <a:r>
                        <a:rPr lang="en-US" altLang="ja-JP" sz="1100" dirty="0">
                          <a:solidFill>
                            <a:schemeClr val="tx1"/>
                          </a:solidFill>
                        </a:rPr>
                        <a:t>) </a:t>
                      </a:r>
                      <a:r>
                        <a:rPr lang="ja-JP" altLang="en-US" sz="1100" dirty="0">
                          <a:solidFill>
                            <a:schemeClr val="tx1"/>
                          </a:solidFill>
                        </a:rPr>
                        <a:t>： </a:t>
                      </a:r>
                      <a:r>
                        <a:rPr lang="en-US" altLang="ja-JP" sz="1100" dirty="0">
                          <a:solidFill>
                            <a:schemeClr val="tx1"/>
                          </a:solidFill>
                        </a:rPr>
                        <a:t>30,000 </a:t>
                      </a:r>
                      <a:r>
                        <a:rPr lang="ja-JP" altLang="en-US" sz="1100" dirty="0">
                          <a:solidFill>
                            <a:schemeClr val="tx1"/>
                          </a:solidFill>
                        </a:rPr>
                        <a:t>円</a:t>
                      </a:r>
                      <a:endParaRPr lang="en-US" altLang="ja-JP" sz="1100" dirty="0">
                        <a:solidFill>
                          <a:schemeClr val="tx1"/>
                        </a:solidFill>
                      </a:endParaRPr>
                    </a:p>
                    <a:p>
                      <a:pPr algn="l"/>
                      <a:r>
                        <a:rPr lang="ja-JP" altLang="en-US" sz="1100" dirty="0">
                          <a:solidFill>
                            <a:schemeClr val="tx1"/>
                          </a:solidFill>
                        </a:rPr>
                        <a:t>・</a:t>
                      </a:r>
                      <a:r>
                        <a:rPr lang="en-US" altLang="ja-JP" sz="1100" dirty="0">
                          <a:solidFill>
                            <a:schemeClr val="tx1"/>
                          </a:solidFill>
                        </a:rPr>
                        <a:t>88 </a:t>
                      </a:r>
                      <a:r>
                        <a:rPr lang="ja-JP" altLang="en-US" sz="1100" dirty="0">
                          <a:solidFill>
                            <a:schemeClr val="tx1"/>
                          </a:solidFill>
                        </a:rPr>
                        <a:t>歳 </a:t>
                      </a:r>
                      <a:r>
                        <a:rPr lang="en-US" altLang="ja-JP" sz="1100" dirty="0">
                          <a:solidFill>
                            <a:schemeClr val="tx1"/>
                          </a:solidFill>
                        </a:rPr>
                        <a:t>(</a:t>
                      </a:r>
                      <a:r>
                        <a:rPr lang="ja-JP" altLang="en-US" sz="1100" dirty="0">
                          <a:solidFill>
                            <a:schemeClr val="tx1"/>
                          </a:solidFill>
                        </a:rPr>
                        <a:t>米寿</a:t>
                      </a:r>
                      <a:r>
                        <a:rPr lang="en-US" altLang="ja-JP" sz="1100" dirty="0">
                          <a:solidFill>
                            <a:schemeClr val="tx1"/>
                          </a:solidFill>
                        </a:rPr>
                        <a:t>) </a:t>
                      </a:r>
                      <a:r>
                        <a:rPr lang="ja-JP" altLang="en-US" sz="1100" dirty="0">
                          <a:solidFill>
                            <a:schemeClr val="tx1"/>
                          </a:solidFill>
                        </a:rPr>
                        <a:t>： </a:t>
                      </a:r>
                      <a:r>
                        <a:rPr lang="en-US" altLang="ja-JP" sz="1100" dirty="0">
                          <a:solidFill>
                            <a:schemeClr val="tx1"/>
                          </a:solidFill>
                        </a:rPr>
                        <a:t>50,000 </a:t>
                      </a:r>
                      <a:r>
                        <a:rPr lang="ja-JP" altLang="en-US" sz="1100" dirty="0">
                          <a:solidFill>
                            <a:schemeClr val="tx1"/>
                          </a:solidFill>
                        </a:rPr>
                        <a:t>円 </a:t>
                      </a:r>
                      <a:endParaRPr lang="en-US" altLang="ja-JP" sz="1100" dirty="0">
                        <a:solidFill>
                          <a:schemeClr val="tx1"/>
                        </a:solidFill>
                      </a:endParaRPr>
                    </a:p>
                    <a:p>
                      <a:pPr algn="l"/>
                      <a:r>
                        <a:rPr lang="ja-JP" altLang="en-US" sz="1100" dirty="0">
                          <a:solidFill>
                            <a:schemeClr val="tx1"/>
                          </a:solidFill>
                        </a:rPr>
                        <a:t>・</a:t>
                      </a:r>
                      <a:r>
                        <a:rPr lang="en-US" altLang="ja-JP" sz="1100" dirty="0">
                          <a:solidFill>
                            <a:schemeClr val="tx1"/>
                          </a:solidFill>
                        </a:rPr>
                        <a:t>90 </a:t>
                      </a:r>
                      <a:r>
                        <a:rPr lang="ja-JP" altLang="en-US" sz="1100" dirty="0">
                          <a:solidFill>
                            <a:schemeClr val="tx1"/>
                          </a:solidFill>
                        </a:rPr>
                        <a:t>歳 </a:t>
                      </a:r>
                      <a:r>
                        <a:rPr lang="en-US" altLang="ja-JP" sz="1100" dirty="0">
                          <a:solidFill>
                            <a:schemeClr val="tx1"/>
                          </a:solidFill>
                        </a:rPr>
                        <a:t>(</a:t>
                      </a:r>
                      <a:r>
                        <a:rPr lang="ja-JP" altLang="en-US" sz="1100" dirty="0">
                          <a:solidFill>
                            <a:schemeClr val="tx1"/>
                          </a:solidFill>
                        </a:rPr>
                        <a:t>卒寿</a:t>
                      </a:r>
                      <a:r>
                        <a:rPr lang="en-US" altLang="ja-JP" sz="1100" dirty="0">
                          <a:solidFill>
                            <a:schemeClr val="tx1"/>
                          </a:solidFill>
                        </a:rPr>
                        <a:t>) </a:t>
                      </a:r>
                      <a:r>
                        <a:rPr lang="ja-JP" altLang="en-US" sz="1100" dirty="0">
                          <a:solidFill>
                            <a:schemeClr val="tx1"/>
                          </a:solidFill>
                        </a:rPr>
                        <a:t>： </a:t>
                      </a:r>
                      <a:r>
                        <a:rPr lang="en-US" altLang="ja-JP" sz="1100" dirty="0">
                          <a:solidFill>
                            <a:schemeClr val="tx1"/>
                          </a:solidFill>
                        </a:rPr>
                        <a:t>50,000 </a:t>
                      </a:r>
                      <a:r>
                        <a:rPr lang="ja-JP" altLang="en-US" sz="1100" dirty="0">
                          <a:solidFill>
                            <a:schemeClr val="tx1"/>
                          </a:solidFill>
                        </a:rPr>
                        <a:t>円 </a:t>
                      </a:r>
                      <a:endParaRPr lang="en-US" altLang="ja-JP" sz="1100" dirty="0">
                        <a:solidFill>
                          <a:schemeClr val="tx1"/>
                        </a:solidFill>
                      </a:endParaRPr>
                    </a:p>
                    <a:p>
                      <a:pPr algn="l"/>
                      <a:r>
                        <a:rPr lang="ja-JP" altLang="en-US" sz="1100" dirty="0">
                          <a:solidFill>
                            <a:schemeClr val="tx1"/>
                          </a:solidFill>
                        </a:rPr>
                        <a:t>・</a:t>
                      </a:r>
                      <a:r>
                        <a:rPr lang="en-US" altLang="ja-JP" sz="1100" dirty="0">
                          <a:solidFill>
                            <a:schemeClr val="tx1"/>
                          </a:solidFill>
                        </a:rPr>
                        <a:t>99 </a:t>
                      </a:r>
                      <a:r>
                        <a:rPr lang="ja-JP" altLang="en-US" sz="1100" dirty="0">
                          <a:solidFill>
                            <a:schemeClr val="tx1"/>
                          </a:solidFill>
                        </a:rPr>
                        <a:t>歳 </a:t>
                      </a:r>
                      <a:r>
                        <a:rPr lang="en-US" altLang="ja-JP" sz="1100" dirty="0">
                          <a:solidFill>
                            <a:schemeClr val="tx1"/>
                          </a:solidFill>
                        </a:rPr>
                        <a:t>(</a:t>
                      </a:r>
                      <a:r>
                        <a:rPr lang="ja-JP" altLang="en-US" sz="1100" dirty="0">
                          <a:solidFill>
                            <a:schemeClr val="tx1"/>
                          </a:solidFill>
                        </a:rPr>
                        <a:t>白寿</a:t>
                      </a:r>
                      <a:r>
                        <a:rPr lang="en-US" altLang="ja-JP" sz="1100" dirty="0">
                          <a:solidFill>
                            <a:schemeClr val="tx1"/>
                          </a:solidFill>
                        </a:rPr>
                        <a:t>) </a:t>
                      </a:r>
                      <a:r>
                        <a:rPr lang="ja-JP" altLang="en-US" sz="1100" dirty="0">
                          <a:solidFill>
                            <a:schemeClr val="tx1"/>
                          </a:solidFill>
                        </a:rPr>
                        <a:t>： </a:t>
                      </a:r>
                      <a:r>
                        <a:rPr lang="en-US" altLang="ja-JP" sz="1100" dirty="0">
                          <a:solidFill>
                            <a:schemeClr val="tx1"/>
                          </a:solidFill>
                        </a:rPr>
                        <a:t>50,000 </a:t>
                      </a:r>
                      <a:r>
                        <a:rPr lang="ja-JP" altLang="en-US" sz="1100" dirty="0">
                          <a:solidFill>
                            <a:schemeClr val="tx1"/>
                          </a:solidFill>
                        </a:rPr>
                        <a:t>円 　　　　　　　　　</a:t>
                      </a:r>
                      <a:r>
                        <a:rPr lang="en-US" altLang="ja-JP" sz="1100" dirty="0">
                          <a:solidFill>
                            <a:schemeClr val="tx1"/>
                          </a:solidFill>
                        </a:rPr>
                        <a:t>[</a:t>
                      </a:r>
                      <a:r>
                        <a:rPr lang="ja-JP" altLang="en-US" sz="1100" dirty="0">
                          <a:solidFill>
                            <a:schemeClr val="tx1"/>
                          </a:solidFill>
                        </a:rPr>
                        <a:t>互助組合からの通知による請求払</a:t>
                      </a:r>
                      <a:r>
                        <a:rPr lang="en-US" altLang="ja-JP" sz="1100" dirty="0">
                          <a:solidFill>
                            <a:schemeClr val="tx1"/>
                          </a:solidFill>
                        </a:rPr>
                        <a:t>]</a:t>
                      </a:r>
                      <a:endParaRPr kumimoji="1" lang="ja-JP" altLang="en-US" sz="1100" dirty="0">
                        <a:solidFill>
                          <a:schemeClr val="tx1"/>
                        </a:solidFill>
                      </a:endParaRPr>
                    </a:p>
                  </a:txBody>
                  <a:tcPr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終身</a:t>
                      </a:r>
                    </a:p>
                    <a:p>
                      <a:pPr algn="ctr"/>
                      <a:endParaRPr kumimoji="1" lang="ja-JP" altLang="en-US" sz="1100" dirty="0"/>
                    </a:p>
                  </a:txBody>
                  <a:tcPr anchor="ctr"/>
                </a:tc>
                <a:extLst>
                  <a:ext uri="{0D108BD9-81ED-4DB2-BD59-A6C34878D82A}">
                    <a16:rowId xmlns:a16="http://schemas.microsoft.com/office/drawing/2014/main" xmlns="" val="1663364428"/>
                  </a:ext>
                </a:extLst>
              </a:tr>
              <a:tr h="6339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rPr>
                        <a:t>死亡弔意金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rPr>
                        <a:t>組合員が死亡したとき</a:t>
                      </a:r>
                      <a:r>
                        <a:rPr lang="en-US" altLang="ja-JP" sz="1300" dirty="0">
                          <a:solidFill>
                            <a:schemeClr val="tx1"/>
                          </a:solidFill>
                        </a:rPr>
                        <a:t>, </a:t>
                      </a:r>
                      <a:r>
                        <a:rPr lang="ja-JP" altLang="en-US" sz="1300" dirty="0">
                          <a:solidFill>
                            <a:schemeClr val="tx1"/>
                          </a:solidFill>
                        </a:rPr>
                        <a:t>遺族に支給</a:t>
                      </a:r>
                      <a:endParaRPr kumimoji="1" lang="ja-JP" altLang="en-US" sz="1300" dirty="0">
                        <a:solidFill>
                          <a:schemeClr val="tx1"/>
                        </a:solidFill>
                      </a:endParaRPr>
                    </a:p>
                  </a:txBody>
                  <a:tcPr anchor="ctr"/>
                </a:tc>
                <a:tc>
                  <a:txBody>
                    <a:bodyPr/>
                    <a:lstStyle/>
                    <a:p>
                      <a:pPr algn="l"/>
                      <a:r>
                        <a:rPr lang="ja-JP" altLang="en-US" sz="1100" dirty="0">
                          <a:solidFill>
                            <a:schemeClr val="tx1"/>
                          </a:solidFill>
                        </a:rPr>
                        <a:t>加入期間 </a:t>
                      </a:r>
                      <a:r>
                        <a:rPr lang="en-US" altLang="ja-JP" sz="1100" dirty="0">
                          <a:solidFill>
                            <a:schemeClr val="tx1"/>
                          </a:solidFill>
                        </a:rPr>
                        <a:t>(10 </a:t>
                      </a:r>
                      <a:r>
                        <a:rPr lang="ja-JP" altLang="en-US" sz="1100" dirty="0">
                          <a:solidFill>
                            <a:schemeClr val="tx1"/>
                          </a:solidFill>
                        </a:rPr>
                        <a:t>区分</a:t>
                      </a:r>
                      <a:r>
                        <a:rPr lang="en-US" altLang="ja-JP" sz="1100" dirty="0">
                          <a:solidFill>
                            <a:schemeClr val="tx1"/>
                          </a:solidFill>
                        </a:rPr>
                        <a:t>) </a:t>
                      </a:r>
                      <a:r>
                        <a:rPr lang="ja-JP" altLang="en-US" sz="1100" dirty="0">
                          <a:solidFill>
                            <a:schemeClr val="tx1"/>
                          </a:solidFill>
                        </a:rPr>
                        <a:t>に応じて </a:t>
                      </a:r>
                      <a:r>
                        <a:rPr lang="en-US" altLang="ja-JP" sz="1100" dirty="0">
                          <a:solidFill>
                            <a:schemeClr val="tx1"/>
                          </a:solidFill>
                        </a:rPr>
                        <a:t>20,000 </a:t>
                      </a:r>
                      <a:r>
                        <a:rPr lang="ja-JP" altLang="en-US" sz="1100" dirty="0">
                          <a:solidFill>
                            <a:schemeClr val="tx1"/>
                          </a:solidFill>
                        </a:rPr>
                        <a:t>円～</a:t>
                      </a:r>
                      <a:r>
                        <a:rPr lang="en-US" altLang="ja-JP" sz="1100" dirty="0">
                          <a:solidFill>
                            <a:schemeClr val="tx1"/>
                          </a:solidFill>
                        </a:rPr>
                        <a:t>200,000 </a:t>
                      </a:r>
                      <a:r>
                        <a:rPr lang="ja-JP" altLang="en-US" sz="1100" dirty="0">
                          <a:solidFill>
                            <a:schemeClr val="tx1"/>
                          </a:solidFill>
                        </a:rPr>
                        <a:t>円 </a:t>
                      </a:r>
                      <a:endParaRPr lang="en-US" altLang="ja-JP" sz="1100" dirty="0">
                        <a:solidFill>
                          <a:schemeClr val="tx1"/>
                        </a:solidFill>
                      </a:endParaRPr>
                    </a:p>
                    <a:p>
                      <a:pPr algn="l"/>
                      <a:r>
                        <a:rPr lang="ja-JP" altLang="en-US" sz="1100" dirty="0">
                          <a:solidFill>
                            <a:schemeClr val="tx1"/>
                          </a:solidFill>
                        </a:rPr>
                        <a:t>（加入期間が９年以上の死亡弔慰金は一律</a:t>
                      </a:r>
                      <a:r>
                        <a:rPr lang="en-US" altLang="ja-JP" sz="1100" dirty="0">
                          <a:solidFill>
                            <a:schemeClr val="tx1"/>
                          </a:solidFill>
                        </a:rPr>
                        <a:t>20,000</a:t>
                      </a:r>
                      <a:r>
                        <a:rPr lang="ja-JP" altLang="en-US" sz="1100" dirty="0">
                          <a:solidFill>
                            <a:schemeClr val="tx1"/>
                          </a:solidFill>
                        </a:rPr>
                        <a:t>円）　　　　　　　　　 </a:t>
                      </a:r>
                      <a:r>
                        <a:rPr lang="en-US" altLang="ja-JP" sz="1100" dirty="0">
                          <a:solidFill>
                            <a:schemeClr val="tx1"/>
                          </a:solidFill>
                        </a:rPr>
                        <a:t>[</a:t>
                      </a:r>
                      <a:r>
                        <a:rPr lang="ja-JP" altLang="en-US" sz="1100" dirty="0">
                          <a:solidFill>
                            <a:schemeClr val="tx1"/>
                          </a:solidFill>
                        </a:rPr>
                        <a:t>請求払</a:t>
                      </a:r>
                      <a:r>
                        <a:rPr lang="en-US" altLang="ja-JP" sz="1100" dirty="0">
                          <a:solidFill>
                            <a:schemeClr val="tx1"/>
                          </a:solidFill>
                        </a:rPr>
                        <a:t>]</a:t>
                      </a:r>
                      <a:endParaRPr kumimoji="1" lang="ja-JP" altLang="en-US" sz="1100" dirty="0">
                        <a:solidFill>
                          <a:schemeClr val="tx1"/>
                        </a:solidFill>
                      </a:endParaRPr>
                    </a:p>
                  </a:txBody>
                  <a:tcPr anchor="ctr"/>
                </a:tc>
                <a:tc vMerge="1">
                  <a:txBody>
                    <a:bodyPr/>
                    <a:lstStyle/>
                    <a:p>
                      <a:endParaRPr kumimoji="1" lang="ja-JP" altLang="en-US" sz="1100" dirty="0"/>
                    </a:p>
                  </a:txBody>
                  <a:tcPr/>
                </a:tc>
                <a:extLst>
                  <a:ext uri="{0D108BD9-81ED-4DB2-BD59-A6C34878D82A}">
                    <a16:rowId xmlns:a16="http://schemas.microsoft.com/office/drawing/2014/main" xmlns="" val="3264151458"/>
                  </a:ext>
                </a:extLst>
              </a:tr>
              <a:tr h="6613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rPr>
                        <a:t>１日人間ドック助成</a:t>
                      </a:r>
                      <a:endParaRPr kumimoji="1" lang="ja-JP" altLang="en-US" sz="16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県内</a:t>
                      </a:r>
                      <a:r>
                        <a:rPr kumimoji="1" lang="en-US" altLang="ja-JP" sz="1300" dirty="0">
                          <a:solidFill>
                            <a:schemeClr val="tx1"/>
                          </a:solidFill>
                        </a:rPr>
                        <a:t>18</a:t>
                      </a:r>
                      <a:r>
                        <a:rPr kumimoji="1" lang="ja-JP" altLang="en-US" sz="1300" dirty="0">
                          <a:solidFill>
                            <a:schemeClr val="tx1"/>
                          </a:solidFill>
                        </a:rPr>
                        <a:t>健診機関（</a:t>
                      </a:r>
                      <a:r>
                        <a:rPr kumimoji="1" lang="en-US" altLang="ja-JP" sz="1300" dirty="0">
                          <a:solidFill>
                            <a:schemeClr val="tx1"/>
                          </a:solidFill>
                        </a:rPr>
                        <a:t>1,400</a:t>
                      </a:r>
                      <a:r>
                        <a:rPr kumimoji="1" lang="ja-JP" altLang="en-US" sz="1300" dirty="0">
                          <a:solidFill>
                            <a:schemeClr val="tx1"/>
                          </a:solidFill>
                        </a:rPr>
                        <a:t>人）</a:t>
                      </a:r>
                    </a:p>
                  </a:txBody>
                  <a:tcPr anchor="ctr"/>
                </a:tc>
                <a:tc>
                  <a:txBody>
                    <a:bodyPr/>
                    <a:lstStyle/>
                    <a:p>
                      <a:pPr algn="l"/>
                      <a:r>
                        <a:rPr lang="ja-JP" altLang="en-US" sz="1100" b="1" dirty="0">
                          <a:solidFill>
                            <a:schemeClr val="tx1"/>
                          </a:solidFill>
                        </a:rPr>
                        <a:t>１人 </a:t>
                      </a:r>
                      <a:r>
                        <a:rPr lang="en-US" altLang="ja-JP" sz="1100" b="1" dirty="0">
                          <a:solidFill>
                            <a:schemeClr val="tx1"/>
                          </a:solidFill>
                        </a:rPr>
                        <a:t>12,000</a:t>
                      </a:r>
                      <a:r>
                        <a:rPr lang="ja-JP" altLang="en-US" sz="1100" b="1" dirty="0">
                          <a:solidFill>
                            <a:schemeClr val="tx1"/>
                          </a:solidFill>
                        </a:rPr>
                        <a:t>円 を補助</a:t>
                      </a:r>
                      <a:endParaRPr lang="en-US" altLang="ja-JP" sz="1100" b="1" dirty="0">
                        <a:solidFill>
                          <a:schemeClr val="tx1"/>
                        </a:solidFill>
                      </a:endParaRPr>
                    </a:p>
                    <a:p>
                      <a:pPr algn="l"/>
                      <a:r>
                        <a:rPr lang="ja-JP" altLang="en-US" sz="1100" dirty="0">
                          <a:solidFill>
                            <a:schemeClr val="tx1"/>
                          </a:solidFill>
                        </a:rPr>
                        <a:t> </a:t>
                      </a:r>
                      <a:r>
                        <a:rPr lang="en-US" altLang="ja-JP" sz="1100" dirty="0">
                          <a:solidFill>
                            <a:schemeClr val="tx1"/>
                          </a:solidFill>
                        </a:rPr>
                        <a:t>(</a:t>
                      </a:r>
                      <a:r>
                        <a:rPr lang="ja-JP" altLang="en-US" sz="1100" dirty="0">
                          <a:solidFill>
                            <a:schemeClr val="tx1"/>
                          </a:solidFill>
                        </a:rPr>
                        <a:t>通常健診料 </a:t>
                      </a:r>
                      <a:r>
                        <a:rPr lang="en-US" altLang="ja-JP" sz="1100" dirty="0">
                          <a:solidFill>
                            <a:schemeClr val="tx1"/>
                          </a:solidFill>
                        </a:rPr>
                        <a:t>30,000 </a:t>
                      </a:r>
                      <a:r>
                        <a:rPr lang="ja-JP" altLang="en-US" sz="1100" dirty="0">
                          <a:solidFill>
                            <a:schemeClr val="tx1"/>
                          </a:solidFill>
                        </a:rPr>
                        <a:t>円～</a:t>
                      </a:r>
                      <a:r>
                        <a:rPr lang="en-US" altLang="ja-JP" sz="1100" dirty="0">
                          <a:solidFill>
                            <a:schemeClr val="tx1"/>
                          </a:solidFill>
                        </a:rPr>
                        <a:t>40,000 </a:t>
                      </a:r>
                      <a:r>
                        <a:rPr lang="ja-JP" altLang="en-US" sz="1100" dirty="0">
                          <a:solidFill>
                            <a:schemeClr val="tx1"/>
                          </a:solidFill>
                        </a:rPr>
                        <a:t>円</a:t>
                      </a:r>
                      <a:r>
                        <a:rPr lang="en-US" altLang="ja-JP" sz="1100" dirty="0">
                          <a:solidFill>
                            <a:schemeClr val="tx1"/>
                          </a:solidFill>
                        </a:rPr>
                        <a:t>) </a:t>
                      </a:r>
                    </a:p>
                  </a:txBody>
                  <a:tcPr anchor="ctr"/>
                </a:tc>
                <a:tc vMerge="1">
                  <a:txBody>
                    <a:bodyPr/>
                    <a:lstStyle/>
                    <a:p>
                      <a:endParaRPr kumimoji="1" lang="ja-JP" altLang="en-US" sz="1100" dirty="0"/>
                    </a:p>
                  </a:txBody>
                  <a:tcPr/>
                </a:tc>
                <a:extLst>
                  <a:ext uri="{0D108BD9-81ED-4DB2-BD59-A6C34878D82A}">
                    <a16:rowId xmlns:a16="http://schemas.microsoft.com/office/drawing/2014/main" xmlns="" val="2141664882"/>
                  </a:ext>
                </a:extLst>
              </a:tr>
              <a:tr h="456119">
                <a:tc>
                  <a:txBody>
                    <a:bodyPr/>
                    <a:lstStyle/>
                    <a:p>
                      <a:pPr algn="ctr"/>
                      <a:r>
                        <a:rPr lang="ja-JP" altLang="en-US" sz="1600" dirty="0">
                          <a:solidFill>
                            <a:schemeClr val="tx1"/>
                          </a:solidFill>
                        </a:rPr>
                        <a:t>広報紙</a:t>
                      </a:r>
                      <a:endParaRPr kumimoji="1" lang="ja-JP" altLang="en-US" sz="1600" dirty="0">
                        <a:solidFill>
                          <a:schemeClr val="tx1"/>
                        </a:solidFill>
                      </a:endParaRPr>
                    </a:p>
                  </a:txBody>
                  <a:tcPr anchor="ctr" anchorCtr="1"/>
                </a:tc>
                <a:tc>
                  <a:txBody>
                    <a:bodyPr/>
                    <a:lstStyle/>
                    <a:p>
                      <a:pPr algn="l"/>
                      <a:r>
                        <a:rPr lang="en-US" altLang="ja-JP" sz="1300" dirty="0">
                          <a:solidFill>
                            <a:schemeClr val="tx1"/>
                          </a:solidFill>
                        </a:rPr>
                        <a:t>｢</a:t>
                      </a:r>
                      <a:r>
                        <a:rPr lang="ja-JP" altLang="en-US" sz="1300" dirty="0">
                          <a:solidFill>
                            <a:schemeClr val="tx1"/>
                          </a:solidFill>
                        </a:rPr>
                        <a:t>互助だより</a:t>
                      </a:r>
                      <a:r>
                        <a:rPr lang="en-US" altLang="ja-JP" sz="1300" dirty="0">
                          <a:solidFill>
                            <a:schemeClr val="tx1"/>
                          </a:solidFill>
                        </a:rPr>
                        <a:t>｣ </a:t>
                      </a:r>
                      <a:r>
                        <a:rPr lang="ja-JP" altLang="en-US" sz="1300" dirty="0">
                          <a:solidFill>
                            <a:schemeClr val="tx1"/>
                          </a:solidFill>
                        </a:rPr>
                        <a:t>発行</a:t>
                      </a:r>
                      <a:endParaRPr kumimoji="1" lang="ja-JP" altLang="en-US" sz="1300" dirty="0">
                        <a:solidFill>
                          <a:schemeClr val="tx1"/>
                        </a:solidFill>
                      </a:endParaRPr>
                    </a:p>
                  </a:txBody>
                  <a:tcPr anchor="ctr"/>
                </a:tc>
                <a:tc>
                  <a:txBody>
                    <a:bodyPr/>
                    <a:lstStyle/>
                    <a:p>
                      <a:pPr algn="l"/>
                      <a:r>
                        <a:rPr lang="ja-JP" altLang="en-US" sz="1100" dirty="0"/>
                        <a:t>全組合員に配付 </a:t>
                      </a:r>
                      <a:r>
                        <a:rPr lang="en-US" altLang="ja-JP" sz="1100" dirty="0"/>
                        <a:t>(</a:t>
                      </a:r>
                      <a:r>
                        <a:rPr lang="ja-JP" altLang="en-US" sz="1100" dirty="0"/>
                        <a:t>年２回発行</a:t>
                      </a:r>
                      <a:r>
                        <a:rPr lang="en-US" altLang="ja-JP" sz="1100" dirty="0"/>
                        <a:t>) </a:t>
                      </a:r>
                    </a:p>
                    <a:p>
                      <a:pPr algn="l"/>
                      <a:r>
                        <a:rPr lang="en-US" altLang="ja-JP" sz="1100" dirty="0"/>
                        <a:t>(</a:t>
                      </a:r>
                      <a:r>
                        <a:rPr lang="ja-JP" altLang="en-US" sz="1100" dirty="0"/>
                        <a:t>事業の案内</a:t>
                      </a:r>
                      <a:r>
                        <a:rPr lang="en-US" altLang="ja-JP" sz="1100" dirty="0"/>
                        <a:t>, </a:t>
                      </a:r>
                      <a:r>
                        <a:rPr lang="ja-JP" altLang="en-US" sz="1100" dirty="0"/>
                        <a:t>募集等をお知らせします</a:t>
                      </a:r>
                      <a:r>
                        <a:rPr lang="en-US" altLang="ja-JP" sz="1100" dirty="0"/>
                        <a:t>｡)</a:t>
                      </a:r>
                      <a:endParaRPr kumimoji="1" lang="ja-JP" altLang="en-US" sz="1100" dirty="0"/>
                    </a:p>
                  </a:txBody>
                  <a:tcPr anchor="ctr"/>
                </a:tc>
                <a:tc vMerge="1">
                  <a:txBody>
                    <a:bodyPr/>
                    <a:lstStyle/>
                    <a:p>
                      <a:endParaRPr kumimoji="1" lang="ja-JP" altLang="en-US" sz="1100" dirty="0"/>
                    </a:p>
                  </a:txBody>
                  <a:tcPr anchor="ctr"/>
                </a:tc>
                <a:extLst>
                  <a:ext uri="{0D108BD9-81ED-4DB2-BD59-A6C34878D82A}">
                    <a16:rowId xmlns:a16="http://schemas.microsoft.com/office/drawing/2014/main" xmlns="" val="2042079265"/>
                  </a:ext>
                </a:extLst>
              </a:tr>
              <a:tr h="700411">
                <a:tc>
                  <a:txBody>
                    <a:bodyPr/>
                    <a:lstStyle/>
                    <a:p>
                      <a:pPr algn="ctr"/>
                      <a:r>
                        <a:rPr lang="ja-JP" altLang="en-US" sz="1600" dirty="0"/>
                        <a:t>健康記念</a:t>
                      </a:r>
                      <a:endParaRPr kumimoji="1" lang="ja-JP" altLang="en-US" sz="1600" dirty="0"/>
                    </a:p>
                  </a:txBody>
                  <a:tcPr anchor="ctr" anchorCtr="1"/>
                </a:tc>
                <a:tc>
                  <a:txBody>
                    <a:bodyPr/>
                    <a:lstStyle/>
                    <a:p>
                      <a:pPr algn="l"/>
                      <a:r>
                        <a:rPr lang="en-US" altLang="ja-JP" sz="1300" dirty="0"/>
                        <a:t>70</a:t>
                      </a:r>
                      <a:r>
                        <a:rPr lang="ja-JP" altLang="en-US" sz="1300" dirty="0"/>
                        <a:t>歳の年度末まで療養補助金を受給していない組合員</a:t>
                      </a:r>
                      <a:endParaRPr kumimoji="1" lang="ja-JP" altLang="en-US" sz="1300" dirty="0"/>
                    </a:p>
                  </a:txBody>
                  <a:tcPr anchor="ctr"/>
                </a:tc>
                <a:tc>
                  <a:txBody>
                    <a:bodyPr/>
                    <a:lstStyle/>
                    <a:p>
                      <a:pPr algn="l"/>
                      <a:r>
                        <a:rPr lang="en-US" altLang="ja-JP" sz="1100" dirty="0"/>
                        <a:t>30,000 </a:t>
                      </a:r>
                      <a:r>
                        <a:rPr lang="ja-JP" altLang="en-US" sz="1100" dirty="0"/>
                        <a:t>円を給付 </a:t>
                      </a:r>
                      <a:r>
                        <a:rPr lang="en-US" altLang="ja-JP" sz="1100" dirty="0"/>
                        <a:t>                                                  </a:t>
                      </a:r>
                      <a:r>
                        <a:rPr lang="ja-JP" altLang="en-US" sz="1100" dirty="0"/>
                        <a:t>　　　 </a:t>
                      </a:r>
                      <a:r>
                        <a:rPr lang="en-US" altLang="ja-JP" sz="1100" dirty="0"/>
                        <a:t>[</a:t>
                      </a:r>
                      <a:r>
                        <a:rPr lang="ja-JP" altLang="en-US" sz="1100" dirty="0"/>
                        <a:t>互助組合から通知します</a:t>
                      </a:r>
                      <a:r>
                        <a:rPr lang="en-US" altLang="ja-JP" sz="1100" dirty="0"/>
                        <a:t>]</a:t>
                      </a:r>
                      <a:endParaRPr kumimoji="1" lang="ja-JP" altLang="en-US" sz="1100" dirty="0"/>
                    </a:p>
                    <a:p>
                      <a:pPr algn="l"/>
                      <a:endParaRPr kumimoji="1" lang="ja-JP" alt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該当者</a:t>
                      </a:r>
                    </a:p>
                    <a:p>
                      <a:pPr algn="ctr"/>
                      <a:endParaRPr kumimoji="1" lang="ja-JP" altLang="en-US" sz="1400" dirty="0"/>
                    </a:p>
                  </a:txBody>
                  <a:tcPr anchor="ctr"/>
                </a:tc>
                <a:extLst>
                  <a:ext uri="{0D108BD9-81ED-4DB2-BD59-A6C34878D82A}">
                    <a16:rowId xmlns:a16="http://schemas.microsoft.com/office/drawing/2014/main" xmlns="" val="755833198"/>
                  </a:ext>
                </a:extLst>
              </a:tr>
            </a:tbl>
          </a:graphicData>
        </a:graphic>
      </p:graphicFrame>
      <p:sp>
        <p:nvSpPr>
          <p:cNvPr id="17" name="左中かっこ 16">
            <a:extLst>
              <a:ext uri="{FF2B5EF4-FFF2-40B4-BE49-F238E27FC236}">
                <a16:creationId xmlns:a16="http://schemas.microsoft.com/office/drawing/2014/main" xmlns="" id="{C72CF6AA-0194-48C1-8A77-03BCDF09DF39}"/>
              </a:ext>
            </a:extLst>
          </p:cNvPr>
          <p:cNvSpPr/>
          <p:nvPr/>
        </p:nvSpPr>
        <p:spPr>
          <a:xfrm>
            <a:off x="1103600" y="1514765"/>
            <a:ext cx="244187" cy="2715490"/>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左中かっこ 17">
            <a:extLst>
              <a:ext uri="{FF2B5EF4-FFF2-40B4-BE49-F238E27FC236}">
                <a16:creationId xmlns:a16="http://schemas.microsoft.com/office/drawing/2014/main" xmlns="" id="{4D39D29B-A3FA-4E17-B919-61352E810921}"/>
              </a:ext>
            </a:extLst>
          </p:cNvPr>
          <p:cNvSpPr/>
          <p:nvPr/>
        </p:nvSpPr>
        <p:spPr>
          <a:xfrm>
            <a:off x="1129649" y="4368800"/>
            <a:ext cx="218138" cy="1801091"/>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xmlns="" id="{1EC99794-8A6F-41BF-BDC4-6AA926134611}"/>
              </a:ext>
            </a:extLst>
          </p:cNvPr>
          <p:cNvSpPr txBox="1"/>
          <p:nvPr/>
        </p:nvSpPr>
        <p:spPr>
          <a:xfrm>
            <a:off x="376535" y="2214562"/>
            <a:ext cx="461665" cy="1219200"/>
          </a:xfrm>
          <a:prstGeom prst="rect">
            <a:avLst/>
          </a:prstGeom>
          <a:solidFill>
            <a:schemeClr val="accent1">
              <a:lumMod val="40000"/>
              <a:lumOff val="60000"/>
            </a:schemeClr>
          </a:solidFill>
          <a:ln>
            <a:solidFill>
              <a:srgbClr val="0070C0"/>
            </a:solidFill>
          </a:ln>
        </p:spPr>
        <p:txBody>
          <a:bodyPr vert="eaVert" wrap="square" rtlCol="0">
            <a:spAutoFit/>
          </a:bodyPr>
          <a:lstStyle/>
          <a:p>
            <a:pPr algn="ctr"/>
            <a:r>
              <a:rPr lang="ja-JP" altLang="en-US" dirty="0"/>
              <a:t>給付事業</a:t>
            </a:r>
            <a:endParaRPr kumimoji="1" lang="ja-JP" altLang="en-US" dirty="0"/>
          </a:p>
        </p:txBody>
      </p:sp>
      <p:sp>
        <p:nvSpPr>
          <p:cNvPr id="20" name="テキスト ボックス 19">
            <a:extLst>
              <a:ext uri="{FF2B5EF4-FFF2-40B4-BE49-F238E27FC236}">
                <a16:creationId xmlns:a16="http://schemas.microsoft.com/office/drawing/2014/main" xmlns="" id="{443ACDD9-E944-4F36-ADA5-3B693C1552B9}"/>
              </a:ext>
            </a:extLst>
          </p:cNvPr>
          <p:cNvSpPr txBox="1"/>
          <p:nvPr/>
        </p:nvSpPr>
        <p:spPr>
          <a:xfrm>
            <a:off x="376534" y="4678399"/>
            <a:ext cx="461665" cy="1219200"/>
          </a:xfrm>
          <a:prstGeom prst="rect">
            <a:avLst/>
          </a:prstGeom>
          <a:solidFill>
            <a:schemeClr val="accent1">
              <a:lumMod val="40000"/>
              <a:lumOff val="60000"/>
            </a:schemeClr>
          </a:solidFill>
          <a:ln>
            <a:solidFill>
              <a:srgbClr val="0070C0"/>
            </a:solidFill>
          </a:ln>
        </p:spPr>
        <p:txBody>
          <a:bodyPr vert="eaVert" wrap="square" rtlCol="0">
            <a:spAutoFit/>
          </a:bodyPr>
          <a:lstStyle/>
          <a:p>
            <a:pPr algn="ctr"/>
            <a:r>
              <a:rPr lang="ja-JP" altLang="en-US" dirty="0"/>
              <a:t>福祉事業</a:t>
            </a:r>
            <a:endParaRPr kumimoji="1" lang="ja-JP" altLang="en-US" dirty="0"/>
          </a:p>
        </p:txBody>
      </p:sp>
      <p:sp>
        <p:nvSpPr>
          <p:cNvPr id="3" name="テキスト ボックス 2">
            <a:extLst>
              <a:ext uri="{FF2B5EF4-FFF2-40B4-BE49-F238E27FC236}">
                <a16:creationId xmlns:a16="http://schemas.microsoft.com/office/drawing/2014/main" xmlns="" id="{D8E9C79A-CB35-4D6C-A633-59F67FB468F1}"/>
              </a:ext>
            </a:extLst>
          </p:cNvPr>
          <p:cNvSpPr txBox="1"/>
          <p:nvPr/>
        </p:nvSpPr>
        <p:spPr>
          <a:xfrm>
            <a:off x="1528259" y="6292820"/>
            <a:ext cx="9135482" cy="400110"/>
          </a:xfrm>
          <a:prstGeom prst="rect">
            <a:avLst/>
          </a:prstGeom>
          <a:noFill/>
        </p:spPr>
        <p:txBody>
          <a:bodyPr wrap="square" rtlCol="0">
            <a:spAutoFit/>
          </a:bodyPr>
          <a:lstStyle/>
          <a:p>
            <a:pPr algn="ctr"/>
            <a:r>
              <a:rPr lang="en-US" altLang="ja-JP" sz="2000" u="wavyHeavy" dirty="0">
                <a:solidFill>
                  <a:srgbClr val="FF0000"/>
                </a:solidFill>
                <a:uFill>
                  <a:solidFill>
                    <a:srgbClr val="FF0000"/>
                  </a:solidFill>
                </a:uFill>
              </a:rPr>
              <a:t>※</a:t>
            </a:r>
            <a:r>
              <a:rPr lang="ja-JP" altLang="en-US" sz="2000" u="wavyHeavy" dirty="0">
                <a:uFill>
                  <a:solidFill>
                    <a:srgbClr val="FF0000"/>
                  </a:solidFill>
                </a:uFill>
              </a:rPr>
              <a:t>　</a:t>
            </a:r>
            <a:r>
              <a:rPr lang="ja-JP" altLang="en-US" sz="2000" u="wavyHeavy" dirty="0">
                <a:solidFill>
                  <a:srgbClr val="FF0000"/>
                </a:solidFill>
                <a:uFill>
                  <a:solidFill>
                    <a:srgbClr val="FF0000"/>
                  </a:solidFill>
                </a:uFill>
              </a:rPr>
              <a:t>事業内容は</a:t>
            </a:r>
            <a:r>
              <a:rPr lang="en-US" altLang="ja-JP" sz="2000" u="wavyHeavy" dirty="0">
                <a:solidFill>
                  <a:srgbClr val="FF0000"/>
                </a:solidFill>
                <a:uFill>
                  <a:solidFill>
                    <a:srgbClr val="FF0000"/>
                  </a:solidFill>
                </a:uFill>
              </a:rPr>
              <a:t>, </a:t>
            </a:r>
            <a:r>
              <a:rPr lang="ja-JP" altLang="en-US" sz="2000" u="wavyHeavy" dirty="0">
                <a:solidFill>
                  <a:srgbClr val="FF0000"/>
                </a:solidFill>
                <a:uFill>
                  <a:solidFill>
                    <a:srgbClr val="FF0000"/>
                  </a:solidFill>
                </a:uFill>
              </a:rPr>
              <a:t>今後事業の見直しを行った場合は</a:t>
            </a:r>
            <a:r>
              <a:rPr lang="en-US" altLang="ja-JP" sz="2000" u="wavyHeavy" dirty="0">
                <a:solidFill>
                  <a:srgbClr val="FF0000"/>
                </a:solidFill>
                <a:uFill>
                  <a:solidFill>
                    <a:srgbClr val="FF0000"/>
                  </a:solidFill>
                </a:uFill>
              </a:rPr>
              <a:t>, </a:t>
            </a:r>
            <a:r>
              <a:rPr lang="ja-JP" altLang="en-US" sz="2000" u="wavyHeavy" dirty="0">
                <a:solidFill>
                  <a:srgbClr val="FF0000"/>
                </a:solidFill>
                <a:uFill>
                  <a:solidFill>
                    <a:srgbClr val="FF0000"/>
                  </a:solidFill>
                </a:uFill>
              </a:rPr>
              <a:t>変更されることもあります。</a:t>
            </a:r>
            <a:endParaRPr lang="en-US" altLang="ja-JP" sz="2000" u="wavyHeavy" dirty="0">
              <a:solidFill>
                <a:srgbClr val="FF0000"/>
              </a:solidFill>
              <a:uFill>
                <a:solidFill>
                  <a:srgbClr val="FF0000"/>
                </a:solidFill>
              </a:uFill>
            </a:endParaRPr>
          </a:p>
        </p:txBody>
      </p:sp>
      <p:sp>
        <p:nvSpPr>
          <p:cNvPr id="5" name="スライド番号プレースホルダー 4">
            <a:extLst>
              <a:ext uri="{FF2B5EF4-FFF2-40B4-BE49-F238E27FC236}">
                <a16:creationId xmlns:a16="http://schemas.microsoft.com/office/drawing/2014/main" xmlns="" id="{D50073DB-268E-4D02-927A-C7EF4F9363DF}"/>
              </a:ext>
            </a:extLst>
          </p:cNvPr>
          <p:cNvSpPr>
            <a:spLocks noGrp="1"/>
          </p:cNvSpPr>
          <p:nvPr>
            <p:ph type="sldNum" sz="quarter" idx="12"/>
          </p:nvPr>
        </p:nvSpPr>
        <p:spPr/>
        <p:txBody>
          <a:bodyPr/>
          <a:lstStyle/>
          <a:p>
            <a:fld id="{4F4F5B68-5971-4DD5-9BAE-CFB197CB6D3D}" type="slidenum">
              <a:rPr kumimoji="1" lang="ja-JP" altLang="en-US" smtClean="0"/>
              <a:t>4</a:t>
            </a:fld>
            <a:endParaRPr kumimoji="1" lang="ja-JP" altLang="en-US"/>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75623" y="157420"/>
            <a:ext cx="609600" cy="609600"/>
          </a:xfrm>
          <a:prstGeom prst="rect">
            <a:avLst/>
          </a:prstGeom>
        </p:spPr>
      </p:pic>
    </p:spTree>
    <p:extLst>
      <p:ext uri="{BB962C8B-B14F-4D97-AF65-F5344CB8AC3E}">
        <p14:creationId xmlns:p14="http://schemas.microsoft.com/office/powerpoint/2010/main" val="2974787029"/>
      </p:ext>
    </p:extLst>
  </p:cSld>
  <p:clrMapOvr>
    <a:masterClrMapping/>
  </p:clrMapOvr>
  <mc:AlternateContent xmlns:mc="http://schemas.openxmlformats.org/markup-compatibility/2006" xmlns:p14="http://schemas.microsoft.com/office/powerpoint/2010/main">
    <mc:Choice Requires="p14">
      <p:transition spd="slow" p14:dur="2000" advTm="16000"/>
    </mc:Choice>
    <mc:Fallback xmlns="">
      <p:transition spd="slow"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5455"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7348064" y="6219741"/>
            <a:ext cx="2605642" cy="549976"/>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kern="100" dirty="0">
                <a:effectLst/>
                <a:ea typeface="HG丸ｺﾞｼｯｸM-PRO" panose="020F0600000000000000" pitchFamily="50"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b="1" kern="100" dirty="0">
                <a:solidFill>
                  <a:srgbClr val="FF0000"/>
                </a:solidFill>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endParaRPr lang="en-US" altLang="ja-JP" sz="1200" b="1" kern="100" dirty="0">
              <a:solidFill>
                <a:srgbClr val="FF0000"/>
              </a:solidFill>
              <a:ea typeface="HG丸ｺﾞｼｯｸM-PRO" panose="020F0600000000000000" pitchFamily="50"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25" name="正方形/長方形 24"/>
          <p:cNvSpPr/>
          <p:nvPr/>
        </p:nvSpPr>
        <p:spPr>
          <a:xfrm>
            <a:off x="2235511" y="5321477"/>
            <a:ext cx="2605848" cy="1420104"/>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altLang="ja-JP" sz="1200" kern="100" dirty="0">
              <a:effectLst/>
              <a:ea typeface="HG丸ｺﾞｼｯｸM-PRO" panose="020F0600000000000000" pitchFamily="50" charset="-128"/>
              <a:cs typeface="Times New Roman" panose="02020603050405020304" pitchFamily="18" charset="0"/>
            </a:endParaRPr>
          </a:p>
          <a:p>
            <a:pPr algn="ctr">
              <a:spcAft>
                <a:spcPts val="0"/>
              </a:spcAft>
            </a:pPr>
            <a:endParaRPr lang="en-US" altLang="ja-JP" sz="1200" kern="100" dirty="0">
              <a:effectLst/>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p>
          <a:p>
            <a:pPr algn="ctr">
              <a:spcAft>
                <a:spcPts val="0"/>
              </a:spcAft>
            </a:pPr>
            <a:endParaRPr lang="en-US" altLang="ja-JP" sz="1200" kern="100" dirty="0">
              <a:latin typeface="HG丸ｺﾞｼｯｸM-PRO" panose="020F0600000000000000" pitchFamily="50" charset="-128"/>
              <a:ea typeface="游明朝" panose="02020400000000000000" pitchFamily="18" charset="-128"/>
              <a:cs typeface="Times New Roman" panose="02020603050405020304" pitchFamily="18" charset="0"/>
            </a:endParaRPr>
          </a:p>
          <a:p>
            <a:pPr algn="ctr">
              <a:spcAft>
                <a:spcPts val="0"/>
              </a:spcAft>
            </a:pPr>
            <a:endParaRPr lang="en-US" altLang="ja-JP" sz="1200" kern="100" dirty="0">
              <a:effectLst/>
              <a:latin typeface="HG丸ｺﾞｼｯｸM-PRO" panose="020F0600000000000000" pitchFamily="50" charset="-128"/>
              <a:ea typeface="游明朝" panose="02020400000000000000" pitchFamily="18" charset="-128"/>
              <a:cs typeface="Times New Roman" panose="02020603050405020304" pitchFamily="18" charset="0"/>
            </a:endParaRPr>
          </a:p>
          <a:p>
            <a:pPr algn="ctr">
              <a:spcAft>
                <a:spcPts val="0"/>
              </a:spcAft>
            </a:pP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908771414"/>
              </p:ext>
            </p:extLst>
          </p:nvPr>
        </p:nvGraphicFramePr>
        <p:xfrm>
          <a:off x="316523" y="928466"/>
          <a:ext cx="11558953" cy="2103120"/>
        </p:xfrm>
        <a:graphic>
          <a:graphicData uri="http://schemas.openxmlformats.org/drawingml/2006/table">
            <a:tbl>
              <a:tblPr firstRow="1" bandRow="1">
                <a:tableStyleId>{5940675A-B579-460E-94D1-54222C63F5DA}</a:tableStyleId>
              </a:tblPr>
              <a:tblGrid>
                <a:gridCol w="378012">
                  <a:extLst>
                    <a:ext uri="{9D8B030D-6E8A-4147-A177-3AD203B41FA5}">
                      <a16:colId xmlns:a16="http://schemas.microsoft.com/office/drawing/2014/main" xmlns="" val="2125572630"/>
                    </a:ext>
                  </a:extLst>
                </a:gridCol>
                <a:gridCol w="1361693">
                  <a:extLst>
                    <a:ext uri="{9D8B030D-6E8A-4147-A177-3AD203B41FA5}">
                      <a16:colId xmlns:a16="http://schemas.microsoft.com/office/drawing/2014/main" xmlns="" val="1858241683"/>
                    </a:ext>
                  </a:extLst>
                </a:gridCol>
                <a:gridCol w="1814732">
                  <a:extLst>
                    <a:ext uri="{9D8B030D-6E8A-4147-A177-3AD203B41FA5}">
                      <a16:colId xmlns:a16="http://schemas.microsoft.com/office/drawing/2014/main" xmlns="" val="1254116210"/>
                    </a:ext>
                  </a:extLst>
                </a:gridCol>
                <a:gridCol w="6660981">
                  <a:extLst>
                    <a:ext uri="{9D8B030D-6E8A-4147-A177-3AD203B41FA5}">
                      <a16:colId xmlns:a16="http://schemas.microsoft.com/office/drawing/2014/main" xmlns="" val="2116093115"/>
                    </a:ext>
                  </a:extLst>
                </a:gridCol>
                <a:gridCol w="1343535">
                  <a:extLst>
                    <a:ext uri="{9D8B030D-6E8A-4147-A177-3AD203B41FA5}">
                      <a16:colId xmlns:a16="http://schemas.microsoft.com/office/drawing/2014/main" xmlns="" val="1229556828"/>
                    </a:ext>
                  </a:extLst>
                </a:gridCol>
              </a:tblGrid>
              <a:tr h="284847">
                <a:tc gridSpan="2">
                  <a:txBody>
                    <a:bodyPr/>
                    <a:lstStyle/>
                    <a:p>
                      <a:r>
                        <a:rPr lang="ja-JP" altLang="en-US" sz="1800" dirty="0"/>
                        <a:t>事業名</a:t>
                      </a:r>
                      <a:endParaRPr kumimoji="1" lang="ja-JP" altLang="en-US" sz="1800" dirty="0"/>
                    </a:p>
                  </a:txBody>
                  <a:tcPr anchor="ctr" anchorCtr="1">
                    <a:solidFill>
                      <a:schemeClr val="accent1">
                        <a:lumMod val="20000"/>
                        <a:lumOff val="80000"/>
                      </a:schemeClr>
                    </a:solidFill>
                  </a:tcPr>
                </a:tc>
                <a:tc hMerge="1">
                  <a:txBody>
                    <a:bodyPr/>
                    <a:lstStyle/>
                    <a:p>
                      <a:endParaRPr kumimoji="1" lang="ja-JP" altLang="en-US" sz="1800" dirty="0"/>
                    </a:p>
                  </a:txBody>
                  <a:tcPr anchor="ctr">
                    <a:solidFill>
                      <a:schemeClr val="accent1">
                        <a:lumMod val="20000"/>
                        <a:lumOff val="80000"/>
                      </a:schemeClr>
                    </a:solidFill>
                  </a:tcPr>
                </a:tc>
                <a:tc>
                  <a:txBody>
                    <a:bodyPr/>
                    <a:lstStyle/>
                    <a:p>
                      <a:r>
                        <a:rPr lang="ja-JP" altLang="en-US" sz="1800" dirty="0"/>
                        <a:t>事 由</a:t>
                      </a:r>
                      <a:endParaRPr kumimoji="1" lang="ja-JP" altLang="en-US" sz="1800" dirty="0"/>
                    </a:p>
                  </a:txBody>
                  <a:tcPr anchor="ctr" anchorCtr="1">
                    <a:solidFill>
                      <a:schemeClr val="accent1">
                        <a:lumMod val="20000"/>
                        <a:lumOff val="80000"/>
                      </a:schemeClr>
                    </a:solidFill>
                  </a:tcPr>
                </a:tc>
                <a:tc>
                  <a:txBody>
                    <a:bodyPr/>
                    <a:lstStyle/>
                    <a:p>
                      <a:r>
                        <a:rPr lang="ja-JP" altLang="en-US" sz="1800" dirty="0"/>
                        <a:t>内 容</a:t>
                      </a:r>
                      <a:endParaRPr kumimoji="1" lang="ja-JP" altLang="en-US" sz="1800" dirty="0"/>
                    </a:p>
                  </a:txBody>
                  <a:tcPr anchor="ctr" anchorCtr="1">
                    <a:solidFill>
                      <a:schemeClr val="accent1">
                        <a:lumMod val="20000"/>
                        <a:lumOff val="80000"/>
                      </a:schemeClr>
                    </a:solidFill>
                  </a:tcPr>
                </a:tc>
                <a:tc>
                  <a:txBody>
                    <a:bodyPr/>
                    <a:lstStyle/>
                    <a:p>
                      <a:r>
                        <a:rPr lang="ja-JP" altLang="en-US" sz="1800" dirty="0"/>
                        <a:t>利用期間</a:t>
                      </a:r>
                      <a:endParaRPr kumimoji="1" lang="ja-JP" altLang="en-US" sz="1800" dirty="0"/>
                    </a:p>
                  </a:txBody>
                  <a:tcPr anchor="ctr" anchorCtr="1">
                    <a:solidFill>
                      <a:schemeClr val="accent1">
                        <a:lumMod val="20000"/>
                        <a:lumOff val="80000"/>
                      </a:schemeClr>
                    </a:solidFill>
                  </a:tcPr>
                </a:tc>
                <a:extLst>
                  <a:ext uri="{0D108BD9-81ED-4DB2-BD59-A6C34878D82A}">
                    <a16:rowId xmlns:a16="http://schemas.microsoft.com/office/drawing/2014/main" xmlns="" val="3573599759"/>
                  </a:ext>
                </a:extLst>
              </a:tr>
              <a:tr h="1737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給付事業</a:t>
                      </a:r>
                    </a:p>
                  </a:txBody>
                  <a:tcPr anchor="ctr" anchorCtr="1"/>
                </a:tc>
                <a:tc>
                  <a:txBody>
                    <a:bodyPr/>
                    <a:lstStyle/>
                    <a:p>
                      <a:r>
                        <a:rPr lang="ja-JP" altLang="en-US" sz="1800" b="1" dirty="0">
                          <a:solidFill>
                            <a:srgbClr val="FF0000"/>
                          </a:solidFill>
                        </a:rPr>
                        <a:t>療養補助金</a:t>
                      </a:r>
                      <a:endParaRPr kumimoji="1" lang="ja-JP" altLang="en-US" sz="1800" b="1" dirty="0">
                        <a:solidFill>
                          <a:srgbClr val="FF0000"/>
                        </a:solidFill>
                      </a:endParaRPr>
                    </a:p>
                  </a:txBody>
                  <a:tcPr anchor="ctr"/>
                </a:tc>
                <a:tc>
                  <a:txBody>
                    <a:bodyPr/>
                    <a:lstStyle/>
                    <a:p>
                      <a:r>
                        <a:rPr lang="ja-JP" altLang="en-US" sz="1800" dirty="0"/>
                        <a:t>組合員が</a:t>
                      </a:r>
                      <a:r>
                        <a:rPr lang="ja-JP" altLang="en-US" sz="1800" dirty="0">
                          <a:solidFill>
                            <a:srgbClr val="FF0000"/>
                          </a:solidFill>
                        </a:rPr>
                        <a:t>保健医療機関等 </a:t>
                      </a:r>
                      <a:r>
                        <a:rPr lang="en-US" altLang="ja-JP" sz="1800" dirty="0"/>
                        <a:t>(</a:t>
                      </a:r>
                      <a:r>
                        <a:rPr lang="ja-JP" altLang="en-US" sz="1800" dirty="0"/>
                        <a:t>保険薬局を含む</a:t>
                      </a:r>
                      <a:r>
                        <a:rPr lang="en-US" altLang="ja-JP" sz="1800" dirty="0"/>
                        <a:t>｡) </a:t>
                      </a:r>
                      <a:r>
                        <a:rPr lang="ja-JP" altLang="en-US" sz="1800" dirty="0" err="1">
                          <a:solidFill>
                            <a:srgbClr val="FF0000"/>
                          </a:solidFill>
                        </a:rPr>
                        <a:t>で受</a:t>
                      </a:r>
                      <a:r>
                        <a:rPr lang="ja-JP" altLang="en-US" sz="1800" dirty="0">
                          <a:solidFill>
                            <a:srgbClr val="FF0000"/>
                          </a:solidFill>
                        </a:rPr>
                        <a:t>診したとき</a:t>
                      </a:r>
                      <a:endParaRPr kumimoji="1" lang="ja-JP" altLang="en-US" sz="1800" dirty="0">
                        <a:solidFill>
                          <a:srgbClr val="FF0000"/>
                        </a:solidFill>
                      </a:endParaRPr>
                    </a:p>
                  </a:txBody>
                  <a:tcPr anchor="ctr"/>
                </a:tc>
                <a:tc>
                  <a:txBody>
                    <a:bodyPr/>
                    <a:lstStyle/>
                    <a:p>
                      <a:r>
                        <a:rPr lang="ja-JP" altLang="en-US" sz="1800" b="1" dirty="0">
                          <a:solidFill>
                            <a:srgbClr val="FF0000"/>
                          </a:solidFill>
                        </a:rPr>
                        <a:t>医療費総額の</a:t>
                      </a:r>
                      <a:r>
                        <a:rPr lang="ja-JP" altLang="en-US" sz="1800" b="1" u="sng" dirty="0">
                          <a:solidFill>
                            <a:srgbClr val="FF0000"/>
                          </a:solidFill>
                        </a:rPr>
                        <a:t>２割</a:t>
                      </a:r>
                      <a:r>
                        <a:rPr lang="ja-JP" altLang="en-US" sz="1800" b="1" dirty="0">
                          <a:solidFill>
                            <a:srgbClr val="FF0000"/>
                          </a:solidFill>
                        </a:rPr>
                        <a:t>を給付します</a:t>
                      </a:r>
                      <a:r>
                        <a:rPr lang="en-US" altLang="ja-JP" sz="1800" b="1" dirty="0">
                          <a:solidFill>
                            <a:srgbClr val="FF0000"/>
                          </a:solidFill>
                        </a:rPr>
                        <a:t>｡ (</a:t>
                      </a:r>
                      <a:r>
                        <a:rPr lang="ja-JP" altLang="en-US" sz="1800" b="1" dirty="0">
                          <a:solidFill>
                            <a:srgbClr val="FF0000"/>
                          </a:solidFill>
                        </a:rPr>
                        <a:t>保険適用分</a:t>
                      </a:r>
                      <a:r>
                        <a:rPr lang="en-US" altLang="ja-JP" sz="1800" b="1" dirty="0">
                          <a:solidFill>
                            <a:srgbClr val="FF0000"/>
                          </a:solidFill>
                        </a:rPr>
                        <a:t>)</a:t>
                      </a:r>
                    </a:p>
                    <a:p>
                      <a:r>
                        <a:rPr lang="en-US" altLang="ja-JP" sz="1800" dirty="0"/>
                        <a:t> ※</a:t>
                      </a:r>
                      <a:r>
                        <a:rPr lang="ja-JP" altLang="en-US" sz="1800" dirty="0"/>
                        <a:t>医療機関ごとに月最高限度額 </a:t>
                      </a:r>
                      <a:r>
                        <a:rPr lang="en-US" altLang="ja-JP" sz="1800" dirty="0"/>
                        <a:t>63,600 </a:t>
                      </a:r>
                      <a:r>
                        <a:rPr lang="ja-JP" altLang="en-US" sz="1800" dirty="0"/>
                        <a:t>円まで</a:t>
                      </a:r>
                      <a:endParaRPr lang="en-US" altLang="ja-JP" sz="1800" dirty="0"/>
                    </a:p>
                    <a:p>
                      <a:r>
                        <a:rPr lang="ja-JP" altLang="en-US" sz="1800" dirty="0"/>
                        <a:t> </a:t>
                      </a:r>
                      <a:r>
                        <a:rPr lang="en-US" altLang="ja-JP" sz="1800" dirty="0"/>
                        <a:t>※</a:t>
                      </a:r>
                      <a:r>
                        <a:rPr lang="ja-JP" altLang="en-US" sz="1800" dirty="0"/>
                        <a:t>公的な医療費助成の受給により</a:t>
                      </a:r>
                      <a:r>
                        <a:rPr lang="en-US" altLang="ja-JP" sz="1800" dirty="0"/>
                        <a:t>, </a:t>
                      </a:r>
                      <a:r>
                        <a:rPr lang="ja-JP" altLang="en-US" sz="1800" dirty="0"/>
                        <a:t>自己負担額が保険適用分に　</a:t>
                      </a:r>
                      <a:endParaRPr lang="en-US" altLang="ja-JP" sz="1800" dirty="0"/>
                    </a:p>
                    <a:p>
                      <a:r>
                        <a:rPr lang="ja-JP" altLang="en-US" sz="1800" dirty="0"/>
                        <a:t>　係る総医療費の２割未満の場合は</a:t>
                      </a:r>
                      <a:r>
                        <a:rPr lang="en-US" altLang="ja-JP" sz="1800" dirty="0"/>
                        <a:t>, </a:t>
                      </a:r>
                      <a:r>
                        <a:rPr lang="ja-JP" altLang="en-US" sz="1800" u="sng" baseline="0" dirty="0"/>
                        <a:t>自己負担額を限度として</a:t>
                      </a:r>
                      <a:endParaRPr lang="en-US" altLang="ja-JP" sz="1800" u="sng" baseline="0" dirty="0"/>
                    </a:p>
                    <a:p>
                      <a:r>
                        <a:rPr lang="ja-JP" altLang="en-US" sz="1800" u="none" dirty="0"/>
                        <a:t>　</a:t>
                      </a:r>
                      <a:r>
                        <a:rPr lang="ja-JP" altLang="en-US" sz="1800" u="sng" dirty="0"/>
                        <a:t>給付</a:t>
                      </a:r>
                      <a:r>
                        <a:rPr lang="ja-JP" altLang="en-US" sz="1800" dirty="0"/>
                        <a:t>します</a:t>
                      </a:r>
                      <a:r>
                        <a:rPr lang="en-US" altLang="ja-JP" sz="1800" dirty="0"/>
                        <a:t>｡</a:t>
                      </a:r>
                    </a:p>
                    <a:p>
                      <a:r>
                        <a:rPr lang="en-US" altLang="ja-JP" sz="1800" dirty="0"/>
                        <a:t>※</a:t>
                      </a:r>
                      <a:r>
                        <a:rPr lang="ja-JP" altLang="en-US" sz="1800" dirty="0"/>
                        <a:t>保険適用外の診療費は</a:t>
                      </a:r>
                      <a:r>
                        <a:rPr lang="en-US" altLang="ja-JP" sz="1800" dirty="0"/>
                        <a:t>, </a:t>
                      </a:r>
                      <a:r>
                        <a:rPr lang="ja-JP" altLang="en-US" sz="1800" dirty="0"/>
                        <a:t>給付対象外です</a:t>
                      </a:r>
                      <a:r>
                        <a:rPr lang="en-US" altLang="ja-JP" sz="1800" dirty="0"/>
                        <a:t>｡</a:t>
                      </a:r>
                      <a:r>
                        <a:rPr lang="ja-JP" altLang="en-US" sz="1800" dirty="0"/>
                        <a:t>　　　　　</a:t>
                      </a:r>
                      <a:r>
                        <a:rPr lang="en-US" altLang="ja-JP" sz="1800" dirty="0"/>
                        <a:t>[</a:t>
                      </a:r>
                      <a:r>
                        <a:rPr lang="ja-JP" altLang="en-US" sz="1800" dirty="0"/>
                        <a:t>請求払</a:t>
                      </a:r>
                      <a:r>
                        <a:rPr lang="en-US" altLang="ja-JP" sz="1800" dirty="0"/>
                        <a:t>]</a:t>
                      </a:r>
                      <a:endParaRPr kumimoji="1" lang="ja-JP" altLang="en-US" sz="1800" dirty="0"/>
                    </a:p>
                  </a:txBody>
                  <a:tcPr anchor="ctr"/>
                </a:tc>
                <a:tc>
                  <a:txBody>
                    <a:bodyPr/>
                    <a:lstStyle/>
                    <a:p>
                      <a:r>
                        <a:rPr lang="ja-JP" altLang="en-US" sz="1800" b="1" dirty="0">
                          <a:solidFill>
                            <a:srgbClr val="FF0000"/>
                          </a:solidFill>
                        </a:rPr>
                        <a:t>満</a:t>
                      </a:r>
                      <a:r>
                        <a:rPr lang="en-US" altLang="ja-JP" sz="1800" b="1" dirty="0">
                          <a:solidFill>
                            <a:srgbClr val="FF0000"/>
                          </a:solidFill>
                        </a:rPr>
                        <a:t>70</a:t>
                      </a:r>
                      <a:r>
                        <a:rPr lang="ja-JP" altLang="en-US" sz="1800" b="1" dirty="0">
                          <a:solidFill>
                            <a:srgbClr val="FF0000"/>
                          </a:solidFill>
                        </a:rPr>
                        <a:t>歳に達する会計年度末までの受診等</a:t>
                      </a:r>
                      <a:endParaRPr kumimoji="1" lang="ja-JP" altLang="en-US" sz="1800" b="1" dirty="0">
                        <a:solidFill>
                          <a:srgbClr val="FF0000"/>
                        </a:solidFill>
                      </a:endParaRPr>
                    </a:p>
                  </a:txBody>
                  <a:tcPr anchor="ctr"/>
                </a:tc>
                <a:extLst>
                  <a:ext uri="{0D108BD9-81ED-4DB2-BD59-A6C34878D82A}">
                    <a16:rowId xmlns:a16="http://schemas.microsoft.com/office/drawing/2014/main" xmlns="" val="2851859705"/>
                  </a:ext>
                </a:extLst>
              </a:tr>
            </a:tbl>
          </a:graphicData>
        </a:graphic>
      </p:graphicFrame>
      <p:sp>
        <p:nvSpPr>
          <p:cNvPr id="4" name="正方形/長方形 3"/>
          <p:cNvSpPr/>
          <p:nvPr/>
        </p:nvSpPr>
        <p:spPr>
          <a:xfrm>
            <a:off x="2235717" y="3836401"/>
            <a:ext cx="2605642" cy="148950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altLang="ja-JP" sz="1200" kern="100" dirty="0">
              <a:effectLst/>
              <a:ea typeface="HG丸ｺﾞｼｯｸM-PRO" panose="020F0600000000000000" pitchFamily="50" charset="-128"/>
              <a:cs typeface="Times New Roman" panose="02020603050405020304" pitchFamily="18" charset="0"/>
            </a:endParaRPr>
          </a:p>
          <a:p>
            <a:pPr algn="ctr">
              <a:spcAft>
                <a:spcPts val="0"/>
              </a:spcAft>
            </a:pPr>
            <a:endParaRPr lang="en-US" altLang="ja-JP" sz="1200" kern="100" dirty="0">
              <a:effectLst/>
              <a:ea typeface="HG丸ｺﾞｼｯｸM-PRO" panose="020F0600000000000000" pitchFamily="50"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p>
          <a:p>
            <a:pPr algn="ctr">
              <a:spcAft>
                <a:spcPts val="0"/>
              </a:spcAft>
            </a:pPr>
            <a:endParaRPr lang="en-US" altLang="ja-JP" sz="1200" kern="100" dirty="0">
              <a:latin typeface="HG丸ｺﾞｼｯｸM-PRO" panose="020F0600000000000000" pitchFamily="50" charset="-128"/>
              <a:ea typeface="游明朝" panose="02020400000000000000" pitchFamily="18" charset="-128"/>
              <a:cs typeface="Times New Roman" panose="02020603050405020304" pitchFamily="18" charset="0"/>
            </a:endParaRPr>
          </a:p>
          <a:p>
            <a:pPr algn="ctr">
              <a:spcAft>
                <a:spcPts val="0"/>
              </a:spcAft>
            </a:pPr>
            <a:endParaRPr lang="en-US" altLang="ja-JP" sz="1200" kern="100" dirty="0">
              <a:effectLst/>
              <a:latin typeface="HG丸ｺﾞｼｯｸM-PRO" panose="020F0600000000000000" pitchFamily="50" charset="-128"/>
              <a:ea typeface="游明朝" panose="02020400000000000000" pitchFamily="18" charset="-128"/>
              <a:cs typeface="Times New Roman" panose="02020603050405020304" pitchFamily="18" charset="0"/>
            </a:endParaRPr>
          </a:p>
          <a:p>
            <a:pPr algn="ctr">
              <a:spcAft>
                <a:spcPts val="0"/>
              </a:spcAft>
            </a:pP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5" name="角丸四角形 4"/>
          <p:cNvSpPr/>
          <p:nvPr/>
        </p:nvSpPr>
        <p:spPr>
          <a:xfrm>
            <a:off x="2680468" y="4286368"/>
            <a:ext cx="1716137" cy="895789"/>
          </a:xfrm>
          <a:prstGeom prst="round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3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国民健康保険</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3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協会けんぽ</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3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共済組合　等</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p:cNvSpPr/>
          <p:nvPr/>
        </p:nvSpPr>
        <p:spPr>
          <a:xfrm>
            <a:off x="7348064" y="3828514"/>
            <a:ext cx="2605642" cy="148950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kern="100" dirty="0">
                <a:effectLst/>
                <a:ea typeface="HG丸ｺﾞｼｯｸM-PRO" panose="020F0600000000000000" pitchFamily="50"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b="1" kern="100" dirty="0">
                <a:solidFill>
                  <a:srgbClr val="FF0000"/>
                </a:solidFill>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endParaRPr lang="en-US" altLang="ja-JP" sz="1200" b="1" kern="100" dirty="0">
              <a:solidFill>
                <a:srgbClr val="FF0000"/>
              </a:solidFill>
              <a:ea typeface="HG丸ｺﾞｼｯｸM-PRO" panose="020F0600000000000000" pitchFamily="50" charset="-128"/>
              <a:cs typeface="Times New Roman" panose="02020603050405020304" pitchFamily="18" charset="0"/>
            </a:endParaRPr>
          </a:p>
          <a:p>
            <a:pPr algn="ctr">
              <a:spcAft>
                <a:spcPts val="0"/>
              </a:spcAft>
            </a:pPr>
            <a:r>
              <a:rPr lang="ja-JP" sz="1400" b="1" kern="100" dirty="0">
                <a:solidFill>
                  <a:srgbClr val="FF0000"/>
                </a:solidFill>
                <a:effectLst/>
                <a:ea typeface="HG丸ｺﾞｼｯｸM-PRO" panose="020F0600000000000000" pitchFamily="50" charset="-128"/>
                <a:cs typeface="Times New Roman" panose="02020603050405020304" pitchFamily="18" charset="0"/>
              </a:rPr>
              <a:t>療養補助金　２割</a:t>
            </a:r>
            <a:endParaRPr lang="ja-JP" sz="1400" kern="100" dirty="0">
              <a:effectLst/>
              <a:ea typeface="游明朝" panose="02020400000000000000" pitchFamily="18" charset="-128"/>
              <a:cs typeface="Times New Roman" panose="02020603050405020304" pitchFamily="18" charset="0"/>
            </a:endParaRPr>
          </a:p>
          <a:p>
            <a:pPr algn="ctr">
              <a:spcAft>
                <a:spcPts val="0"/>
              </a:spcAft>
            </a:pPr>
            <a:r>
              <a:rPr lang="ja-JP" sz="1400" b="1" kern="100" dirty="0">
                <a:solidFill>
                  <a:srgbClr val="FF0000"/>
                </a:solidFill>
                <a:effectLst/>
                <a:ea typeface="HG丸ｺﾞｼｯｸM-PRO" panose="020F0600000000000000" pitchFamily="50" charset="-128"/>
                <a:cs typeface="Times New Roman" panose="02020603050405020304" pitchFamily="18" charset="0"/>
              </a:rPr>
              <a:t>互　助　組　合</a:t>
            </a:r>
            <a:endParaRPr lang="ja-JP" sz="140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9" name="テキスト ボックス 8"/>
          <p:cNvSpPr txBox="1"/>
          <p:nvPr/>
        </p:nvSpPr>
        <p:spPr>
          <a:xfrm>
            <a:off x="2214311" y="3326631"/>
            <a:ext cx="7763375" cy="369332"/>
          </a:xfrm>
          <a:prstGeom prst="rect">
            <a:avLst/>
          </a:prstGeom>
          <a:solidFill>
            <a:srgbClr val="92D050"/>
          </a:solidFill>
          <a:ln>
            <a:noFill/>
          </a:ln>
        </p:spPr>
        <p:txBody>
          <a:bodyPr wrap="square" rtlCol="0">
            <a:spAutoFit/>
          </a:bodyPr>
          <a:lstStyle/>
          <a:p>
            <a:r>
              <a:rPr lang="ja-JP" altLang="en-US" dirty="0"/>
              <a:t>１ヵ月一医療機関での医療費総額が</a:t>
            </a:r>
            <a:r>
              <a:rPr lang="en-US" altLang="ja-JP" dirty="0"/>
              <a:t>10,000</a:t>
            </a:r>
            <a:r>
              <a:rPr lang="ja-JP" altLang="en-US" dirty="0"/>
              <a:t>円，自己負担割合が３割の場合</a:t>
            </a:r>
            <a:endParaRPr kumimoji="1" lang="ja-JP" altLang="en-US" dirty="0"/>
          </a:p>
        </p:txBody>
      </p:sp>
      <p:sp>
        <p:nvSpPr>
          <p:cNvPr id="10" name="テキスト ボックス 9"/>
          <p:cNvSpPr txBox="1"/>
          <p:nvPr/>
        </p:nvSpPr>
        <p:spPr>
          <a:xfrm>
            <a:off x="1440047" y="4211929"/>
            <a:ext cx="461665" cy="2172167"/>
          </a:xfrm>
          <a:prstGeom prst="rect">
            <a:avLst/>
          </a:prstGeom>
          <a:noFill/>
        </p:spPr>
        <p:txBody>
          <a:bodyPr vert="eaVert" wrap="square" rtlCol="0">
            <a:spAutoFit/>
          </a:bodyPr>
          <a:lstStyle/>
          <a:p>
            <a:r>
              <a:rPr lang="ja-JP" altLang="ja-JP" b="1" dirty="0"/>
              <a:t>退職医療制度</a:t>
            </a:r>
            <a:r>
              <a:rPr lang="ja-JP" altLang="ja-JP" b="1" dirty="0">
                <a:solidFill>
                  <a:srgbClr val="0070C0"/>
                </a:solidFill>
              </a:rPr>
              <a:t>未加入</a:t>
            </a:r>
            <a:endParaRPr kumimoji="1" lang="ja-JP" altLang="en-US" dirty="0">
              <a:solidFill>
                <a:srgbClr val="0070C0"/>
              </a:solidFill>
            </a:endParaRPr>
          </a:p>
        </p:txBody>
      </p:sp>
      <p:sp>
        <p:nvSpPr>
          <p:cNvPr id="11" name="テキスト ボックス 10"/>
          <p:cNvSpPr txBox="1"/>
          <p:nvPr/>
        </p:nvSpPr>
        <p:spPr>
          <a:xfrm>
            <a:off x="10218425" y="4228624"/>
            <a:ext cx="461665" cy="2021446"/>
          </a:xfrm>
          <a:prstGeom prst="rect">
            <a:avLst/>
          </a:prstGeom>
          <a:noFill/>
        </p:spPr>
        <p:txBody>
          <a:bodyPr vert="eaVert" wrap="square" rtlCol="0">
            <a:spAutoFit/>
          </a:bodyPr>
          <a:lstStyle/>
          <a:p>
            <a:r>
              <a:rPr lang="ja-JP" altLang="ja-JP" b="1" dirty="0"/>
              <a:t>退職医療制度</a:t>
            </a:r>
            <a:r>
              <a:rPr lang="ja-JP" altLang="ja-JP" b="1" dirty="0">
                <a:solidFill>
                  <a:srgbClr val="FF0000"/>
                </a:solidFill>
              </a:rPr>
              <a:t>加入</a:t>
            </a:r>
            <a:endParaRPr kumimoji="1" lang="ja-JP" altLang="en-US" dirty="0">
              <a:solidFill>
                <a:srgbClr val="FF0000"/>
              </a:solidFill>
            </a:endParaRPr>
          </a:p>
        </p:txBody>
      </p:sp>
      <p:sp>
        <p:nvSpPr>
          <p:cNvPr id="12" name="テキスト ボックス 11"/>
          <p:cNvSpPr txBox="1"/>
          <p:nvPr/>
        </p:nvSpPr>
        <p:spPr>
          <a:xfrm>
            <a:off x="2278443" y="3936236"/>
            <a:ext cx="2423411" cy="292388"/>
          </a:xfrm>
          <a:prstGeom prst="rect">
            <a:avLst/>
          </a:prstGeom>
          <a:noFill/>
        </p:spPr>
        <p:txBody>
          <a:bodyPr wrap="square" rtlCol="0" anchor="ctr" anchorCtr="1">
            <a:spAutoFit/>
          </a:bodyPr>
          <a:lstStyle/>
          <a:p>
            <a:r>
              <a:rPr lang="ja-JP" altLang="ja-JP" sz="1300" dirty="0"/>
              <a:t>保険者</a:t>
            </a:r>
            <a:r>
              <a:rPr lang="ja-JP" altLang="ja-JP" sz="1200" dirty="0"/>
              <a:t>負担　</a:t>
            </a:r>
            <a:r>
              <a:rPr lang="ja-JP" altLang="ja-JP" sz="1300" b="1" dirty="0"/>
              <a:t>７割</a:t>
            </a:r>
            <a:r>
              <a:rPr lang="ja-JP" altLang="en-US" sz="1200" dirty="0"/>
              <a:t>（</a:t>
            </a:r>
            <a:r>
              <a:rPr lang="en-US" altLang="ja-JP" sz="1200" dirty="0"/>
              <a:t>7,000</a:t>
            </a:r>
            <a:r>
              <a:rPr lang="ja-JP" altLang="en-US" sz="1200" dirty="0"/>
              <a:t>円）</a:t>
            </a:r>
            <a:endParaRPr kumimoji="1" lang="ja-JP" altLang="en-US" sz="1200" dirty="0"/>
          </a:p>
        </p:txBody>
      </p:sp>
      <p:sp>
        <p:nvSpPr>
          <p:cNvPr id="13" name="テキスト ボックス 12"/>
          <p:cNvSpPr txBox="1"/>
          <p:nvPr/>
        </p:nvSpPr>
        <p:spPr>
          <a:xfrm>
            <a:off x="7489979" y="3919541"/>
            <a:ext cx="2423411" cy="292388"/>
          </a:xfrm>
          <a:prstGeom prst="rect">
            <a:avLst/>
          </a:prstGeom>
          <a:noFill/>
        </p:spPr>
        <p:txBody>
          <a:bodyPr wrap="square" rtlCol="0" anchor="ctr" anchorCtr="1">
            <a:spAutoFit/>
          </a:bodyPr>
          <a:lstStyle/>
          <a:p>
            <a:r>
              <a:rPr lang="ja-JP" altLang="ja-JP" sz="1300" dirty="0"/>
              <a:t>保険者負担　</a:t>
            </a:r>
            <a:r>
              <a:rPr lang="ja-JP" altLang="ja-JP" sz="1300" b="1" dirty="0"/>
              <a:t>７割</a:t>
            </a:r>
            <a:r>
              <a:rPr lang="ja-JP" altLang="en-US" sz="1300" dirty="0"/>
              <a:t>（</a:t>
            </a:r>
            <a:r>
              <a:rPr lang="en-US" altLang="ja-JP" sz="1300" dirty="0"/>
              <a:t>7,000</a:t>
            </a:r>
            <a:r>
              <a:rPr lang="ja-JP" altLang="en-US" sz="1300" dirty="0"/>
              <a:t>円）</a:t>
            </a:r>
            <a:endParaRPr kumimoji="1" lang="ja-JP" altLang="en-US" sz="1300" dirty="0"/>
          </a:p>
        </p:txBody>
      </p:sp>
      <p:sp>
        <p:nvSpPr>
          <p:cNvPr id="14" name="角丸四角形 13"/>
          <p:cNvSpPr/>
          <p:nvPr/>
        </p:nvSpPr>
        <p:spPr>
          <a:xfrm>
            <a:off x="7792816" y="4285448"/>
            <a:ext cx="1716137" cy="895789"/>
          </a:xfrm>
          <a:prstGeom prst="round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3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国民健康保険</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3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協会けんぽ</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3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共済組合　等</a:t>
            </a:r>
            <a:endParaRPr lang="ja-JP" sz="13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18" name="直線コネクタ 17"/>
          <p:cNvCxnSpPr/>
          <p:nvPr/>
        </p:nvCxnSpPr>
        <p:spPr>
          <a:xfrm>
            <a:off x="7398864" y="5318021"/>
            <a:ext cx="2605642"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439178" y="6349536"/>
            <a:ext cx="2423411" cy="307777"/>
          </a:xfrm>
          <a:prstGeom prst="rect">
            <a:avLst/>
          </a:prstGeom>
          <a:solidFill>
            <a:schemeClr val="accent2">
              <a:lumMod val="40000"/>
              <a:lumOff val="60000"/>
            </a:schemeClr>
          </a:solidFill>
        </p:spPr>
        <p:txBody>
          <a:bodyPr wrap="square" rtlCol="0" anchor="ctr" anchorCtr="1">
            <a:spAutoFit/>
          </a:bodyPr>
          <a:lstStyle/>
          <a:p>
            <a:r>
              <a:rPr lang="ja-JP" altLang="en-US" sz="1400" b="1" u="sng" dirty="0"/>
              <a:t>自己</a:t>
            </a:r>
            <a:r>
              <a:rPr lang="ja-JP" altLang="ja-JP" sz="1400" b="1" u="sng" dirty="0"/>
              <a:t>負担　</a:t>
            </a:r>
            <a:r>
              <a:rPr lang="ja-JP" altLang="en-US" sz="1400" b="1" u="sng" dirty="0"/>
              <a:t>１</a:t>
            </a:r>
            <a:r>
              <a:rPr lang="ja-JP" altLang="ja-JP" sz="1400" b="1" u="sng" dirty="0"/>
              <a:t>割</a:t>
            </a:r>
            <a:r>
              <a:rPr lang="ja-JP" altLang="en-US" sz="1400" b="1" u="sng" dirty="0"/>
              <a:t>（</a:t>
            </a:r>
            <a:r>
              <a:rPr lang="en-US" altLang="ja-JP" sz="1400" b="1" u="sng" dirty="0"/>
              <a:t>1,000</a:t>
            </a:r>
            <a:r>
              <a:rPr lang="ja-JP" altLang="en-US" sz="1400" b="1" u="sng" dirty="0"/>
              <a:t>円）</a:t>
            </a:r>
            <a:endParaRPr kumimoji="1" lang="ja-JP" altLang="en-US" sz="1400" b="1" u="sng" dirty="0"/>
          </a:p>
        </p:txBody>
      </p:sp>
      <p:cxnSp>
        <p:nvCxnSpPr>
          <p:cNvPr id="23" name="直線コネクタ 22"/>
          <p:cNvCxnSpPr/>
          <p:nvPr/>
        </p:nvCxnSpPr>
        <p:spPr>
          <a:xfrm>
            <a:off x="7398864" y="6219741"/>
            <a:ext cx="260564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右矢印 23"/>
          <p:cNvSpPr/>
          <p:nvPr/>
        </p:nvSpPr>
        <p:spPr>
          <a:xfrm>
            <a:off x="5550799" y="5802490"/>
            <a:ext cx="809625" cy="5143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正方形/長方形 27"/>
          <p:cNvSpPr/>
          <p:nvPr/>
        </p:nvSpPr>
        <p:spPr>
          <a:xfrm>
            <a:off x="7348062" y="5318021"/>
            <a:ext cx="2605808" cy="901720"/>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kern="100" dirty="0">
                <a:effectLst/>
                <a:ea typeface="HG丸ｺﾞｼｯｸM-PRO" panose="020F0600000000000000" pitchFamily="50"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r>
              <a:rPr lang="ja-JP" sz="1400" b="1" kern="100" dirty="0">
                <a:solidFill>
                  <a:srgbClr val="FF0000"/>
                </a:solidFill>
                <a:effectLst/>
                <a:ea typeface="HG丸ｺﾞｼｯｸM-PRO" panose="020F0600000000000000" pitchFamily="50" charset="-128"/>
                <a:cs typeface="Times New Roman" panose="02020603050405020304" pitchFamily="18" charset="0"/>
              </a:rPr>
              <a:t>療養補助金　２割</a:t>
            </a:r>
            <a:endParaRPr lang="en-US" altLang="ja-JP" sz="1400" b="1" kern="100" dirty="0">
              <a:solidFill>
                <a:srgbClr val="FF0000"/>
              </a:solidFill>
              <a:effectLst/>
              <a:ea typeface="HG丸ｺﾞｼｯｸM-PRO" panose="020F0600000000000000" pitchFamily="50" charset="-128"/>
              <a:cs typeface="Times New Roman" panose="02020603050405020304" pitchFamily="18" charset="0"/>
            </a:endParaRPr>
          </a:p>
          <a:p>
            <a:pPr algn="ctr">
              <a:spcAft>
                <a:spcPts val="0"/>
              </a:spcAft>
            </a:pPr>
            <a:r>
              <a:rPr lang="ja-JP" altLang="en-US" sz="1400" b="1" kern="100" dirty="0">
                <a:solidFill>
                  <a:srgbClr val="FF0000"/>
                </a:solidFill>
                <a:effectLst/>
                <a:ea typeface="HG丸ｺﾞｼｯｸM-PRO" panose="020F0600000000000000" pitchFamily="50" charset="-128"/>
                <a:cs typeface="Times New Roman" panose="02020603050405020304" pitchFamily="18" charset="0"/>
              </a:rPr>
              <a:t>（</a:t>
            </a:r>
            <a:r>
              <a:rPr lang="en-US" altLang="ja-JP" sz="1400" b="1" kern="100" dirty="0">
                <a:solidFill>
                  <a:srgbClr val="FF0000"/>
                </a:solidFill>
                <a:effectLst/>
                <a:ea typeface="HG丸ｺﾞｼｯｸM-PRO" panose="020F0600000000000000" pitchFamily="50" charset="-128"/>
                <a:cs typeface="Times New Roman" panose="02020603050405020304" pitchFamily="18" charset="0"/>
              </a:rPr>
              <a:t>2,000</a:t>
            </a:r>
            <a:r>
              <a:rPr lang="ja-JP" altLang="en-US" sz="1400" b="1" kern="100" dirty="0">
                <a:solidFill>
                  <a:srgbClr val="FF0000"/>
                </a:solidFill>
                <a:effectLst/>
                <a:ea typeface="HG丸ｺﾞｼｯｸM-PRO" panose="020F0600000000000000" pitchFamily="50" charset="-128"/>
                <a:cs typeface="Times New Roman" panose="02020603050405020304" pitchFamily="18" charset="0"/>
              </a:rPr>
              <a:t>円）</a:t>
            </a:r>
            <a:endParaRPr lang="ja-JP" sz="1400" kern="100" dirty="0">
              <a:effectLst/>
              <a:ea typeface="游明朝" panose="02020400000000000000" pitchFamily="18" charset="-128"/>
              <a:cs typeface="Times New Roman" panose="02020603050405020304" pitchFamily="18" charset="0"/>
            </a:endParaRPr>
          </a:p>
          <a:p>
            <a:pPr algn="ctr">
              <a:spcAft>
                <a:spcPts val="0"/>
              </a:spcAft>
            </a:pPr>
            <a:r>
              <a:rPr lang="ja-JP" sz="1400" b="1" kern="100" dirty="0">
                <a:solidFill>
                  <a:srgbClr val="FF0000"/>
                </a:solidFill>
                <a:effectLst/>
                <a:ea typeface="HG丸ｺﾞｼｯｸM-PRO" panose="020F0600000000000000" pitchFamily="50" charset="-128"/>
                <a:cs typeface="Times New Roman" panose="02020603050405020304" pitchFamily="18" charset="0"/>
              </a:rPr>
              <a:t>互　助　組　合</a:t>
            </a:r>
            <a:endParaRPr lang="ja-JP" sz="1400" kern="100" dirty="0">
              <a:effectLst/>
              <a:ea typeface="游明朝" panose="02020400000000000000" pitchFamily="18" charset="-128"/>
              <a:cs typeface="Times New Roman" panose="02020603050405020304" pitchFamily="18" charset="0"/>
            </a:endParaRPr>
          </a:p>
          <a:p>
            <a:pPr algn="ctr">
              <a:spcAft>
                <a:spcPts val="0"/>
              </a:spcAft>
            </a:pPr>
            <a:r>
              <a:rPr lang="en-US" sz="12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20" name="テキスト ボックス 19"/>
          <p:cNvSpPr txBox="1"/>
          <p:nvPr/>
        </p:nvSpPr>
        <p:spPr>
          <a:xfrm>
            <a:off x="2326832" y="5927353"/>
            <a:ext cx="2423411" cy="292388"/>
          </a:xfrm>
          <a:prstGeom prst="rect">
            <a:avLst/>
          </a:prstGeom>
          <a:noFill/>
        </p:spPr>
        <p:txBody>
          <a:bodyPr wrap="square" rtlCol="0" anchor="ctr" anchorCtr="1">
            <a:spAutoFit/>
          </a:bodyPr>
          <a:lstStyle/>
          <a:p>
            <a:r>
              <a:rPr lang="ja-JP" altLang="en-US" sz="1300" dirty="0"/>
              <a:t>自己</a:t>
            </a:r>
            <a:r>
              <a:rPr lang="ja-JP" altLang="ja-JP" sz="1200" dirty="0"/>
              <a:t>負担　</a:t>
            </a:r>
            <a:r>
              <a:rPr lang="ja-JP" altLang="en-US" sz="1300" b="1" dirty="0"/>
              <a:t>３</a:t>
            </a:r>
            <a:r>
              <a:rPr lang="ja-JP" altLang="ja-JP" sz="1300" b="1" dirty="0"/>
              <a:t>割</a:t>
            </a:r>
            <a:r>
              <a:rPr lang="ja-JP" altLang="en-US" sz="1200" dirty="0"/>
              <a:t>（</a:t>
            </a:r>
            <a:r>
              <a:rPr lang="en-US" altLang="ja-JP" sz="1200" dirty="0"/>
              <a:t>3,000</a:t>
            </a:r>
            <a:r>
              <a:rPr lang="ja-JP" altLang="en-US" sz="1200" dirty="0"/>
              <a:t>円）</a:t>
            </a:r>
            <a:endParaRPr kumimoji="1" lang="ja-JP" altLang="en-US" sz="1200" dirty="0"/>
          </a:p>
        </p:txBody>
      </p:sp>
      <p:sp>
        <p:nvSpPr>
          <p:cNvPr id="30" name="左中かっこ 29"/>
          <p:cNvSpPr/>
          <p:nvPr/>
        </p:nvSpPr>
        <p:spPr>
          <a:xfrm>
            <a:off x="7011182" y="5349613"/>
            <a:ext cx="232373" cy="1420104"/>
          </a:xfrm>
          <a:prstGeom prst="leftBrac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タイトル 1"/>
          <p:cNvSpPr txBox="1">
            <a:spLocks/>
          </p:cNvSpPr>
          <p:nvPr/>
        </p:nvSpPr>
        <p:spPr>
          <a:xfrm>
            <a:off x="914085" y="116001"/>
            <a:ext cx="10515600" cy="604800"/>
          </a:xfrm>
          <a:prstGeom prst="rect">
            <a:avLst/>
          </a:prstGeom>
          <a:solidFill>
            <a:srgbClr val="00B0F0"/>
          </a:solidFill>
          <a:scene3d>
            <a:camera prst="orthographicFront"/>
            <a:lightRig rig="threePt" dir="t"/>
          </a:scene3d>
          <a:sp3d>
            <a:bevelT/>
          </a:sp3d>
        </p:spPr>
        <p:txBody>
          <a:bodyPr vert="horz" lIns="91440" tIns="45720" rIns="91440" bIns="45720" rtlCol="0" anchor="ctr" anchorCtr="1">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t>互退職医療制度　給付事業</a:t>
            </a:r>
          </a:p>
        </p:txBody>
      </p:sp>
      <p:sp>
        <p:nvSpPr>
          <p:cNvPr id="27" name="楕円 26"/>
          <p:cNvSpPr/>
          <p:nvPr/>
        </p:nvSpPr>
        <p:spPr>
          <a:xfrm>
            <a:off x="3142836" y="88293"/>
            <a:ext cx="579550" cy="5550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xmlns="" id="{18DEBC97-63F2-405B-A299-4BF1B918FAB5}"/>
              </a:ext>
            </a:extLst>
          </p:cNvPr>
          <p:cNvSpPr>
            <a:spLocks noGrp="1"/>
          </p:cNvSpPr>
          <p:nvPr>
            <p:ph type="sldNum" sz="quarter" idx="12"/>
          </p:nvPr>
        </p:nvSpPr>
        <p:spPr/>
        <p:txBody>
          <a:bodyPr/>
          <a:lstStyle/>
          <a:p>
            <a:fld id="{4F4F5B68-5971-4DD5-9BAE-CFB197CB6D3D}" type="slidenum">
              <a:rPr kumimoji="1" lang="ja-JP" altLang="en-US" smtClean="0"/>
              <a:t>5</a:t>
            </a:fld>
            <a:endParaRPr kumimoji="1" lang="ja-JP" altLang="en-US"/>
          </a:p>
        </p:txBody>
      </p:sp>
      <p:pic>
        <p:nvPicPr>
          <p:cNvPr id="8"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4668" y="111201"/>
            <a:ext cx="609600" cy="609600"/>
          </a:xfrm>
          <a:prstGeom prst="rect">
            <a:avLst/>
          </a:prstGeom>
        </p:spPr>
      </p:pic>
    </p:spTree>
    <p:extLst>
      <p:ext uri="{BB962C8B-B14F-4D97-AF65-F5344CB8AC3E}">
        <p14:creationId xmlns:p14="http://schemas.microsoft.com/office/powerpoint/2010/main" val="2935157561"/>
      </p:ext>
    </p:extLst>
  </p:cSld>
  <p:clrMapOvr>
    <a:masterClrMapping/>
  </p:clrMapOvr>
  <mc:AlternateContent xmlns:mc="http://schemas.openxmlformats.org/markup-compatibility/2006" xmlns:p14="http://schemas.microsoft.com/office/powerpoint/2010/main">
    <mc:Choice Requires="p14">
      <p:transition spd="slow" p14:dur="2000" advTm="44300"/>
    </mc:Choice>
    <mc:Fallback xmlns="">
      <p:transition spd="slow" advTm="44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2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886430038"/>
              </p:ext>
            </p:extLst>
          </p:nvPr>
        </p:nvGraphicFramePr>
        <p:xfrm>
          <a:off x="278605" y="1643380"/>
          <a:ext cx="11634790" cy="3296920"/>
        </p:xfrm>
        <a:graphic>
          <a:graphicData uri="http://schemas.openxmlformats.org/drawingml/2006/table">
            <a:tbl>
              <a:tblPr firstRow="1" bandRow="1">
                <a:tableStyleId>{5940675A-B579-460E-94D1-54222C63F5DA}</a:tableStyleId>
              </a:tblPr>
              <a:tblGrid>
                <a:gridCol w="521091">
                  <a:extLst>
                    <a:ext uri="{9D8B030D-6E8A-4147-A177-3AD203B41FA5}">
                      <a16:colId xmlns:a16="http://schemas.microsoft.com/office/drawing/2014/main" xmlns="" val="3730734600"/>
                    </a:ext>
                  </a:extLst>
                </a:gridCol>
                <a:gridCol w="1463040">
                  <a:extLst>
                    <a:ext uri="{9D8B030D-6E8A-4147-A177-3AD203B41FA5}">
                      <a16:colId xmlns:a16="http://schemas.microsoft.com/office/drawing/2014/main" xmlns="" val="1799112382"/>
                    </a:ext>
                  </a:extLst>
                </a:gridCol>
                <a:gridCol w="2194560">
                  <a:extLst>
                    <a:ext uri="{9D8B030D-6E8A-4147-A177-3AD203B41FA5}">
                      <a16:colId xmlns:a16="http://schemas.microsoft.com/office/drawing/2014/main" xmlns="" val="2165023034"/>
                    </a:ext>
                  </a:extLst>
                </a:gridCol>
                <a:gridCol w="5542670">
                  <a:extLst>
                    <a:ext uri="{9D8B030D-6E8A-4147-A177-3AD203B41FA5}">
                      <a16:colId xmlns:a16="http://schemas.microsoft.com/office/drawing/2014/main" xmlns="" val="1545366905"/>
                    </a:ext>
                  </a:extLst>
                </a:gridCol>
                <a:gridCol w="1913429">
                  <a:extLst>
                    <a:ext uri="{9D8B030D-6E8A-4147-A177-3AD203B41FA5}">
                      <a16:colId xmlns:a16="http://schemas.microsoft.com/office/drawing/2014/main" xmlns="" val="2383176934"/>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t>事業名</a:t>
                      </a:r>
                      <a:endParaRPr kumimoji="1" lang="ja-JP" altLang="en-US" sz="1800" dirty="0"/>
                    </a:p>
                  </a:txBody>
                  <a:tcPr anchor="ctr" anchorCtr="1">
                    <a:solidFill>
                      <a:schemeClr val="accent1">
                        <a:lumMod val="40000"/>
                        <a:lumOff val="60000"/>
                      </a:schemeClr>
                    </a:solidFill>
                  </a:tcPr>
                </a:tc>
                <a:tc hMerge="1">
                  <a:txBody>
                    <a:bodyPr/>
                    <a:lstStyle/>
                    <a:p>
                      <a:endParaRPr kumimoji="1" lang="ja-JP" altLang="en-US" dirty="0"/>
                    </a:p>
                  </a:txBody>
                  <a:tcPr/>
                </a:tc>
                <a:tc>
                  <a:txBody>
                    <a:bodyPr/>
                    <a:lstStyle/>
                    <a:p>
                      <a:r>
                        <a:rPr kumimoji="1" lang="ja-JP" altLang="en-US" dirty="0"/>
                        <a:t>事由</a:t>
                      </a:r>
                    </a:p>
                  </a:txBody>
                  <a:tcPr anchor="ctr" anchorCtr="1">
                    <a:solidFill>
                      <a:schemeClr val="accent1">
                        <a:lumMod val="40000"/>
                        <a:lumOff val="60000"/>
                      </a:schemeClr>
                    </a:solidFill>
                  </a:tcPr>
                </a:tc>
                <a:tc>
                  <a:txBody>
                    <a:bodyPr/>
                    <a:lstStyle/>
                    <a:p>
                      <a:r>
                        <a:rPr kumimoji="1" lang="ja-JP" altLang="en-US" dirty="0"/>
                        <a:t>内容</a:t>
                      </a:r>
                    </a:p>
                  </a:txBody>
                  <a:tcPr anchor="ctr" anchorCtr="1">
                    <a:solidFill>
                      <a:schemeClr val="accent1">
                        <a:lumMod val="40000"/>
                        <a:lumOff val="60000"/>
                      </a:schemeClr>
                    </a:solidFill>
                  </a:tcPr>
                </a:tc>
                <a:tc>
                  <a:txBody>
                    <a:bodyPr/>
                    <a:lstStyle/>
                    <a:p>
                      <a:r>
                        <a:rPr kumimoji="1" lang="ja-JP" altLang="en-US" dirty="0"/>
                        <a:t>利用期間</a:t>
                      </a:r>
                    </a:p>
                  </a:txBody>
                  <a:tcPr anchor="ctr" anchorCtr="1">
                    <a:solidFill>
                      <a:schemeClr val="accent1">
                        <a:lumMod val="40000"/>
                        <a:lumOff val="60000"/>
                      </a:schemeClr>
                    </a:solidFill>
                  </a:tcPr>
                </a:tc>
                <a:extLst>
                  <a:ext uri="{0D108BD9-81ED-4DB2-BD59-A6C34878D82A}">
                    <a16:rowId xmlns:a16="http://schemas.microsoft.com/office/drawing/2014/main" xmlns="" val="1606458476"/>
                  </a:ext>
                </a:extLst>
              </a:tr>
              <a:tr h="370840">
                <a:tc rowSpan="2">
                  <a:txBody>
                    <a:bodyPr/>
                    <a:lstStyle/>
                    <a:p>
                      <a:r>
                        <a:rPr kumimoji="1" lang="ja-JP" altLang="en-US" dirty="0"/>
                        <a:t>給付事業</a:t>
                      </a:r>
                    </a:p>
                  </a:txBody>
                  <a:tcPr anchor="ctr" anchorCtr="1"/>
                </a:tc>
                <a:tc>
                  <a:txBody>
                    <a:bodyPr/>
                    <a:lstStyle/>
                    <a:p>
                      <a:r>
                        <a:rPr kumimoji="1" lang="ja-JP" altLang="en-US" b="1" dirty="0">
                          <a:solidFill>
                            <a:srgbClr val="FF0000"/>
                          </a:solidFill>
                        </a:rPr>
                        <a:t>慶祝金</a:t>
                      </a:r>
                    </a:p>
                  </a:txBody>
                  <a:tcPr anchor="ctr" anchorCtr="1"/>
                </a:tc>
                <a:tc>
                  <a:txBody>
                    <a:bodyPr/>
                    <a:lstStyle/>
                    <a:p>
                      <a:r>
                        <a:rPr lang="ja-JP" altLang="en-US" dirty="0">
                          <a:solidFill>
                            <a:srgbClr val="FF0000"/>
                          </a:solidFill>
                        </a:rPr>
                        <a:t>組合員が</a:t>
                      </a:r>
                      <a:r>
                        <a:rPr lang="en-US" altLang="ja-JP" dirty="0">
                          <a:solidFill>
                            <a:srgbClr val="FF0000"/>
                          </a:solidFill>
                        </a:rPr>
                        <a:t>70</a:t>
                      </a:r>
                      <a:r>
                        <a:rPr lang="ja-JP" altLang="en-US" dirty="0">
                          <a:solidFill>
                            <a:srgbClr val="FF0000"/>
                          </a:solidFill>
                        </a:rPr>
                        <a:t>歳以上の長寿年齢に達したとき</a:t>
                      </a:r>
                      <a:endParaRPr kumimoji="1" lang="ja-JP" altLang="en-US" dirty="0">
                        <a:solidFill>
                          <a:srgbClr val="FF0000"/>
                        </a:solidFill>
                      </a:endParaRPr>
                    </a:p>
                  </a:txBody>
                  <a:tcPr anchor="ctr" anchorCtr="1"/>
                </a:tc>
                <a:tc>
                  <a:txBody>
                    <a:bodyPr/>
                    <a:lstStyle/>
                    <a:p>
                      <a:r>
                        <a:rPr lang="ja-JP" altLang="en-US" dirty="0"/>
                        <a:t>・</a:t>
                      </a:r>
                      <a:r>
                        <a:rPr lang="en-US" altLang="ja-JP" dirty="0"/>
                        <a:t>70 </a:t>
                      </a:r>
                      <a:r>
                        <a:rPr lang="ja-JP" altLang="en-US" dirty="0"/>
                        <a:t>歳 </a:t>
                      </a:r>
                      <a:r>
                        <a:rPr lang="en-US" altLang="ja-JP" dirty="0"/>
                        <a:t>(</a:t>
                      </a:r>
                      <a:r>
                        <a:rPr lang="ja-JP" altLang="en-US" dirty="0"/>
                        <a:t>古稀</a:t>
                      </a:r>
                      <a:r>
                        <a:rPr lang="en-US" altLang="ja-JP" dirty="0"/>
                        <a:t>) </a:t>
                      </a:r>
                      <a:r>
                        <a:rPr lang="ja-JP" altLang="en-US" dirty="0"/>
                        <a:t>： </a:t>
                      </a:r>
                      <a:r>
                        <a:rPr lang="en-US" altLang="ja-JP" dirty="0"/>
                        <a:t>10,000 </a:t>
                      </a:r>
                      <a:r>
                        <a:rPr lang="ja-JP" altLang="en-US" dirty="0"/>
                        <a:t>円 </a:t>
                      </a:r>
                      <a:endParaRPr lang="en-US" altLang="ja-JP" dirty="0"/>
                    </a:p>
                    <a:p>
                      <a:r>
                        <a:rPr lang="ja-JP" altLang="en-US" dirty="0"/>
                        <a:t>・</a:t>
                      </a:r>
                      <a:r>
                        <a:rPr lang="en-US" altLang="ja-JP" dirty="0"/>
                        <a:t>77 </a:t>
                      </a:r>
                      <a:r>
                        <a:rPr lang="ja-JP" altLang="en-US" dirty="0"/>
                        <a:t>歳 </a:t>
                      </a:r>
                      <a:r>
                        <a:rPr lang="en-US" altLang="ja-JP" dirty="0"/>
                        <a:t>(</a:t>
                      </a:r>
                      <a:r>
                        <a:rPr lang="ja-JP" altLang="en-US" dirty="0"/>
                        <a:t>喜寿</a:t>
                      </a:r>
                      <a:r>
                        <a:rPr lang="en-US" altLang="ja-JP" dirty="0"/>
                        <a:t>) </a:t>
                      </a:r>
                      <a:r>
                        <a:rPr lang="ja-JP" altLang="en-US" dirty="0"/>
                        <a:t>： </a:t>
                      </a:r>
                      <a:r>
                        <a:rPr lang="en-US" altLang="ja-JP" dirty="0"/>
                        <a:t>20,000 </a:t>
                      </a:r>
                      <a:r>
                        <a:rPr lang="ja-JP" altLang="en-US" dirty="0"/>
                        <a:t>円 </a:t>
                      </a:r>
                      <a:endParaRPr lang="en-US" altLang="ja-JP" dirty="0"/>
                    </a:p>
                    <a:p>
                      <a:r>
                        <a:rPr lang="ja-JP" altLang="en-US" dirty="0"/>
                        <a:t>・</a:t>
                      </a:r>
                      <a:r>
                        <a:rPr lang="en-US" altLang="ja-JP" dirty="0"/>
                        <a:t>80 </a:t>
                      </a:r>
                      <a:r>
                        <a:rPr lang="ja-JP" altLang="en-US" dirty="0"/>
                        <a:t>歳 </a:t>
                      </a:r>
                      <a:r>
                        <a:rPr lang="en-US" altLang="ja-JP" dirty="0"/>
                        <a:t>(</a:t>
                      </a:r>
                      <a:r>
                        <a:rPr lang="ja-JP" altLang="en-US" dirty="0"/>
                        <a:t>傘寿</a:t>
                      </a:r>
                      <a:r>
                        <a:rPr lang="en-US" altLang="ja-JP" dirty="0"/>
                        <a:t>) </a:t>
                      </a:r>
                      <a:r>
                        <a:rPr lang="ja-JP" altLang="en-US" dirty="0"/>
                        <a:t>： </a:t>
                      </a:r>
                      <a:r>
                        <a:rPr lang="en-US" altLang="ja-JP" dirty="0"/>
                        <a:t>30,000 </a:t>
                      </a:r>
                      <a:r>
                        <a:rPr lang="ja-JP" altLang="en-US" dirty="0"/>
                        <a:t>円</a:t>
                      </a:r>
                      <a:endParaRPr lang="en-US" altLang="ja-JP" dirty="0"/>
                    </a:p>
                    <a:p>
                      <a:r>
                        <a:rPr lang="ja-JP" altLang="en-US" dirty="0"/>
                        <a:t>・</a:t>
                      </a:r>
                      <a:r>
                        <a:rPr lang="en-US" altLang="ja-JP" dirty="0"/>
                        <a:t>88 </a:t>
                      </a:r>
                      <a:r>
                        <a:rPr lang="ja-JP" altLang="en-US" dirty="0"/>
                        <a:t>歳 </a:t>
                      </a:r>
                      <a:r>
                        <a:rPr lang="en-US" altLang="ja-JP" dirty="0"/>
                        <a:t>(</a:t>
                      </a:r>
                      <a:r>
                        <a:rPr lang="ja-JP" altLang="en-US" dirty="0"/>
                        <a:t>米寿</a:t>
                      </a:r>
                      <a:r>
                        <a:rPr lang="en-US" altLang="ja-JP" dirty="0"/>
                        <a:t>) </a:t>
                      </a:r>
                      <a:r>
                        <a:rPr lang="ja-JP" altLang="en-US" dirty="0"/>
                        <a:t>： </a:t>
                      </a:r>
                      <a:r>
                        <a:rPr lang="en-US" altLang="ja-JP" dirty="0"/>
                        <a:t>50,000 </a:t>
                      </a:r>
                      <a:r>
                        <a:rPr lang="ja-JP" altLang="en-US" dirty="0"/>
                        <a:t>円 </a:t>
                      </a:r>
                      <a:endParaRPr lang="en-US" altLang="ja-JP" dirty="0"/>
                    </a:p>
                    <a:p>
                      <a:r>
                        <a:rPr lang="ja-JP" altLang="en-US" dirty="0"/>
                        <a:t>・</a:t>
                      </a:r>
                      <a:r>
                        <a:rPr lang="en-US" altLang="ja-JP" dirty="0"/>
                        <a:t>90 </a:t>
                      </a:r>
                      <a:r>
                        <a:rPr lang="ja-JP" altLang="en-US" dirty="0"/>
                        <a:t>歳 </a:t>
                      </a:r>
                      <a:r>
                        <a:rPr lang="en-US" altLang="ja-JP" dirty="0"/>
                        <a:t>(</a:t>
                      </a:r>
                      <a:r>
                        <a:rPr lang="ja-JP" altLang="en-US" dirty="0"/>
                        <a:t>卒寿</a:t>
                      </a:r>
                      <a:r>
                        <a:rPr lang="en-US" altLang="ja-JP" dirty="0"/>
                        <a:t>) </a:t>
                      </a:r>
                      <a:r>
                        <a:rPr lang="ja-JP" altLang="en-US" dirty="0"/>
                        <a:t>： </a:t>
                      </a:r>
                      <a:r>
                        <a:rPr lang="en-US" altLang="ja-JP" dirty="0"/>
                        <a:t>50,000 </a:t>
                      </a:r>
                      <a:r>
                        <a:rPr lang="ja-JP" altLang="en-US" dirty="0"/>
                        <a:t>円 </a:t>
                      </a:r>
                      <a:endParaRPr lang="en-US" altLang="ja-JP" dirty="0"/>
                    </a:p>
                    <a:p>
                      <a:r>
                        <a:rPr lang="ja-JP" altLang="en-US" dirty="0"/>
                        <a:t>・</a:t>
                      </a:r>
                      <a:r>
                        <a:rPr lang="en-US" altLang="ja-JP" dirty="0"/>
                        <a:t>99 </a:t>
                      </a:r>
                      <a:r>
                        <a:rPr lang="ja-JP" altLang="en-US" dirty="0"/>
                        <a:t>歳 </a:t>
                      </a:r>
                      <a:r>
                        <a:rPr lang="en-US" altLang="ja-JP" dirty="0"/>
                        <a:t>(</a:t>
                      </a:r>
                      <a:r>
                        <a:rPr lang="ja-JP" altLang="en-US" dirty="0"/>
                        <a:t>白寿</a:t>
                      </a:r>
                      <a:r>
                        <a:rPr lang="en-US" altLang="ja-JP" dirty="0"/>
                        <a:t>) </a:t>
                      </a:r>
                      <a:r>
                        <a:rPr lang="ja-JP" altLang="en-US" dirty="0"/>
                        <a:t>： </a:t>
                      </a:r>
                      <a:r>
                        <a:rPr lang="en-US" altLang="ja-JP" dirty="0"/>
                        <a:t>50,000 </a:t>
                      </a:r>
                      <a:r>
                        <a:rPr lang="ja-JP" altLang="en-US" dirty="0"/>
                        <a:t>円 </a:t>
                      </a:r>
                      <a:endParaRPr lang="en-US" altLang="ja-JP" dirty="0"/>
                    </a:p>
                    <a:p>
                      <a:r>
                        <a:rPr lang="ja-JP" altLang="en-US" dirty="0"/>
                        <a:t>　　　　　　　</a:t>
                      </a:r>
                      <a:r>
                        <a:rPr lang="en-US" altLang="ja-JP" dirty="0"/>
                        <a:t>[</a:t>
                      </a:r>
                      <a:r>
                        <a:rPr lang="ja-JP" altLang="en-US" dirty="0"/>
                        <a:t>互助組合からの通知による請求払</a:t>
                      </a:r>
                      <a:r>
                        <a:rPr lang="en-US" altLang="ja-JP" dirty="0"/>
                        <a:t>]</a:t>
                      </a:r>
                      <a:endParaRPr kumimoji="1" lang="ja-JP" altLang="en-US" dirty="0"/>
                    </a:p>
                  </a:txBody>
                  <a:tcPr anchor="ctr"/>
                </a:tc>
                <a:tc rowSpan="2">
                  <a:txBody>
                    <a:bodyPr/>
                    <a:lstStyle/>
                    <a:p>
                      <a:r>
                        <a:rPr kumimoji="1" lang="ja-JP" altLang="en-US" dirty="0"/>
                        <a:t>終身</a:t>
                      </a:r>
                    </a:p>
                  </a:txBody>
                  <a:tcPr anchor="ctr" anchorCtr="1"/>
                </a:tc>
                <a:extLst>
                  <a:ext uri="{0D108BD9-81ED-4DB2-BD59-A6C34878D82A}">
                    <a16:rowId xmlns:a16="http://schemas.microsoft.com/office/drawing/2014/main" xmlns="" val="2547885035"/>
                  </a:ext>
                </a:extLst>
              </a:tr>
              <a:tr h="370840">
                <a:tc vMerge="1">
                  <a:txBody>
                    <a:bodyPr/>
                    <a:lstStyle/>
                    <a:p>
                      <a:endParaRPr kumimoji="1" lang="ja-JP" altLang="en-US" dirty="0"/>
                    </a:p>
                  </a:txBody>
                  <a:tcPr/>
                </a:tc>
                <a:tc>
                  <a:txBody>
                    <a:bodyPr/>
                    <a:lstStyle/>
                    <a:p>
                      <a:r>
                        <a:rPr kumimoji="1" lang="ja-JP" altLang="en-US" b="1" dirty="0">
                          <a:solidFill>
                            <a:srgbClr val="FF0000"/>
                          </a:solidFill>
                        </a:rPr>
                        <a:t>死亡弔意金</a:t>
                      </a:r>
                    </a:p>
                  </a:txBody>
                  <a:tcPr anchor="ctr" anchorCtr="1"/>
                </a:tc>
                <a:tc>
                  <a:txBody>
                    <a:bodyPr/>
                    <a:lstStyle/>
                    <a:p>
                      <a:r>
                        <a:rPr lang="ja-JP" altLang="en-US" dirty="0">
                          <a:solidFill>
                            <a:srgbClr val="FF0000"/>
                          </a:solidFill>
                        </a:rPr>
                        <a:t>組合員が死亡したとき</a:t>
                      </a:r>
                      <a:r>
                        <a:rPr lang="en-US" altLang="ja-JP" dirty="0">
                          <a:solidFill>
                            <a:srgbClr val="FF0000"/>
                          </a:solidFill>
                        </a:rPr>
                        <a:t>, </a:t>
                      </a:r>
                      <a:r>
                        <a:rPr lang="ja-JP" altLang="en-US" dirty="0">
                          <a:solidFill>
                            <a:srgbClr val="FF0000"/>
                          </a:solidFill>
                        </a:rPr>
                        <a:t>遺族に支給</a:t>
                      </a:r>
                      <a:endParaRPr kumimoji="1" lang="ja-JP" altLang="en-US" dirty="0">
                        <a:solidFill>
                          <a:srgbClr val="FF0000"/>
                        </a:solidFill>
                      </a:endParaRPr>
                    </a:p>
                  </a:txBody>
                  <a:tcPr anchor="ctr" anchorCtr="1"/>
                </a:tc>
                <a:tc>
                  <a:txBody>
                    <a:bodyPr/>
                    <a:lstStyle/>
                    <a:p>
                      <a:r>
                        <a:rPr lang="ja-JP" altLang="en-US" dirty="0"/>
                        <a:t>加入期間 </a:t>
                      </a:r>
                      <a:r>
                        <a:rPr lang="en-US" altLang="ja-JP" dirty="0"/>
                        <a:t>(10 </a:t>
                      </a:r>
                      <a:r>
                        <a:rPr lang="ja-JP" altLang="en-US" dirty="0"/>
                        <a:t>区分</a:t>
                      </a:r>
                      <a:r>
                        <a:rPr lang="en-US" altLang="ja-JP" dirty="0"/>
                        <a:t>) </a:t>
                      </a:r>
                      <a:r>
                        <a:rPr lang="ja-JP" altLang="en-US" dirty="0"/>
                        <a:t>に応じて </a:t>
                      </a:r>
                      <a:r>
                        <a:rPr lang="en-US" altLang="ja-JP" dirty="0"/>
                        <a:t>20,000 </a:t>
                      </a:r>
                      <a:r>
                        <a:rPr lang="ja-JP" altLang="en-US" dirty="0"/>
                        <a:t>円～</a:t>
                      </a:r>
                      <a:r>
                        <a:rPr lang="en-US" altLang="ja-JP" dirty="0"/>
                        <a:t>200,000 </a:t>
                      </a:r>
                      <a:r>
                        <a:rPr lang="ja-JP" altLang="en-US" dirty="0"/>
                        <a:t>円 </a:t>
                      </a:r>
                      <a:endParaRPr lang="en-US" altLang="ja-JP" dirty="0"/>
                    </a:p>
                    <a:p>
                      <a:r>
                        <a:rPr lang="ja-JP" altLang="en-US" sz="1800" dirty="0">
                          <a:solidFill>
                            <a:schemeClr val="tx1"/>
                          </a:solidFill>
                        </a:rPr>
                        <a:t>（加入期間が９年以上の死亡弔慰金は一律</a:t>
                      </a:r>
                      <a:r>
                        <a:rPr lang="en-US" altLang="ja-JP" sz="1800" dirty="0">
                          <a:solidFill>
                            <a:schemeClr val="tx1"/>
                          </a:solidFill>
                        </a:rPr>
                        <a:t>20,000</a:t>
                      </a:r>
                      <a:r>
                        <a:rPr lang="ja-JP" altLang="en-US" sz="1800" dirty="0">
                          <a:solidFill>
                            <a:schemeClr val="tx1"/>
                          </a:solidFill>
                        </a:rPr>
                        <a:t>円</a:t>
                      </a:r>
                      <a:r>
                        <a:rPr lang="en-US" altLang="ja-JP" sz="1800" dirty="0">
                          <a:solidFill>
                            <a:schemeClr val="tx1"/>
                          </a:solidFill>
                        </a:rPr>
                        <a:t>)</a:t>
                      </a:r>
                    </a:p>
                    <a:p>
                      <a:r>
                        <a:rPr lang="en-US" altLang="ja-JP" sz="1800" dirty="0">
                          <a:solidFill>
                            <a:schemeClr val="tx1"/>
                          </a:solidFill>
                        </a:rPr>
                        <a:t>                     </a:t>
                      </a:r>
                      <a:r>
                        <a:rPr lang="ja-JP" altLang="en-US" dirty="0"/>
                        <a:t>　　　　　　　　　　　　　</a:t>
                      </a:r>
                      <a:r>
                        <a:rPr lang="en-US" altLang="ja-JP" dirty="0"/>
                        <a:t>[</a:t>
                      </a:r>
                      <a:r>
                        <a:rPr lang="ja-JP" altLang="en-US" dirty="0"/>
                        <a:t>請求払</a:t>
                      </a:r>
                      <a:r>
                        <a:rPr lang="en-US" altLang="ja-JP" dirty="0"/>
                        <a:t>]</a:t>
                      </a:r>
                      <a:endParaRPr kumimoji="1" lang="ja-JP" altLang="en-US" dirty="0"/>
                    </a:p>
                  </a:txBody>
                  <a:tcPr anchor="ctr"/>
                </a:tc>
                <a:tc vMerge="1">
                  <a:txBody>
                    <a:bodyPr/>
                    <a:lstStyle/>
                    <a:p>
                      <a:endParaRPr kumimoji="1" lang="ja-JP" altLang="en-US" dirty="0"/>
                    </a:p>
                  </a:txBody>
                  <a:tcPr/>
                </a:tc>
                <a:extLst>
                  <a:ext uri="{0D108BD9-81ED-4DB2-BD59-A6C34878D82A}">
                    <a16:rowId xmlns:a16="http://schemas.microsoft.com/office/drawing/2014/main" xmlns="" val="3525566200"/>
                  </a:ext>
                </a:extLst>
              </a:tr>
            </a:tbl>
          </a:graphicData>
        </a:graphic>
      </p:graphicFrame>
      <p:sp>
        <p:nvSpPr>
          <p:cNvPr id="6" name="タイトル 1"/>
          <p:cNvSpPr txBox="1">
            <a:spLocks/>
          </p:cNvSpPr>
          <p:nvPr/>
        </p:nvSpPr>
        <p:spPr>
          <a:xfrm>
            <a:off x="966972" y="333029"/>
            <a:ext cx="10515600" cy="604800"/>
          </a:xfrm>
          <a:prstGeom prst="rect">
            <a:avLst/>
          </a:prstGeom>
          <a:solidFill>
            <a:srgbClr val="00B0F0"/>
          </a:solidFill>
          <a:scene3d>
            <a:camera prst="orthographicFront"/>
            <a:lightRig rig="threePt" dir="t"/>
          </a:scene3d>
          <a:sp3d>
            <a:bevelT/>
          </a:sp3d>
        </p:spPr>
        <p:txBody>
          <a:bodyPr vert="horz" lIns="91440" tIns="45720" rIns="91440" bIns="45720" rtlCol="0" anchor="ctr" anchorCtr="1">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t>互退職医療制度　給付事業</a:t>
            </a:r>
          </a:p>
        </p:txBody>
      </p:sp>
      <p:sp>
        <p:nvSpPr>
          <p:cNvPr id="7" name="楕円 6"/>
          <p:cNvSpPr/>
          <p:nvPr/>
        </p:nvSpPr>
        <p:spPr>
          <a:xfrm>
            <a:off x="3197269" y="302443"/>
            <a:ext cx="579550" cy="5550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xmlns="" id="{3150837C-1ACB-45E6-8F0D-EF9E2B88C172}"/>
              </a:ext>
            </a:extLst>
          </p:cNvPr>
          <p:cNvSpPr>
            <a:spLocks noGrp="1"/>
          </p:cNvSpPr>
          <p:nvPr>
            <p:ph type="sldNum" sz="quarter" idx="12"/>
          </p:nvPr>
        </p:nvSpPr>
        <p:spPr/>
        <p:txBody>
          <a:bodyPr/>
          <a:lstStyle/>
          <a:p>
            <a:fld id="{4F4F5B68-5971-4DD5-9BAE-CFB197CB6D3D}" type="slidenum">
              <a:rPr kumimoji="1" lang="ja-JP" altLang="en-US" smtClean="0"/>
              <a:t>6</a:t>
            </a:fld>
            <a:endParaRPr kumimoji="1" lang="ja-JP" altLang="en-US"/>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14668" y="226801"/>
            <a:ext cx="609600" cy="609600"/>
          </a:xfrm>
          <a:prstGeom prst="rect">
            <a:avLst/>
          </a:prstGeom>
        </p:spPr>
      </p:pic>
    </p:spTree>
    <p:extLst>
      <p:ext uri="{BB962C8B-B14F-4D97-AF65-F5344CB8AC3E}">
        <p14:creationId xmlns:p14="http://schemas.microsoft.com/office/powerpoint/2010/main" val="2562568390"/>
      </p:ext>
    </p:extLst>
  </p:cSld>
  <p:clrMapOvr>
    <a:masterClrMapping/>
  </p:clrMapOvr>
  <mc:AlternateContent xmlns:mc="http://schemas.openxmlformats.org/markup-compatibility/2006" xmlns:p14="http://schemas.microsoft.com/office/powerpoint/2010/main">
    <mc:Choice Requires="p14">
      <p:transition spd="slow" p14:dur="2000" advTm="22000"/>
    </mc:Choice>
    <mc:Fallback xmlns="">
      <p:transition spd="slow"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933279041"/>
              </p:ext>
            </p:extLst>
          </p:nvPr>
        </p:nvGraphicFramePr>
        <p:xfrm>
          <a:off x="98473" y="789750"/>
          <a:ext cx="12037257" cy="4667770"/>
        </p:xfrm>
        <a:graphic>
          <a:graphicData uri="http://schemas.openxmlformats.org/drawingml/2006/table">
            <a:tbl>
              <a:tblPr firstRow="1" bandRow="1">
                <a:tableStyleId>{5940675A-B579-460E-94D1-54222C63F5DA}</a:tableStyleId>
              </a:tblPr>
              <a:tblGrid>
                <a:gridCol w="507534">
                  <a:extLst>
                    <a:ext uri="{9D8B030D-6E8A-4147-A177-3AD203B41FA5}">
                      <a16:colId xmlns:a16="http://schemas.microsoft.com/office/drawing/2014/main" xmlns="" val="4191377966"/>
                    </a:ext>
                  </a:extLst>
                </a:gridCol>
                <a:gridCol w="1434029">
                  <a:extLst>
                    <a:ext uri="{9D8B030D-6E8A-4147-A177-3AD203B41FA5}">
                      <a16:colId xmlns:a16="http://schemas.microsoft.com/office/drawing/2014/main" xmlns="" val="2134772719"/>
                    </a:ext>
                  </a:extLst>
                </a:gridCol>
                <a:gridCol w="3085336">
                  <a:extLst>
                    <a:ext uri="{9D8B030D-6E8A-4147-A177-3AD203B41FA5}">
                      <a16:colId xmlns:a16="http://schemas.microsoft.com/office/drawing/2014/main" xmlns="" val="3898381199"/>
                    </a:ext>
                  </a:extLst>
                </a:gridCol>
                <a:gridCol w="5903698">
                  <a:extLst>
                    <a:ext uri="{9D8B030D-6E8A-4147-A177-3AD203B41FA5}">
                      <a16:colId xmlns:a16="http://schemas.microsoft.com/office/drawing/2014/main" xmlns="" val="369383469"/>
                    </a:ext>
                  </a:extLst>
                </a:gridCol>
                <a:gridCol w="1106660">
                  <a:extLst>
                    <a:ext uri="{9D8B030D-6E8A-4147-A177-3AD203B41FA5}">
                      <a16:colId xmlns:a16="http://schemas.microsoft.com/office/drawing/2014/main" xmlns="" val="1151848697"/>
                    </a:ext>
                  </a:extLst>
                </a:gridCol>
              </a:tblGrid>
              <a:tr h="2978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dirty="0"/>
                        <a:t>事業名</a:t>
                      </a:r>
                      <a:endParaRPr kumimoji="1" lang="ja-JP" altLang="en-US" sz="1800" dirty="0"/>
                    </a:p>
                  </a:txBody>
                  <a:tcPr>
                    <a:solidFill>
                      <a:schemeClr val="accent1">
                        <a:lumMod val="40000"/>
                        <a:lumOff val="60000"/>
                      </a:schemeClr>
                    </a:solidFill>
                  </a:tcPr>
                </a:tc>
                <a:tc hMerge="1">
                  <a:txBody>
                    <a:bodyPr/>
                    <a:lstStyle/>
                    <a:p>
                      <a:endParaRPr kumimoji="1" lang="ja-JP" altLang="en-US" dirty="0"/>
                    </a:p>
                  </a:txBody>
                  <a:tcPr/>
                </a:tc>
                <a:tc>
                  <a:txBody>
                    <a:bodyPr/>
                    <a:lstStyle/>
                    <a:p>
                      <a:pPr algn="ctr"/>
                      <a:r>
                        <a:rPr kumimoji="1" lang="ja-JP" altLang="en-US" dirty="0"/>
                        <a:t>事由</a:t>
                      </a:r>
                    </a:p>
                  </a:txBody>
                  <a:tcPr>
                    <a:solidFill>
                      <a:schemeClr val="accent1">
                        <a:lumMod val="40000"/>
                        <a:lumOff val="60000"/>
                      </a:schemeClr>
                    </a:solidFill>
                  </a:tcPr>
                </a:tc>
                <a:tc>
                  <a:txBody>
                    <a:bodyPr/>
                    <a:lstStyle/>
                    <a:p>
                      <a:pPr algn="ctr"/>
                      <a:r>
                        <a:rPr kumimoji="1" lang="ja-JP" altLang="en-US" dirty="0"/>
                        <a:t>内容</a:t>
                      </a:r>
                    </a:p>
                  </a:txBody>
                  <a:tcPr>
                    <a:solidFill>
                      <a:schemeClr val="accent1">
                        <a:lumMod val="40000"/>
                        <a:lumOff val="60000"/>
                      </a:schemeClr>
                    </a:solidFill>
                  </a:tcPr>
                </a:tc>
                <a:tc>
                  <a:txBody>
                    <a:bodyPr/>
                    <a:lstStyle/>
                    <a:p>
                      <a:pPr algn="ctr"/>
                      <a:r>
                        <a:rPr kumimoji="1" lang="ja-JP" altLang="en-US" dirty="0"/>
                        <a:t>利用期間</a:t>
                      </a:r>
                    </a:p>
                  </a:txBody>
                  <a:tcPr>
                    <a:solidFill>
                      <a:schemeClr val="accent1">
                        <a:lumMod val="40000"/>
                        <a:lumOff val="60000"/>
                      </a:schemeClr>
                    </a:solidFill>
                  </a:tcPr>
                </a:tc>
                <a:extLst>
                  <a:ext uri="{0D108BD9-81ED-4DB2-BD59-A6C34878D82A}">
                    <a16:rowId xmlns:a16="http://schemas.microsoft.com/office/drawing/2014/main" xmlns="" val="2031853387"/>
                  </a:ext>
                </a:extLst>
              </a:tr>
              <a:tr h="2302534">
                <a:tc rowSpan="4">
                  <a:txBody>
                    <a:bodyPr/>
                    <a:lstStyle/>
                    <a:p>
                      <a:r>
                        <a:rPr kumimoji="1" lang="ja-JP" altLang="en-US" dirty="0"/>
                        <a:t>福祉事業</a:t>
                      </a:r>
                    </a:p>
                  </a:txBody>
                  <a:tcPr vert="eaVert" anchor="ctr" anchorCtr="1"/>
                </a:tc>
                <a:tc>
                  <a:txBody>
                    <a:bodyPr/>
                    <a:lstStyle/>
                    <a:p>
                      <a:r>
                        <a:rPr lang="ja-JP" altLang="en-US" b="1" dirty="0">
                          <a:solidFill>
                            <a:srgbClr val="FF0000"/>
                          </a:solidFill>
                        </a:rPr>
                        <a:t>１日人間ドック助成</a:t>
                      </a:r>
                      <a:endParaRPr kumimoji="1" lang="ja-JP" altLang="en-US" b="1" dirty="0">
                        <a:solidFill>
                          <a:srgbClr val="FF0000"/>
                        </a:solidFill>
                      </a:endParaRPr>
                    </a:p>
                  </a:txBody>
                  <a:tcPr anchor="ctr" anchorCtr="1"/>
                </a:tc>
                <a:tc>
                  <a:txBody>
                    <a:bodyPr/>
                    <a:lstStyle/>
                    <a:p>
                      <a:r>
                        <a:rPr kumimoji="1" lang="ja-JP" altLang="en-US" dirty="0">
                          <a:latin typeface="+mn-lt"/>
                        </a:rPr>
                        <a:t>県内</a:t>
                      </a:r>
                      <a:r>
                        <a:rPr kumimoji="1" lang="en-US" altLang="ja-JP" dirty="0">
                          <a:latin typeface="+mn-lt"/>
                        </a:rPr>
                        <a:t>18</a:t>
                      </a:r>
                      <a:r>
                        <a:rPr kumimoji="1" lang="ja-JP" altLang="en-US" dirty="0">
                          <a:latin typeface="+mn-lt"/>
                        </a:rPr>
                        <a:t>健診機関（</a:t>
                      </a:r>
                      <a:r>
                        <a:rPr kumimoji="1" lang="en-US" altLang="ja-JP" dirty="0">
                          <a:latin typeface="+mn-lt"/>
                        </a:rPr>
                        <a:t>1,400</a:t>
                      </a:r>
                      <a:r>
                        <a:rPr kumimoji="1" lang="ja-JP" altLang="en-US" dirty="0">
                          <a:latin typeface="+mn-lt"/>
                        </a:rPr>
                        <a:t>人）</a:t>
                      </a:r>
                    </a:p>
                  </a:txBody>
                  <a:tcPr anchor="ctr"/>
                </a:tc>
                <a:tc>
                  <a:txBody>
                    <a:bodyPr/>
                    <a:lstStyle/>
                    <a:p>
                      <a:r>
                        <a:rPr lang="ja-JP" altLang="en-US" b="1" dirty="0">
                          <a:solidFill>
                            <a:srgbClr val="FF0000"/>
                          </a:solidFill>
                        </a:rPr>
                        <a:t>１人 </a:t>
                      </a:r>
                      <a:r>
                        <a:rPr lang="en-US" altLang="ja-JP" b="1" dirty="0">
                          <a:solidFill>
                            <a:srgbClr val="FF0000"/>
                          </a:solidFill>
                        </a:rPr>
                        <a:t>12,000</a:t>
                      </a:r>
                      <a:r>
                        <a:rPr lang="ja-JP" altLang="en-US" b="1" dirty="0">
                          <a:solidFill>
                            <a:srgbClr val="FF0000"/>
                          </a:solidFill>
                        </a:rPr>
                        <a:t>円 を補助</a:t>
                      </a:r>
                      <a:endParaRPr lang="en-US" altLang="ja-JP" b="1" dirty="0">
                        <a:solidFill>
                          <a:srgbClr val="FF0000"/>
                        </a:solidFill>
                      </a:endParaRPr>
                    </a:p>
                    <a:p>
                      <a:r>
                        <a:rPr lang="ja-JP" altLang="en-US" dirty="0"/>
                        <a:t> </a:t>
                      </a:r>
                      <a:r>
                        <a:rPr lang="en-US" altLang="ja-JP" dirty="0"/>
                        <a:t>(</a:t>
                      </a:r>
                      <a:r>
                        <a:rPr lang="ja-JP" altLang="en-US" dirty="0"/>
                        <a:t>通常健診料 </a:t>
                      </a:r>
                      <a:r>
                        <a:rPr lang="en-US" altLang="ja-JP" dirty="0"/>
                        <a:t>30,000 </a:t>
                      </a:r>
                      <a:r>
                        <a:rPr lang="ja-JP" altLang="en-US" dirty="0"/>
                        <a:t>円～</a:t>
                      </a:r>
                      <a:r>
                        <a:rPr lang="en-US" altLang="ja-JP" dirty="0"/>
                        <a:t>40,000 </a:t>
                      </a:r>
                      <a:r>
                        <a:rPr lang="ja-JP" altLang="en-US" dirty="0"/>
                        <a:t>円</a:t>
                      </a:r>
                      <a:r>
                        <a:rPr lang="en-US" altLang="ja-JP" dirty="0"/>
                        <a:t>) </a:t>
                      </a:r>
                    </a:p>
                    <a:p>
                      <a:r>
                        <a:rPr lang="en-US" altLang="ja-JP" dirty="0">
                          <a:solidFill>
                            <a:srgbClr val="0070C0"/>
                          </a:solidFill>
                        </a:rPr>
                        <a:t>【</a:t>
                      </a:r>
                      <a:r>
                        <a:rPr lang="ja-JP" altLang="en-US" dirty="0">
                          <a:solidFill>
                            <a:srgbClr val="0070C0"/>
                          </a:solidFill>
                        </a:rPr>
                        <a:t>契約健診機関</a:t>
                      </a:r>
                      <a:r>
                        <a:rPr lang="en-US" altLang="ja-JP" dirty="0">
                          <a:solidFill>
                            <a:srgbClr val="0070C0"/>
                          </a:solidFill>
                        </a:rPr>
                        <a:t>】</a:t>
                      </a:r>
                    </a:p>
                    <a:p>
                      <a:r>
                        <a:rPr lang="ja-JP" altLang="en-US" dirty="0"/>
                        <a:t>・広島市７ヶ所 　　　・呉市１ヶ所 </a:t>
                      </a:r>
                      <a:endParaRPr lang="en-US" altLang="ja-JP" dirty="0"/>
                    </a:p>
                    <a:p>
                      <a:r>
                        <a:rPr lang="ja-JP" altLang="en-US" dirty="0"/>
                        <a:t>・廿日市市１ヶ所 </a:t>
                      </a:r>
                      <a:endParaRPr lang="en-US" altLang="ja-JP" dirty="0"/>
                    </a:p>
                    <a:p>
                      <a:r>
                        <a:rPr lang="ja-JP" altLang="en-US" dirty="0"/>
                        <a:t>・三原市１ヶ所 　　　・尾道市１ヶ所 </a:t>
                      </a:r>
                      <a:endParaRPr lang="en-US" altLang="ja-JP" dirty="0"/>
                    </a:p>
                    <a:p>
                      <a:r>
                        <a:rPr lang="ja-JP" altLang="en-US" dirty="0"/>
                        <a:t>・福山市２ヶ所 　　　・三次市２ヶ所 </a:t>
                      </a:r>
                      <a:endParaRPr lang="en-US" altLang="ja-JP" dirty="0"/>
                    </a:p>
                    <a:p>
                      <a:r>
                        <a:rPr lang="ja-JP" altLang="en-US" dirty="0"/>
                        <a:t>・東広島市２ヶ所 　　・庄原市１ヶ所</a:t>
                      </a:r>
                      <a:endParaRPr kumimoji="1" lang="ja-JP" altLang="en-US" dirty="0"/>
                    </a:p>
                  </a:txBody>
                  <a:tcPr/>
                </a:tc>
                <a:tc rowSpan="3">
                  <a:txBody>
                    <a:bodyPr/>
                    <a:lstStyle/>
                    <a:p>
                      <a:r>
                        <a:rPr kumimoji="1" lang="ja-JP" altLang="en-US" dirty="0"/>
                        <a:t>終身</a:t>
                      </a:r>
                    </a:p>
                  </a:txBody>
                  <a:tcPr anchor="ctr" anchorCtr="1"/>
                </a:tc>
                <a:extLst>
                  <a:ext uri="{0D108BD9-81ED-4DB2-BD59-A6C34878D82A}">
                    <a16:rowId xmlns:a16="http://schemas.microsoft.com/office/drawing/2014/main" xmlns="" val="669012886"/>
                  </a:ext>
                </a:extLst>
              </a:tr>
              <a:tr h="640081">
                <a:tc vMerge="1">
                  <a:txBody>
                    <a:bodyPr/>
                    <a:lstStyle/>
                    <a:p>
                      <a:endParaRPr kumimoji="1" lang="ja-JP" altLang="en-US" dirty="0"/>
                    </a:p>
                  </a:txBody>
                  <a:tcPr/>
                </a:tc>
                <a:tc>
                  <a:txBody>
                    <a:bodyPr/>
                    <a:lstStyle/>
                    <a:p>
                      <a:r>
                        <a:rPr lang="ja-JP" altLang="en-US" b="1" dirty="0">
                          <a:solidFill>
                            <a:srgbClr val="FF0000"/>
                          </a:solidFill>
                        </a:rPr>
                        <a:t>入院助成金</a:t>
                      </a:r>
                      <a:endParaRPr kumimoji="1" lang="ja-JP" altLang="en-US" b="1" dirty="0">
                        <a:solidFill>
                          <a:srgbClr val="FF0000"/>
                        </a:solidFill>
                      </a:endParaRPr>
                    </a:p>
                  </a:txBody>
                  <a:tcPr anchor="ctr" anchorCtr="1"/>
                </a:tc>
                <a:tc>
                  <a:txBody>
                    <a:bodyPr/>
                    <a:lstStyle/>
                    <a:p>
                      <a:r>
                        <a:rPr lang="ja-JP" altLang="en-US" b="0" dirty="0">
                          <a:solidFill>
                            <a:srgbClr val="FF0000"/>
                          </a:solidFill>
                        </a:rPr>
                        <a:t>１回の入院期間 ７日以上入院した場合</a:t>
                      </a:r>
                      <a:endParaRPr kumimoji="1" lang="ja-JP" altLang="en-US" b="0" dirty="0">
                        <a:solidFill>
                          <a:srgbClr val="FF0000"/>
                        </a:solidFill>
                      </a:endParaRPr>
                    </a:p>
                  </a:txBody>
                  <a:tcPr anchor="ctr"/>
                </a:tc>
                <a:tc>
                  <a:txBody>
                    <a:bodyPr/>
                    <a:lstStyle/>
                    <a:p>
                      <a:r>
                        <a:rPr lang="ja-JP" altLang="en-US" b="1" dirty="0">
                          <a:solidFill>
                            <a:srgbClr val="FF0000"/>
                          </a:solidFill>
                        </a:rPr>
                        <a:t>１日 </a:t>
                      </a:r>
                      <a:r>
                        <a:rPr lang="en-US" altLang="ja-JP" b="1" dirty="0">
                          <a:solidFill>
                            <a:srgbClr val="FF0000"/>
                          </a:solidFill>
                        </a:rPr>
                        <a:t>1,000 </a:t>
                      </a:r>
                      <a:r>
                        <a:rPr lang="ja-JP" altLang="en-US" b="1" dirty="0">
                          <a:solidFill>
                            <a:srgbClr val="FF0000"/>
                          </a:solidFill>
                        </a:rPr>
                        <a:t>円 </a:t>
                      </a:r>
                      <a:endParaRPr lang="en-US" altLang="ja-JP" b="1" dirty="0">
                        <a:solidFill>
                          <a:srgbClr val="FF0000"/>
                        </a:solidFill>
                      </a:endParaRPr>
                    </a:p>
                    <a:p>
                      <a:r>
                        <a:rPr lang="en-US" altLang="ja-JP" dirty="0">
                          <a:solidFill>
                            <a:srgbClr val="FF0000"/>
                          </a:solidFill>
                        </a:rPr>
                        <a:t>※</a:t>
                      </a:r>
                      <a:r>
                        <a:rPr lang="ja-JP" altLang="en-US" dirty="0">
                          <a:solidFill>
                            <a:srgbClr val="FF0000"/>
                          </a:solidFill>
                        </a:rPr>
                        <a:t>１年度最高</a:t>
                      </a:r>
                      <a:r>
                        <a:rPr lang="en-US" altLang="ja-JP" dirty="0">
                          <a:solidFill>
                            <a:srgbClr val="FF0000"/>
                          </a:solidFill>
                        </a:rPr>
                        <a:t>60</a:t>
                      </a:r>
                      <a:r>
                        <a:rPr lang="ja-JP" altLang="en-US" dirty="0">
                          <a:solidFill>
                            <a:srgbClr val="FF0000"/>
                          </a:solidFill>
                        </a:rPr>
                        <a:t>日間 </a:t>
                      </a:r>
                      <a:r>
                        <a:rPr lang="en-US" altLang="ja-JP" dirty="0">
                          <a:solidFill>
                            <a:srgbClr val="FF0000"/>
                          </a:solidFill>
                        </a:rPr>
                        <a:t>60,000 </a:t>
                      </a:r>
                      <a:r>
                        <a:rPr lang="ja-JP" altLang="en-US" dirty="0">
                          <a:solidFill>
                            <a:srgbClr val="FF0000"/>
                          </a:solidFill>
                        </a:rPr>
                        <a:t>円まで</a:t>
                      </a:r>
                      <a:r>
                        <a:rPr lang="en-US" altLang="ja-JP" baseline="0" dirty="0">
                          <a:solidFill>
                            <a:srgbClr val="FF0000"/>
                          </a:solidFill>
                        </a:rPr>
                        <a:t> </a:t>
                      </a:r>
                      <a:r>
                        <a:rPr lang="en-US" altLang="ja-JP" baseline="0" dirty="0"/>
                        <a:t>      </a:t>
                      </a:r>
                      <a:r>
                        <a:rPr lang="ja-JP" altLang="en-US" dirty="0"/>
                        <a:t>           </a:t>
                      </a:r>
                      <a:r>
                        <a:rPr lang="en-US" altLang="ja-JP" dirty="0"/>
                        <a:t>[</a:t>
                      </a:r>
                      <a:r>
                        <a:rPr lang="ja-JP" altLang="en-US" dirty="0"/>
                        <a:t>請求払</a:t>
                      </a:r>
                      <a:r>
                        <a:rPr lang="en-US" altLang="ja-JP" dirty="0"/>
                        <a:t>]</a:t>
                      </a:r>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xmlns="" val="1884618968"/>
                  </a:ext>
                </a:extLst>
              </a:tr>
              <a:tr h="611944">
                <a:tc vMerge="1">
                  <a:txBody>
                    <a:bodyPr/>
                    <a:lstStyle/>
                    <a:p>
                      <a:endParaRPr kumimoji="1" lang="ja-JP" altLang="en-US" dirty="0"/>
                    </a:p>
                  </a:txBody>
                  <a:tcPr/>
                </a:tc>
                <a:tc>
                  <a:txBody>
                    <a:bodyPr/>
                    <a:lstStyle/>
                    <a:p>
                      <a:r>
                        <a:rPr lang="ja-JP" altLang="en-US" dirty="0">
                          <a:solidFill>
                            <a:schemeClr val="tx1"/>
                          </a:solidFill>
                        </a:rPr>
                        <a:t>広報紙</a:t>
                      </a:r>
                      <a:endParaRPr kumimoji="1" lang="ja-JP" altLang="en-US" dirty="0">
                        <a:solidFill>
                          <a:schemeClr val="tx1"/>
                        </a:solidFill>
                      </a:endParaRPr>
                    </a:p>
                  </a:txBody>
                  <a:tcPr anchor="ctr" anchorCtr="1"/>
                </a:tc>
                <a:tc>
                  <a:txBody>
                    <a:bodyPr/>
                    <a:lstStyle/>
                    <a:p>
                      <a:r>
                        <a:rPr lang="en-US" altLang="ja-JP" dirty="0"/>
                        <a:t>｢</a:t>
                      </a:r>
                      <a:r>
                        <a:rPr lang="ja-JP" altLang="en-US" dirty="0"/>
                        <a:t>互助だより</a:t>
                      </a:r>
                      <a:r>
                        <a:rPr lang="en-US" altLang="ja-JP" dirty="0"/>
                        <a:t>｣ </a:t>
                      </a:r>
                      <a:r>
                        <a:rPr lang="ja-JP" altLang="en-US" dirty="0"/>
                        <a:t>発行</a:t>
                      </a:r>
                      <a:endParaRPr kumimoji="1" lang="ja-JP" altLang="en-US" dirty="0"/>
                    </a:p>
                  </a:txBody>
                  <a:tcPr anchor="ctr"/>
                </a:tc>
                <a:tc>
                  <a:txBody>
                    <a:bodyPr/>
                    <a:lstStyle/>
                    <a:p>
                      <a:r>
                        <a:rPr lang="ja-JP" altLang="en-US" dirty="0"/>
                        <a:t>全組合員に配付 </a:t>
                      </a:r>
                      <a:r>
                        <a:rPr lang="en-US" altLang="ja-JP" dirty="0"/>
                        <a:t>(</a:t>
                      </a:r>
                      <a:r>
                        <a:rPr lang="ja-JP" altLang="en-US" dirty="0"/>
                        <a:t>年２回発行</a:t>
                      </a:r>
                      <a:r>
                        <a:rPr lang="en-US" altLang="ja-JP" dirty="0"/>
                        <a:t>) </a:t>
                      </a:r>
                    </a:p>
                    <a:p>
                      <a:r>
                        <a:rPr lang="en-US" altLang="ja-JP" dirty="0"/>
                        <a:t>(</a:t>
                      </a:r>
                      <a:r>
                        <a:rPr lang="ja-JP" altLang="en-US" dirty="0"/>
                        <a:t>事業の案内</a:t>
                      </a:r>
                      <a:r>
                        <a:rPr lang="en-US" altLang="ja-JP" dirty="0"/>
                        <a:t>, </a:t>
                      </a:r>
                      <a:r>
                        <a:rPr lang="ja-JP" altLang="en-US" dirty="0"/>
                        <a:t>募集等をお知らせします</a:t>
                      </a:r>
                      <a:r>
                        <a:rPr lang="en-US" altLang="ja-JP" dirty="0"/>
                        <a:t>｡)</a:t>
                      </a:r>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xmlns="" val="3275469533"/>
                  </a:ext>
                </a:extLst>
              </a:tr>
              <a:tr h="719315">
                <a:tc vMerge="1">
                  <a:txBody>
                    <a:bodyPr/>
                    <a:lstStyle/>
                    <a:p>
                      <a:endParaRPr kumimoji="1" lang="ja-JP" altLang="en-US" dirty="0"/>
                    </a:p>
                  </a:txBody>
                  <a:tcPr vert="eaVert"/>
                </a:tc>
                <a:tc>
                  <a:txBody>
                    <a:bodyPr/>
                    <a:lstStyle/>
                    <a:p>
                      <a:r>
                        <a:rPr lang="ja-JP" altLang="en-US" dirty="0"/>
                        <a:t>健康記念</a:t>
                      </a:r>
                      <a:endParaRPr kumimoji="1" lang="ja-JP" altLang="en-US" dirty="0"/>
                    </a:p>
                  </a:txBody>
                  <a:tcPr anchor="ctr" anchorCtr="1"/>
                </a:tc>
                <a:tc>
                  <a:txBody>
                    <a:bodyPr/>
                    <a:lstStyle/>
                    <a:p>
                      <a:r>
                        <a:rPr lang="en-US" altLang="ja-JP" dirty="0"/>
                        <a:t>70</a:t>
                      </a:r>
                      <a:r>
                        <a:rPr lang="ja-JP" altLang="en-US" dirty="0"/>
                        <a:t>歳の年度末まで療養補助金を受給していない組合員</a:t>
                      </a:r>
                      <a:endParaRPr kumimoji="1" lang="ja-JP" altLang="en-US" dirty="0"/>
                    </a:p>
                  </a:txBody>
                  <a:tcPr anchor="ctr"/>
                </a:tc>
                <a:tc>
                  <a:txBody>
                    <a:bodyPr/>
                    <a:lstStyle/>
                    <a:p>
                      <a:r>
                        <a:rPr lang="en-US" altLang="ja-JP" dirty="0"/>
                        <a:t>30,000 </a:t>
                      </a:r>
                      <a:r>
                        <a:rPr lang="ja-JP" altLang="en-US" dirty="0"/>
                        <a:t>円を給付 </a:t>
                      </a:r>
                      <a:endParaRPr lang="en-US" altLang="ja-JP" dirty="0"/>
                    </a:p>
                    <a:p>
                      <a:r>
                        <a:rPr lang="en-US" altLang="ja-JP" dirty="0"/>
                        <a:t>                                             [</a:t>
                      </a:r>
                      <a:r>
                        <a:rPr lang="ja-JP" altLang="en-US" dirty="0"/>
                        <a:t>互助組合から通知します</a:t>
                      </a:r>
                      <a:r>
                        <a:rPr lang="en-US" altLang="ja-JP" dirty="0"/>
                        <a:t>]</a:t>
                      </a:r>
                      <a:endParaRPr kumimoji="1" lang="ja-JP" altLang="en-US" dirty="0"/>
                    </a:p>
                  </a:txBody>
                  <a:tcPr/>
                </a:tc>
                <a:tc>
                  <a:txBody>
                    <a:bodyPr/>
                    <a:lstStyle/>
                    <a:p>
                      <a:r>
                        <a:rPr kumimoji="1" lang="ja-JP" altLang="en-US" dirty="0"/>
                        <a:t>該当者</a:t>
                      </a:r>
                    </a:p>
                  </a:txBody>
                  <a:tcPr anchor="ctr" anchorCtr="1"/>
                </a:tc>
                <a:extLst>
                  <a:ext uri="{0D108BD9-81ED-4DB2-BD59-A6C34878D82A}">
                    <a16:rowId xmlns:a16="http://schemas.microsoft.com/office/drawing/2014/main" xmlns="" val="3905995370"/>
                  </a:ext>
                </a:extLst>
              </a:tr>
            </a:tbl>
          </a:graphicData>
        </a:graphic>
      </p:graphicFrame>
      <p:sp>
        <p:nvSpPr>
          <p:cNvPr id="5" name="タイトル 1"/>
          <p:cNvSpPr>
            <a:spLocks noGrp="1"/>
          </p:cNvSpPr>
          <p:nvPr>
            <p:ph type="title"/>
          </p:nvPr>
        </p:nvSpPr>
        <p:spPr>
          <a:xfrm>
            <a:off x="1051377" y="111906"/>
            <a:ext cx="10515600" cy="604800"/>
          </a:xfrm>
          <a:solidFill>
            <a:srgbClr val="00B0F0"/>
          </a:solidFill>
          <a:scene3d>
            <a:camera prst="orthographicFront"/>
            <a:lightRig rig="threePt" dir="t"/>
          </a:scene3d>
          <a:sp3d>
            <a:bevelT/>
          </a:sp3d>
        </p:spPr>
        <p:txBody>
          <a:bodyPr anchor="ctr" anchorCtr="1">
            <a:normAutofit fontScale="90000"/>
          </a:bodyPr>
          <a:lstStyle/>
          <a:p>
            <a:r>
              <a:rPr kumimoji="1" lang="ja-JP" altLang="en-US" b="1" dirty="0"/>
              <a:t>互退職医療制度　福祉事業</a:t>
            </a:r>
          </a:p>
        </p:txBody>
      </p:sp>
      <p:sp>
        <p:nvSpPr>
          <p:cNvPr id="2" name="楕円 1"/>
          <p:cNvSpPr/>
          <p:nvPr/>
        </p:nvSpPr>
        <p:spPr>
          <a:xfrm>
            <a:off x="3290060" y="111906"/>
            <a:ext cx="579550" cy="5550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xmlns="" id="{9B8C71B6-4511-4D01-B684-4662D8754AF3}"/>
              </a:ext>
            </a:extLst>
          </p:cNvPr>
          <p:cNvSpPr>
            <a:spLocks noGrp="1"/>
          </p:cNvSpPr>
          <p:nvPr>
            <p:ph type="sldNum" sz="quarter" idx="12"/>
          </p:nvPr>
        </p:nvSpPr>
        <p:spPr/>
        <p:txBody>
          <a:bodyPr/>
          <a:lstStyle/>
          <a:p>
            <a:fld id="{4F4F5B68-5971-4DD5-9BAE-CFB197CB6D3D}" type="slidenum">
              <a:rPr kumimoji="1" lang="ja-JP" altLang="en-US" smtClean="0"/>
              <a:t>7</a:t>
            </a:fld>
            <a:endParaRPr kumimoji="1" lang="ja-JP" altLang="en-US"/>
          </a:p>
        </p:txBody>
      </p:sp>
      <p:pic>
        <p:nvPicPr>
          <p:cNvPr id="7"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2376" y="38862"/>
            <a:ext cx="609600" cy="609600"/>
          </a:xfrm>
          <a:prstGeom prst="rect">
            <a:avLst/>
          </a:prstGeom>
        </p:spPr>
      </p:pic>
    </p:spTree>
    <p:extLst>
      <p:ext uri="{BB962C8B-B14F-4D97-AF65-F5344CB8AC3E}">
        <p14:creationId xmlns:p14="http://schemas.microsoft.com/office/powerpoint/2010/main" val="2678780468"/>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B0E764B9-7EF2-428D-917B-768383DA5BF3}"/>
              </a:ext>
            </a:extLst>
          </p:cNvPr>
          <p:cNvSpPr>
            <a:spLocks noGrp="1"/>
          </p:cNvSpPr>
          <p:nvPr>
            <p:ph idx="1"/>
          </p:nvPr>
        </p:nvSpPr>
        <p:spPr>
          <a:xfrm>
            <a:off x="625023" y="985117"/>
            <a:ext cx="3402000" cy="5640006"/>
          </a:xfrm>
          <a:solidFill>
            <a:schemeClr val="accent1">
              <a:lumMod val="40000"/>
              <a:lumOff val="60000"/>
            </a:schemeClr>
          </a:solidFill>
        </p:spPr>
        <p:txBody>
          <a:bodyPr>
            <a:normAutofit/>
          </a:bodyPr>
          <a:lstStyle/>
          <a:p>
            <a:pPr marL="0" indent="0" algn="ctr">
              <a:buNone/>
            </a:pPr>
            <a:r>
              <a:rPr lang="ja-JP" altLang="en-US" sz="1800" dirty="0"/>
              <a:t>療養補助金</a:t>
            </a:r>
            <a:endParaRPr lang="en-US" altLang="ja-JP" sz="1800" dirty="0"/>
          </a:p>
          <a:p>
            <a:pPr marL="0" indent="0">
              <a:buNone/>
            </a:pPr>
            <a:r>
              <a:rPr kumimoji="1" lang="ja-JP" altLang="en-US" sz="1200" dirty="0"/>
              <a:t>請求書は</a:t>
            </a:r>
            <a:r>
              <a:rPr kumimoji="1" lang="ja-JP" altLang="en-US" sz="1200" u="sng" dirty="0">
                <a:highlight>
                  <a:srgbClr val="FFCCFF"/>
                </a:highlight>
              </a:rPr>
              <a:t>月毎，保険医療機関毎，入院・外来毎で１枚記入していただきます。</a:t>
            </a:r>
            <a:r>
              <a:rPr kumimoji="1" lang="ja-JP" altLang="en-US" sz="1200" dirty="0"/>
              <a:t>受領した領収書のコピーを貼付けて提出していただきます。</a:t>
            </a:r>
            <a:endParaRPr kumimoji="1" lang="en-US" altLang="ja-JP" sz="1200" dirty="0"/>
          </a:p>
          <a:p>
            <a:pPr marL="0" indent="0">
              <a:buNone/>
            </a:pPr>
            <a:endParaRPr kumimoji="1" lang="en-US" altLang="ja-JP" sz="1800" dirty="0"/>
          </a:p>
        </p:txBody>
      </p:sp>
      <p:sp>
        <p:nvSpPr>
          <p:cNvPr id="4" name="タイトル 1">
            <a:extLst>
              <a:ext uri="{FF2B5EF4-FFF2-40B4-BE49-F238E27FC236}">
                <a16:creationId xmlns:a16="http://schemas.microsoft.com/office/drawing/2014/main" xmlns="" id="{013F99F3-6D1F-4C72-8D02-575BEEC56CF4}"/>
              </a:ext>
            </a:extLst>
          </p:cNvPr>
          <p:cNvSpPr>
            <a:spLocks noGrp="1"/>
          </p:cNvSpPr>
          <p:nvPr>
            <p:ph type="title"/>
          </p:nvPr>
        </p:nvSpPr>
        <p:spPr>
          <a:xfrm>
            <a:off x="967492" y="99582"/>
            <a:ext cx="10515600" cy="604800"/>
          </a:xfrm>
          <a:solidFill>
            <a:srgbClr val="00B0F0"/>
          </a:solidFill>
          <a:scene3d>
            <a:camera prst="orthographicFront"/>
            <a:lightRig rig="threePt" dir="t"/>
          </a:scene3d>
          <a:sp3d>
            <a:bevelT/>
          </a:sp3d>
        </p:spPr>
        <p:txBody>
          <a:bodyPr anchor="ctr" anchorCtr="1">
            <a:normAutofit fontScale="90000"/>
          </a:bodyPr>
          <a:lstStyle/>
          <a:p>
            <a:r>
              <a:rPr kumimoji="1" lang="ja-JP" altLang="en-US" b="1" dirty="0"/>
              <a:t>互退職医療制度　請求方法</a:t>
            </a:r>
          </a:p>
        </p:txBody>
      </p:sp>
      <p:sp>
        <p:nvSpPr>
          <p:cNvPr id="5" name="テキスト ボックス 4">
            <a:extLst>
              <a:ext uri="{FF2B5EF4-FFF2-40B4-BE49-F238E27FC236}">
                <a16:creationId xmlns:a16="http://schemas.microsoft.com/office/drawing/2014/main" xmlns="" id="{0838EECB-21F9-401F-AAE5-A2733102FD2E}"/>
              </a:ext>
            </a:extLst>
          </p:cNvPr>
          <p:cNvSpPr txBox="1"/>
          <p:nvPr/>
        </p:nvSpPr>
        <p:spPr>
          <a:xfrm>
            <a:off x="4524293" y="985117"/>
            <a:ext cx="3402000" cy="5740033"/>
          </a:xfrm>
          <a:prstGeom prst="rect">
            <a:avLst/>
          </a:prstGeom>
          <a:solidFill>
            <a:srgbClr val="CCCCFF"/>
          </a:solidFill>
        </p:spPr>
        <p:txBody>
          <a:bodyPr wrap="square" rtlCol="0">
            <a:spAutoFit/>
          </a:bodyPr>
          <a:lstStyle/>
          <a:p>
            <a:pPr algn="ctr"/>
            <a:r>
              <a:rPr kumimoji="1" lang="ja-JP" altLang="en-US" sz="1600" dirty="0"/>
              <a:t>慶祝金・死亡弔慰金・入院助成金</a:t>
            </a:r>
            <a:endParaRPr lang="en-US" altLang="ja-JP" sz="1600" dirty="0"/>
          </a:p>
          <a:p>
            <a:endParaRPr lang="en-US" altLang="ja-JP" sz="1050" dirty="0"/>
          </a:p>
          <a:p>
            <a:r>
              <a:rPr lang="ja-JP" altLang="en-US" sz="1200" dirty="0"/>
              <a:t>各請求書に必要事項を記入し，添付書類を同封して提出していただきます。（慶祝金は添付書類なし。）</a:t>
            </a:r>
            <a:endParaRPr lang="en-US" altLang="ja-JP" sz="1200" dirty="0"/>
          </a:p>
          <a:p>
            <a:endParaRPr lang="en-US" altLang="ja-JP" sz="300" dirty="0"/>
          </a:p>
          <a:p>
            <a:r>
              <a:rPr kumimoji="1" lang="ja-JP" altLang="en-US" sz="1050" dirty="0"/>
              <a:t>（例：入院助成金請求書）</a:t>
            </a:r>
            <a:endParaRPr kumimoji="1" lang="en-US" altLang="ja-JP" sz="1050" dirty="0"/>
          </a:p>
          <a:p>
            <a:endParaRPr kumimoji="1" lang="en-US" altLang="ja-JP" sz="1050" dirty="0"/>
          </a:p>
          <a:p>
            <a:endParaRPr lang="en-US" altLang="ja-JP" sz="1050" dirty="0"/>
          </a:p>
          <a:p>
            <a:endParaRPr kumimoji="1" lang="en-US" altLang="ja-JP" sz="1050" dirty="0"/>
          </a:p>
          <a:p>
            <a:endParaRPr lang="en-US" altLang="ja-JP" sz="1050" dirty="0"/>
          </a:p>
          <a:p>
            <a:endParaRPr kumimoji="1" lang="en-US" altLang="ja-JP" sz="1050" dirty="0"/>
          </a:p>
          <a:p>
            <a:endParaRPr lang="en-US" altLang="ja-JP" sz="1050" dirty="0"/>
          </a:p>
          <a:p>
            <a:endParaRPr kumimoji="1" lang="en-US" altLang="ja-JP" sz="1050" dirty="0"/>
          </a:p>
          <a:p>
            <a:endParaRPr lang="en-US" altLang="ja-JP" sz="1050" dirty="0"/>
          </a:p>
          <a:p>
            <a:endParaRPr kumimoji="1" lang="en-US" altLang="ja-JP" sz="1050" dirty="0"/>
          </a:p>
          <a:p>
            <a:endParaRPr lang="en-US" altLang="ja-JP" sz="1050" dirty="0"/>
          </a:p>
          <a:p>
            <a:endParaRPr kumimoji="1" lang="en-US" altLang="ja-JP" sz="1050" dirty="0"/>
          </a:p>
          <a:p>
            <a:endParaRPr lang="en-US" altLang="ja-JP" sz="1050" dirty="0"/>
          </a:p>
          <a:p>
            <a:endParaRPr kumimoji="1" lang="en-US" altLang="ja-JP" sz="1050" dirty="0"/>
          </a:p>
          <a:p>
            <a:endParaRPr lang="en-US" altLang="ja-JP" sz="1050" dirty="0"/>
          </a:p>
          <a:p>
            <a:endParaRPr kumimoji="1" lang="en-US" altLang="ja-JP" sz="1050" dirty="0"/>
          </a:p>
          <a:p>
            <a:endParaRPr lang="en-US" altLang="ja-JP" sz="1050" dirty="0"/>
          </a:p>
          <a:p>
            <a:endParaRPr kumimoji="1" lang="en-US" altLang="ja-JP" sz="1050" dirty="0"/>
          </a:p>
          <a:p>
            <a:endParaRPr lang="en-US" altLang="ja-JP" sz="1050" dirty="0"/>
          </a:p>
          <a:p>
            <a:endParaRPr kumimoji="1" lang="en-US" altLang="ja-JP" sz="1050" dirty="0"/>
          </a:p>
          <a:p>
            <a:endParaRPr lang="en-US" altLang="ja-JP" sz="1050" dirty="0"/>
          </a:p>
          <a:p>
            <a:endParaRPr kumimoji="1" lang="en-US" altLang="ja-JP" sz="1050" dirty="0"/>
          </a:p>
          <a:p>
            <a:endParaRPr lang="en-US" altLang="ja-JP" sz="1050" dirty="0"/>
          </a:p>
          <a:p>
            <a:endParaRPr kumimoji="1" lang="en-US" altLang="ja-JP" sz="1050" dirty="0"/>
          </a:p>
          <a:p>
            <a:endParaRPr lang="en-US" altLang="ja-JP" sz="1050" dirty="0"/>
          </a:p>
          <a:p>
            <a:endParaRPr kumimoji="1" lang="en-US" altLang="ja-JP" sz="1050" dirty="0"/>
          </a:p>
          <a:p>
            <a:endParaRPr lang="en-US" altLang="ja-JP" sz="1050" dirty="0"/>
          </a:p>
          <a:p>
            <a:endParaRPr kumimoji="1" lang="en-US" altLang="ja-JP" sz="1050" dirty="0"/>
          </a:p>
          <a:p>
            <a:endParaRPr lang="en-US" altLang="ja-JP" sz="1050" dirty="0"/>
          </a:p>
        </p:txBody>
      </p:sp>
      <p:sp>
        <p:nvSpPr>
          <p:cNvPr id="6" name="テキスト ボックス 5">
            <a:extLst>
              <a:ext uri="{FF2B5EF4-FFF2-40B4-BE49-F238E27FC236}">
                <a16:creationId xmlns:a16="http://schemas.microsoft.com/office/drawing/2014/main" xmlns="" id="{6FEB3261-E82F-431E-BFA8-4CDE5314E1F8}"/>
              </a:ext>
            </a:extLst>
          </p:cNvPr>
          <p:cNvSpPr txBox="1"/>
          <p:nvPr/>
        </p:nvSpPr>
        <p:spPr>
          <a:xfrm>
            <a:off x="8423563" y="985117"/>
            <a:ext cx="3402000" cy="5816977"/>
          </a:xfrm>
          <a:prstGeom prst="rect">
            <a:avLst/>
          </a:prstGeom>
          <a:solidFill>
            <a:schemeClr val="accent6">
              <a:lumMod val="20000"/>
              <a:lumOff val="80000"/>
            </a:schemeClr>
          </a:solidFill>
        </p:spPr>
        <p:txBody>
          <a:bodyPr wrap="square" rtlCol="0">
            <a:spAutoFit/>
          </a:bodyPr>
          <a:lstStyle/>
          <a:p>
            <a:pPr algn="ctr"/>
            <a:r>
              <a:rPr kumimoji="1" lang="ja-JP" altLang="en-US" dirty="0"/>
              <a:t>１日人間ドック助成</a:t>
            </a:r>
            <a:endParaRPr kumimoji="1" lang="en-US" altLang="ja-JP" dirty="0"/>
          </a:p>
          <a:p>
            <a:endParaRPr lang="en-US" altLang="ja-JP" sz="1050" dirty="0"/>
          </a:p>
          <a:p>
            <a:r>
              <a:rPr lang="ja-JP" altLang="en-US" sz="1200" dirty="0"/>
              <a:t>互助だより５月号にて受診者の募集をしますので，希望者は申込書を互助組合に提出していただきます。</a:t>
            </a:r>
            <a:endParaRPr lang="en-US" altLang="ja-JP" sz="1200" dirty="0"/>
          </a:p>
          <a:p>
            <a:r>
              <a:rPr lang="en-US" altLang="ja-JP" sz="1200" dirty="0"/>
              <a:t>※</a:t>
            </a:r>
            <a:r>
              <a:rPr lang="ja-JP" altLang="en-US" sz="1200" dirty="0"/>
              <a:t>互助組合を通して申込を行った方のみの助成になります。</a:t>
            </a:r>
            <a:endParaRPr lang="en-US" altLang="ja-JP" sz="120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a:p>
            <a:endParaRPr lang="en-US" altLang="ja-JP" sz="1050" dirty="0"/>
          </a:p>
        </p:txBody>
      </p:sp>
      <p:pic>
        <p:nvPicPr>
          <p:cNvPr id="8" name="図 7">
            <a:extLst>
              <a:ext uri="{FF2B5EF4-FFF2-40B4-BE49-F238E27FC236}">
                <a16:creationId xmlns:a16="http://schemas.microsoft.com/office/drawing/2014/main" xmlns="" id="{F804105E-1412-4365-B6B8-3A0C68520A0B}"/>
              </a:ext>
            </a:extLst>
          </p:cNvPr>
          <p:cNvPicPr>
            <a:picLocks noChangeAspect="1"/>
          </p:cNvPicPr>
          <p:nvPr/>
        </p:nvPicPr>
        <p:blipFill rotWithShape="1">
          <a:blip r:embed="rId5"/>
          <a:srcRect l="34924" t="25186" r="38182" b="9360"/>
          <a:stretch/>
        </p:blipFill>
        <p:spPr>
          <a:xfrm>
            <a:off x="8552857" y="2440245"/>
            <a:ext cx="3143413" cy="4303377"/>
          </a:xfrm>
          <a:prstGeom prst="rect">
            <a:avLst/>
          </a:prstGeom>
        </p:spPr>
      </p:pic>
      <p:pic>
        <p:nvPicPr>
          <p:cNvPr id="10" name="図 9">
            <a:extLst>
              <a:ext uri="{FF2B5EF4-FFF2-40B4-BE49-F238E27FC236}">
                <a16:creationId xmlns:a16="http://schemas.microsoft.com/office/drawing/2014/main" xmlns="" id="{E6A7D8B7-E95A-4D4A-8C62-5B4325DB8A53}"/>
              </a:ext>
            </a:extLst>
          </p:cNvPr>
          <p:cNvPicPr>
            <a:picLocks noChangeAspect="1"/>
          </p:cNvPicPr>
          <p:nvPr/>
        </p:nvPicPr>
        <p:blipFill rotWithShape="1">
          <a:blip r:embed="rId6"/>
          <a:srcRect l="36515" t="21953" r="39620" b="14344"/>
          <a:stretch/>
        </p:blipFill>
        <p:spPr>
          <a:xfrm>
            <a:off x="4759020" y="2221650"/>
            <a:ext cx="2932545" cy="4403473"/>
          </a:xfrm>
          <a:prstGeom prst="rect">
            <a:avLst/>
          </a:prstGeom>
          <a:ln>
            <a:solidFill>
              <a:schemeClr val="accent1"/>
            </a:solidFill>
          </a:ln>
        </p:spPr>
      </p:pic>
      <p:pic>
        <p:nvPicPr>
          <p:cNvPr id="12" name="図 11">
            <a:extLst>
              <a:ext uri="{FF2B5EF4-FFF2-40B4-BE49-F238E27FC236}">
                <a16:creationId xmlns:a16="http://schemas.microsoft.com/office/drawing/2014/main" xmlns="" id="{D69B8CC7-D9CC-40CF-91B4-9A231247CED9}"/>
              </a:ext>
            </a:extLst>
          </p:cNvPr>
          <p:cNvPicPr>
            <a:picLocks noChangeAspect="1"/>
          </p:cNvPicPr>
          <p:nvPr/>
        </p:nvPicPr>
        <p:blipFill rotWithShape="1">
          <a:blip r:embed="rId7"/>
          <a:srcRect l="34924" t="14276" r="38182" b="18923"/>
          <a:stretch/>
        </p:blipFill>
        <p:spPr>
          <a:xfrm>
            <a:off x="746077" y="2102244"/>
            <a:ext cx="3159892" cy="4414948"/>
          </a:xfrm>
          <a:prstGeom prst="rect">
            <a:avLst/>
          </a:prstGeom>
        </p:spPr>
      </p:pic>
      <p:sp>
        <p:nvSpPr>
          <p:cNvPr id="9" name="楕円 8">
            <a:extLst>
              <a:ext uri="{FF2B5EF4-FFF2-40B4-BE49-F238E27FC236}">
                <a16:creationId xmlns:a16="http://schemas.microsoft.com/office/drawing/2014/main" xmlns="" id="{E6C1CB7C-B463-42C2-B160-7C6455D38706}"/>
              </a:ext>
            </a:extLst>
          </p:cNvPr>
          <p:cNvSpPr/>
          <p:nvPr/>
        </p:nvSpPr>
        <p:spPr>
          <a:xfrm>
            <a:off x="3216172" y="84198"/>
            <a:ext cx="579550" cy="55507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xmlns="" id="{AC78931F-AD74-461E-A326-BE34F1B5F0B1}"/>
              </a:ext>
            </a:extLst>
          </p:cNvPr>
          <p:cNvSpPr>
            <a:spLocks noGrp="1"/>
          </p:cNvSpPr>
          <p:nvPr>
            <p:ph type="sldNum" sz="quarter" idx="12"/>
          </p:nvPr>
        </p:nvSpPr>
        <p:spPr/>
        <p:txBody>
          <a:bodyPr/>
          <a:lstStyle/>
          <a:p>
            <a:fld id="{4F4F5B68-5971-4DD5-9BAE-CFB197CB6D3D}" type="slidenum">
              <a:rPr kumimoji="1" lang="ja-JP" altLang="en-US" smtClean="0"/>
              <a:t>8</a:t>
            </a:fld>
            <a:endParaRPr kumimoji="1" lang="ja-JP" altLang="en-US"/>
          </a:p>
        </p:txBody>
      </p:sp>
      <p:pic>
        <p:nvPicPr>
          <p:cNvPr id="11"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14668" y="84643"/>
            <a:ext cx="609600" cy="609600"/>
          </a:xfrm>
          <a:prstGeom prst="rect">
            <a:avLst/>
          </a:prstGeom>
        </p:spPr>
      </p:pic>
    </p:spTree>
    <p:extLst>
      <p:ext uri="{BB962C8B-B14F-4D97-AF65-F5344CB8AC3E}">
        <p14:creationId xmlns:p14="http://schemas.microsoft.com/office/powerpoint/2010/main" val="132503470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xmlns="" id="{4B85B79C-4461-41AA-A261-78A761416DA3}"/>
              </a:ext>
            </a:extLst>
          </p:cNvPr>
          <p:cNvPicPr>
            <a:picLocks noChangeAspect="1"/>
          </p:cNvPicPr>
          <p:nvPr/>
        </p:nvPicPr>
        <p:blipFill rotWithShape="1">
          <a:blip r:embed="rId5"/>
          <a:srcRect l="33138" t="43236" r="24872" b="22490"/>
          <a:stretch/>
        </p:blipFill>
        <p:spPr>
          <a:xfrm>
            <a:off x="839271" y="4248727"/>
            <a:ext cx="5301674" cy="2434281"/>
          </a:xfrm>
          <a:prstGeom prst="rect">
            <a:avLst/>
          </a:prstGeom>
          <a:ln>
            <a:solidFill>
              <a:schemeClr val="accent1"/>
            </a:solidFill>
          </a:ln>
        </p:spPr>
      </p:pic>
      <p:sp>
        <p:nvSpPr>
          <p:cNvPr id="6" name="角丸四角形吹き出し 9">
            <a:extLst>
              <a:ext uri="{FF2B5EF4-FFF2-40B4-BE49-F238E27FC236}">
                <a16:creationId xmlns:a16="http://schemas.microsoft.com/office/drawing/2014/main" xmlns="" id="{70EBDFCE-6F1D-4E92-94DA-5618C04486A1}"/>
              </a:ext>
            </a:extLst>
          </p:cNvPr>
          <p:cNvSpPr/>
          <p:nvPr/>
        </p:nvSpPr>
        <p:spPr>
          <a:xfrm>
            <a:off x="2493954" y="5850093"/>
            <a:ext cx="996154" cy="397368"/>
          </a:xfrm>
          <a:prstGeom prst="wedgeRoundRectCallout">
            <a:avLst>
              <a:gd name="adj1" fmla="val -78636"/>
              <a:gd name="adj2" fmla="val 71790"/>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クリック</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7" name="図 16">
            <a:extLst>
              <a:ext uri="{FF2B5EF4-FFF2-40B4-BE49-F238E27FC236}">
                <a16:creationId xmlns:a16="http://schemas.microsoft.com/office/drawing/2014/main" xmlns="" id="{7144FE20-4085-45E6-B71E-DF706E73F9BB}"/>
              </a:ext>
            </a:extLst>
          </p:cNvPr>
          <p:cNvPicPr>
            <a:picLocks noChangeAspect="1"/>
          </p:cNvPicPr>
          <p:nvPr/>
        </p:nvPicPr>
        <p:blipFill rotWithShape="1">
          <a:blip r:embed="rId6"/>
          <a:srcRect l="28409" t="29360" r="15530" b="32276"/>
          <a:stretch/>
        </p:blipFill>
        <p:spPr>
          <a:xfrm>
            <a:off x="6225143" y="4712285"/>
            <a:ext cx="4903676" cy="1887596"/>
          </a:xfrm>
          <a:prstGeom prst="rect">
            <a:avLst/>
          </a:prstGeom>
        </p:spPr>
      </p:pic>
      <p:sp>
        <p:nvSpPr>
          <p:cNvPr id="18" name="タイトル 1">
            <a:extLst>
              <a:ext uri="{FF2B5EF4-FFF2-40B4-BE49-F238E27FC236}">
                <a16:creationId xmlns:a16="http://schemas.microsoft.com/office/drawing/2014/main" xmlns="" id="{30E9D403-0351-4399-9691-468A9DDDDF72}"/>
              </a:ext>
            </a:extLst>
          </p:cNvPr>
          <p:cNvSpPr>
            <a:spLocks noGrp="1"/>
          </p:cNvSpPr>
          <p:nvPr>
            <p:ph type="title"/>
          </p:nvPr>
        </p:nvSpPr>
        <p:spPr>
          <a:xfrm>
            <a:off x="838200" y="124560"/>
            <a:ext cx="10515600" cy="604800"/>
          </a:xfrm>
          <a:solidFill>
            <a:srgbClr val="00B0F0"/>
          </a:solidFill>
          <a:scene3d>
            <a:camera prst="orthographicFront"/>
            <a:lightRig rig="threePt" dir="t"/>
          </a:scene3d>
          <a:sp3d>
            <a:bevelT/>
          </a:sp3d>
        </p:spPr>
        <p:txBody>
          <a:bodyPr>
            <a:normAutofit fontScale="90000"/>
          </a:bodyPr>
          <a:lstStyle/>
          <a:p>
            <a:pPr algn="ctr"/>
            <a:r>
              <a:rPr kumimoji="1" lang="ja-JP" altLang="en-US" b="1" dirty="0"/>
              <a:t>３　加入の手続</a:t>
            </a:r>
          </a:p>
        </p:txBody>
      </p:sp>
      <p:sp>
        <p:nvSpPr>
          <p:cNvPr id="20" name="テキスト ボックス 19">
            <a:extLst>
              <a:ext uri="{FF2B5EF4-FFF2-40B4-BE49-F238E27FC236}">
                <a16:creationId xmlns:a16="http://schemas.microsoft.com/office/drawing/2014/main" xmlns="" id="{5F302A94-A446-4D45-9768-8BC9E27453AB}"/>
              </a:ext>
            </a:extLst>
          </p:cNvPr>
          <p:cNvSpPr txBox="1"/>
          <p:nvPr/>
        </p:nvSpPr>
        <p:spPr>
          <a:xfrm>
            <a:off x="755073" y="760504"/>
            <a:ext cx="10515600" cy="3293209"/>
          </a:xfrm>
          <a:prstGeom prst="rect">
            <a:avLst/>
          </a:prstGeom>
          <a:noFill/>
        </p:spPr>
        <p:txBody>
          <a:bodyPr wrap="square">
            <a:spAutoFit/>
          </a:bodyPr>
          <a:lstStyle/>
          <a:p>
            <a:pPr marL="0" indent="0">
              <a:buNone/>
            </a:pPr>
            <a:r>
              <a:rPr lang="ja-JP" altLang="en-US" sz="1600" dirty="0"/>
              <a:t>加入を希望される方は</a:t>
            </a:r>
            <a:r>
              <a:rPr lang="en-US" altLang="ja-JP" sz="1600" dirty="0"/>
              <a:t>, </a:t>
            </a:r>
            <a:r>
              <a:rPr lang="ja-JP" altLang="en-US" sz="1600" dirty="0"/>
              <a:t>次のとおり申し出をし</a:t>
            </a:r>
            <a:r>
              <a:rPr lang="en-US" altLang="ja-JP" sz="1600" dirty="0"/>
              <a:t>, </a:t>
            </a:r>
            <a:r>
              <a:rPr lang="ja-JP" altLang="en-US" sz="1600" dirty="0"/>
              <a:t>基準掛金を納入してください。</a:t>
            </a:r>
            <a:endParaRPr lang="en-US" altLang="ja-JP" sz="1600" dirty="0"/>
          </a:p>
          <a:p>
            <a:pPr marL="0" indent="0">
              <a:buNone/>
            </a:pPr>
            <a:endParaRPr lang="en-US" altLang="ja-JP" sz="1800" dirty="0"/>
          </a:p>
          <a:p>
            <a:pPr marL="0" indent="0">
              <a:buNone/>
            </a:pPr>
            <a:endParaRPr lang="en-US" altLang="ja-JP" sz="1800" dirty="0"/>
          </a:p>
          <a:p>
            <a:r>
              <a:rPr lang="ja-JP" altLang="en-US" sz="1600" dirty="0"/>
              <a:t>　　</a:t>
            </a:r>
            <a:r>
              <a:rPr lang="ja-JP" altLang="en-US" b="1" dirty="0">
                <a:solidFill>
                  <a:srgbClr val="FF0000"/>
                </a:solidFill>
              </a:rPr>
              <a:t>退職日の翌日から起算して </a:t>
            </a:r>
            <a:r>
              <a:rPr lang="en-US" altLang="ja-JP" b="1" u="sng" dirty="0">
                <a:solidFill>
                  <a:srgbClr val="FF0000"/>
                </a:solidFill>
              </a:rPr>
              <a:t>30 </a:t>
            </a:r>
            <a:r>
              <a:rPr lang="ja-JP" altLang="en-US" b="1" u="sng" dirty="0">
                <a:solidFill>
                  <a:srgbClr val="FF0000"/>
                </a:solidFill>
              </a:rPr>
              <a:t>日以内 </a:t>
            </a:r>
            <a:r>
              <a:rPr lang="en-US" altLang="ja-JP" b="1" u="sng" dirty="0">
                <a:solidFill>
                  <a:srgbClr val="FF0000"/>
                </a:solidFill>
              </a:rPr>
              <a:t>(</a:t>
            </a:r>
            <a:r>
              <a:rPr lang="ja-JP" altLang="en-US" b="1" u="sng" dirty="0">
                <a:solidFill>
                  <a:srgbClr val="FF0000"/>
                </a:solidFill>
              </a:rPr>
              <a:t>令和５年４月</a:t>
            </a:r>
            <a:r>
              <a:rPr lang="en-US" altLang="ja-JP" b="1" u="sng" dirty="0">
                <a:solidFill>
                  <a:srgbClr val="FF0000"/>
                </a:solidFill>
              </a:rPr>
              <a:t>28</a:t>
            </a:r>
            <a:r>
              <a:rPr lang="ja-JP" altLang="en-US" b="1" u="sng" dirty="0">
                <a:solidFill>
                  <a:srgbClr val="FF0000"/>
                </a:solidFill>
              </a:rPr>
              <a:t>日 </a:t>
            </a:r>
            <a:r>
              <a:rPr lang="en-US" altLang="ja-JP" b="1" u="sng" dirty="0">
                <a:solidFill>
                  <a:srgbClr val="FF0000"/>
                </a:solidFill>
              </a:rPr>
              <a:t>(</a:t>
            </a:r>
            <a:r>
              <a:rPr lang="ja-JP" altLang="en-US" b="1" u="sng" dirty="0">
                <a:solidFill>
                  <a:srgbClr val="FF0000"/>
                </a:solidFill>
              </a:rPr>
              <a:t>金</a:t>
            </a:r>
            <a:r>
              <a:rPr lang="en-US" altLang="ja-JP" b="1" u="sng" dirty="0">
                <a:solidFill>
                  <a:srgbClr val="FF0000"/>
                </a:solidFill>
              </a:rPr>
              <a:t>) </a:t>
            </a:r>
            <a:r>
              <a:rPr lang="ja-JP" altLang="en-US" b="1" u="sng" dirty="0">
                <a:solidFill>
                  <a:srgbClr val="FF0000"/>
                </a:solidFill>
              </a:rPr>
              <a:t>互助組合必着</a:t>
            </a:r>
            <a:r>
              <a:rPr lang="en-US" altLang="ja-JP" b="1" u="sng" dirty="0">
                <a:solidFill>
                  <a:srgbClr val="FF0000"/>
                </a:solidFill>
              </a:rPr>
              <a:t>) </a:t>
            </a:r>
            <a:r>
              <a:rPr lang="ja-JP" altLang="en-US" b="1" dirty="0">
                <a:solidFill>
                  <a:srgbClr val="FF0000"/>
                </a:solidFill>
              </a:rPr>
              <a:t>に </a:t>
            </a:r>
            <a:r>
              <a:rPr lang="en-US" altLang="ja-JP" b="1" dirty="0">
                <a:solidFill>
                  <a:srgbClr val="FF0000"/>
                </a:solidFill>
              </a:rPr>
              <a:t>｢</a:t>
            </a:r>
            <a:r>
              <a:rPr lang="ja-JP" altLang="en-US" b="1" dirty="0">
                <a:solidFill>
                  <a:srgbClr val="FF0000"/>
                </a:solidFill>
              </a:rPr>
              <a:t>互退職医療組合　</a:t>
            </a:r>
            <a:endParaRPr lang="en-US" altLang="ja-JP" b="1" dirty="0">
              <a:solidFill>
                <a:srgbClr val="FF0000"/>
              </a:solidFill>
            </a:endParaRPr>
          </a:p>
          <a:p>
            <a:r>
              <a:rPr lang="ja-JP" altLang="en-US" b="1" dirty="0">
                <a:solidFill>
                  <a:srgbClr val="FF0000"/>
                </a:solidFill>
              </a:rPr>
              <a:t>　員申出書」を提出してください</a:t>
            </a:r>
            <a:r>
              <a:rPr lang="en-US" altLang="ja-JP" b="1" dirty="0">
                <a:solidFill>
                  <a:srgbClr val="FF0000"/>
                </a:solidFill>
              </a:rPr>
              <a:t>｡</a:t>
            </a:r>
          </a:p>
          <a:p>
            <a:r>
              <a:rPr lang="ja-JP" altLang="en-US" sz="1200" dirty="0"/>
              <a:t>         </a:t>
            </a:r>
            <a:r>
              <a:rPr lang="ja-JP" altLang="en-US" sz="1300" dirty="0"/>
              <a:t>様式は</a:t>
            </a:r>
            <a:r>
              <a:rPr lang="en-US" altLang="ja-JP" sz="1300" dirty="0"/>
              <a:t>, </a:t>
            </a:r>
            <a:r>
              <a:rPr lang="ja-JP" altLang="en-US" sz="1300" dirty="0"/>
              <a:t>互助組合のホームページからダウンロードして御使用ください</a:t>
            </a:r>
            <a:r>
              <a:rPr lang="en-US" altLang="ja-JP" sz="1300" dirty="0"/>
              <a:t>｡</a:t>
            </a:r>
          </a:p>
          <a:p>
            <a:pPr marL="0" indent="0">
              <a:buNone/>
            </a:pPr>
            <a:endParaRPr lang="en-US" altLang="ja-JP" b="1" dirty="0">
              <a:solidFill>
                <a:srgbClr val="FF0000"/>
              </a:solidFill>
            </a:endParaRPr>
          </a:p>
          <a:p>
            <a:pPr marL="0" indent="0">
              <a:buNone/>
            </a:pPr>
            <a:r>
              <a:rPr lang="ja-JP" altLang="en-US" sz="1800" dirty="0"/>
              <a:t>ア  期限後の加入はできません</a:t>
            </a:r>
            <a:r>
              <a:rPr lang="en-US" altLang="ja-JP" sz="1800" dirty="0"/>
              <a:t>｡</a:t>
            </a:r>
          </a:p>
          <a:p>
            <a:pPr marL="0" indent="0">
              <a:buNone/>
            </a:pPr>
            <a:r>
              <a:rPr lang="ja-JP" altLang="en-US" sz="1800" dirty="0"/>
              <a:t>イ  退職時のみ加入できます</a:t>
            </a:r>
            <a:r>
              <a:rPr lang="en-US" altLang="ja-JP" sz="1800" dirty="0"/>
              <a:t>｡</a:t>
            </a:r>
          </a:p>
          <a:p>
            <a:pPr marL="0" indent="0">
              <a:buNone/>
            </a:pPr>
            <a:r>
              <a:rPr lang="ja-JP" altLang="en-US" sz="1800" dirty="0"/>
              <a:t>ウ  </a:t>
            </a:r>
            <a:r>
              <a:rPr lang="ja-JP" altLang="en-US" sz="1800" b="1" dirty="0">
                <a:solidFill>
                  <a:srgbClr val="FF0000"/>
                </a:solidFill>
              </a:rPr>
              <a:t>加入を希望される方は</a:t>
            </a:r>
            <a:r>
              <a:rPr lang="en-US" altLang="ja-JP" sz="1800" b="1" dirty="0">
                <a:solidFill>
                  <a:srgbClr val="FF0000"/>
                </a:solidFill>
              </a:rPr>
              <a:t>, ｢</a:t>
            </a:r>
            <a:r>
              <a:rPr lang="ja-JP" altLang="en-US" sz="1800" b="1" dirty="0">
                <a:solidFill>
                  <a:srgbClr val="FF0000"/>
                </a:solidFill>
              </a:rPr>
              <a:t>互退会給付金請求書」と同時に提出してください。</a:t>
            </a:r>
            <a:endParaRPr lang="en-US" altLang="ja-JP" sz="1800" b="1" dirty="0">
              <a:solidFill>
                <a:srgbClr val="FF0000"/>
              </a:solidFill>
            </a:endParaRPr>
          </a:p>
          <a:p>
            <a:pPr marL="0" indent="0">
              <a:buNone/>
            </a:pPr>
            <a:endParaRPr lang="en-US" altLang="ja-JP" b="1" dirty="0">
              <a:solidFill>
                <a:srgbClr val="FF0000"/>
              </a:solidFill>
            </a:endParaRPr>
          </a:p>
          <a:p>
            <a:pPr marL="0" indent="0">
              <a:buNone/>
            </a:pPr>
            <a:endParaRPr lang="en-US" altLang="ja-JP" sz="1800" dirty="0"/>
          </a:p>
        </p:txBody>
      </p:sp>
      <p:sp>
        <p:nvSpPr>
          <p:cNvPr id="5" name="楕円 4">
            <a:extLst>
              <a:ext uri="{FF2B5EF4-FFF2-40B4-BE49-F238E27FC236}">
                <a16:creationId xmlns:a16="http://schemas.microsoft.com/office/drawing/2014/main" xmlns="" id="{B283916C-18E6-4254-8B77-7FECB0F0D385}"/>
              </a:ext>
            </a:extLst>
          </p:cNvPr>
          <p:cNvSpPr/>
          <p:nvPr/>
        </p:nvSpPr>
        <p:spPr>
          <a:xfrm>
            <a:off x="9384010" y="5938966"/>
            <a:ext cx="628072" cy="37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楕円 20">
            <a:extLst>
              <a:ext uri="{FF2B5EF4-FFF2-40B4-BE49-F238E27FC236}">
                <a16:creationId xmlns:a16="http://schemas.microsoft.com/office/drawing/2014/main" xmlns="" id="{E454BC76-5F35-4214-B243-FEF994608FB0}"/>
              </a:ext>
            </a:extLst>
          </p:cNvPr>
          <p:cNvSpPr/>
          <p:nvPr/>
        </p:nvSpPr>
        <p:spPr>
          <a:xfrm>
            <a:off x="838200" y="6247462"/>
            <a:ext cx="1655290" cy="2918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下カーブ矢印 13">
            <a:extLst>
              <a:ext uri="{FF2B5EF4-FFF2-40B4-BE49-F238E27FC236}">
                <a16:creationId xmlns:a16="http://schemas.microsoft.com/office/drawing/2014/main" xmlns="" id="{1C21E33C-2B58-4DBC-956A-05F681FE70E0}"/>
              </a:ext>
            </a:extLst>
          </p:cNvPr>
          <p:cNvSpPr/>
          <p:nvPr/>
        </p:nvSpPr>
        <p:spPr>
          <a:xfrm rot="20534382">
            <a:off x="2798293" y="4494271"/>
            <a:ext cx="3820598" cy="752874"/>
          </a:xfrm>
          <a:prstGeom prst="curvedDownArrow">
            <a:avLst>
              <a:gd name="adj1" fmla="val 18481"/>
              <a:gd name="adj2" fmla="val 61402"/>
              <a:gd name="adj3" fmla="val 467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xmlns="" id="{A2D2963B-468C-49B5-825F-36DBAA7EF652}"/>
              </a:ext>
            </a:extLst>
          </p:cNvPr>
          <p:cNvSpPr txBox="1"/>
          <p:nvPr/>
        </p:nvSpPr>
        <p:spPr>
          <a:xfrm>
            <a:off x="9555554" y="5347520"/>
            <a:ext cx="17971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ここをクリックすると様式がダウンロードできます。</a:t>
            </a:r>
          </a:p>
        </p:txBody>
      </p:sp>
      <p:sp>
        <p:nvSpPr>
          <p:cNvPr id="23" name="左矢印吹き出し 2">
            <a:extLst>
              <a:ext uri="{FF2B5EF4-FFF2-40B4-BE49-F238E27FC236}">
                <a16:creationId xmlns:a16="http://schemas.microsoft.com/office/drawing/2014/main" xmlns="" id="{52298461-8DC5-4732-955D-B5146D80B337}"/>
              </a:ext>
            </a:extLst>
          </p:cNvPr>
          <p:cNvSpPr/>
          <p:nvPr/>
        </p:nvSpPr>
        <p:spPr>
          <a:xfrm>
            <a:off x="6191308" y="3629391"/>
            <a:ext cx="1907806" cy="523863"/>
          </a:xfrm>
          <a:prstGeom prst="leftArrowCallout">
            <a:avLst>
              <a:gd name="adj1" fmla="val 31557"/>
              <a:gd name="adj2" fmla="val 25000"/>
              <a:gd name="adj3" fmla="val 44672"/>
              <a:gd name="adj4" fmla="val 80325"/>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互助組合</a:t>
            </a:r>
            <a:r>
              <a:rPr kumimoji="1" lang="en-US" altLang="ja-JP" sz="1600" dirty="0">
                <a:solidFill>
                  <a:schemeClr val="tx1"/>
                </a:solidFill>
              </a:rPr>
              <a:t>HP</a:t>
            </a:r>
            <a:endParaRPr kumimoji="1" lang="ja-JP" altLang="en-US" sz="1600" dirty="0">
              <a:solidFill>
                <a:schemeClr val="tx1"/>
              </a:solidFill>
            </a:endParaRPr>
          </a:p>
        </p:txBody>
      </p:sp>
      <p:sp>
        <p:nvSpPr>
          <p:cNvPr id="24" name="正方形/長方形 23">
            <a:extLst>
              <a:ext uri="{FF2B5EF4-FFF2-40B4-BE49-F238E27FC236}">
                <a16:creationId xmlns:a16="http://schemas.microsoft.com/office/drawing/2014/main" xmlns="" id="{47FEEC52-98CC-4683-973A-82406CB7152D}"/>
              </a:ext>
            </a:extLst>
          </p:cNvPr>
          <p:cNvSpPr/>
          <p:nvPr/>
        </p:nvSpPr>
        <p:spPr>
          <a:xfrm>
            <a:off x="838200" y="1148227"/>
            <a:ext cx="2551546" cy="3568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sz="2400" dirty="0">
                <a:solidFill>
                  <a:schemeClr val="tx1"/>
                </a:solidFill>
              </a:rPr>
              <a:t>（１）加入申込</a:t>
            </a:r>
            <a:endParaRPr lang="en-US" altLang="ja-JP" sz="2400" dirty="0">
              <a:solidFill>
                <a:schemeClr val="tx1"/>
              </a:solidFill>
            </a:endParaRPr>
          </a:p>
        </p:txBody>
      </p:sp>
      <p:pic>
        <p:nvPicPr>
          <p:cNvPr id="25" name="図 24">
            <a:extLst>
              <a:ext uri="{FF2B5EF4-FFF2-40B4-BE49-F238E27FC236}">
                <a16:creationId xmlns:a16="http://schemas.microsoft.com/office/drawing/2014/main" xmlns="" id="{1C10F1D0-59CD-4E77-B9FA-DE1749333075}"/>
              </a:ext>
            </a:extLst>
          </p:cNvPr>
          <p:cNvPicPr>
            <a:picLocks noChangeAspect="1"/>
          </p:cNvPicPr>
          <p:nvPr/>
        </p:nvPicPr>
        <p:blipFill rotWithShape="1">
          <a:blip r:embed="rId5"/>
          <a:srcRect l="33138" t="15087" r="24872" b="76398"/>
          <a:stretch/>
        </p:blipFill>
        <p:spPr>
          <a:xfrm>
            <a:off x="839271" y="3624838"/>
            <a:ext cx="5301674" cy="604800"/>
          </a:xfrm>
          <a:prstGeom prst="rect">
            <a:avLst/>
          </a:prstGeom>
          <a:ln>
            <a:solidFill>
              <a:schemeClr val="accent1"/>
            </a:solidFill>
          </a:ln>
        </p:spPr>
      </p:pic>
      <p:sp>
        <p:nvSpPr>
          <p:cNvPr id="26" name="正方形/長方形 25">
            <a:extLst>
              <a:ext uri="{FF2B5EF4-FFF2-40B4-BE49-F238E27FC236}">
                <a16:creationId xmlns:a16="http://schemas.microsoft.com/office/drawing/2014/main" xmlns="" id="{38983C13-BEE1-47A0-833B-723B7550D709}"/>
              </a:ext>
            </a:extLst>
          </p:cNvPr>
          <p:cNvSpPr/>
          <p:nvPr/>
        </p:nvSpPr>
        <p:spPr>
          <a:xfrm>
            <a:off x="838200" y="4229638"/>
            <a:ext cx="5301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xmlns="" id="{2E939BEB-9E17-439B-A3F5-4B039C4C5492}"/>
              </a:ext>
            </a:extLst>
          </p:cNvPr>
          <p:cNvSpPr>
            <a:spLocks noGrp="1"/>
          </p:cNvSpPr>
          <p:nvPr>
            <p:ph type="sldNum" sz="quarter" idx="12"/>
          </p:nvPr>
        </p:nvSpPr>
        <p:spPr/>
        <p:txBody>
          <a:bodyPr/>
          <a:lstStyle/>
          <a:p>
            <a:fld id="{4F4F5B68-5971-4DD5-9BAE-CFB197CB6D3D}" type="slidenum">
              <a:rPr kumimoji="1" lang="ja-JP" altLang="en-US" smtClean="0"/>
              <a:t>9</a:t>
            </a:fld>
            <a:endParaRPr kumimoji="1" lang="ja-JP" altLang="en-US"/>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80278" y="150904"/>
            <a:ext cx="609600" cy="609600"/>
          </a:xfrm>
          <a:prstGeom prst="rect">
            <a:avLst/>
          </a:prstGeom>
        </p:spPr>
      </p:pic>
    </p:spTree>
    <p:extLst>
      <p:ext uri="{BB962C8B-B14F-4D97-AF65-F5344CB8AC3E}">
        <p14:creationId xmlns:p14="http://schemas.microsoft.com/office/powerpoint/2010/main" val="1538521382"/>
      </p:ext>
    </p:extLst>
  </p:cSld>
  <p:clrMapOvr>
    <a:masterClrMapping/>
  </p:clrMapOvr>
  <mc:AlternateContent xmlns:mc="http://schemas.openxmlformats.org/markup-compatibility/2006" xmlns:p14="http://schemas.microsoft.com/office/powerpoint/2010/main">
    <mc:Choice Requires="p14">
      <p:transition spd="slow" p14:dur="2000" advTm="28600"/>
    </mc:Choice>
    <mc:Fallback xmlns="">
      <p:transition spd="slow" advTm="28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5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1303</Words>
  <Application>Microsoft Office PowerPoint</Application>
  <PresentationFormat>ワイド画面</PresentationFormat>
  <Paragraphs>459</Paragraphs>
  <Slides>13</Slides>
  <Notes>13</Notes>
  <HiddenSlides>0</HiddenSlides>
  <MMClips>13</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HGｺﾞｼｯｸM</vt:lpstr>
      <vt:lpstr>HG丸ｺﾞｼｯｸM-PRO</vt:lpstr>
      <vt:lpstr>新細明體</vt:lpstr>
      <vt:lpstr>游ゴシック</vt:lpstr>
      <vt:lpstr>游ゴシック Light</vt:lpstr>
      <vt:lpstr>游明朝</vt:lpstr>
      <vt:lpstr>Arial</vt:lpstr>
      <vt:lpstr>Times New Roman</vt:lpstr>
      <vt:lpstr>Office テーマ</vt:lpstr>
      <vt:lpstr>第２　退職後の互助制度</vt:lpstr>
      <vt:lpstr>退職医療制度</vt:lpstr>
      <vt:lpstr>１　退職医療組合員への加入及び利用方法</vt:lpstr>
      <vt:lpstr>２　事業内容　事業一覧表</vt:lpstr>
      <vt:lpstr>PowerPoint プレゼンテーション</vt:lpstr>
      <vt:lpstr>PowerPoint プレゼンテーション</vt:lpstr>
      <vt:lpstr>互退職医療制度　福祉事業</vt:lpstr>
      <vt:lpstr>互退職医療制度　請求方法</vt:lpstr>
      <vt:lpstr>３　加入の手続</vt:lpstr>
      <vt:lpstr>PowerPoint プレゼンテーション</vt:lpstr>
      <vt:lpstr>３　加入の手続</vt:lpstr>
      <vt:lpstr>３　加入の手続</vt:lpstr>
      <vt:lpstr>退職後のフロー図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2023-01-16T02:02:05Z</dcterms:created>
  <dcterms:modified xsi:type="dcterms:W3CDTF">2023-01-16T02:04:12Z</dcterms:modified>
</cp:coreProperties>
</file>