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handoutMasterIdLst>
    <p:handoutMasterId r:id="rId13"/>
  </p:handoutMasterIdLst>
  <p:sldIdLst>
    <p:sldId id="257" r:id="rId2"/>
    <p:sldId id="289" r:id="rId3"/>
    <p:sldId id="256" r:id="rId4"/>
    <p:sldId id="278" r:id="rId5"/>
    <p:sldId id="279" r:id="rId6"/>
    <p:sldId id="259" r:id="rId7"/>
    <p:sldId id="290" r:id="rId8"/>
    <p:sldId id="291" r:id="rId9"/>
    <p:sldId id="280" r:id="rId10"/>
    <p:sldId id="293" r:id="rId11"/>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7lx5neBB0+eJf+mXVOO4A==" hashData="hRlnr+fh0kA3a5DY2CRRPX8KYLQTCBlUxhI9j5PREDiFOz1frjnn9buYcJUDJSzFutnywFtYxWkahxnPNrVth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99CC"/>
    <a:srgbClr val="FFCCFF"/>
    <a:srgbClr val="CCFFCC"/>
    <a:srgbClr val="99FF9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9" autoAdjust="0"/>
    <p:restoredTop sz="93112" autoAdjust="0"/>
  </p:normalViewPr>
  <p:slideViewPr>
    <p:cSldViewPr snapToGrid="0">
      <p:cViewPr varScale="1">
        <p:scale>
          <a:sx n="69" d="100"/>
          <a:sy n="69" d="100"/>
        </p:scale>
        <p:origin x="792" y="72"/>
      </p:cViewPr>
      <p:guideLst/>
    </p:cSldViewPr>
  </p:slideViewPr>
  <p:notesTextViewPr>
    <p:cViewPr>
      <p:scale>
        <a:sx n="1" d="1"/>
        <a:sy n="1" d="1"/>
      </p:scale>
      <p:origin x="0" y="0"/>
    </p:cViewPr>
  </p:notesTextViewPr>
  <p:sorterViewPr>
    <p:cViewPr>
      <p:scale>
        <a:sx n="100" d="100"/>
        <a:sy n="100" d="100"/>
      </p:scale>
      <p:origin x="0" y="-2028"/>
    </p:cViewPr>
  </p:sorterViewPr>
  <p:notesViewPr>
    <p:cSldViewPr snapToGrid="0">
      <p:cViewPr varScale="1">
        <p:scale>
          <a:sx n="80" d="100"/>
          <a:sy n="80" d="100"/>
        </p:scale>
        <p:origin x="403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9413" cy="49498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1"/>
            <a:ext cx="2919412" cy="494981"/>
          </a:xfrm>
          <a:prstGeom prst="rect">
            <a:avLst/>
          </a:prstGeom>
        </p:spPr>
        <p:txBody>
          <a:bodyPr vert="horz" lIns="91440" tIns="45720" rIns="91440" bIns="45720" rtlCol="0"/>
          <a:lstStyle>
            <a:lvl1pPr algn="r">
              <a:defRPr sz="1200"/>
            </a:lvl1pPr>
          </a:lstStyle>
          <a:p>
            <a:fld id="{28D972D0-AB0D-43E7-B02C-A8B3B7A8C6B7}" type="datetimeFigureOut">
              <a:rPr kumimoji="1" lang="ja-JP" altLang="en-US" smtClean="0"/>
              <a:t>2023/1/16</a:t>
            </a:fld>
            <a:endParaRPr kumimoji="1" lang="ja-JP" altLang="en-US"/>
          </a:p>
        </p:txBody>
      </p:sp>
      <p:sp>
        <p:nvSpPr>
          <p:cNvPr id="4" name="フッター プレースホルダー 3"/>
          <p:cNvSpPr>
            <a:spLocks noGrp="1"/>
          </p:cNvSpPr>
          <p:nvPr>
            <p:ph type="ftr" sz="quarter" idx="2"/>
          </p:nvPr>
        </p:nvSpPr>
        <p:spPr>
          <a:xfrm>
            <a:off x="2" y="9371333"/>
            <a:ext cx="2919413" cy="49498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333"/>
            <a:ext cx="2919412" cy="494981"/>
          </a:xfrm>
          <a:prstGeom prst="rect">
            <a:avLst/>
          </a:prstGeom>
        </p:spPr>
        <p:txBody>
          <a:bodyPr vert="horz" lIns="91440" tIns="45720" rIns="91440" bIns="45720" rtlCol="0" anchor="b"/>
          <a:lstStyle>
            <a:lvl1pPr algn="r">
              <a:defRPr sz="1200"/>
            </a:lvl1pPr>
          </a:lstStyle>
          <a:p>
            <a:fld id="{7AEF8203-821E-4E94-A911-958E7A50C0E9}" type="slidenum">
              <a:rPr kumimoji="1" lang="ja-JP" altLang="en-US" smtClean="0"/>
              <a:t>‹#›</a:t>
            </a:fld>
            <a:endParaRPr kumimoji="1" lang="ja-JP" altLang="en-US"/>
          </a:p>
        </p:txBody>
      </p:sp>
    </p:spTree>
    <p:extLst>
      <p:ext uri="{BB962C8B-B14F-4D97-AF65-F5344CB8AC3E}">
        <p14:creationId xmlns:p14="http://schemas.microsoft.com/office/powerpoint/2010/main" val="38278962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1" cy="495029"/>
          </a:xfrm>
          <a:prstGeom prst="rect">
            <a:avLst/>
          </a:prstGeom>
        </p:spPr>
        <p:txBody>
          <a:bodyPr vert="horz" lIns="91440" tIns="45720" rIns="91440" bIns="45720" rtlCol="0"/>
          <a:lstStyle>
            <a:lvl1pPr algn="r">
              <a:defRPr sz="1200"/>
            </a:lvl1pPr>
          </a:lstStyle>
          <a:p>
            <a:fld id="{BA495C1F-CD32-4665-970B-C5FE7AD19224}" type="datetimeFigureOut">
              <a:rPr kumimoji="1" lang="ja-JP" altLang="en-US" smtClean="0"/>
              <a:t>2023/1/16</a:t>
            </a:fld>
            <a:endParaRPr kumimoji="1" lang="ja-JP" altLang="en-US"/>
          </a:p>
        </p:txBody>
      </p:sp>
      <p:sp>
        <p:nvSpPr>
          <p:cNvPr id="4" name="スライド イメージ プレースホルダー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7"/>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7"/>
            <a:ext cx="2918831" cy="495028"/>
          </a:xfrm>
          <a:prstGeom prst="rect">
            <a:avLst/>
          </a:prstGeom>
        </p:spPr>
        <p:txBody>
          <a:bodyPr vert="horz" lIns="91440" tIns="45720" rIns="91440" bIns="45720" rtlCol="0" anchor="b"/>
          <a:lstStyle>
            <a:lvl1pPr algn="r">
              <a:defRPr sz="1200"/>
            </a:lvl1pPr>
          </a:lstStyle>
          <a:p>
            <a:fld id="{78732B4C-F06C-4D63-B176-5A678AF41A07}" type="slidenum">
              <a:rPr kumimoji="1" lang="ja-JP" altLang="en-US" smtClean="0"/>
              <a:t>‹#›</a:t>
            </a:fld>
            <a:endParaRPr kumimoji="1" lang="ja-JP" altLang="en-US"/>
          </a:p>
        </p:txBody>
      </p:sp>
    </p:spTree>
    <p:extLst>
      <p:ext uri="{BB962C8B-B14F-4D97-AF65-F5344CB8AC3E}">
        <p14:creationId xmlns:p14="http://schemas.microsoft.com/office/powerpoint/2010/main" val="6592453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30575"/>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この説明は，県の互助組合に加入されている方を対象としています。</a:t>
            </a:r>
          </a:p>
          <a:p>
            <a:r>
              <a:rPr kumimoji="1" lang="ja-JP" altLang="ja-JP" sz="1200" kern="1200" dirty="0">
                <a:solidFill>
                  <a:schemeClr val="tx1"/>
                </a:solidFill>
                <a:effectLst/>
                <a:latin typeface="+mn-lt"/>
                <a:ea typeface="+mn-ea"/>
                <a:cs typeface="+mn-cs"/>
              </a:rPr>
              <a:t>　互助組合から大きく３点について説明します。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マル２，３につきましてはそれぞれ別の資料で説明しますので，後ほど御覧ください。</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まず，１点目は，退職時給付金等の手続きについて</a:t>
            </a:r>
            <a:r>
              <a:rPr kumimoji="1" lang="ja-JP" altLang="en-US" sz="1200" kern="1200" dirty="0">
                <a:solidFill>
                  <a:schemeClr val="tx1"/>
                </a:solidFill>
                <a:effectLst/>
                <a:latin typeface="+mn-lt"/>
                <a:ea typeface="+mn-ea"/>
                <a:cs typeface="+mn-cs"/>
              </a:rPr>
              <a:t>です</a:t>
            </a:r>
            <a:r>
              <a:rPr kumimoji="1" lang="ja-JP" altLang="ja-JP" sz="1200" kern="1200" dirty="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E4485-8D1B-4C92-91A1-EC7C89A2AE6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99405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 表</a:t>
            </a:r>
            <a:r>
              <a:rPr kumimoji="1" lang="ja-JP" altLang="en-US" dirty="0"/>
              <a:t>の赤枠内に関係する説明をしました。「互助資料２　退職後の制度」では，退職後の互助制度の案内を，「互助資料３　退職後の再加入」では，退職後</a:t>
            </a:r>
            <a:r>
              <a:rPr kumimoji="1" lang="ja-JP" altLang="en-US" sz="1050" b="0" dirty="0"/>
              <a:t>に</a:t>
            </a:r>
            <a:r>
              <a:rPr kumimoji="1" lang="ja-JP" altLang="en-US" sz="1200" b="0" u="none" dirty="0">
                <a:latin typeface="+mn-ea"/>
                <a:ea typeface="+mn-ea"/>
              </a:rPr>
              <a:t>「</a:t>
            </a:r>
            <a:r>
              <a:rPr lang="ja-JP" altLang="en-US" sz="1200" b="0" u="none" dirty="0">
                <a:uFill>
                  <a:solidFill>
                    <a:srgbClr val="FF99CC"/>
                  </a:solidFill>
                </a:uFill>
                <a:latin typeface="+mn-ea"/>
                <a:ea typeface="+mn-ea"/>
              </a:rPr>
              <a:t>再任用</a:t>
            </a:r>
            <a:r>
              <a:rPr lang="en-US" altLang="ja-JP" sz="1200" b="0" u="none" dirty="0">
                <a:uFill>
                  <a:solidFill>
                    <a:srgbClr val="FF99CC"/>
                  </a:solidFill>
                </a:uFill>
                <a:latin typeface="+mn-ea"/>
                <a:ea typeface="+mn-ea"/>
              </a:rPr>
              <a:t>, </a:t>
            </a:r>
            <a:r>
              <a:rPr lang="ja-JP" altLang="en-US" sz="1200" b="0" u="none" dirty="0">
                <a:uFill>
                  <a:solidFill>
                    <a:srgbClr val="FF99CC"/>
                  </a:solidFill>
                </a:uFill>
                <a:latin typeface="+mn-ea"/>
                <a:ea typeface="+mn-ea"/>
              </a:rPr>
              <a:t>任期付</a:t>
            </a:r>
            <a:r>
              <a:rPr lang="en-US" altLang="ja-JP" sz="1200" b="0" u="none" dirty="0">
                <a:uFill>
                  <a:solidFill>
                    <a:srgbClr val="FF99CC"/>
                  </a:solidFill>
                </a:uFill>
                <a:latin typeface="+mn-ea"/>
                <a:ea typeface="+mn-ea"/>
              </a:rPr>
              <a:t>, </a:t>
            </a:r>
            <a:r>
              <a:rPr lang="ja-JP" altLang="en-US" sz="1200" b="0" u="none" dirty="0">
                <a:uFill>
                  <a:solidFill>
                    <a:srgbClr val="FF99CC"/>
                  </a:solidFill>
                </a:uFill>
                <a:latin typeface="+mn-ea"/>
                <a:ea typeface="+mn-ea"/>
              </a:rPr>
              <a:t>臨時的任用，会計年度任用職員」などの有期職員として就職する場合の手続きについて説明しますので，そちらをご参照ください。</a:t>
            </a:r>
            <a:endParaRPr kumimoji="1" lang="ja-JP" altLang="en-US" sz="1200" b="0" u="none" dirty="0">
              <a:latin typeface="+mn-ea"/>
              <a:ea typeface="+mn-ea"/>
            </a:endParaRPr>
          </a:p>
        </p:txBody>
      </p:sp>
      <p:sp>
        <p:nvSpPr>
          <p:cNvPr id="4" name="スライド番号プレースホルダー 3"/>
          <p:cNvSpPr>
            <a:spLocks noGrp="1"/>
          </p:cNvSpPr>
          <p:nvPr>
            <p:ph type="sldNum" sz="quarter" idx="5"/>
          </p:nvPr>
        </p:nvSpPr>
        <p:spPr/>
        <p:txBody>
          <a:bodyPr/>
          <a:lstStyle/>
          <a:p>
            <a:fld id="{78732B4C-F06C-4D63-B176-5A678AF41A07}" type="slidenum">
              <a:rPr kumimoji="1" lang="ja-JP" altLang="en-US" smtClean="0"/>
              <a:t>10</a:t>
            </a:fld>
            <a:endParaRPr kumimoji="1" lang="ja-JP" altLang="en-US"/>
          </a:p>
        </p:txBody>
      </p:sp>
    </p:spTree>
    <p:extLst>
      <p:ext uri="{BB962C8B-B14F-4D97-AF65-F5344CB8AC3E}">
        <p14:creationId xmlns:p14="http://schemas.microsoft.com/office/powerpoint/2010/main" val="143177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第１　退職時における諸手続</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E4485-8D1B-4C92-91A1-EC7C89A2AE6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1035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１　貸付金の未償還金の取扱いについてですが，退職時に未償還金がある場合は，広島県から支給される退職手当から控除されます。控除してもなお残金がある場合や，退職手当が県から支給されない方については，振込についての依頼文を別途送付しますので，指定の期日までに振り込んでください。</a:t>
            </a: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78732B4C-F06C-4D63-B176-5A678AF41A07}" type="slidenum">
              <a:rPr kumimoji="1" lang="ja-JP" altLang="en-US" smtClean="0"/>
              <a:t>3</a:t>
            </a:fld>
            <a:endParaRPr kumimoji="1" lang="ja-JP" altLang="en-US"/>
          </a:p>
        </p:txBody>
      </p:sp>
    </p:spTree>
    <p:extLst>
      <p:ext uri="{BB962C8B-B14F-4D97-AF65-F5344CB8AC3E}">
        <p14:creationId xmlns:p14="http://schemas.microsoft.com/office/powerpoint/2010/main" val="3571855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ea"/>
                <a:ea typeface="+mn-ea"/>
                <a:cs typeface="+mn-cs"/>
              </a:rPr>
              <a:t>退職前に一括償還を希望の方については，１月末までに「一括償還申出書」を提出してください</a:t>
            </a:r>
            <a:r>
              <a:rPr kumimoji="1" lang="ja-JP" altLang="en-US" sz="1200" kern="1200" dirty="0">
                <a:solidFill>
                  <a:schemeClr val="tx1"/>
                </a:solidFill>
                <a:effectLst/>
                <a:latin typeface="+mn-ea"/>
                <a:ea typeface="+mn-ea"/>
                <a:cs typeface="+mn-cs"/>
              </a:rPr>
              <a:t>。</a:t>
            </a:r>
            <a:endParaRPr kumimoji="1" lang="en-US" altLang="ja-JP" sz="1200" kern="1200" dirty="0">
              <a:solidFill>
                <a:schemeClr val="tx1"/>
              </a:solidFill>
              <a:effectLst/>
              <a:latin typeface="+mn-ea"/>
              <a:ea typeface="+mn-ea"/>
              <a:cs typeface="+mn-cs"/>
            </a:endParaRPr>
          </a:p>
          <a:p>
            <a:r>
              <a:rPr lang="ja-JP" altLang="ja-JP" sz="1200" dirty="0">
                <a:effectLst/>
                <a:latin typeface="+mn-ea"/>
                <a:ea typeface="+mn-ea"/>
                <a:cs typeface="Times New Roman" panose="02020603050405020304" pitchFamily="18" charset="0"/>
              </a:rPr>
              <a:t>様式は，互助組合ホームページからダウンロードしてください。</a:t>
            </a:r>
            <a:endParaRPr kumimoji="1" lang="ja-JP" altLang="en-US" sz="1200" dirty="0">
              <a:latin typeface="+mn-ea"/>
              <a:ea typeface="+mn-ea"/>
            </a:endParaRPr>
          </a:p>
        </p:txBody>
      </p:sp>
      <p:sp>
        <p:nvSpPr>
          <p:cNvPr id="4" name="スライド番号プレースホルダー 3"/>
          <p:cNvSpPr>
            <a:spLocks noGrp="1"/>
          </p:cNvSpPr>
          <p:nvPr>
            <p:ph type="sldNum" sz="quarter" idx="5"/>
          </p:nvPr>
        </p:nvSpPr>
        <p:spPr/>
        <p:txBody>
          <a:bodyPr/>
          <a:lstStyle/>
          <a:p>
            <a:fld id="{78732B4C-F06C-4D63-B176-5A678AF41A07}" type="slidenum">
              <a:rPr kumimoji="1" lang="ja-JP" altLang="en-US" smtClean="0"/>
              <a:t>4</a:t>
            </a:fld>
            <a:endParaRPr kumimoji="1" lang="ja-JP" altLang="en-US"/>
          </a:p>
        </p:txBody>
      </p:sp>
    </p:spTree>
    <p:extLst>
      <p:ext uri="{BB962C8B-B14F-4D97-AF65-F5344CB8AC3E}">
        <p14:creationId xmlns:p14="http://schemas.microsoft.com/office/powerpoint/2010/main" val="885330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effectLst/>
                <a:latin typeface="+mn-ea"/>
                <a:ea typeface="+mn-ea"/>
                <a:cs typeface="Times New Roman" panose="02020603050405020304" pitchFamily="18" charset="0"/>
              </a:rPr>
              <a:t>こちらの</a:t>
            </a:r>
            <a:r>
              <a:rPr lang="ja-JP" altLang="ja-JP" sz="1200" dirty="0">
                <a:effectLst/>
                <a:latin typeface="+mn-ea"/>
                <a:ea typeface="+mn-ea"/>
                <a:cs typeface="Times New Roman" panose="02020603050405020304" pitchFamily="18" charset="0"/>
              </a:rPr>
              <a:t>様式を提出して</a:t>
            </a:r>
            <a:r>
              <a:rPr lang="ja-JP" altLang="en-US" sz="1200" dirty="0">
                <a:effectLst/>
                <a:latin typeface="+mn-ea"/>
                <a:ea typeface="+mn-ea"/>
                <a:cs typeface="Times New Roman" panose="02020603050405020304" pitchFamily="18" charset="0"/>
              </a:rPr>
              <a:t>ください。</a:t>
            </a:r>
            <a:r>
              <a:rPr lang="ja-JP" altLang="ja-JP" sz="1200" dirty="0">
                <a:effectLst/>
                <a:latin typeface="+mn-ea"/>
                <a:ea typeface="+mn-ea"/>
                <a:cs typeface="Times New Roman" panose="02020603050405020304" pitchFamily="18" charset="0"/>
              </a:rPr>
              <a:t>よろしくお願いします。</a:t>
            </a:r>
            <a:endParaRPr kumimoji="1" lang="ja-JP" altLang="en-US" sz="1000" dirty="0">
              <a:latin typeface="+mn-ea"/>
              <a:ea typeface="+mn-ea"/>
            </a:endParaRPr>
          </a:p>
        </p:txBody>
      </p:sp>
      <p:sp>
        <p:nvSpPr>
          <p:cNvPr id="4" name="スライド番号プレースホルダー 3"/>
          <p:cNvSpPr>
            <a:spLocks noGrp="1"/>
          </p:cNvSpPr>
          <p:nvPr>
            <p:ph type="sldNum" sz="quarter" idx="5"/>
          </p:nvPr>
        </p:nvSpPr>
        <p:spPr/>
        <p:txBody>
          <a:bodyPr/>
          <a:lstStyle/>
          <a:p>
            <a:fld id="{78732B4C-F06C-4D63-B176-5A678AF41A07}" type="slidenum">
              <a:rPr kumimoji="1" lang="ja-JP" altLang="en-US" smtClean="0"/>
              <a:t>5</a:t>
            </a:fld>
            <a:endParaRPr kumimoji="1" lang="ja-JP" altLang="en-US"/>
          </a:p>
        </p:txBody>
      </p:sp>
    </p:spTree>
    <p:extLst>
      <p:ext uri="{BB962C8B-B14F-4D97-AF65-F5344CB8AC3E}">
        <p14:creationId xmlns:p14="http://schemas.microsoft.com/office/powerpoint/2010/main" val="4093084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lang="ja-JP" altLang="ja-JP" sz="1200" kern="100" dirty="0">
                <a:effectLst/>
                <a:latin typeface="+mn-ea"/>
                <a:ea typeface="+mn-ea"/>
                <a:cs typeface="Times New Roman" panose="02020603050405020304" pitchFamily="18" charset="0"/>
              </a:rPr>
              <a:t>次に　２　給付金の受取口座については，令和５年９月末日までは，現在ご利用中の登録口座の解約や名義変更をしないようにお願いします。</a:t>
            </a:r>
            <a:endParaRPr lang="ja-JP" altLang="ja-JP" sz="1800" kern="100" dirty="0">
              <a:effectLst/>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78732B4C-F06C-4D63-B176-5A678AF41A07}" type="slidenum">
              <a:rPr kumimoji="1" lang="ja-JP" altLang="en-US" smtClean="0"/>
              <a:t>6</a:t>
            </a:fld>
            <a:endParaRPr kumimoji="1" lang="ja-JP" altLang="en-US"/>
          </a:p>
        </p:txBody>
      </p:sp>
    </p:spTree>
    <p:extLst>
      <p:ext uri="{BB962C8B-B14F-4D97-AF65-F5344CB8AC3E}">
        <p14:creationId xmlns:p14="http://schemas.microsoft.com/office/powerpoint/2010/main" val="2862143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次に，　３　退職時の給付金の請求手続き　です。</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互助組合員であった方が退職されたときは，「退会給付金」を給付しますので，定年後再任用される方を含めて，退職者全員必ず請求してください。</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この退会給付金は，互助組合加入時から退会されるまで納入していただいた掛金の総額から一部を控除したものです。内訳は，表にあるとおり「特別退職給付金」「特別返還金」「生涯福祉給付金」の３種類です。</a:t>
            </a:r>
          </a:p>
          <a:p>
            <a:r>
              <a:rPr kumimoji="1" lang="ja-JP" altLang="ja-JP" sz="1200" kern="1200" dirty="0">
                <a:solidFill>
                  <a:schemeClr val="tx1"/>
                </a:solidFill>
                <a:effectLst/>
                <a:latin typeface="+mn-lt"/>
                <a:ea typeface="+mn-ea"/>
                <a:cs typeface="+mn-cs"/>
              </a:rPr>
              <a:t>　ちなみにその給付額は，加入年数や掛金額により個人差があります。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また，中途で県から市町などに異動されて一旦互助組合を退会された方は，その都度退会給付金を給付しておりますので，ご承知ください。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78732B4C-F06C-4D63-B176-5A678AF41A07}" type="slidenum">
              <a:rPr kumimoji="1" lang="ja-JP" altLang="en-US" smtClean="0"/>
              <a:t>7</a:t>
            </a:fld>
            <a:endParaRPr kumimoji="1" lang="ja-JP" altLang="en-US"/>
          </a:p>
        </p:txBody>
      </p:sp>
    </p:spTree>
    <p:extLst>
      <p:ext uri="{BB962C8B-B14F-4D97-AF65-F5344CB8AC3E}">
        <p14:creationId xmlns:p14="http://schemas.microsoft.com/office/powerpoint/2010/main" val="3858342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　次に，退会給付金は，互助組合のホームページから「退会給付金請求書」をダウンロードし，記入例に沿って記入し，裏面に請求者本人名義の通帳のコピーを糊付けしてご提出ください。</a:t>
            </a:r>
          </a:p>
          <a:p>
            <a:r>
              <a:rPr kumimoji="1" lang="ja-JP" altLang="ja-JP" sz="1200" kern="1200" dirty="0">
                <a:solidFill>
                  <a:schemeClr val="tx1"/>
                </a:solidFill>
                <a:effectLst/>
                <a:latin typeface="+mn-lt"/>
                <a:ea typeface="+mn-ea"/>
                <a:cs typeface="+mn-cs"/>
              </a:rPr>
              <a:t>　また，皆様にお願いですが，例年，提出したかどうか分からないという問い合わせが多くあります。コピーを残すなどしていただくことをお勧めします。</a:t>
            </a:r>
          </a:p>
          <a:p>
            <a:r>
              <a:rPr kumimoji="1" lang="ja-JP" altLang="ja-JP" sz="1200" kern="1200" dirty="0">
                <a:solidFill>
                  <a:schemeClr val="tx1"/>
                </a:solidFill>
                <a:effectLst/>
                <a:latin typeface="+mn-lt"/>
                <a:ea typeface="+mn-ea"/>
                <a:cs typeface="+mn-cs"/>
              </a:rPr>
              <a:t>　退会給付金の支払日は，請求書を</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月</a:t>
            </a:r>
            <a:r>
              <a:rPr kumimoji="1" lang="en-US" altLang="ja-JP" sz="1200" kern="1200" dirty="0">
                <a:solidFill>
                  <a:schemeClr val="tx1"/>
                </a:solidFill>
                <a:effectLst/>
                <a:latin typeface="+mn-lt"/>
                <a:ea typeface="+mn-ea"/>
                <a:cs typeface="+mn-cs"/>
              </a:rPr>
              <a:t>28</a:t>
            </a:r>
            <a:r>
              <a:rPr kumimoji="1" lang="ja-JP" altLang="ja-JP" sz="1200" kern="1200" dirty="0">
                <a:solidFill>
                  <a:schemeClr val="tx1"/>
                </a:solidFill>
                <a:effectLst/>
                <a:latin typeface="+mn-lt"/>
                <a:ea typeface="+mn-ea"/>
                <a:cs typeface="+mn-cs"/>
              </a:rPr>
              <a:t>日までに提出された場合，</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月下旬を予定しています。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E4485-8D1B-4C92-91A1-EC7C89A2AE6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18032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dirty="0">
                <a:effectLst/>
                <a:latin typeface="+mn-ea"/>
                <a:ea typeface="+mn-ea"/>
                <a:cs typeface="Times New Roman" panose="02020603050405020304" pitchFamily="18" charset="0"/>
              </a:rPr>
              <a:t>こちらの様式に受取口座の通帳のコピーを糊付けして提出してください。</a:t>
            </a:r>
            <a:endParaRPr kumimoji="1" lang="ja-JP" altLang="en-US" sz="1000" dirty="0">
              <a:latin typeface="+mn-ea"/>
              <a:ea typeface="+mn-ea"/>
            </a:endParaRPr>
          </a:p>
        </p:txBody>
      </p:sp>
      <p:sp>
        <p:nvSpPr>
          <p:cNvPr id="4" name="スライド番号プレースホルダー 3"/>
          <p:cNvSpPr>
            <a:spLocks noGrp="1"/>
          </p:cNvSpPr>
          <p:nvPr>
            <p:ph type="sldNum" sz="quarter" idx="5"/>
          </p:nvPr>
        </p:nvSpPr>
        <p:spPr/>
        <p:txBody>
          <a:bodyPr/>
          <a:lstStyle/>
          <a:p>
            <a:fld id="{78732B4C-F06C-4D63-B176-5A678AF41A07}" type="slidenum">
              <a:rPr kumimoji="1" lang="ja-JP" altLang="en-US" smtClean="0"/>
              <a:t>9</a:t>
            </a:fld>
            <a:endParaRPr kumimoji="1" lang="ja-JP" altLang="en-US"/>
          </a:p>
        </p:txBody>
      </p:sp>
    </p:spTree>
    <p:extLst>
      <p:ext uri="{BB962C8B-B14F-4D97-AF65-F5344CB8AC3E}">
        <p14:creationId xmlns:p14="http://schemas.microsoft.com/office/powerpoint/2010/main" val="3426381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3D103AB-C33E-4674-BDB2-644E3632A39E}" type="datetime1">
              <a:rPr kumimoji="1" lang="ja-JP" altLang="en-US" smtClean="0"/>
              <a:t>2023/1/16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465358"/>
            <a:ext cx="2743200" cy="365125"/>
          </a:xfrm>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87590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1C8588-6C8A-4DDA-AB9E-ADFAA4AE2C17}" type="datetime1">
              <a:rPr kumimoji="1" lang="ja-JP" altLang="en-US" smtClean="0"/>
              <a:t>2023/1/16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3305860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5C72FE-D13F-48D2-9FA5-8A0236D17512}" type="datetime1">
              <a:rPr kumimoji="1" lang="ja-JP" altLang="en-US" smtClean="0"/>
              <a:t>2023/1/16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374983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5E721BE-BF21-4862-9EF5-D80AF6D6FD7B}" type="datetime1">
              <a:rPr kumimoji="1" lang="ja-JP" altLang="en-US" smtClean="0"/>
              <a:t>2023/1/16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163825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6C16F61-1CCF-4F25-A633-EB5723D307C0}" type="datetime1">
              <a:rPr kumimoji="1" lang="ja-JP" altLang="en-US" smtClean="0"/>
              <a:t>2023/1/16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271810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53E1488-8F13-4241-853A-9B52386F2DE1}" type="datetime1">
              <a:rPr kumimoji="1" lang="ja-JP" altLang="en-US" smtClean="0"/>
              <a:t>2023/1/16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15416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7889307-F1B3-43BC-A6C0-CC11B9796529}" type="datetime1">
              <a:rPr kumimoji="1" lang="ja-JP" altLang="en-US" smtClean="0"/>
              <a:t>2023/1/16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464501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0F84665-6C3E-4B27-8D74-6A53342E931C}" type="datetime1">
              <a:rPr kumimoji="1" lang="ja-JP" altLang="en-US" smtClean="0"/>
              <a:t>2023/1/16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354801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F189CA-7792-423F-AC89-AF97535EF4B6}" type="datetime1">
              <a:rPr kumimoji="1" lang="ja-JP" altLang="en-US" smtClean="0"/>
              <a:t>2023/1/16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232050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DCAC0F0-FFDA-41B5-AACA-5A7E97C9E355}" type="datetime1">
              <a:rPr kumimoji="1" lang="ja-JP" altLang="en-US" smtClean="0"/>
              <a:t>2023/1/16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61086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F29A87A-0D51-49FE-83EA-E582A508DE6F}" type="datetime1">
              <a:rPr kumimoji="1" lang="ja-JP" altLang="en-US" smtClean="0"/>
              <a:t>2023/1/16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285108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26F07-3481-4406-B343-2599D0C19CA5}" type="datetime1">
              <a:rPr kumimoji="1" lang="ja-JP" altLang="en-US" smtClean="0"/>
              <a:t>2023/1/16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1819468" y="6554258"/>
            <a:ext cx="372532" cy="303742"/>
          </a:xfrm>
          <a:prstGeom prst="rect">
            <a:avLst/>
          </a:prstGeom>
        </p:spPr>
        <p:txBody>
          <a:bodyPr vert="horz" lIns="91440" tIns="45720" rIns="91440" bIns="45720" rtlCol="0" anchor="ctr"/>
          <a:lstStyle>
            <a:lvl1pPr algn="r">
              <a:defRPr sz="1200">
                <a:solidFill>
                  <a:schemeClr val="tx1">
                    <a:tint val="75000"/>
                  </a:schemeClr>
                </a:solidFill>
              </a:defRPr>
            </a:lvl1p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3718465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1788262"/>
          </a:xfrm>
          <a:solidFill>
            <a:srgbClr val="99FF99"/>
          </a:solidFill>
          <a:scene3d>
            <a:camera prst="orthographicFront"/>
            <a:lightRig rig="threePt" dir="t"/>
          </a:scene3d>
          <a:sp3d>
            <a:bevelT/>
          </a:sp3d>
        </p:spPr>
        <p:txBody>
          <a:bodyPr anchor="ctr" anchorCtr="1">
            <a:normAutofit/>
          </a:bodyPr>
          <a:lstStyle/>
          <a:p>
            <a:r>
              <a:rPr kumimoji="1" lang="ja-JP" altLang="en-US" sz="7000" b="1" dirty="0"/>
              <a:t>互助組合説明</a:t>
            </a:r>
            <a:r>
              <a:rPr kumimoji="1" lang="en-US" altLang="ja-JP" sz="7000" b="1" dirty="0"/>
              <a:t/>
            </a:r>
            <a:br>
              <a:rPr kumimoji="1" lang="en-US" altLang="ja-JP" sz="7000" b="1" dirty="0"/>
            </a:br>
            <a:r>
              <a:rPr kumimoji="1" lang="ja-JP" altLang="en-US" sz="2700" b="1" dirty="0"/>
              <a:t>～</a:t>
            </a:r>
            <a:r>
              <a:rPr kumimoji="1" lang="ja-JP" altLang="en-US" sz="2700" b="1" u="sng" dirty="0"/>
              <a:t>広島県の</a:t>
            </a:r>
            <a:r>
              <a:rPr kumimoji="1" lang="ja-JP" altLang="en-US" sz="2700" b="1" dirty="0"/>
              <a:t>互助組合員の方へ～</a:t>
            </a:r>
          </a:p>
        </p:txBody>
      </p:sp>
      <p:sp>
        <p:nvSpPr>
          <p:cNvPr id="3" name="サブタイトル 2"/>
          <p:cNvSpPr>
            <a:spLocks noGrp="1"/>
          </p:cNvSpPr>
          <p:nvPr>
            <p:ph type="subTitle" idx="1"/>
          </p:nvPr>
        </p:nvSpPr>
        <p:spPr>
          <a:xfrm>
            <a:off x="1397000" y="3683180"/>
            <a:ext cx="9398000" cy="2305318"/>
          </a:xfrm>
        </p:spPr>
        <p:txBody>
          <a:bodyPr>
            <a:normAutofit/>
          </a:bodyPr>
          <a:lstStyle/>
          <a:p>
            <a:pPr marL="514350" indent="-514350" algn="l">
              <a:buFont typeface="+mj-ea"/>
              <a:buAutoNum type="circleNumDbPlain"/>
            </a:pPr>
            <a:r>
              <a:rPr lang="ja-JP" altLang="en-US" sz="2600" u="heavy" dirty="0">
                <a:uFill>
                  <a:solidFill>
                    <a:srgbClr val="00B050"/>
                  </a:solidFill>
                </a:uFill>
              </a:rPr>
              <a:t>退職時給付金等の手続について</a:t>
            </a:r>
            <a:endParaRPr lang="en-US" altLang="ja-JP" sz="2600" u="heavy" dirty="0">
              <a:uFill>
                <a:solidFill>
                  <a:srgbClr val="00B050"/>
                </a:solidFill>
              </a:uFill>
            </a:endParaRPr>
          </a:p>
          <a:p>
            <a:pPr marL="457200" indent="-457200" algn="l">
              <a:buFont typeface="+mj-lt"/>
              <a:buAutoNum type="circleNumDbPlain"/>
            </a:pPr>
            <a:r>
              <a:rPr lang="ja-JP" altLang="en-US" sz="2600" u="heavy" dirty="0">
                <a:uFill>
                  <a:solidFill>
                    <a:srgbClr val="00B050"/>
                  </a:solidFill>
                </a:uFill>
              </a:rPr>
              <a:t>退職後の互助制度について</a:t>
            </a:r>
            <a:endParaRPr lang="en-US" altLang="ja-JP" sz="2600" u="heavy" dirty="0">
              <a:uFill>
                <a:solidFill>
                  <a:srgbClr val="00B050"/>
                </a:solidFill>
              </a:uFill>
            </a:endParaRPr>
          </a:p>
          <a:p>
            <a:pPr marL="457200" indent="-457200" algn="l">
              <a:buFont typeface="+mj-lt"/>
              <a:buAutoNum type="circleNumDbPlain"/>
            </a:pPr>
            <a:r>
              <a:rPr lang="ja-JP" altLang="en-US" sz="2600" u="heavy" dirty="0">
                <a:uFill>
                  <a:solidFill>
                    <a:srgbClr val="00B050"/>
                  </a:solidFill>
                </a:uFill>
              </a:rPr>
              <a:t>退職後に再任用，任期付，臨時的任用となられる方の互助組合の加入等について</a:t>
            </a:r>
            <a:endParaRPr lang="en-US" altLang="ja-JP" sz="2600" u="heavy" dirty="0">
              <a:uFill>
                <a:solidFill>
                  <a:srgbClr val="00B050"/>
                </a:solidFill>
              </a:uFill>
            </a:endParaRPr>
          </a:p>
        </p:txBody>
      </p:sp>
      <p:sp>
        <p:nvSpPr>
          <p:cNvPr id="6" name="スライド番号プレースホルダー 5">
            <a:extLst>
              <a:ext uri="{FF2B5EF4-FFF2-40B4-BE49-F238E27FC236}">
                <a16:creationId xmlns:a16="http://schemas.microsoft.com/office/drawing/2014/main" xmlns="" id="{E8451B8C-1A44-4CC9-9CD1-1DD934976679}"/>
              </a:ext>
            </a:extLst>
          </p:cNvPr>
          <p:cNvSpPr>
            <a:spLocks noGrp="1"/>
          </p:cNvSpPr>
          <p:nvPr>
            <p:ph type="sldNum" sz="quarter" idx="12"/>
          </p:nvPr>
        </p:nvSpPr>
        <p:spPr/>
        <p:txBody>
          <a:bodyPr/>
          <a:lstStyle/>
          <a:p>
            <a:fld id="{4F4F5B68-5971-4DD5-9BAE-CFB197CB6D3D}" type="slidenum">
              <a:rPr kumimoji="1" lang="ja-JP" altLang="en-US" smtClean="0"/>
              <a:t>1</a:t>
            </a:fld>
            <a:endParaRPr kumimoji="1" lang="ja-JP" altLang="en-US"/>
          </a:p>
        </p:txBody>
      </p:sp>
      <p:sp>
        <p:nvSpPr>
          <p:cNvPr id="5" name="テキスト ボックス 4">
            <a:extLst>
              <a:ext uri="{FF2B5EF4-FFF2-40B4-BE49-F238E27FC236}">
                <a16:creationId xmlns:a16="http://schemas.microsoft.com/office/drawing/2014/main" xmlns="" id="{1155F5EB-942D-4B05-ABD0-15F626202CF0}"/>
              </a:ext>
            </a:extLst>
          </p:cNvPr>
          <p:cNvSpPr txBox="1"/>
          <p:nvPr/>
        </p:nvSpPr>
        <p:spPr>
          <a:xfrm>
            <a:off x="5532582" y="5103152"/>
            <a:ext cx="6096000" cy="307777"/>
          </a:xfrm>
          <a:prstGeom prst="rect">
            <a:avLst/>
          </a:prstGeom>
          <a:noFill/>
        </p:spPr>
        <p:txBody>
          <a:bodyPr wrap="square">
            <a:spAutoFit/>
          </a:bodyPr>
          <a:lstStyle/>
          <a:p>
            <a:r>
              <a:rPr kumimoji="1" lang="ja-JP" altLang="en-US" sz="1400" dirty="0">
                <a:solidFill>
                  <a:schemeClr val="tx1"/>
                </a:solidFill>
              </a:rPr>
              <a:t>→「互助資料３　退職後の再加入」で解説します。</a:t>
            </a:r>
            <a:endParaRPr lang="ja-JP" altLang="en-US" sz="1400" dirty="0"/>
          </a:p>
        </p:txBody>
      </p:sp>
      <p:sp>
        <p:nvSpPr>
          <p:cNvPr id="7" name="テキスト ボックス 6">
            <a:extLst>
              <a:ext uri="{FF2B5EF4-FFF2-40B4-BE49-F238E27FC236}">
                <a16:creationId xmlns:a16="http://schemas.microsoft.com/office/drawing/2014/main" xmlns="" id="{32897D49-FE1E-4AFC-94C0-6CAB581F2303}"/>
              </a:ext>
            </a:extLst>
          </p:cNvPr>
          <p:cNvSpPr txBox="1"/>
          <p:nvPr/>
        </p:nvSpPr>
        <p:spPr>
          <a:xfrm>
            <a:off x="6137565" y="4222355"/>
            <a:ext cx="6096000" cy="307777"/>
          </a:xfrm>
          <a:prstGeom prst="rect">
            <a:avLst/>
          </a:prstGeom>
          <a:noFill/>
        </p:spPr>
        <p:txBody>
          <a:bodyPr wrap="square">
            <a:spAutoFit/>
          </a:bodyPr>
          <a:lstStyle/>
          <a:p>
            <a:r>
              <a:rPr kumimoji="1" lang="ja-JP" altLang="en-US" sz="1400" dirty="0">
                <a:solidFill>
                  <a:schemeClr val="tx1"/>
                </a:solidFill>
              </a:rPr>
              <a:t>→「互助資料２　退職後の制度」で解説します。</a:t>
            </a:r>
            <a:endParaRPr lang="ja-JP" altLang="en-US" sz="1400" dirty="0"/>
          </a:p>
        </p:txBody>
      </p:sp>
      <p:pic>
        <p:nvPicPr>
          <p:cNvPr id="4"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23782" y="128839"/>
            <a:ext cx="609600" cy="609600"/>
          </a:xfrm>
          <a:prstGeom prst="rect">
            <a:avLst/>
          </a:prstGeom>
        </p:spPr>
      </p:pic>
    </p:spTree>
    <p:extLst>
      <p:ext uri="{BB962C8B-B14F-4D97-AF65-F5344CB8AC3E}">
        <p14:creationId xmlns:p14="http://schemas.microsoft.com/office/powerpoint/2010/main" val="2737698126"/>
      </p:ext>
    </p:extLst>
  </p:cSld>
  <p:clrMapOvr>
    <a:masterClrMapping/>
  </p:clrMapOvr>
  <mc:AlternateContent xmlns:mc="http://schemas.openxmlformats.org/markup-compatibility/2006" xmlns:p14="http://schemas.microsoft.com/office/powerpoint/2010/main">
    <mc:Choice Requires="p14">
      <p:transition spd="slow" p14:dur="2000" advTm="22150"/>
    </mc:Choice>
    <mc:Fallback xmlns="">
      <p:transition spd="slow" advTm="221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6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xmlns="" id="{2B49BB71-7652-4439-ADBF-9955688B7BD8}"/>
              </a:ext>
            </a:extLst>
          </p:cNvPr>
          <p:cNvPicPr>
            <a:picLocks noChangeAspect="1"/>
          </p:cNvPicPr>
          <p:nvPr/>
        </p:nvPicPr>
        <p:blipFill rotWithShape="1">
          <a:blip r:embed="rId5"/>
          <a:srcRect l="2624" t="22020" r="47201" b="12400"/>
          <a:stretch/>
        </p:blipFill>
        <p:spPr>
          <a:xfrm>
            <a:off x="2577243" y="997565"/>
            <a:ext cx="7503514" cy="5516580"/>
          </a:xfrm>
          <a:prstGeom prst="rect">
            <a:avLst/>
          </a:prstGeom>
        </p:spPr>
      </p:pic>
      <p:sp>
        <p:nvSpPr>
          <p:cNvPr id="2" name="タイトル 1">
            <a:extLst>
              <a:ext uri="{FF2B5EF4-FFF2-40B4-BE49-F238E27FC236}">
                <a16:creationId xmlns:a16="http://schemas.microsoft.com/office/drawing/2014/main" xmlns="" id="{83D7BBA5-1133-4ADB-9CBB-DD08AF0B1725}"/>
              </a:ext>
            </a:extLst>
          </p:cNvPr>
          <p:cNvSpPr>
            <a:spLocks noGrp="1"/>
          </p:cNvSpPr>
          <p:nvPr>
            <p:ph type="title"/>
          </p:nvPr>
        </p:nvSpPr>
        <p:spPr>
          <a:xfrm>
            <a:off x="838200" y="365125"/>
            <a:ext cx="10548000" cy="612000"/>
          </a:xfrm>
          <a:solidFill>
            <a:srgbClr val="7030A0"/>
          </a:solidFill>
          <a:scene3d>
            <a:camera prst="orthographicFront"/>
            <a:lightRig rig="threePt" dir="t"/>
          </a:scene3d>
          <a:sp3d>
            <a:bevelT/>
          </a:sp3d>
        </p:spPr>
        <p:txBody>
          <a:bodyPr tIns="72000">
            <a:normAutofit fontScale="90000"/>
          </a:bodyPr>
          <a:lstStyle/>
          <a:p>
            <a:pPr algn="ctr"/>
            <a:r>
              <a:rPr kumimoji="1" lang="ja-JP" altLang="en-US" sz="4000" b="1" dirty="0">
                <a:solidFill>
                  <a:schemeClr val="bg1"/>
                </a:solidFill>
              </a:rPr>
              <a:t>退職後のフロー図</a:t>
            </a:r>
          </a:p>
        </p:txBody>
      </p:sp>
      <p:sp>
        <p:nvSpPr>
          <p:cNvPr id="10" name="正方形/長方形 9">
            <a:extLst>
              <a:ext uri="{FF2B5EF4-FFF2-40B4-BE49-F238E27FC236}">
                <a16:creationId xmlns:a16="http://schemas.microsoft.com/office/drawing/2014/main" xmlns="" id="{56AF96B1-309B-443F-9B63-281ABA8694AA}"/>
              </a:ext>
            </a:extLst>
          </p:cNvPr>
          <p:cNvSpPr/>
          <p:nvPr/>
        </p:nvSpPr>
        <p:spPr>
          <a:xfrm>
            <a:off x="2632364" y="4397687"/>
            <a:ext cx="7380000" cy="5760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xmlns="" id="{E56B8A88-8247-4D9C-A09E-72BE736DF14B}"/>
              </a:ext>
            </a:extLst>
          </p:cNvPr>
          <p:cNvSpPr txBox="1"/>
          <p:nvPr/>
        </p:nvSpPr>
        <p:spPr>
          <a:xfrm>
            <a:off x="9083025" y="1421794"/>
            <a:ext cx="2897141" cy="584775"/>
          </a:xfrm>
          <a:prstGeom prst="rect">
            <a:avLst/>
          </a:prstGeom>
          <a:noFill/>
          <a:ln>
            <a:solidFill>
              <a:srgbClr val="FF0000"/>
            </a:solidFill>
          </a:ln>
        </p:spPr>
        <p:txBody>
          <a:bodyPr wrap="square" rtlCol="0">
            <a:spAutoFit/>
          </a:bodyPr>
          <a:lstStyle/>
          <a:p>
            <a:r>
              <a:rPr lang="ja-JP" altLang="en-US" sz="1600" dirty="0"/>
              <a:t>この動画では，赤枠内の書類の説明が終了しました。</a:t>
            </a:r>
            <a:endParaRPr kumimoji="1" lang="ja-JP" altLang="en-US" sz="1600" dirty="0"/>
          </a:p>
        </p:txBody>
      </p:sp>
      <p:sp>
        <p:nvSpPr>
          <p:cNvPr id="16" name="吹き出し: 線 15">
            <a:extLst>
              <a:ext uri="{FF2B5EF4-FFF2-40B4-BE49-F238E27FC236}">
                <a16:creationId xmlns:a16="http://schemas.microsoft.com/office/drawing/2014/main" xmlns="" id="{BFE1567F-1403-4A74-A7AD-180A19542205}"/>
              </a:ext>
            </a:extLst>
          </p:cNvPr>
          <p:cNvSpPr/>
          <p:nvPr/>
        </p:nvSpPr>
        <p:spPr>
          <a:xfrm>
            <a:off x="720435" y="2032278"/>
            <a:ext cx="2761673" cy="1201628"/>
          </a:xfrm>
          <a:prstGeom prst="borderCallout1">
            <a:avLst>
              <a:gd name="adj1" fmla="val 43145"/>
              <a:gd name="adj2" fmla="val 102369"/>
              <a:gd name="adj3" fmla="val 57838"/>
              <a:gd name="adj4" fmla="val 118848"/>
            </a:avLst>
          </a:pr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400" dirty="0">
                <a:solidFill>
                  <a:schemeClr val="tx1"/>
                </a:solidFill>
              </a:rPr>
              <a:t>こちらに該当する方の説明は，「互助資料３　退職後の再加入」で解説します。</a:t>
            </a:r>
            <a:endParaRPr lang="en-US" altLang="ja-JP" sz="1400" dirty="0">
              <a:solidFill>
                <a:schemeClr val="tx1"/>
              </a:solidFill>
            </a:endParaRPr>
          </a:p>
          <a:p>
            <a:pPr algn="ctr"/>
            <a:endParaRPr lang="en-US" altLang="ja-JP" sz="900" dirty="0">
              <a:solidFill>
                <a:schemeClr val="tx1"/>
              </a:solidFill>
            </a:endParaRPr>
          </a:p>
          <a:p>
            <a:pPr algn="ctr"/>
            <a:r>
              <a:rPr lang="ja-JP" altLang="en-US" sz="1200" dirty="0">
                <a:solidFill>
                  <a:schemeClr val="tx1"/>
                </a:solidFill>
              </a:rPr>
              <a:t>関係書類はこちら</a:t>
            </a:r>
            <a:endParaRPr kumimoji="1" lang="en-US" altLang="ja-JP" sz="1200" dirty="0">
              <a:solidFill>
                <a:schemeClr val="tx1"/>
              </a:solidFill>
            </a:endParaRPr>
          </a:p>
        </p:txBody>
      </p:sp>
      <p:sp>
        <p:nvSpPr>
          <p:cNvPr id="17" name="正方形/長方形 16">
            <a:extLst>
              <a:ext uri="{FF2B5EF4-FFF2-40B4-BE49-F238E27FC236}">
                <a16:creationId xmlns:a16="http://schemas.microsoft.com/office/drawing/2014/main" xmlns="" id="{677614F5-F8E3-4FEF-B1F0-602FE8E5FE17}"/>
              </a:ext>
            </a:extLst>
          </p:cNvPr>
          <p:cNvSpPr/>
          <p:nvPr/>
        </p:nvSpPr>
        <p:spPr>
          <a:xfrm>
            <a:off x="4082474" y="2210684"/>
            <a:ext cx="1733110" cy="792000"/>
          </a:xfrm>
          <a:prstGeom prst="rect">
            <a:avLst/>
          </a:pr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xmlns="" id="{616E8398-A2E3-4B0A-BEC1-8AF328DAE8E6}"/>
              </a:ext>
            </a:extLst>
          </p:cNvPr>
          <p:cNvCxnSpPr>
            <a:cxnSpLocks/>
          </p:cNvCxnSpPr>
          <p:nvPr/>
        </p:nvCxnSpPr>
        <p:spPr>
          <a:xfrm>
            <a:off x="1450104" y="3121886"/>
            <a:ext cx="1237673" cy="0"/>
          </a:xfrm>
          <a:prstGeom prst="line">
            <a:avLst/>
          </a:prstGeom>
          <a:ln w="19050">
            <a:solidFill>
              <a:srgbClr val="FF99FF"/>
            </a:solidFill>
          </a:ln>
        </p:spPr>
        <p:style>
          <a:lnRef idx="1">
            <a:schemeClr val="accent1"/>
          </a:lnRef>
          <a:fillRef idx="0">
            <a:schemeClr val="accent1"/>
          </a:fillRef>
          <a:effectRef idx="0">
            <a:schemeClr val="accent1"/>
          </a:effectRef>
          <a:fontRef idx="minor">
            <a:schemeClr val="tx1"/>
          </a:fontRef>
        </p:style>
      </p:cxnSp>
      <p:sp>
        <p:nvSpPr>
          <p:cNvPr id="13" name="矢印: 折線 12">
            <a:extLst>
              <a:ext uri="{FF2B5EF4-FFF2-40B4-BE49-F238E27FC236}">
                <a16:creationId xmlns:a16="http://schemas.microsoft.com/office/drawing/2014/main" xmlns="" id="{9F0696BF-F82E-4210-B570-F9673025693B}"/>
              </a:ext>
            </a:extLst>
          </p:cNvPr>
          <p:cNvSpPr/>
          <p:nvPr/>
        </p:nvSpPr>
        <p:spPr>
          <a:xfrm flipV="1">
            <a:off x="1913676" y="3158829"/>
            <a:ext cx="598620" cy="3020275"/>
          </a:xfrm>
          <a:prstGeom prst="bentArrow">
            <a:avLst>
              <a:gd name="adj1" fmla="val 4233"/>
              <a:gd name="adj2" fmla="val 9935"/>
              <a:gd name="adj3" fmla="val 27780"/>
              <a:gd name="adj4" fmla="val 32321"/>
            </a:avLst>
          </a:prstGeom>
          <a:solidFill>
            <a:srgbClr val="FF99CC"/>
          </a:solidFill>
          <a:ln>
            <a:solidFill>
              <a:srgbClr val="FF99FF"/>
            </a:solidFill>
          </a:ln>
          <a:scene3d>
            <a:camera prst="orthographicFront">
              <a:rot lat="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正方形/長方形 17">
            <a:extLst>
              <a:ext uri="{FF2B5EF4-FFF2-40B4-BE49-F238E27FC236}">
                <a16:creationId xmlns:a16="http://schemas.microsoft.com/office/drawing/2014/main" xmlns="" id="{FDDF6175-6142-4A31-B0F8-F04C98285F1B}"/>
              </a:ext>
            </a:extLst>
          </p:cNvPr>
          <p:cNvSpPr/>
          <p:nvPr/>
        </p:nvSpPr>
        <p:spPr>
          <a:xfrm>
            <a:off x="2641602" y="5595319"/>
            <a:ext cx="7380000" cy="864000"/>
          </a:xfrm>
          <a:prstGeom prst="rect">
            <a:avLst/>
          </a:pr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xmlns="" id="{89F2B1CE-077D-41E6-AC07-2D2603D47931}"/>
              </a:ext>
            </a:extLst>
          </p:cNvPr>
          <p:cNvCxnSpPr>
            <a:cxnSpLocks/>
          </p:cNvCxnSpPr>
          <p:nvPr/>
        </p:nvCxnSpPr>
        <p:spPr>
          <a:xfrm>
            <a:off x="10626099" y="1681015"/>
            <a:ext cx="6013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xmlns="" id="{689AF5C4-1E94-4EAE-A07C-D6EFDF245951}"/>
              </a:ext>
            </a:extLst>
          </p:cNvPr>
          <p:cNvSpPr>
            <a:spLocks noGrp="1"/>
          </p:cNvSpPr>
          <p:nvPr>
            <p:ph type="sldNum" sz="quarter" idx="12"/>
          </p:nvPr>
        </p:nvSpPr>
        <p:spPr/>
        <p:txBody>
          <a:bodyPr/>
          <a:lstStyle/>
          <a:p>
            <a:fld id="{4F4F5B68-5971-4DD5-9BAE-CFB197CB6D3D}" type="slidenum">
              <a:rPr kumimoji="1" lang="ja-JP" altLang="en-US" smtClean="0"/>
              <a:t>10</a:t>
            </a:fld>
            <a:endParaRPr kumimoji="1" lang="ja-JP" altLang="en-US"/>
          </a:p>
        </p:txBody>
      </p:sp>
      <p:sp>
        <p:nvSpPr>
          <p:cNvPr id="14" name="正方形/長方形 13">
            <a:extLst>
              <a:ext uri="{FF2B5EF4-FFF2-40B4-BE49-F238E27FC236}">
                <a16:creationId xmlns:a16="http://schemas.microsoft.com/office/drawing/2014/main" xmlns="" id="{6E6F9602-80AE-48A4-89C9-202635EDADBB}"/>
              </a:ext>
            </a:extLst>
          </p:cNvPr>
          <p:cNvSpPr/>
          <p:nvPr/>
        </p:nvSpPr>
        <p:spPr>
          <a:xfrm>
            <a:off x="2641602" y="5022288"/>
            <a:ext cx="7380000" cy="540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吹き出し: 線 28">
            <a:extLst>
              <a:ext uri="{FF2B5EF4-FFF2-40B4-BE49-F238E27FC236}">
                <a16:creationId xmlns:a16="http://schemas.microsoft.com/office/drawing/2014/main" xmlns="" id="{D4726E19-C1EC-4394-BFAA-E65609A1A9DD}"/>
              </a:ext>
            </a:extLst>
          </p:cNvPr>
          <p:cNvSpPr/>
          <p:nvPr/>
        </p:nvSpPr>
        <p:spPr>
          <a:xfrm>
            <a:off x="9415301" y="2672113"/>
            <a:ext cx="2715491" cy="1201627"/>
          </a:xfrm>
          <a:prstGeom prst="borderCallout1">
            <a:avLst>
              <a:gd name="adj1" fmla="val 18244"/>
              <a:gd name="adj2" fmla="val -3299"/>
              <a:gd name="adj3" fmla="val 57196"/>
              <a:gd name="adj4" fmla="val -8730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400" dirty="0">
                <a:solidFill>
                  <a:schemeClr val="tx1"/>
                </a:solidFill>
              </a:rPr>
              <a:t>退職後の医療制度の説明は，「互助資料２　退職後の制度」で解説します。</a:t>
            </a:r>
            <a:endParaRPr lang="en-US" altLang="ja-JP" sz="1400" dirty="0">
              <a:solidFill>
                <a:schemeClr val="tx1"/>
              </a:solidFill>
            </a:endParaRPr>
          </a:p>
          <a:p>
            <a:pPr algn="ctr"/>
            <a:endParaRPr lang="en-US" altLang="ja-JP" sz="900" dirty="0">
              <a:solidFill>
                <a:schemeClr val="tx1"/>
              </a:solidFill>
            </a:endParaRPr>
          </a:p>
          <a:p>
            <a:pPr algn="ctr"/>
            <a:r>
              <a:rPr lang="ja-JP" altLang="en-US" sz="1200" dirty="0">
                <a:solidFill>
                  <a:schemeClr val="tx1"/>
                </a:solidFill>
              </a:rPr>
              <a:t>関係書類はこちら</a:t>
            </a:r>
            <a:endParaRPr kumimoji="1" lang="en-US" altLang="ja-JP" sz="1200" dirty="0">
              <a:solidFill>
                <a:schemeClr val="tx1"/>
              </a:solidFill>
            </a:endParaRPr>
          </a:p>
        </p:txBody>
      </p:sp>
      <p:sp>
        <p:nvSpPr>
          <p:cNvPr id="30" name="矢印: 折線 29">
            <a:extLst>
              <a:ext uri="{FF2B5EF4-FFF2-40B4-BE49-F238E27FC236}">
                <a16:creationId xmlns:a16="http://schemas.microsoft.com/office/drawing/2014/main" xmlns="" id="{F6187DEE-B949-4567-AE11-BFD337524E6D}"/>
              </a:ext>
            </a:extLst>
          </p:cNvPr>
          <p:cNvSpPr/>
          <p:nvPr/>
        </p:nvSpPr>
        <p:spPr>
          <a:xfrm flipH="1" flipV="1">
            <a:off x="10278324" y="3802035"/>
            <a:ext cx="506544" cy="1545819"/>
          </a:xfrm>
          <a:prstGeom prst="bentArrow">
            <a:avLst>
              <a:gd name="adj1" fmla="val 4233"/>
              <a:gd name="adj2" fmla="val 9935"/>
              <a:gd name="adj3" fmla="val 27780"/>
              <a:gd name="adj4" fmla="val 32321"/>
            </a:avLst>
          </a:prstGeom>
          <a:solidFill>
            <a:srgbClr val="00B0F0"/>
          </a:solidFill>
          <a:ln>
            <a:solidFill>
              <a:srgbClr val="00B0F0"/>
            </a:solidFill>
          </a:ln>
          <a:scene3d>
            <a:camera prst="orthographicFront">
              <a:rot lat="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1" name="直線コネクタ 30">
            <a:extLst>
              <a:ext uri="{FF2B5EF4-FFF2-40B4-BE49-F238E27FC236}">
                <a16:creationId xmlns:a16="http://schemas.microsoft.com/office/drawing/2014/main" xmlns="" id="{DEA5BB1F-B908-4EB3-BC97-F4FADC7E8674}"/>
              </a:ext>
            </a:extLst>
          </p:cNvPr>
          <p:cNvCxnSpPr>
            <a:cxnSpLocks/>
          </p:cNvCxnSpPr>
          <p:nvPr/>
        </p:nvCxnSpPr>
        <p:spPr>
          <a:xfrm>
            <a:off x="10148527" y="3755855"/>
            <a:ext cx="1237673"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7"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48277" y="174622"/>
            <a:ext cx="609600" cy="609600"/>
          </a:xfrm>
          <a:prstGeom prst="rect">
            <a:avLst/>
          </a:prstGeom>
        </p:spPr>
      </p:pic>
    </p:spTree>
    <p:extLst>
      <p:ext uri="{BB962C8B-B14F-4D97-AF65-F5344CB8AC3E}">
        <p14:creationId xmlns:p14="http://schemas.microsoft.com/office/powerpoint/2010/main" val="1349248369"/>
      </p:ext>
    </p:extLst>
  </p:cSld>
  <p:clrMapOvr>
    <a:masterClrMapping/>
  </p:clrMapOvr>
  <mc:AlternateContent xmlns:mc="http://schemas.openxmlformats.org/markup-compatibility/2006" xmlns:p14="http://schemas.microsoft.com/office/powerpoint/2010/main">
    <mc:Choice Requires="p14">
      <p:transition spd="slow" p14:dur="2000" advTm="29000"/>
    </mc:Choice>
    <mc:Fallback xmlns="">
      <p:transition spd="slow" advTm="2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37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802783" y="1970467"/>
            <a:ext cx="10586434" cy="1832020"/>
          </a:xfrm>
        </p:spPr>
        <p:txBody>
          <a:bodyPr/>
          <a:lstStyle/>
          <a:p>
            <a:r>
              <a:rPr kumimoji="1" lang="ja-JP" altLang="en-US" u="sng" dirty="0">
                <a:uFill>
                  <a:solidFill>
                    <a:srgbClr val="FFC000"/>
                  </a:solidFill>
                </a:uFill>
              </a:rPr>
              <a:t>第１　退職時における諸手続</a:t>
            </a:r>
          </a:p>
        </p:txBody>
      </p:sp>
      <p:pic>
        <p:nvPicPr>
          <p:cNvPr id="5" name="オーディオ 5">
            <a:hlinkClick r:id="" action="ppaction://media"/>
            <a:extLst>
              <a:ext uri="{FF2B5EF4-FFF2-40B4-BE49-F238E27FC236}">
                <a16:creationId xmlns:a16="http://schemas.microsoft.com/office/drawing/2014/main" xmlns="" id="{10756471-957C-41D6-A4BC-DE78F020319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67084" y="88900"/>
            <a:ext cx="609600" cy="609600"/>
          </a:xfrm>
          <a:prstGeom prst="rect">
            <a:avLst/>
          </a:prstGeom>
        </p:spPr>
      </p:pic>
    </p:spTree>
    <p:extLst>
      <p:ext uri="{BB962C8B-B14F-4D97-AF65-F5344CB8AC3E}">
        <p14:creationId xmlns:p14="http://schemas.microsoft.com/office/powerpoint/2010/main" val="1593886579"/>
      </p:ext>
    </p:extLst>
  </p:cSld>
  <p:clrMapOvr>
    <a:masterClrMapping/>
  </p:clrMapOvr>
  <mc:AlternateContent xmlns:mc="http://schemas.openxmlformats.org/markup-compatibility/2006" xmlns:p14="http://schemas.microsoft.com/office/powerpoint/2010/main">
    <mc:Choice Requires="p14">
      <p:transition spd="slow" p14:dur="425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593502"/>
          </a:xfrm>
          <a:solidFill>
            <a:schemeClr val="accent4">
              <a:lumMod val="60000"/>
              <a:lumOff val="40000"/>
            </a:schemeClr>
          </a:solidFill>
          <a:scene3d>
            <a:camera prst="orthographicFront"/>
            <a:lightRig rig="threePt" dir="t"/>
          </a:scene3d>
          <a:sp3d>
            <a:bevelT/>
          </a:sp3d>
        </p:spPr>
        <p:txBody>
          <a:bodyPr anchor="ctr" anchorCtr="1">
            <a:noAutofit/>
          </a:bodyPr>
          <a:lstStyle/>
          <a:p>
            <a:r>
              <a:rPr lang="ja-JP" altLang="en-US" sz="4000" b="1" dirty="0"/>
              <a:t>１　貸付金の未償還金の取扱いについて</a:t>
            </a:r>
            <a:endParaRPr kumimoji="1" lang="ja-JP" altLang="en-US" sz="4000" b="1" dirty="0"/>
          </a:p>
        </p:txBody>
      </p:sp>
      <p:sp>
        <p:nvSpPr>
          <p:cNvPr id="10" name="コンテンツ プレースホルダー 4">
            <a:extLst>
              <a:ext uri="{FF2B5EF4-FFF2-40B4-BE49-F238E27FC236}">
                <a16:creationId xmlns:a16="http://schemas.microsoft.com/office/drawing/2014/main" xmlns="" id="{E2112A18-7631-48DA-BCF9-A0BEAC8A999A}"/>
              </a:ext>
            </a:extLst>
          </p:cNvPr>
          <p:cNvSpPr>
            <a:spLocks noGrp="1"/>
          </p:cNvSpPr>
          <p:nvPr>
            <p:ph idx="1"/>
          </p:nvPr>
        </p:nvSpPr>
        <p:spPr>
          <a:xfrm>
            <a:off x="838199" y="1819564"/>
            <a:ext cx="10515600" cy="4100945"/>
          </a:xfrm>
          <a:ln>
            <a:noFill/>
          </a:ln>
        </p:spPr>
        <p:txBody>
          <a:bodyPr lIns="36000" tIns="0" rIns="36000" bIns="0">
            <a:noAutofit/>
          </a:bodyPr>
          <a:lstStyle/>
          <a:p>
            <a:pPr marL="0" indent="0">
              <a:buNone/>
            </a:pPr>
            <a:r>
              <a:rPr lang="en-US" altLang="ja-JP" sz="2400" dirty="0"/>
              <a:t/>
            </a:r>
            <a:br>
              <a:rPr lang="en-US" altLang="ja-JP" sz="2400" dirty="0"/>
            </a:br>
            <a:endParaRPr lang="en-US" altLang="ja-JP" sz="1200" dirty="0"/>
          </a:p>
          <a:p>
            <a:pPr marL="0" indent="0">
              <a:buNone/>
            </a:pPr>
            <a:r>
              <a:rPr lang="ja-JP" altLang="en-US" sz="1800" b="1" dirty="0">
                <a:solidFill>
                  <a:srgbClr val="FF0000"/>
                </a:solidFill>
              </a:rPr>
              <a:t>退職手当等から</a:t>
            </a:r>
            <a:r>
              <a:rPr lang="ja-JP" altLang="en-US" sz="1800" dirty="0"/>
              <a:t>未償還元利金相当額 </a:t>
            </a:r>
            <a:r>
              <a:rPr lang="en-US" altLang="ja-JP" sz="1800" dirty="0"/>
              <a:t>(</a:t>
            </a:r>
            <a:r>
              <a:rPr lang="ja-JP" altLang="en-US" sz="1800" dirty="0"/>
              <a:t>未償還元金＋経過利息</a:t>
            </a:r>
            <a:r>
              <a:rPr lang="en-US" altLang="ja-JP" sz="1800" dirty="0"/>
              <a:t>) </a:t>
            </a:r>
            <a:r>
              <a:rPr lang="ja-JP" altLang="en-US" sz="1800" dirty="0"/>
              <a:t>を</a:t>
            </a:r>
            <a:r>
              <a:rPr lang="ja-JP" altLang="en-US" sz="1800" b="1" dirty="0">
                <a:solidFill>
                  <a:srgbClr val="FF0000"/>
                </a:solidFill>
              </a:rPr>
              <a:t>控除します</a:t>
            </a:r>
            <a:r>
              <a:rPr lang="en-US" altLang="ja-JP" sz="1800" dirty="0"/>
              <a:t>｡ </a:t>
            </a:r>
            <a:endParaRPr lang="en-US" altLang="ja-JP" dirty="0"/>
          </a:p>
          <a:p>
            <a:pPr marL="0" indent="0">
              <a:buNone/>
            </a:pPr>
            <a:endParaRPr lang="en-US" altLang="ja-JP" sz="1400" dirty="0"/>
          </a:p>
          <a:p>
            <a:pPr marL="0" indent="0">
              <a:buNone/>
            </a:pPr>
            <a:endParaRPr lang="en-US" altLang="ja-JP" sz="1400" dirty="0"/>
          </a:p>
          <a:p>
            <a:pPr marL="0" indent="0">
              <a:buNone/>
            </a:pPr>
            <a:endParaRPr lang="en-US" altLang="ja-JP" sz="1400" dirty="0"/>
          </a:p>
          <a:p>
            <a:pPr marL="0" indent="0">
              <a:buNone/>
            </a:pPr>
            <a:endParaRPr lang="en-US" altLang="ja-JP" sz="1400" dirty="0"/>
          </a:p>
          <a:p>
            <a:pPr marL="0" indent="0">
              <a:buNone/>
            </a:pPr>
            <a:endParaRPr lang="en-US" altLang="ja-JP" sz="2000" dirty="0"/>
          </a:p>
          <a:p>
            <a:pPr marL="0" indent="0">
              <a:buNone/>
            </a:pPr>
            <a:r>
              <a:rPr lang="ja-JP" altLang="en-US" sz="1800" dirty="0"/>
              <a:t>指定の期日までに指定する口座へ償還金を振り込んでください</a:t>
            </a:r>
            <a:r>
              <a:rPr lang="en-US" altLang="ja-JP" sz="1800" dirty="0"/>
              <a:t> (</a:t>
            </a:r>
            <a:r>
              <a:rPr lang="ja-JP" altLang="en-US" sz="1800" dirty="0"/>
              <a:t>市町等により異なります</a:t>
            </a:r>
            <a:r>
              <a:rPr lang="en-US" altLang="ja-JP" sz="1800" dirty="0"/>
              <a:t>｡) ｡ </a:t>
            </a:r>
            <a:endParaRPr lang="en-US" altLang="ja-JP" sz="1200" dirty="0"/>
          </a:p>
          <a:p>
            <a:pPr marL="0" indent="0">
              <a:buNone/>
            </a:pPr>
            <a:r>
              <a:rPr lang="en-US" altLang="ja-JP" sz="1600" dirty="0"/>
              <a:t>※</a:t>
            </a:r>
            <a:r>
              <a:rPr lang="ja-JP" altLang="en-US" sz="1600" dirty="0"/>
              <a:t>互助組合から３月に通知を送付します。</a:t>
            </a:r>
            <a:endParaRPr lang="en-US" altLang="ja-JP" sz="1600" dirty="0"/>
          </a:p>
          <a:p>
            <a:pPr marL="0" indent="0">
              <a:buNone/>
            </a:pPr>
            <a:r>
              <a:rPr lang="ja-JP" altLang="en-US" sz="1800" dirty="0">
                <a:solidFill>
                  <a:srgbClr val="FF0000"/>
                </a:solidFill>
              </a:rPr>
              <a:t>　</a:t>
            </a:r>
            <a:r>
              <a:rPr kumimoji="1" lang="ja-JP" altLang="en-US" sz="1600" dirty="0"/>
              <a:t>　</a:t>
            </a:r>
          </a:p>
        </p:txBody>
      </p:sp>
      <p:sp>
        <p:nvSpPr>
          <p:cNvPr id="11" name="テキスト ボックス 10">
            <a:extLst>
              <a:ext uri="{FF2B5EF4-FFF2-40B4-BE49-F238E27FC236}">
                <a16:creationId xmlns:a16="http://schemas.microsoft.com/office/drawing/2014/main" xmlns="" id="{D645BA5D-8895-4866-B901-D8A27F64FC12}"/>
              </a:ext>
            </a:extLst>
          </p:cNvPr>
          <p:cNvSpPr txBox="1"/>
          <p:nvPr/>
        </p:nvSpPr>
        <p:spPr>
          <a:xfrm>
            <a:off x="838197" y="1755129"/>
            <a:ext cx="4999185" cy="369332"/>
          </a:xfrm>
          <a:prstGeom prst="rect">
            <a:avLst/>
          </a:prstGeom>
          <a:solidFill>
            <a:schemeClr val="accent4">
              <a:lumMod val="60000"/>
              <a:lumOff val="40000"/>
            </a:schemeClr>
          </a:solidFill>
        </p:spPr>
        <p:txBody>
          <a:bodyPr wrap="square" rtlCol="0">
            <a:spAutoFit/>
          </a:bodyPr>
          <a:lstStyle/>
          <a:p>
            <a:pPr algn="ctr"/>
            <a:r>
              <a:rPr lang="ja-JP" altLang="en-US" sz="1800" b="1" dirty="0"/>
              <a:t>互助組合の貸付金に未償還元金がある場合</a:t>
            </a:r>
            <a:endParaRPr kumimoji="1" lang="ja-JP" altLang="en-US" b="1" dirty="0"/>
          </a:p>
        </p:txBody>
      </p:sp>
      <p:sp>
        <p:nvSpPr>
          <p:cNvPr id="12" name="テキスト ボックス 11">
            <a:extLst>
              <a:ext uri="{FF2B5EF4-FFF2-40B4-BE49-F238E27FC236}">
                <a16:creationId xmlns:a16="http://schemas.microsoft.com/office/drawing/2014/main" xmlns="" id="{D77F4A10-67EC-473C-8D9A-8B4E195C02A7}"/>
              </a:ext>
            </a:extLst>
          </p:cNvPr>
          <p:cNvSpPr txBox="1"/>
          <p:nvPr/>
        </p:nvSpPr>
        <p:spPr>
          <a:xfrm>
            <a:off x="838198" y="3385127"/>
            <a:ext cx="4999184" cy="369332"/>
          </a:xfrm>
          <a:prstGeom prst="rect">
            <a:avLst/>
          </a:prstGeom>
          <a:solidFill>
            <a:schemeClr val="accent4">
              <a:lumMod val="60000"/>
              <a:lumOff val="40000"/>
            </a:schemeClr>
          </a:solidFill>
        </p:spPr>
        <p:txBody>
          <a:bodyPr wrap="square" rtlCol="0">
            <a:spAutoFit/>
          </a:bodyPr>
          <a:lstStyle/>
          <a:p>
            <a:pPr algn="ctr"/>
            <a:r>
              <a:rPr lang="ja-JP" altLang="en-US" sz="1800" b="1" dirty="0"/>
              <a:t>退職手当等から控除しても不足金が生じる場合</a:t>
            </a:r>
            <a:endParaRPr kumimoji="1" lang="ja-JP" altLang="en-US" b="1" dirty="0"/>
          </a:p>
        </p:txBody>
      </p:sp>
      <p:sp>
        <p:nvSpPr>
          <p:cNvPr id="13" name="テキスト ボックス 12">
            <a:extLst>
              <a:ext uri="{FF2B5EF4-FFF2-40B4-BE49-F238E27FC236}">
                <a16:creationId xmlns:a16="http://schemas.microsoft.com/office/drawing/2014/main" xmlns="" id="{278CA2D2-6390-4027-B783-6B9BC1CA5F47}"/>
              </a:ext>
            </a:extLst>
          </p:cNvPr>
          <p:cNvSpPr txBox="1"/>
          <p:nvPr/>
        </p:nvSpPr>
        <p:spPr>
          <a:xfrm>
            <a:off x="838198" y="3818894"/>
            <a:ext cx="4999184" cy="369332"/>
          </a:xfrm>
          <a:prstGeom prst="rect">
            <a:avLst/>
          </a:prstGeom>
          <a:solidFill>
            <a:schemeClr val="accent4">
              <a:lumMod val="60000"/>
              <a:lumOff val="40000"/>
            </a:schemeClr>
          </a:solidFill>
        </p:spPr>
        <p:txBody>
          <a:bodyPr wrap="square" rtlCol="0">
            <a:spAutoFit/>
          </a:bodyPr>
          <a:lstStyle/>
          <a:p>
            <a:r>
              <a:rPr lang="ja-JP" altLang="en-US" sz="1800" b="1" dirty="0"/>
              <a:t>退職手当が県から支給されない場合</a:t>
            </a:r>
            <a:endParaRPr kumimoji="1" lang="ja-JP" altLang="en-US" b="1" dirty="0"/>
          </a:p>
        </p:txBody>
      </p:sp>
      <p:pic>
        <p:nvPicPr>
          <p:cNvPr id="5"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2400" y="349028"/>
            <a:ext cx="609600" cy="609600"/>
          </a:xfrm>
          <a:prstGeom prst="rect">
            <a:avLst/>
          </a:prstGeom>
        </p:spPr>
      </p:pic>
    </p:spTree>
    <p:extLst>
      <p:ext uri="{BB962C8B-B14F-4D97-AF65-F5344CB8AC3E}">
        <p14:creationId xmlns:p14="http://schemas.microsoft.com/office/powerpoint/2010/main" val="2124711689"/>
      </p:ext>
    </p:extLst>
  </p:cSld>
  <p:clrMapOvr>
    <a:masterClrMapping/>
  </p:clrMapOvr>
  <mc:AlternateContent xmlns:mc="http://schemas.openxmlformats.org/markup-compatibility/2006" xmlns:p14="http://schemas.microsoft.com/office/powerpoint/2010/main">
    <mc:Choice Requires="p14">
      <p:transition spd="slow" p14:dur="52250" advTm="28000"/>
    </mc:Choice>
    <mc:Fallback xmlns="">
      <p:transition spd="slow" advTm="2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16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A6834FE2-D794-4D32-922D-CF06CB4D8588}"/>
              </a:ext>
            </a:extLst>
          </p:cNvPr>
          <p:cNvSpPr>
            <a:spLocks noGrp="1"/>
          </p:cNvSpPr>
          <p:nvPr>
            <p:ph idx="1"/>
          </p:nvPr>
        </p:nvSpPr>
        <p:spPr>
          <a:xfrm>
            <a:off x="838200" y="1080655"/>
            <a:ext cx="10515600" cy="5096308"/>
          </a:xfrm>
        </p:spPr>
        <p:txBody>
          <a:bodyPr/>
          <a:lstStyle/>
          <a:p>
            <a:pPr marL="0" indent="0">
              <a:buNone/>
            </a:pPr>
            <a:r>
              <a:rPr lang="ja-JP" altLang="en-US" sz="1800" dirty="0">
                <a:solidFill>
                  <a:srgbClr val="FF0000"/>
                </a:solidFill>
              </a:rPr>
              <a:t>１月末までに</a:t>
            </a:r>
            <a:r>
              <a:rPr lang="en-US" altLang="ja-JP" sz="1800" dirty="0"/>
              <a:t>｢</a:t>
            </a:r>
            <a:r>
              <a:rPr lang="ja-JP" altLang="en-US" sz="1800" dirty="0"/>
              <a:t>互貸付金一括償還申出書</a:t>
            </a:r>
            <a:r>
              <a:rPr lang="en-US" altLang="ja-JP" sz="1800" dirty="0"/>
              <a:t>｣ </a:t>
            </a:r>
            <a:r>
              <a:rPr lang="ja-JP" altLang="en-US" sz="1800" dirty="0"/>
              <a:t>を提出してください。</a:t>
            </a:r>
            <a:endParaRPr lang="en-US" altLang="ja-JP" sz="1800" dirty="0"/>
          </a:p>
          <a:p>
            <a:pPr marL="0" indent="0">
              <a:buNone/>
            </a:pPr>
            <a:r>
              <a:rPr lang="ja-JP" altLang="en-US" sz="1800" dirty="0"/>
              <a:t>様式は</a:t>
            </a:r>
            <a:r>
              <a:rPr lang="en-US" altLang="ja-JP" sz="1800" dirty="0"/>
              <a:t>, </a:t>
            </a:r>
            <a:r>
              <a:rPr lang="ja-JP" altLang="en-US" sz="1800" dirty="0"/>
              <a:t>互助組合のホームページからダウンロードして御使用ください</a:t>
            </a:r>
            <a:r>
              <a:rPr lang="en-US" altLang="ja-JP" sz="1800" dirty="0"/>
              <a:t>｡</a:t>
            </a:r>
          </a:p>
          <a:p>
            <a:endParaRPr kumimoji="1" lang="ja-JP" altLang="en-US" dirty="0"/>
          </a:p>
        </p:txBody>
      </p:sp>
      <p:sp>
        <p:nvSpPr>
          <p:cNvPr id="5" name="タイトル 4">
            <a:extLst>
              <a:ext uri="{FF2B5EF4-FFF2-40B4-BE49-F238E27FC236}">
                <a16:creationId xmlns:a16="http://schemas.microsoft.com/office/drawing/2014/main" xmlns="" id="{FBC52F17-1BB3-4094-BAEC-133571DFB8EE}"/>
              </a:ext>
            </a:extLst>
          </p:cNvPr>
          <p:cNvSpPr txBox="1">
            <a:spLocks noGrp="1"/>
          </p:cNvSpPr>
          <p:nvPr>
            <p:ph type="title"/>
          </p:nvPr>
        </p:nvSpPr>
        <p:spPr>
          <a:xfrm>
            <a:off x="838200" y="509227"/>
            <a:ext cx="5000400" cy="343620"/>
          </a:xfrm>
          <a:prstGeom prst="rect">
            <a:avLst/>
          </a:prstGeom>
          <a:solidFill>
            <a:schemeClr val="accent4">
              <a:lumMod val="60000"/>
              <a:lumOff val="40000"/>
            </a:schemeClr>
          </a:solidFill>
        </p:spPr>
        <p:txBody>
          <a:bodyPr wrap="square" rtlCol="0">
            <a:spAutoFit/>
          </a:bodyPr>
          <a:lstStyle/>
          <a:p>
            <a:pPr algn="ctr"/>
            <a:r>
              <a:rPr lang="ja-JP" altLang="en-US" sz="1800" b="1" dirty="0">
                <a:latin typeface="+mn-ea"/>
                <a:ea typeface="+mn-ea"/>
              </a:rPr>
              <a:t>退職前に貸付金の一括償還を行う場合</a:t>
            </a:r>
            <a:endParaRPr kumimoji="1" lang="ja-JP" altLang="en-US" b="1" dirty="0">
              <a:latin typeface="+mn-ea"/>
              <a:ea typeface="+mn-ea"/>
            </a:endParaRPr>
          </a:p>
        </p:txBody>
      </p:sp>
      <p:sp>
        <p:nvSpPr>
          <p:cNvPr id="6" name="コンテンツ プレースホルダー 4">
            <a:extLst>
              <a:ext uri="{FF2B5EF4-FFF2-40B4-BE49-F238E27FC236}">
                <a16:creationId xmlns:a16="http://schemas.microsoft.com/office/drawing/2014/main" xmlns="" id="{91EE425C-A5FA-498F-9967-1D76F7E8214C}"/>
              </a:ext>
            </a:extLst>
          </p:cNvPr>
          <p:cNvSpPr txBox="1">
            <a:spLocks/>
          </p:cNvSpPr>
          <p:nvPr/>
        </p:nvSpPr>
        <p:spPr>
          <a:xfrm>
            <a:off x="757382" y="1727631"/>
            <a:ext cx="10596417" cy="4880818"/>
          </a:xfrm>
          <a:prstGeom prst="rect">
            <a:avLst/>
          </a:prstGeom>
          <a:ln>
            <a:noFill/>
          </a:ln>
        </p:spPr>
        <p:txBody>
          <a:bodyPr vert="horz" lIns="36000" tIns="0" rIns="360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400" dirty="0"/>
              <a:t/>
            </a:r>
            <a:br>
              <a:rPr lang="en-US" altLang="ja-JP" sz="2400" dirty="0"/>
            </a:br>
            <a:endParaRPr lang="en-US" altLang="ja-JP" sz="1200" dirty="0"/>
          </a:p>
          <a:p>
            <a:pPr marL="0" indent="0">
              <a:buFont typeface="Arial" panose="020B0604020202020204" pitchFamily="34" charset="0"/>
              <a:buNone/>
            </a:pPr>
            <a:endParaRPr lang="en-US" altLang="ja-JP" sz="2000" dirty="0"/>
          </a:p>
          <a:p>
            <a:pPr marL="0" indent="0">
              <a:buFont typeface="Arial" panose="020B0604020202020204" pitchFamily="34" charset="0"/>
              <a:buNone/>
            </a:pPr>
            <a:r>
              <a:rPr lang="ja-JP" altLang="en-US" sz="1800" dirty="0">
                <a:solidFill>
                  <a:srgbClr val="FF0000"/>
                </a:solidFill>
              </a:rPr>
              <a:t>　</a:t>
            </a:r>
            <a:r>
              <a:rPr lang="ja-JP" altLang="en-US" sz="1600" dirty="0"/>
              <a:t>　</a:t>
            </a:r>
          </a:p>
        </p:txBody>
      </p:sp>
      <p:pic>
        <p:nvPicPr>
          <p:cNvPr id="7" name="図 6">
            <a:extLst>
              <a:ext uri="{FF2B5EF4-FFF2-40B4-BE49-F238E27FC236}">
                <a16:creationId xmlns:a16="http://schemas.microsoft.com/office/drawing/2014/main" xmlns="" id="{DBC95903-EACD-41AC-9E14-511D88087D17}"/>
              </a:ext>
            </a:extLst>
          </p:cNvPr>
          <p:cNvPicPr>
            <a:picLocks noChangeAspect="1"/>
          </p:cNvPicPr>
          <p:nvPr/>
        </p:nvPicPr>
        <p:blipFill rotWithShape="1">
          <a:blip r:embed="rId5"/>
          <a:srcRect l="30131" t="12868" r="16695" b="5632"/>
          <a:stretch/>
        </p:blipFill>
        <p:spPr>
          <a:xfrm>
            <a:off x="1870562" y="2280213"/>
            <a:ext cx="5086367" cy="4297295"/>
          </a:xfrm>
          <a:prstGeom prst="rect">
            <a:avLst/>
          </a:prstGeom>
          <a:ln>
            <a:solidFill>
              <a:srgbClr val="FF0000"/>
            </a:solidFill>
          </a:ln>
        </p:spPr>
      </p:pic>
      <p:sp>
        <p:nvSpPr>
          <p:cNvPr id="8" name="楕円 7">
            <a:extLst>
              <a:ext uri="{FF2B5EF4-FFF2-40B4-BE49-F238E27FC236}">
                <a16:creationId xmlns:a16="http://schemas.microsoft.com/office/drawing/2014/main" xmlns="" id="{9835A8D2-BD6A-4D3A-9400-3017BCE9AEF0}"/>
              </a:ext>
            </a:extLst>
          </p:cNvPr>
          <p:cNvSpPr/>
          <p:nvPr/>
        </p:nvSpPr>
        <p:spPr>
          <a:xfrm>
            <a:off x="5375151" y="6139505"/>
            <a:ext cx="1119909" cy="2872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9" name="図 8">
            <a:extLst>
              <a:ext uri="{FF2B5EF4-FFF2-40B4-BE49-F238E27FC236}">
                <a16:creationId xmlns:a16="http://schemas.microsoft.com/office/drawing/2014/main" xmlns="" id="{0BACBA08-D50F-4B33-B090-0F524C09A1EF}"/>
              </a:ext>
            </a:extLst>
          </p:cNvPr>
          <p:cNvPicPr>
            <a:picLocks noChangeAspect="1"/>
          </p:cNvPicPr>
          <p:nvPr/>
        </p:nvPicPr>
        <p:blipFill rotWithShape="1">
          <a:blip r:embed="rId6"/>
          <a:srcRect l="36341" t="19232" r="31231" b="61973"/>
          <a:stretch/>
        </p:blipFill>
        <p:spPr>
          <a:xfrm>
            <a:off x="7008950" y="3248119"/>
            <a:ext cx="5006547" cy="1632230"/>
          </a:xfrm>
          <a:prstGeom prst="rect">
            <a:avLst/>
          </a:prstGeom>
          <a:ln>
            <a:solidFill>
              <a:srgbClr val="FF0000"/>
            </a:solidFill>
          </a:ln>
        </p:spPr>
      </p:pic>
      <p:sp>
        <p:nvSpPr>
          <p:cNvPr id="10" name="矢印: 左 9">
            <a:extLst>
              <a:ext uri="{FF2B5EF4-FFF2-40B4-BE49-F238E27FC236}">
                <a16:creationId xmlns:a16="http://schemas.microsoft.com/office/drawing/2014/main" xmlns="" id="{167D0A79-663B-4DBE-80E9-36176E32D552}"/>
              </a:ext>
            </a:extLst>
          </p:cNvPr>
          <p:cNvSpPr/>
          <p:nvPr/>
        </p:nvSpPr>
        <p:spPr>
          <a:xfrm rot="9173909" flipV="1">
            <a:off x="6505979" y="5464954"/>
            <a:ext cx="2639414" cy="302596"/>
          </a:xfrm>
          <a:prstGeom prst="leftArrow">
            <a:avLst>
              <a:gd name="adj1" fmla="val 20904"/>
              <a:gd name="adj2" fmla="val 52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xmlns="" id="{A091D926-C3E3-445B-9839-F0737ECFF11E}"/>
              </a:ext>
            </a:extLst>
          </p:cNvPr>
          <p:cNvSpPr/>
          <p:nvPr/>
        </p:nvSpPr>
        <p:spPr>
          <a:xfrm>
            <a:off x="10500332" y="4188637"/>
            <a:ext cx="736026" cy="2872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xmlns="" id="{BF4BD821-808B-45E8-8AE4-0F0704E63E3C}"/>
              </a:ext>
            </a:extLst>
          </p:cNvPr>
          <p:cNvSpPr txBox="1"/>
          <p:nvPr/>
        </p:nvSpPr>
        <p:spPr>
          <a:xfrm>
            <a:off x="10125783" y="4950590"/>
            <a:ext cx="17971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ここをクリックすると様式がダウンロードできます。</a:t>
            </a:r>
          </a:p>
        </p:txBody>
      </p:sp>
      <p:sp>
        <p:nvSpPr>
          <p:cNvPr id="13" name="角丸四角形吹き出し 9">
            <a:extLst>
              <a:ext uri="{FF2B5EF4-FFF2-40B4-BE49-F238E27FC236}">
                <a16:creationId xmlns:a16="http://schemas.microsoft.com/office/drawing/2014/main" xmlns="" id="{85BA591C-5F6C-4AAD-89C5-F602CF6734C6}"/>
              </a:ext>
            </a:extLst>
          </p:cNvPr>
          <p:cNvSpPr/>
          <p:nvPr/>
        </p:nvSpPr>
        <p:spPr>
          <a:xfrm>
            <a:off x="6012796" y="5591129"/>
            <a:ext cx="996154" cy="397368"/>
          </a:xfrm>
          <a:prstGeom prst="wedgeRoundRectCallout">
            <a:avLst>
              <a:gd name="adj1" fmla="val -33203"/>
              <a:gd name="adj2" fmla="val 97359"/>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クリック</a:t>
            </a:r>
            <a:endPar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4" name="吹き出し: 右矢印 13">
            <a:extLst>
              <a:ext uri="{FF2B5EF4-FFF2-40B4-BE49-F238E27FC236}">
                <a16:creationId xmlns:a16="http://schemas.microsoft.com/office/drawing/2014/main" xmlns="" id="{33656298-6EE5-4E03-8ED2-63D93F5058B5}"/>
              </a:ext>
            </a:extLst>
          </p:cNvPr>
          <p:cNvSpPr/>
          <p:nvPr/>
        </p:nvSpPr>
        <p:spPr>
          <a:xfrm>
            <a:off x="269042" y="2504670"/>
            <a:ext cx="1802585" cy="550956"/>
          </a:xfrm>
          <a:prstGeom prst="rightArrowCallout">
            <a:avLst>
              <a:gd name="adj1" fmla="val 25000"/>
              <a:gd name="adj2" fmla="val 25000"/>
              <a:gd name="adj3" fmla="val 25000"/>
              <a:gd name="adj4" fmla="val 80861"/>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solidFill>
                  <a:schemeClr val="tx1"/>
                </a:solidFill>
              </a:rPr>
              <a:t>互助組合</a:t>
            </a:r>
            <a:r>
              <a:rPr kumimoji="1" lang="en-US" altLang="ja-JP" sz="1800" dirty="0">
                <a:solidFill>
                  <a:schemeClr val="tx1"/>
                </a:solidFill>
              </a:rPr>
              <a:t>HP</a:t>
            </a:r>
            <a:endParaRPr kumimoji="1" lang="ja-JP" altLang="en-US" sz="1800" dirty="0">
              <a:solidFill>
                <a:schemeClr val="tx1"/>
              </a:solidFill>
            </a:endParaRPr>
          </a:p>
        </p:txBody>
      </p:sp>
      <p:cxnSp>
        <p:nvCxnSpPr>
          <p:cNvPr id="17" name="直線コネクタ 16">
            <a:extLst>
              <a:ext uri="{FF2B5EF4-FFF2-40B4-BE49-F238E27FC236}">
                <a16:creationId xmlns:a16="http://schemas.microsoft.com/office/drawing/2014/main" xmlns="" id="{E090212A-C1A8-4E58-AFD2-5AFED6F6C21A}"/>
              </a:ext>
            </a:extLst>
          </p:cNvPr>
          <p:cNvCxnSpPr/>
          <p:nvPr/>
        </p:nvCxnSpPr>
        <p:spPr>
          <a:xfrm>
            <a:off x="7453745" y="4752000"/>
            <a:ext cx="9328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xmlns="" id="{B7680F2A-A279-4743-9C02-96F83B426CBA}"/>
              </a:ext>
            </a:extLst>
          </p:cNvPr>
          <p:cNvCxnSpPr/>
          <p:nvPr/>
        </p:nvCxnSpPr>
        <p:spPr>
          <a:xfrm>
            <a:off x="7222836" y="4405745"/>
            <a:ext cx="11637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xmlns="" id="{F190A6D7-BD43-447F-9B1B-D04E04BC5F0D}"/>
              </a:ext>
            </a:extLst>
          </p:cNvPr>
          <p:cNvSpPr/>
          <p:nvPr/>
        </p:nvSpPr>
        <p:spPr>
          <a:xfrm>
            <a:off x="2411808" y="1087950"/>
            <a:ext cx="248263" cy="2586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スライド番号プレースホルダー 3">
            <a:extLst>
              <a:ext uri="{FF2B5EF4-FFF2-40B4-BE49-F238E27FC236}">
                <a16:creationId xmlns:a16="http://schemas.microsoft.com/office/drawing/2014/main" xmlns="" id="{3FFDC74E-627F-4445-B92E-255039A0B5C4}"/>
              </a:ext>
            </a:extLst>
          </p:cNvPr>
          <p:cNvSpPr>
            <a:spLocks noGrp="1"/>
          </p:cNvSpPr>
          <p:nvPr>
            <p:ph type="sldNum" sz="quarter" idx="12"/>
          </p:nvPr>
        </p:nvSpPr>
        <p:spPr/>
        <p:txBody>
          <a:bodyPr/>
          <a:lstStyle/>
          <a:p>
            <a:fld id="{4F4F5B68-5971-4DD5-9BAE-CFB197CB6D3D}" type="slidenum">
              <a:rPr kumimoji="1" lang="ja-JP" altLang="en-US" smtClean="0"/>
              <a:t>4</a:t>
            </a:fld>
            <a:endParaRPr kumimoji="1" lang="ja-JP" altLang="en-US"/>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05897" y="204427"/>
            <a:ext cx="609600" cy="609600"/>
          </a:xfrm>
          <a:prstGeom prst="rect">
            <a:avLst/>
          </a:prstGeom>
        </p:spPr>
      </p:pic>
    </p:spTree>
    <p:extLst>
      <p:ext uri="{BB962C8B-B14F-4D97-AF65-F5344CB8AC3E}">
        <p14:creationId xmlns:p14="http://schemas.microsoft.com/office/powerpoint/2010/main" val="302282252"/>
      </p:ext>
    </p:extLst>
  </p:cSld>
  <p:clrMapOvr>
    <a:masterClrMapping/>
  </p:clrMapOvr>
  <mc:AlternateContent xmlns:mc="http://schemas.openxmlformats.org/markup-compatibility/2006" xmlns:p14="http://schemas.microsoft.com/office/powerpoint/2010/main">
    <mc:Choice Requires="p14">
      <p:transition spd="slow" p14:dur="2000" advTm="13800"/>
    </mc:Choice>
    <mc:Fallback xmlns="">
      <p:transition spd="slow" advTm="138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11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2BE00E47-E1D4-48AE-88C1-E4B9722B90FD}"/>
              </a:ext>
            </a:extLst>
          </p:cNvPr>
          <p:cNvPicPr>
            <a:picLocks noChangeAspect="1"/>
          </p:cNvPicPr>
          <p:nvPr/>
        </p:nvPicPr>
        <p:blipFill rotWithShape="1">
          <a:blip r:embed="rId5"/>
          <a:srcRect l="33483" t="14583" r="35835" b="17769"/>
          <a:stretch/>
        </p:blipFill>
        <p:spPr>
          <a:xfrm>
            <a:off x="1403928" y="900112"/>
            <a:ext cx="4021529" cy="4987635"/>
          </a:xfrm>
          <a:prstGeom prst="rect">
            <a:avLst/>
          </a:prstGeom>
          <a:ln>
            <a:solidFill>
              <a:srgbClr val="FFC000"/>
            </a:solidFill>
          </a:ln>
        </p:spPr>
      </p:pic>
      <p:pic>
        <p:nvPicPr>
          <p:cNvPr id="9" name="図 8">
            <a:extLst>
              <a:ext uri="{FF2B5EF4-FFF2-40B4-BE49-F238E27FC236}">
                <a16:creationId xmlns:a16="http://schemas.microsoft.com/office/drawing/2014/main" xmlns="" id="{997999C6-7897-4192-AADD-4A28A8A0DE90}"/>
              </a:ext>
            </a:extLst>
          </p:cNvPr>
          <p:cNvPicPr>
            <a:picLocks noChangeAspect="1"/>
          </p:cNvPicPr>
          <p:nvPr/>
        </p:nvPicPr>
        <p:blipFill rotWithShape="1">
          <a:blip r:embed="rId6"/>
          <a:srcRect l="33788" t="14533" r="36288" b="17774"/>
          <a:stretch/>
        </p:blipFill>
        <p:spPr>
          <a:xfrm>
            <a:off x="6766545" y="892750"/>
            <a:ext cx="3919611" cy="4987635"/>
          </a:xfrm>
          <a:prstGeom prst="rect">
            <a:avLst/>
          </a:prstGeom>
          <a:ln>
            <a:solidFill>
              <a:srgbClr val="FFC000"/>
            </a:solidFill>
          </a:ln>
        </p:spPr>
      </p:pic>
      <p:sp>
        <p:nvSpPr>
          <p:cNvPr id="10" name="タイトル 4">
            <a:extLst>
              <a:ext uri="{FF2B5EF4-FFF2-40B4-BE49-F238E27FC236}">
                <a16:creationId xmlns:a16="http://schemas.microsoft.com/office/drawing/2014/main" xmlns="" id="{4D06AE0E-2D82-40A0-B8EF-4836ABED6765}"/>
              </a:ext>
            </a:extLst>
          </p:cNvPr>
          <p:cNvSpPr txBox="1">
            <a:spLocks/>
          </p:cNvSpPr>
          <p:nvPr/>
        </p:nvSpPr>
        <p:spPr>
          <a:xfrm>
            <a:off x="3595800" y="283584"/>
            <a:ext cx="5000400" cy="343620"/>
          </a:xfrm>
          <a:prstGeom prst="rect">
            <a:avLst/>
          </a:prstGeom>
          <a:solidFill>
            <a:schemeClr val="accent4">
              <a:lumMod val="60000"/>
              <a:lumOff val="40000"/>
            </a:schemeClr>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kumimoji="1" lang="ja-JP" altLang="en-US" sz="1800" b="1" dirty="0">
                <a:latin typeface="+mn-ea"/>
                <a:ea typeface="+mn-ea"/>
              </a:rPr>
              <a:t>互貸付金一括償還申出書</a:t>
            </a:r>
            <a:endParaRPr lang="ja-JP" altLang="en-US" b="1" dirty="0">
              <a:latin typeface="+mn-ea"/>
              <a:ea typeface="+mn-ea"/>
            </a:endParaRPr>
          </a:p>
        </p:txBody>
      </p:sp>
      <p:sp>
        <p:nvSpPr>
          <p:cNvPr id="11" name="テキスト ボックス 10">
            <a:extLst>
              <a:ext uri="{FF2B5EF4-FFF2-40B4-BE49-F238E27FC236}">
                <a16:creationId xmlns:a16="http://schemas.microsoft.com/office/drawing/2014/main" xmlns="" id="{26CF051D-18B8-4FD7-A5CF-26DBD586010F}"/>
              </a:ext>
            </a:extLst>
          </p:cNvPr>
          <p:cNvSpPr txBox="1"/>
          <p:nvPr/>
        </p:nvSpPr>
        <p:spPr>
          <a:xfrm>
            <a:off x="3090692" y="892750"/>
            <a:ext cx="648000" cy="276999"/>
          </a:xfrm>
          <a:prstGeom prst="rect">
            <a:avLst/>
          </a:prstGeom>
          <a:solidFill>
            <a:schemeClr val="accent4">
              <a:lumMod val="40000"/>
              <a:lumOff val="60000"/>
            </a:schemeClr>
          </a:solidFill>
        </p:spPr>
        <p:txBody>
          <a:bodyPr wrap="square" rtlCol="0" anchor="ctr">
            <a:spAutoFit/>
          </a:bodyPr>
          <a:lstStyle/>
          <a:p>
            <a:pPr algn="ctr"/>
            <a:r>
              <a:rPr lang="ja-JP" altLang="en-US" sz="1200" dirty="0"/>
              <a:t>様式</a:t>
            </a:r>
            <a:endParaRPr kumimoji="1" lang="ja-JP" altLang="en-US" sz="1200" dirty="0"/>
          </a:p>
        </p:txBody>
      </p:sp>
      <p:sp>
        <p:nvSpPr>
          <p:cNvPr id="13" name="テキスト ボックス 12">
            <a:extLst>
              <a:ext uri="{FF2B5EF4-FFF2-40B4-BE49-F238E27FC236}">
                <a16:creationId xmlns:a16="http://schemas.microsoft.com/office/drawing/2014/main" xmlns="" id="{01FAE226-AA80-4AB1-8997-C6DBF283D5CF}"/>
              </a:ext>
            </a:extLst>
          </p:cNvPr>
          <p:cNvSpPr txBox="1"/>
          <p:nvPr/>
        </p:nvSpPr>
        <p:spPr>
          <a:xfrm>
            <a:off x="8402350" y="892749"/>
            <a:ext cx="648000" cy="276999"/>
          </a:xfrm>
          <a:prstGeom prst="rect">
            <a:avLst/>
          </a:prstGeom>
          <a:solidFill>
            <a:schemeClr val="accent4">
              <a:lumMod val="40000"/>
              <a:lumOff val="60000"/>
            </a:schemeClr>
          </a:solidFill>
        </p:spPr>
        <p:txBody>
          <a:bodyPr wrap="square" rtlCol="0" anchor="ctr">
            <a:spAutoFit/>
          </a:bodyPr>
          <a:lstStyle/>
          <a:p>
            <a:pPr algn="ctr"/>
            <a:r>
              <a:rPr kumimoji="1" lang="ja-JP" altLang="en-US" sz="1200" dirty="0"/>
              <a:t>記入例</a:t>
            </a:r>
          </a:p>
        </p:txBody>
      </p:sp>
      <p:sp>
        <p:nvSpPr>
          <p:cNvPr id="7" name="楕円 6">
            <a:extLst>
              <a:ext uri="{FF2B5EF4-FFF2-40B4-BE49-F238E27FC236}">
                <a16:creationId xmlns:a16="http://schemas.microsoft.com/office/drawing/2014/main" xmlns="" id="{7A328F23-0A4F-4EA7-9DB3-C3B6392948A8}"/>
              </a:ext>
            </a:extLst>
          </p:cNvPr>
          <p:cNvSpPr/>
          <p:nvPr/>
        </p:nvSpPr>
        <p:spPr>
          <a:xfrm>
            <a:off x="4811102" y="291003"/>
            <a:ext cx="248263" cy="2586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右中かっこ 7">
            <a:extLst>
              <a:ext uri="{FF2B5EF4-FFF2-40B4-BE49-F238E27FC236}">
                <a16:creationId xmlns:a16="http://schemas.microsoft.com/office/drawing/2014/main" xmlns="" id="{DE7B186C-D103-4EF0-8495-E4E4FF009A9E}"/>
              </a:ext>
            </a:extLst>
          </p:cNvPr>
          <p:cNvSpPr/>
          <p:nvPr/>
        </p:nvSpPr>
        <p:spPr>
          <a:xfrm rot="5400000">
            <a:off x="3288629" y="4060705"/>
            <a:ext cx="252126" cy="4021528"/>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xmlns="" id="{31543A19-AAD1-4010-A908-63BA9556470D}"/>
              </a:ext>
            </a:extLst>
          </p:cNvPr>
          <p:cNvSpPr txBox="1"/>
          <p:nvPr/>
        </p:nvSpPr>
        <p:spPr>
          <a:xfrm>
            <a:off x="1812121" y="6389750"/>
            <a:ext cx="3205141" cy="369332"/>
          </a:xfrm>
          <a:prstGeom prst="rect">
            <a:avLst/>
          </a:prstGeom>
          <a:solidFill>
            <a:schemeClr val="accent4">
              <a:lumMod val="40000"/>
              <a:lumOff val="60000"/>
            </a:schemeClr>
          </a:solidFill>
        </p:spPr>
        <p:txBody>
          <a:bodyPr wrap="square" rtlCol="0">
            <a:spAutoFit/>
          </a:bodyPr>
          <a:lstStyle/>
          <a:p>
            <a:pPr algn="ctr"/>
            <a:r>
              <a:rPr lang="ja-JP" altLang="en-US" dirty="0">
                <a:solidFill>
                  <a:srgbClr val="FF0000"/>
                </a:solidFill>
              </a:rPr>
              <a:t>１月末までに互助組合へ提出</a:t>
            </a:r>
            <a:endParaRPr lang="en-US" altLang="ja-JP" dirty="0">
              <a:solidFill>
                <a:srgbClr val="FF0000"/>
              </a:solidFill>
            </a:endParaRPr>
          </a:p>
        </p:txBody>
      </p:sp>
      <p:sp>
        <p:nvSpPr>
          <p:cNvPr id="3" name="スライド番号プレースホルダー 2">
            <a:extLst>
              <a:ext uri="{FF2B5EF4-FFF2-40B4-BE49-F238E27FC236}">
                <a16:creationId xmlns:a16="http://schemas.microsoft.com/office/drawing/2014/main" xmlns="" id="{E3E07F70-6A92-4255-A1CC-F2FF4880D67A}"/>
              </a:ext>
            </a:extLst>
          </p:cNvPr>
          <p:cNvSpPr>
            <a:spLocks noGrp="1"/>
          </p:cNvSpPr>
          <p:nvPr>
            <p:ph type="sldNum" sz="quarter" idx="12"/>
          </p:nvPr>
        </p:nvSpPr>
        <p:spPr/>
        <p:txBody>
          <a:bodyPr/>
          <a:lstStyle/>
          <a:p>
            <a:fld id="{4F4F5B68-5971-4DD5-9BAE-CFB197CB6D3D}" type="slidenum">
              <a:rPr kumimoji="1" lang="ja-JP" altLang="en-US" smtClean="0"/>
              <a:t>5</a:t>
            </a:fld>
            <a:endParaRPr kumimoji="1" lang="ja-JP" altLang="en-US"/>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14668" y="150594"/>
            <a:ext cx="609600" cy="609600"/>
          </a:xfrm>
          <a:prstGeom prst="rect">
            <a:avLst/>
          </a:prstGeom>
        </p:spPr>
      </p:pic>
    </p:spTree>
    <p:extLst>
      <p:ext uri="{BB962C8B-B14F-4D97-AF65-F5344CB8AC3E}">
        <p14:creationId xmlns:p14="http://schemas.microsoft.com/office/powerpoint/2010/main" val="66118625"/>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94000"/>
          </a:xfrm>
          <a:solidFill>
            <a:schemeClr val="accent4">
              <a:lumMod val="60000"/>
              <a:lumOff val="40000"/>
            </a:schemeClr>
          </a:solidFill>
          <a:scene3d>
            <a:camera prst="orthographicFront"/>
            <a:lightRig rig="threePt" dir="t"/>
          </a:scene3d>
          <a:sp3d>
            <a:bevelT/>
          </a:sp3d>
        </p:spPr>
        <p:txBody>
          <a:bodyPr anchor="ctr" anchorCtr="1">
            <a:normAutofit fontScale="90000"/>
          </a:bodyPr>
          <a:lstStyle/>
          <a:p>
            <a:r>
              <a:rPr lang="ja-JP" altLang="en-US" sz="4000" b="1" dirty="0"/>
              <a:t>２　給付金の受取口座についてのお願い</a:t>
            </a:r>
            <a:endParaRPr kumimoji="1" lang="ja-JP" altLang="en-US" sz="4000" b="1" dirty="0"/>
          </a:p>
        </p:txBody>
      </p:sp>
      <p:sp>
        <p:nvSpPr>
          <p:cNvPr id="3" name="コンテンツ プレースホルダー 2"/>
          <p:cNvSpPr>
            <a:spLocks noGrp="1"/>
          </p:cNvSpPr>
          <p:nvPr>
            <p:ph idx="1"/>
          </p:nvPr>
        </p:nvSpPr>
        <p:spPr>
          <a:xfrm>
            <a:off x="838200" y="1871807"/>
            <a:ext cx="10515600" cy="2524702"/>
          </a:xfrm>
        </p:spPr>
        <p:txBody>
          <a:bodyPr>
            <a:normAutofit/>
          </a:bodyPr>
          <a:lstStyle/>
          <a:p>
            <a:pPr marL="0" indent="0">
              <a:buNone/>
            </a:pPr>
            <a:r>
              <a:rPr lang="ja-JP" altLang="en-US" dirty="0"/>
              <a:t>　</a:t>
            </a:r>
            <a:r>
              <a:rPr lang="en-US" altLang="ja-JP" dirty="0"/>
              <a:t> </a:t>
            </a:r>
            <a:r>
              <a:rPr lang="ja-JP" altLang="en-US" b="1" u="sng" dirty="0">
                <a:solidFill>
                  <a:srgbClr val="FF0000"/>
                </a:solidFill>
              </a:rPr>
              <a:t>令和５年９月末日まで</a:t>
            </a:r>
            <a:r>
              <a:rPr lang="ja-JP" altLang="en-US" b="1" dirty="0"/>
              <a:t>は現在ご利用中の登録口座の解約や名義変更をされないようにお願いします</a:t>
            </a:r>
            <a:r>
              <a:rPr lang="en-US" altLang="ja-JP" b="1" dirty="0"/>
              <a:t>｡</a:t>
            </a:r>
          </a:p>
          <a:p>
            <a:pPr marL="0" indent="0">
              <a:buNone/>
            </a:pPr>
            <a:endParaRPr kumimoji="1" lang="en-US" altLang="ja-JP" b="1" dirty="0">
              <a:solidFill>
                <a:srgbClr val="FF0000"/>
              </a:solidFill>
            </a:endParaRPr>
          </a:p>
          <a:p>
            <a:pPr marL="0" indent="0">
              <a:buNone/>
            </a:pPr>
            <a:r>
              <a:rPr lang="ja-JP" altLang="en-US" dirty="0"/>
              <a:t>　</a:t>
            </a:r>
            <a:r>
              <a:rPr lang="ja-JP" altLang="en-US" sz="2000" dirty="0"/>
              <a:t>医療給付金等が</a:t>
            </a:r>
            <a:r>
              <a:rPr lang="en-US" altLang="ja-JP" sz="2000" dirty="0"/>
              <a:t>, </a:t>
            </a:r>
            <a:r>
              <a:rPr lang="ja-JP" altLang="en-US" sz="2000" dirty="0"/>
              <a:t>退職日の４～５か月後に振り込まれることがあります。</a:t>
            </a:r>
            <a:endParaRPr lang="en-US" altLang="ja-JP" sz="2000" dirty="0"/>
          </a:p>
          <a:p>
            <a:pPr marL="0" indent="0">
              <a:buNone/>
            </a:pPr>
            <a:endParaRPr kumimoji="1" lang="ja-JP" altLang="en-US" b="1" dirty="0">
              <a:solidFill>
                <a:srgbClr val="FF0000"/>
              </a:solidFill>
            </a:endParaRPr>
          </a:p>
        </p:txBody>
      </p:sp>
      <p:sp>
        <p:nvSpPr>
          <p:cNvPr id="5" name="スライド番号プレースホルダー 4">
            <a:extLst>
              <a:ext uri="{FF2B5EF4-FFF2-40B4-BE49-F238E27FC236}">
                <a16:creationId xmlns:a16="http://schemas.microsoft.com/office/drawing/2014/main" xmlns="" id="{DCBC37AE-A6E5-4808-8BC3-2B3A8EB9B943}"/>
              </a:ext>
            </a:extLst>
          </p:cNvPr>
          <p:cNvSpPr>
            <a:spLocks noGrp="1"/>
          </p:cNvSpPr>
          <p:nvPr>
            <p:ph type="sldNum" sz="quarter" idx="12"/>
          </p:nvPr>
        </p:nvSpPr>
        <p:spPr/>
        <p:txBody>
          <a:bodyPr/>
          <a:lstStyle/>
          <a:p>
            <a:fld id="{4F4F5B68-5971-4DD5-9BAE-CFB197CB6D3D}" type="slidenum">
              <a:rPr kumimoji="1" lang="ja-JP" altLang="en-US" smtClean="0"/>
              <a:t>6</a:t>
            </a:fld>
            <a:endParaRPr kumimoji="1" lang="ja-JP" altLang="en-US"/>
          </a:p>
        </p:txBody>
      </p:sp>
      <p:pic>
        <p:nvPicPr>
          <p:cNvPr id="4"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96134" y="171655"/>
            <a:ext cx="609600" cy="609600"/>
          </a:xfrm>
          <a:prstGeom prst="rect">
            <a:avLst/>
          </a:prstGeom>
        </p:spPr>
      </p:pic>
    </p:spTree>
    <p:extLst>
      <p:ext uri="{BB962C8B-B14F-4D97-AF65-F5344CB8AC3E}">
        <p14:creationId xmlns:p14="http://schemas.microsoft.com/office/powerpoint/2010/main" val="397100146"/>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7273"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13666"/>
            <a:ext cx="10515600" cy="604800"/>
          </a:xfrm>
          <a:solidFill>
            <a:schemeClr val="accent4">
              <a:lumMod val="60000"/>
              <a:lumOff val="40000"/>
            </a:schemeClr>
          </a:solidFill>
          <a:scene3d>
            <a:camera prst="orthographicFront"/>
            <a:lightRig rig="threePt" dir="t"/>
          </a:scene3d>
          <a:sp3d>
            <a:bevelT/>
          </a:sp3d>
        </p:spPr>
        <p:txBody>
          <a:bodyPr anchor="ctr" anchorCtr="1">
            <a:noAutofit/>
          </a:bodyPr>
          <a:lstStyle/>
          <a:p>
            <a:r>
              <a:rPr lang="en-US" altLang="ja-JP" sz="4000" b="1" dirty="0"/>
              <a:t>3</a:t>
            </a:r>
            <a:r>
              <a:rPr lang="ja-JP" altLang="en-US" sz="4000" b="1" dirty="0"/>
              <a:t>　退職時の給付金の請求手続</a:t>
            </a:r>
            <a:endParaRPr kumimoji="1" lang="ja-JP" altLang="en-US" sz="4000" b="1" dirty="0"/>
          </a:p>
        </p:txBody>
      </p:sp>
      <p:sp>
        <p:nvSpPr>
          <p:cNvPr id="10" name="コンテンツ プレースホルダー 2">
            <a:extLst>
              <a:ext uri="{FF2B5EF4-FFF2-40B4-BE49-F238E27FC236}">
                <a16:creationId xmlns:a16="http://schemas.microsoft.com/office/drawing/2014/main" xmlns="" id="{961A80A6-569F-461B-930B-15B3515043FF}"/>
              </a:ext>
            </a:extLst>
          </p:cNvPr>
          <p:cNvSpPr>
            <a:spLocks noGrp="1"/>
          </p:cNvSpPr>
          <p:nvPr>
            <p:ph idx="1"/>
          </p:nvPr>
        </p:nvSpPr>
        <p:spPr>
          <a:xfrm>
            <a:off x="174712" y="1158710"/>
            <a:ext cx="12017287" cy="5528931"/>
          </a:xfrm>
        </p:spPr>
        <p:txBody>
          <a:bodyPr lIns="36000" tIns="0" rIns="36000" bIns="0">
            <a:normAutofit/>
          </a:bodyPr>
          <a:lstStyle/>
          <a:p>
            <a:pPr marL="0" indent="0">
              <a:buNone/>
            </a:pPr>
            <a:r>
              <a:rPr lang="ja-JP" altLang="en-US" sz="2400" dirty="0"/>
              <a:t>　互助組合員の方は</a:t>
            </a:r>
            <a:r>
              <a:rPr lang="en-US" altLang="ja-JP" sz="2400" dirty="0"/>
              <a:t>, </a:t>
            </a:r>
            <a:r>
              <a:rPr lang="ja-JP" altLang="en-US" sz="3000" b="1" u="sng" dirty="0">
                <a:solidFill>
                  <a:srgbClr val="FF0000"/>
                </a:solidFill>
              </a:rPr>
              <a:t>全員</a:t>
            </a:r>
            <a:r>
              <a:rPr lang="ja-JP" altLang="en-US" b="1" dirty="0">
                <a:solidFill>
                  <a:srgbClr val="FF0000"/>
                </a:solidFill>
              </a:rPr>
              <a:t> </a:t>
            </a:r>
            <a:r>
              <a:rPr lang="en-US" altLang="ja-JP" b="1" dirty="0">
                <a:solidFill>
                  <a:srgbClr val="FF0000"/>
                </a:solidFill>
              </a:rPr>
              <a:t>｢</a:t>
            </a:r>
            <a:r>
              <a:rPr lang="ja-JP" altLang="en-US" b="1" dirty="0">
                <a:solidFill>
                  <a:srgbClr val="FF0000"/>
                </a:solidFill>
              </a:rPr>
              <a:t>互退会給付金請求書」を提出してください。</a:t>
            </a:r>
            <a:endParaRPr lang="en-US" altLang="ja-JP" b="1" dirty="0">
              <a:solidFill>
                <a:srgbClr val="FF0000"/>
              </a:solidFill>
            </a:endParaRPr>
          </a:p>
          <a:p>
            <a:pPr marL="0" indent="0">
              <a:buNone/>
            </a:pPr>
            <a:r>
              <a:rPr lang="ja-JP" altLang="en-US" sz="1800" dirty="0"/>
              <a:t>     </a:t>
            </a:r>
            <a:r>
              <a:rPr lang="ja-JP" altLang="en-US" sz="1600" dirty="0"/>
              <a:t>様式は</a:t>
            </a:r>
            <a:r>
              <a:rPr lang="en-US" altLang="ja-JP" sz="1600" dirty="0"/>
              <a:t>, </a:t>
            </a:r>
            <a:r>
              <a:rPr lang="ja-JP" altLang="en-US" sz="1600" dirty="0"/>
              <a:t>互助組合のホームページからダウンロードして御使用ください</a:t>
            </a:r>
            <a:r>
              <a:rPr lang="en-US" altLang="ja-JP" sz="1600" dirty="0"/>
              <a:t>｡</a:t>
            </a:r>
            <a:endParaRPr lang="en-US" altLang="ja-JP" sz="2400" b="1" dirty="0">
              <a:solidFill>
                <a:srgbClr val="FF0000"/>
              </a:solidFill>
            </a:endParaRPr>
          </a:p>
          <a:p>
            <a:pPr marL="0" indent="0">
              <a:buNone/>
            </a:pPr>
            <a:r>
              <a:rPr lang="ja-JP" altLang="en-US" b="1" dirty="0">
                <a:solidFill>
                  <a:srgbClr val="FF0000"/>
                </a:solidFill>
              </a:rPr>
              <a:t>　</a:t>
            </a:r>
            <a:r>
              <a:rPr lang="en-US" altLang="ja-JP" sz="1800" b="1" dirty="0">
                <a:solidFill>
                  <a:srgbClr val="FF0000"/>
                </a:solidFill>
              </a:rPr>
              <a:t>※</a:t>
            </a:r>
            <a:r>
              <a:rPr lang="ja-JP" altLang="en-US" sz="1800" b="1" dirty="0">
                <a:solidFill>
                  <a:srgbClr val="FF0000"/>
                </a:solidFill>
              </a:rPr>
              <a:t>退職後に再任用職員等として勤務される場合も必ず提出してください。</a:t>
            </a:r>
            <a:endParaRPr lang="en-US" altLang="ja-JP" sz="1800" b="1" dirty="0">
              <a:solidFill>
                <a:srgbClr val="FF0000"/>
              </a:solidFill>
            </a:endParaRPr>
          </a:p>
          <a:p>
            <a:pPr marL="0" indent="0">
              <a:buNone/>
            </a:pPr>
            <a:r>
              <a:rPr lang="ja-JP" altLang="en-US" sz="1800" b="1" dirty="0">
                <a:solidFill>
                  <a:srgbClr val="FF0000"/>
                </a:solidFill>
              </a:rPr>
              <a:t>　  </a:t>
            </a:r>
            <a:endParaRPr lang="en-US" altLang="ja-JP" sz="1800" b="1" dirty="0">
              <a:solidFill>
                <a:srgbClr val="FF0000"/>
              </a:solidFill>
            </a:endParaRPr>
          </a:p>
          <a:p>
            <a:pPr marL="0" indent="0">
              <a:buNone/>
            </a:pPr>
            <a:endParaRPr lang="en-US" altLang="ja-JP" sz="1800" b="1" dirty="0">
              <a:solidFill>
                <a:srgbClr val="FF0000"/>
              </a:solidFill>
            </a:endParaRPr>
          </a:p>
          <a:p>
            <a:pPr marL="0" indent="0">
              <a:buNone/>
            </a:pPr>
            <a:r>
              <a:rPr lang="ja-JP" altLang="en-US" sz="1400" b="1" dirty="0">
                <a:solidFill>
                  <a:srgbClr val="FF0000"/>
                </a:solidFill>
              </a:rPr>
              <a:t>　　　</a:t>
            </a:r>
            <a:r>
              <a:rPr kumimoji="1" lang="ja-JP" altLang="en-US" sz="1800" dirty="0"/>
              <a:t>互助組合員が退職（組合員の資格喪失）されたときは，次の退会給付金を給付します。</a:t>
            </a:r>
            <a:endParaRPr kumimoji="1" lang="en-US" altLang="ja-JP" sz="1800" dirty="0"/>
          </a:p>
          <a:p>
            <a:pPr marL="0" indent="0">
              <a:buNone/>
            </a:pPr>
            <a:endParaRPr lang="en-US" altLang="ja-JP" dirty="0"/>
          </a:p>
          <a:p>
            <a:pPr marL="0" indent="0">
              <a:buNone/>
            </a:pPr>
            <a:endParaRPr kumimoji="1" lang="en-US" altLang="ja-JP" sz="2400" dirty="0"/>
          </a:p>
        </p:txBody>
      </p:sp>
      <p:graphicFrame>
        <p:nvGraphicFramePr>
          <p:cNvPr id="11" name="表 10">
            <a:extLst>
              <a:ext uri="{FF2B5EF4-FFF2-40B4-BE49-F238E27FC236}">
                <a16:creationId xmlns:a16="http://schemas.microsoft.com/office/drawing/2014/main" xmlns="" id="{2EA39074-D5F3-4897-8793-1DF5E93E268C}"/>
              </a:ext>
            </a:extLst>
          </p:cNvPr>
          <p:cNvGraphicFramePr>
            <a:graphicFrameLocks noGrp="1"/>
          </p:cNvGraphicFramePr>
          <p:nvPr>
            <p:extLst>
              <p:ext uri="{D42A27DB-BD31-4B8C-83A1-F6EECF244321}">
                <p14:modId xmlns:p14="http://schemas.microsoft.com/office/powerpoint/2010/main" val="2139068959"/>
              </p:ext>
            </p:extLst>
          </p:nvPr>
        </p:nvGraphicFramePr>
        <p:xfrm>
          <a:off x="488747" y="3311785"/>
          <a:ext cx="11389215" cy="3198386"/>
        </p:xfrm>
        <a:graphic>
          <a:graphicData uri="http://schemas.openxmlformats.org/drawingml/2006/table">
            <a:tbl>
              <a:tblPr firstRow="1" bandRow="1">
                <a:tableStyleId>{5940675A-B579-460E-94D1-54222C63F5DA}</a:tableStyleId>
              </a:tblPr>
              <a:tblGrid>
                <a:gridCol w="481069">
                  <a:extLst>
                    <a:ext uri="{9D8B030D-6E8A-4147-A177-3AD203B41FA5}">
                      <a16:colId xmlns:a16="http://schemas.microsoft.com/office/drawing/2014/main" xmlns="" val="2940703318"/>
                    </a:ext>
                  </a:extLst>
                </a:gridCol>
                <a:gridCol w="1699491">
                  <a:extLst>
                    <a:ext uri="{9D8B030D-6E8A-4147-A177-3AD203B41FA5}">
                      <a16:colId xmlns:a16="http://schemas.microsoft.com/office/drawing/2014/main" xmlns="" val="1393124651"/>
                    </a:ext>
                  </a:extLst>
                </a:gridCol>
                <a:gridCol w="4747491">
                  <a:extLst>
                    <a:ext uri="{9D8B030D-6E8A-4147-A177-3AD203B41FA5}">
                      <a16:colId xmlns:a16="http://schemas.microsoft.com/office/drawing/2014/main" xmlns="" val="888731259"/>
                    </a:ext>
                  </a:extLst>
                </a:gridCol>
                <a:gridCol w="1801091">
                  <a:extLst>
                    <a:ext uri="{9D8B030D-6E8A-4147-A177-3AD203B41FA5}">
                      <a16:colId xmlns:a16="http://schemas.microsoft.com/office/drawing/2014/main" xmlns="" val="346370444"/>
                    </a:ext>
                  </a:extLst>
                </a:gridCol>
                <a:gridCol w="2660073">
                  <a:extLst>
                    <a:ext uri="{9D8B030D-6E8A-4147-A177-3AD203B41FA5}">
                      <a16:colId xmlns:a16="http://schemas.microsoft.com/office/drawing/2014/main" xmlns="" val="745664332"/>
                    </a:ext>
                  </a:extLst>
                </a:gridCol>
              </a:tblGrid>
              <a:tr h="467835">
                <a:tc>
                  <a:txBody>
                    <a:bodyPr/>
                    <a:lstStyle/>
                    <a:p>
                      <a:pPr algn="ctr"/>
                      <a:endParaRPr kumimoji="1" lang="ja-JP" altLang="en-US" sz="2400" b="1" dirty="0"/>
                    </a:p>
                  </a:txBody>
                  <a:tcPr vert="eaVert">
                    <a:solidFill>
                      <a:schemeClr val="accent4">
                        <a:lumMod val="20000"/>
                        <a:lumOff val="80000"/>
                      </a:schemeClr>
                    </a:solidFill>
                  </a:tcPr>
                </a:tc>
                <a:tc>
                  <a:txBody>
                    <a:bodyPr/>
                    <a:lstStyle/>
                    <a:p>
                      <a:pPr algn="ctr"/>
                      <a:r>
                        <a:rPr kumimoji="1" lang="ja-JP" altLang="en-US" sz="1400" dirty="0"/>
                        <a:t>項目</a:t>
                      </a:r>
                    </a:p>
                  </a:txBody>
                  <a:tcPr anchor="ctr">
                    <a:solidFill>
                      <a:schemeClr val="accent4">
                        <a:lumMod val="20000"/>
                        <a:lumOff val="80000"/>
                      </a:schemeClr>
                    </a:solidFill>
                  </a:tcPr>
                </a:tc>
                <a:tc>
                  <a:txBody>
                    <a:bodyPr/>
                    <a:lstStyle/>
                    <a:p>
                      <a:pPr algn="ctr"/>
                      <a:r>
                        <a:rPr kumimoji="1" lang="ja-JP" altLang="en-US" sz="1400" dirty="0"/>
                        <a:t>給付額</a:t>
                      </a:r>
                    </a:p>
                  </a:txBody>
                  <a:tcPr anchor="ctr">
                    <a:solidFill>
                      <a:schemeClr val="accent4">
                        <a:lumMod val="20000"/>
                        <a:lumOff val="80000"/>
                      </a:schemeClr>
                    </a:solidFill>
                  </a:tcPr>
                </a:tc>
                <a:tc>
                  <a:txBody>
                    <a:bodyPr/>
                    <a:lstStyle/>
                    <a:p>
                      <a:pPr algn="ctr"/>
                      <a:r>
                        <a:rPr kumimoji="1" lang="ja-JP" altLang="en-US" sz="1400" dirty="0"/>
                        <a:t>提出書類</a:t>
                      </a:r>
                    </a:p>
                  </a:txBody>
                  <a:tcPr anchor="ctr">
                    <a:solidFill>
                      <a:schemeClr val="accent4">
                        <a:lumMod val="20000"/>
                        <a:lumOff val="80000"/>
                      </a:schemeClr>
                    </a:solidFill>
                  </a:tcPr>
                </a:tc>
                <a:tc>
                  <a:txBody>
                    <a:bodyPr/>
                    <a:lstStyle/>
                    <a:p>
                      <a:pPr algn="ctr"/>
                      <a:r>
                        <a:rPr kumimoji="1" lang="ja-JP" altLang="en-US" sz="1400" dirty="0"/>
                        <a:t>備考</a:t>
                      </a:r>
                    </a:p>
                  </a:txBody>
                  <a:tcPr anchor="ctr">
                    <a:solidFill>
                      <a:schemeClr val="accent4">
                        <a:lumMod val="20000"/>
                        <a:lumOff val="80000"/>
                      </a:schemeClr>
                    </a:solidFill>
                  </a:tcPr>
                </a:tc>
                <a:extLst>
                  <a:ext uri="{0D108BD9-81ED-4DB2-BD59-A6C34878D82A}">
                    <a16:rowId xmlns:a16="http://schemas.microsoft.com/office/drawing/2014/main" xmlns="" val="1964995941"/>
                  </a:ext>
                </a:extLst>
              </a:tr>
              <a:tr h="672546">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a:t>退会給付金</a:t>
                      </a:r>
                    </a:p>
                    <a:p>
                      <a:pPr algn="ctr"/>
                      <a:endParaRPr kumimoji="1" lang="ja-JP" altLang="en-US" sz="2400" b="1" dirty="0"/>
                    </a:p>
                  </a:txBody>
                  <a:tcPr vert="eaVert">
                    <a:solidFill>
                      <a:schemeClr val="accent4">
                        <a:lumMod val="20000"/>
                        <a:lumOff val="80000"/>
                      </a:schemeClr>
                    </a:solidFill>
                  </a:tcPr>
                </a:tc>
                <a:tc>
                  <a:txBody>
                    <a:bodyPr/>
                    <a:lstStyle/>
                    <a:p>
                      <a:pPr algn="ctr"/>
                      <a:r>
                        <a:rPr lang="ja-JP" altLang="en-US" sz="1400" b="1" dirty="0">
                          <a:solidFill>
                            <a:schemeClr val="tx1"/>
                          </a:solidFill>
                          <a:latin typeface="+mn-lt"/>
                        </a:rPr>
                        <a:t>特別退職給付金</a:t>
                      </a:r>
                      <a:endParaRPr kumimoji="1" lang="ja-JP" altLang="en-US" sz="1400" b="1" dirty="0">
                        <a:solidFill>
                          <a:schemeClr val="tx1"/>
                        </a:solidFill>
                        <a:latin typeface="+mn-lt"/>
                      </a:endParaRPr>
                    </a:p>
                  </a:txBody>
                  <a:tcPr anchor="ctr" anchorCtr="1"/>
                </a:tc>
                <a:tc>
                  <a:txBody>
                    <a:bodyPr/>
                    <a:lstStyle/>
                    <a:p>
                      <a:r>
                        <a:rPr lang="ja-JP" altLang="en-US" sz="1400" dirty="0"/>
                        <a:t>　一般掛金 </a:t>
                      </a:r>
                      <a:r>
                        <a:rPr lang="en-US" altLang="ja-JP" sz="1400" dirty="0"/>
                        <a:t>(</a:t>
                      </a:r>
                      <a:r>
                        <a:rPr lang="ja-JP" altLang="en-US" sz="1400" dirty="0"/>
                        <a:t>給料月額の</a:t>
                      </a:r>
                      <a:r>
                        <a:rPr lang="en-US" altLang="ja-JP" sz="1400" dirty="0"/>
                        <a:t>10/1000 [</a:t>
                      </a:r>
                      <a:r>
                        <a:rPr lang="ja-JP" altLang="en-US" sz="1400" dirty="0"/>
                        <a:t>平成</a:t>
                      </a:r>
                      <a:r>
                        <a:rPr lang="en-US" altLang="ja-JP" sz="1400" dirty="0"/>
                        <a:t>16</a:t>
                      </a:r>
                      <a:r>
                        <a:rPr lang="ja-JP" altLang="en-US" sz="1400" dirty="0"/>
                        <a:t>年３月までの納付分</a:t>
                      </a:r>
                      <a:r>
                        <a:rPr lang="en-US" altLang="ja-JP" sz="1400" dirty="0"/>
                        <a:t>])</a:t>
                      </a:r>
                      <a:r>
                        <a:rPr lang="ja-JP" altLang="en-US" sz="1400" dirty="0"/>
                        <a:t>の総額相当額から</a:t>
                      </a:r>
                      <a:r>
                        <a:rPr lang="en-US" altLang="ja-JP" sz="1400" dirty="0"/>
                        <a:t>, </a:t>
                      </a:r>
                      <a:r>
                        <a:rPr lang="ja-JP" altLang="en-US" sz="1400" dirty="0"/>
                        <a:t>家族療養費給付額 </a:t>
                      </a:r>
                      <a:r>
                        <a:rPr lang="en-US" altLang="ja-JP" sz="1400" dirty="0"/>
                        <a:t>(</a:t>
                      </a:r>
                      <a:r>
                        <a:rPr lang="ja-JP" altLang="en-US" sz="1400" dirty="0"/>
                        <a:t>平成</a:t>
                      </a:r>
                      <a:r>
                        <a:rPr lang="en-US" altLang="ja-JP" sz="1400" dirty="0"/>
                        <a:t>10</a:t>
                      </a:r>
                      <a:r>
                        <a:rPr lang="ja-JP" altLang="en-US" sz="1400" dirty="0"/>
                        <a:t>年８月～平成</a:t>
                      </a:r>
                      <a:r>
                        <a:rPr lang="en-US" altLang="ja-JP" sz="1400" dirty="0"/>
                        <a:t>16</a:t>
                      </a:r>
                      <a:r>
                        <a:rPr lang="ja-JP" altLang="en-US" sz="1400" dirty="0"/>
                        <a:t>年３月受診分</a:t>
                      </a:r>
                      <a:r>
                        <a:rPr lang="en-US" altLang="ja-JP" sz="1400" dirty="0"/>
                        <a:t>) </a:t>
                      </a:r>
                      <a:r>
                        <a:rPr lang="ja-JP" altLang="en-US" sz="1400" dirty="0"/>
                        <a:t>と</a:t>
                      </a:r>
                      <a:r>
                        <a:rPr lang="en-US" altLang="ja-JP" sz="1400" dirty="0"/>
                        <a:t>, </a:t>
                      </a:r>
                      <a:r>
                        <a:rPr lang="ja-JP" altLang="en-US" sz="1400" dirty="0"/>
                        <a:t>受給したリフレッシュ厚生計画事業附加金を控除した額の</a:t>
                      </a:r>
                      <a:r>
                        <a:rPr lang="en-US" altLang="ja-JP" sz="1400" dirty="0"/>
                        <a:t>90</a:t>
                      </a:r>
                      <a:r>
                        <a:rPr lang="ja-JP" altLang="en-US" sz="1400" dirty="0"/>
                        <a:t>％相当額</a:t>
                      </a:r>
                      <a:endParaRPr kumimoji="1" lang="ja-JP" altLang="en-US" sz="1400" dirty="0"/>
                    </a:p>
                  </a:txBody>
                  <a:tcPr anchor="ctr"/>
                </a:tc>
                <a:tc rowSpan="3">
                  <a:txBody>
                    <a:bodyPr/>
                    <a:lstStyle/>
                    <a:p>
                      <a:r>
                        <a:rPr kumimoji="1" lang="en-US" altLang="ja-JP" sz="1400" b="1" kern="1200" dirty="0">
                          <a:solidFill>
                            <a:srgbClr val="FF0000"/>
                          </a:solidFill>
                          <a:effectLst/>
                        </a:rPr>
                        <a:t>互</a:t>
                      </a:r>
                      <a:r>
                        <a:rPr kumimoji="1" lang="ja-JP" altLang="en-US" sz="1400" b="1" dirty="0">
                          <a:solidFill>
                            <a:srgbClr val="FF0000"/>
                          </a:solidFill>
                        </a:rPr>
                        <a:t>退会給付金請求書</a:t>
                      </a:r>
                    </a:p>
                  </a:txBody>
                  <a:tcPr anchor="ctr" anchorCtr="1"/>
                </a:tc>
                <a:tc rowSpan="3">
                  <a:txBody>
                    <a:bodyPr/>
                    <a:lstStyle/>
                    <a:p>
                      <a:r>
                        <a:rPr lang="ja-JP" altLang="en-US" sz="1400" dirty="0"/>
                        <a:t>　</a:t>
                      </a:r>
                      <a:r>
                        <a:rPr lang="en-US" altLang="ja-JP" sz="1400" dirty="0"/>
                        <a:t>45</a:t>
                      </a:r>
                      <a:r>
                        <a:rPr lang="ja-JP" altLang="en-US" sz="1400" dirty="0"/>
                        <a:t>歳以上の組合員で</a:t>
                      </a:r>
                      <a:r>
                        <a:rPr lang="en-US" altLang="ja-JP" sz="1400" dirty="0"/>
                        <a:t>, </a:t>
                      </a:r>
                      <a:r>
                        <a:rPr lang="ja-JP" altLang="en-US" sz="1400" dirty="0"/>
                        <a:t>引き続いて退職医療制度に加入される場合は</a:t>
                      </a:r>
                      <a:r>
                        <a:rPr lang="en-US" altLang="ja-JP" sz="1400" dirty="0"/>
                        <a:t>, ｢</a:t>
                      </a:r>
                      <a:r>
                        <a:rPr lang="ja-JP" altLang="en-US" sz="1400" dirty="0"/>
                        <a:t>退会給付金</a:t>
                      </a:r>
                      <a:r>
                        <a:rPr lang="en-US" altLang="ja-JP" sz="1400" dirty="0"/>
                        <a:t>｣ </a:t>
                      </a:r>
                      <a:r>
                        <a:rPr lang="ja-JP" altLang="en-US" sz="1400" dirty="0"/>
                        <a:t>をその制度加入に必要な </a:t>
                      </a:r>
                      <a:r>
                        <a:rPr lang="en-US" altLang="ja-JP" sz="1400" dirty="0"/>
                        <a:t>｢</a:t>
                      </a:r>
                      <a:r>
                        <a:rPr lang="ja-JP" altLang="en-US" sz="1400" dirty="0"/>
                        <a:t>基準掛金</a:t>
                      </a:r>
                      <a:r>
                        <a:rPr lang="en-US" altLang="ja-JP" sz="1400" dirty="0"/>
                        <a:t>｣ </a:t>
                      </a:r>
                      <a:r>
                        <a:rPr lang="ja-JP" altLang="en-US" sz="1400" dirty="0"/>
                        <a:t>に充当させていただきます</a:t>
                      </a:r>
                      <a:r>
                        <a:rPr lang="en-US" altLang="ja-JP" sz="1400" dirty="0"/>
                        <a:t>｡ </a:t>
                      </a:r>
                    </a:p>
                    <a:p>
                      <a:r>
                        <a:rPr lang="en-US" altLang="ja-JP" sz="1400" dirty="0"/>
                        <a:t>(</a:t>
                      </a:r>
                      <a:r>
                        <a:rPr lang="ja-JP" altLang="en-US" sz="1400" dirty="0"/>
                        <a:t>「第２　退職後の互助制度」</a:t>
                      </a:r>
                      <a:endParaRPr lang="en-US" altLang="ja-JP" sz="1400" dirty="0"/>
                    </a:p>
                    <a:p>
                      <a:r>
                        <a:rPr lang="ja-JP" altLang="en-US" sz="1400" dirty="0"/>
                        <a:t>「３　加入の手続」にて説明します。）</a:t>
                      </a:r>
                      <a:endParaRPr lang="en-US" altLang="ja-JP" sz="1400" dirty="0"/>
                    </a:p>
                  </a:txBody>
                  <a:tcPr anchor="ctr" anchorCtr="1"/>
                </a:tc>
                <a:extLst>
                  <a:ext uri="{0D108BD9-81ED-4DB2-BD59-A6C34878D82A}">
                    <a16:rowId xmlns:a16="http://schemas.microsoft.com/office/drawing/2014/main" xmlns="" val="513739579"/>
                  </a:ext>
                </a:extLst>
              </a:tr>
              <a:tr h="889744">
                <a:tc vMerge="1">
                  <a:txBody>
                    <a:bodyPr/>
                    <a:lstStyle/>
                    <a:p>
                      <a:endParaRPr kumimoji="1" lang="ja-JP" altLang="en-US" dirty="0"/>
                    </a:p>
                  </a:txBody>
                  <a:tcPr/>
                </a:tc>
                <a:tc>
                  <a:txBody>
                    <a:bodyPr/>
                    <a:lstStyle/>
                    <a:p>
                      <a:pPr algn="ctr"/>
                      <a:r>
                        <a:rPr lang="ja-JP" altLang="en-US" sz="1400" b="1" dirty="0">
                          <a:latin typeface="PMingLiU-ExtB" panose="02020500000000000000" pitchFamily="18" charset="-120"/>
                        </a:rPr>
                        <a:t>特別返還金</a:t>
                      </a:r>
                      <a:endParaRPr kumimoji="1" lang="ja-JP" altLang="en-US" sz="1400" b="1" dirty="0">
                        <a:solidFill>
                          <a:schemeClr val="tx1"/>
                        </a:solidFill>
                        <a:latin typeface="PMingLiU-ExtB" panose="02020500000000000000" pitchFamily="18" charset="-120"/>
                      </a:endParaRPr>
                    </a:p>
                  </a:txBody>
                  <a:tcPr anchor="ctr" anchorCtr="1"/>
                </a:tc>
                <a:tc>
                  <a:txBody>
                    <a:bodyPr/>
                    <a:lstStyle/>
                    <a:p>
                      <a:r>
                        <a:rPr lang="ja-JP" altLang="en-US" sz="1400" dirty="0"/>
                        <a:t>　退職医療掛金 </a:t>
                      </a:r>
                      <a:r>
                        <a:rPr lang="en-US" altLang="ja-JP" sz="1400" dirty="0"/>
                        <a:t>(</a:t>
                      </a:r>
                      <a:r>
                        <a:rPr lang="ja-JP" altLang="en-US" sz="1400" dirty="0"/>
                        <a:t>給料月額の</a:t>
                      </a:r>
                      <a:r>
                        <a:rPr lang="en-US" altLang="ja-JP" sz="1400" dirty="0"/>
                        <a:t>2/1000 [</a:t>
                      </a:r>
                      <a:r>
                        <a:rPr lang="ja-JP" altLang="en-US" sz="1400" dirty="0"/>
                        <a:t>互助組合加入期間の納付分</a:t>
                      </a:r>
                      <a:r>
                        <a:rPr lang="en-US" altLang="ja-JP" sz="1400" dirty="0"/>
                        <a:t>]) </a:t>
                      </a:r>
                      <a:r>
                        <a:rPr lang="ja-JP" altLang="en-US" sz="1400" dirty="0"/>
                        <a:t>の総額相当額</a:t>
                      </a:r>
                      <a:endParaRPr kumimoji="1" lang="ja-JP" altLang="en-US" sz="1400" dirty="0"/>
                    </a:p>
                  </a:txBody>
                  <a:tcPr anchor="ct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xmlns="" val="2636338986"/>
                  </a:ext>
                </a:extLst>
              </a:tr>
              <a:tr h="895927">
                <a:tc vMerge="1">
                  <a:txBody>
                    <a:bodyPr/>
                    <a:lstStyle/>
                    <a:p>
                      <a:endParaRPr kumimoji="1" lang="ja-JP" altLang="en-US" dirty="0"/>
                    </a:p>
                  </a:txBody>
                  <a:tcPr/>
                </a:tc>
                <a:tc>
                  <a:txBody>
                    <a:bodyPr/>
                    <a:lstStyle/>
                    <a:p>
                      <a:pPr algn="ctr"/>
                      <a:r>
                        <a:rPr lang="ja-JP" altLang="en-US" sz="1400" b="1" dirty="0">
                          <a:latin typeface="+mn-lt"/>
                        </a:rPr>
                        <a:t>生涯福祉給付金</a:t>
                      </a:r>
                      <a:endParaRPr kumimoji="1" lang="ja-JP" altLang="en-US" sz="1400" b="1" dirty="0">
                        <a:latin typeface="+mn-lt"/>
                      </a:endParaRPr>
                    </a:p>
                  </a:txBody>
                  <a:tcPr anchor="ctr" anchorCtr="1"/>
                </a:tc>
                <a:tc>
                  <a:txBody>
                    <a:bodyPr/>
                    <a:lstStyle/>
                    <a:p>
                      <a:r>
                        <a:rPr lang="ja-JP" altLang="en-US" sz="1400" dirty="0"/>
                        <a:t>　生涯福祉掛金 </a:t>
                      </a:r>
                      <a:r>
                        <a:rPr lang="en-US" altLang="ja-JP" sz="1400" dirty="0"/>
                        <a:t>(</a:t>
                      </a:r>
                      <a:r>
                        <a:rPr lang="ja-JP" altLang="en-US" sz="1400" dirty="0"/>
                        <a:t>給料月額の</a:t>
                      </a:r>
                      <a:r>
                        <a:rPr lang="en-US" altLang="ja-JP" sz="1400" dirty="0"/>
                        <a:t>2/1000 [</a:t>
                      </a:r>
                      <a:r>
                        <a:rPr lang="ja-JP" altLang="en-US" sz="1400" dirty="0"/>
                        <a:t>互助組合加入期間の納付分</a:t>
                      </a:r>
                      <a:r>
                        <a:rPr lang="en-US" altLang="ja-JP" sz="1400" dirty="0"/>
                        <a:t>]) </a:t>
                      </a:r>
                      <a:r>
                        <a:rPr lang="ja-JP" altLang="en-US" sz="1400" dirty="0"/>
                        <a:t>の総額相当額</a:t>
                      </a:r>
                      <a:endParaRPr kumimoji="1" lang="ja-JP" altLang="en-US" sz="1400" dirty="0"/>
                    </a:p>
                  </a:txBody>
                  <a:tcPr anchor="ct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xmlns="" val="2324612863"/>
                  </a:ext>
                </a:extLst>
              </a:tr>
            </a:tbl>
          </a:graphicData>
        </a:graphic>
      </p:graphicFrame>
      <p:sp>
        <p:nvSpPr>
          <p:cNvPr id="12" name="楕円 11">
            <a:extLst>
              <a:ext uri="{FF2B5EF4-FFF2-40B4-BE49-F238E27FC236}">
                <a16:creationId xmlns:a16="http://schemas.microsoft.com/office/drawing/2014/main" xmlns="" id="{1944EC23-9F2F-4101-9336-3C108195D413}"/>
              </a:ext>
            </a:extLst>
          </p:cNvPr>
          <p:cNvSpPr/>
          <p:nvPr/>
        </p:nvSpPr>
        <p:spPr>
          <a:xfrm>
            <a:off x="4149982" y="1158710"/>
            <a:ext cx="348412" cy="3630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xmlns="" id="{ABA76DFB-A70F-4CB8-8178-43EB55EDB2BF}"/>
              </a:ext>
            </a:extLst>
          </p:cNvPr>
          <p:cNvSpPr/>
          <p:nvPr/>
        </p:nvSpPr>
        <p:spPr>
          <a:xfrm flipH="1" flipV="1">
            <a:off x="7481268" y="5027129"/>
            <a:ext cx="227123" cy="2277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　</a:t>
            </a:r>
          </a:p>
        </p:txBody>
      </p:sp>
      <p:pic>
        <p:nvPicPr>
          <p:cNvPr id="5"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68669" y="208866"/>
            <a:ext cx="609600" cy="609600"/>
          </a:xfrm>
          <a:prstGeom prst="rect">
            <a:avLst/>
          </a:prstGeom>
        </p:spPr>
      </p:pic>
    </p:spTree>
    <p:extLst>
      <p:ext uri="{BB962C8B-B14F-4D97-AF65-F5344CB8AC3E}">
        <p14:creationId xmlns:p14="http://schemas.microsoft.com/office/powerpoint/2010/main" val="1739391532"/>
      </p:ext>
    </p:extLst>
  </p:cSld>
  <p:clrMapOvr>
    <a:masterClrMapping/>
  </p:clrMapOvr>
  <mc:AlternateContent xmlns:mc="http://schemas.openxmlformats.org/markup-compatibility/2006" xmlns:p14="http://schemas.microsoft.com/office/powerpoint/2010/main">
    <mc:Choice Requires="p14">
      <p:transition spd="slow" p14:dur="55000" advTm="59000"/>
    </mc:Choice>
    <mc:Fallback xmlns="">
      <p:transition spd="slow" advTm="5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37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xmlns="" id="{9AC48670-462A-416E-ACFB-7F5083C761B5}"/>
              </a:ext>
            </a:extLst>
          </p:cNvPr>
          <p:cNvPicPr>
            <a:picLocks noChangeAspect="1"/>
          </p:cNvPicPr>
          <p:nvPr/>
        </p:nvPicPr>
        <p:blipFill rotWithShape="1">
          <a:blip r:embed="rId5"/>
          <a:srcRect l="13374" t="12868" r="16695" b="5632"/>
          <a:stretch/>
        </p:blipFill>
        <p:spPr>
          <a:xfrm>
            <a:off x="42204" y="90049"/>
            <a:ext cx="7650348" cy="4971461"/>
          </a:xfrm>
          <a:prstGeom prst="rect">
            <a:avLst/>
          </a:prstGeom>
        </p:spPr>
      </p:pic>
      <p:pic>
        <p:nvPicPr>
          <p:cNvPr id="16" name="図 15">
            <a:extLst>
              <a:ext uri="{FF2B5EF4-FFF2-40B4-BE49-F238E27FC236}">
                <a16:creationId xmlns:a16="http://schemas.microsoft.com/office/drawing/2014/main" xmlns="" id="{BBD4DF09-9557-4BB1-8165-2E142FAB3240}"/>
              </a:ext>
            </a:extLst>
          </p:cNvPr>
          <p:cNvPicPr>
            <a:picLocks noChangeAspect="1"/>
          </p:cNvPicPr>
          <p:nvPr/>
        </p:nvPicPr>
        <p:blipFill rotWithShape="1">
          <a:blip r:embed="rId6"/>
          <a:srcRect l="33487" t="22315" r="23157" b="60431"/>
          <a:stretch/>
        </p:blipFill>
        <p:spPr>
          <a:xfrm>
            <a:off x="6315423" y="4285365"/>
            <a:ext cx="5641145" cy="1262130"/>
          </a:xfrm>
          <a:prstGeom prst="rect">
            <a:avLst/>
          </a:prstGeom>
          <a:ln>
            <a:solidFill>
              <a:srgbClr val="FF0000"/>
            </a:solidFill>
          </a:ln>
        </p:spPr>
      </p:pic>
      <p:sp>
        <p:nvSpPr>
          <p:cNvPr id="17" name="楕円 16">
            <a:extLst>
              <a:ext uri="{FF2B5EF4-FFF2-40B4-BE49-F238E27FC236}">
                <a16:creationId xmlns:a16="http://schemas.microsoft.com/office/drawing/2014/main" xmlns="" id="{D24BB49B-EFD7-4C8F-BD80-135C0D75F94F}"/>
              </a:ext>
            </a:extLst>
          </p:cNvPr>
          <p:cNvSpPr/>
          <p:nvPr/>
        </p:nvSpPr>
        <p:spPr>
          <a:xfrm>
            <a:off x="3779354" y="735030"/>
            <a:ext cx="1532586" cy="7469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楕円 17">
            <a:extLst>
              <a:ext uri="{FF2B5EF4-FFF2-40B4-BE49-F238E27FC236}">
                <a16:creationId xmlns:a16="http://schemas.microsoft.com/office/drawing/2014/main" xmlns="" id="{95D19816-0657-4496-8295-63BAD68FE212}"/>
              </a:ext>
            </a:extLst>
          </p:cNvPr>
          <p:cNvSpPr/>
          <p:nvPr/>
        </p:nvSpPr>
        <p:spPr>
          <a:xfrm>
            <a:off x="2304260" y="4771351"/>
            <a:ext cx="1128257" cy="2901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 name="角丸四角形吹き出し 9">
            <a:extLst>
              <a:ext uri="{FF2B5EF4-FFF2-40B4-BE49-F238E27FC236}">
                <a16:creationId xmlns:a16="http://schemas.microsoft.com/office/drawing/2014/main" xmlns="" id="{EDD34EEC-49BA-40A9-B6DE-CC7412AB6DCE}"/>
              </a:ext>
            </a:extLst>
          </p:cNvPr>
          <p:cNvSpPr/>
          <p:nvPr/>
        </p:nvSpPr>
        <p:spPr>
          <a:xfrm>
            <a:off x="3639127" y="4829970"/>
            <a:ext cx="996154" cy="397368"/>
          </a:xfrm>
          <a:prstGeom prst="wedgeRoundRectCallout">
            <a:avLst>
              <a:gd name="adj1" fmla="val -69364"/>
              <a:gd name="adj2" fmla="val -25834"/>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クリック</a:t>
            </a:r>
            <a:endPar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0" name="楕円 19">
            <a:extLst>
              <a:ext uri="{FF2B5EF4-FFF2-40B4-BE49-F238E27FC236}">
                <a16:creationId xmlns:a16="http://schemas.microsoft.com/office/drawing/2014/main" xmlns="" id="{B79DD977-4943-433C-B9D9-83F9B6725CE2}"/>
              </a:ext>
            </a:extLst>
          </p:cNvPr>
          <p:cNvSpPr/>
          <p:nvPr/>
        </p:nvSpPr>
        <p:spPr>
          <a:xfrm>
            <a:off x="10306165" y="4886093"/>
            <a:ext cx="914400" cy="5924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 name="下カーブ矢印 13">
            <a:extLst>
              <a:ext uri="{FF2B5EF4-FFF2-40B4-BE49-F238E27FC236}">
                <a16:creationId xmlns:a16="http://schemas.microsoft.com/office/drawing/2014/main" xmlns="" id="{E267A444-B4CE-4C90-BA1C-7314511E7F58}"/>
              </a:ext>
            </a:extLst>
          </p:cNvPr>
          <p:cNvSpPr/>
          <p:nvPr/>
        </p:nvSpPr>
        <p:spPr>
          <a:xfrm rot="21082775">
            <a:off x="3279453" y="3677681"/>
            <a:ext cx="3820598" cy="752874"/>
          </a:xfrm>
          <a:prstGeom prst="curvedDownArrow">
            <a:avLst>
              <a:gd name="adj1" fmla="val 18481"/>
              <a:gd name="adj2" fmla="val 61402"/>
              <a:gd name="adj3" fmla="val 467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2" name="左矢印吹き出し 2">
            <a:extLst>
              <a:ext uri="{FF2B5EF4-FFF2-40B4-BE49-F238E27FC236}">
                <a16:creationId xmlns:a16="http://schemas.microsoft.com/office/drawing/2014/main" xmlns="" id="{EEA0150F-FC7E-4B5F-9CC6-AB82DA874937}"/>
              </a:ext>
            </a:extLst>
          </p:cNvPr>
          <p:cNvSpPr/>
          <p:nvPr/>
        </p:nvSpPr>
        <p:spPr>
          <a:xfrm>
            <a:off x="7891976" y="430681"/>
            <a:ext cx="2986144" cy="858130"/>
          </a:xfrm>
          <a:prstGeom prst="leftArrowCallout">
            <a:avLst>
              <a:gd name="adj1" fmla="val 31557"/>
              <a:gd name="adj2" fmla="val 25000"/>
              <a:gd name="adj3" fmla="val 44672"/>
              <a:gd name="adj4" fmla="val 80325"/>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dirty="0">
                <a:solidFill>
                  <a:schemeClr val="tx1"/>
                </a:solidFill>
              </a:rPr>
              <a:t>互助組合</a:t>
            </a:r>
            <a:r>
              <a:rPr kumimoji="1" lang="en-US" altLang="ja-JP" sz="2500" dirty="0">
                <a:solidFill>
                  <a:schemeClr val="tx1"/>
                </a:solidFill>
              </a:rPr>
              <a:t>HP</a:t>
            </a:r>
            <a:endParaRPr kumimoji="1" lang="ja-JP" altLang="en-US" sz="2500" dirty="0">
              <a:solidFill>
                <a:schemeClr val="tx1"/>
              </a:solidFill>
            </a:endParaRPr>
          </a:p>
        </p:txBody>
      </p:sp>
      <p:sp>
        <p:nvSpPr>
          <p:cNvPr id="23" name="テキスト ボックス 22">
            <a:extLst>
              <a:ext uri="{FF2B5EF4-FFF2-40B4-BE49-F238E27FC236}">
                <a16:creationId xmlns:a16="http://schemas.microsoft.com/office/drawing/2014/main" xmlns="" id="{838443BA-8EEB-4811-8C13-0758654A9737}"/>
              </a:ext>
            </a:extLst>
          </p:cNvPr>
          <p:cNvSpPr txBox="1"/>
          <p:nvPr/>
        </p:nvSpPr>
        <p:spPr>
          <a:xfrm>
            <a:off x="1755299" y="5973167"/>
            <a:ext cx="8681401" cy="707886"/>
          </a:xfrm>
          <a:prstGeom prst="rect">
            <a:avLst/>
          </a:prstGeom>
          <a:solidFill>
            <a:schemeClr val="accent4">
              <a:lumMod val="40000"/>
              <a:lumOff val="60000"/>
            </a:schemeClr>
          </a:solidFill>
        </p:spPr>
        <p:txBody>
          <a:bodyPr wrap="square" rtlCol="0">
            <a:spAutoFit/>
          </a:bodyPr>
          <a:lstStyle/>
          <a:p>
            <a:r>
              <a:rPr lang="ja-JP" altLang="en-US" sz="2000" dirty="0"/>
              <a:t>○「退会給付金請求書」の</a:t>
            </a:r>
            <a:r>
              <a:rPr lang="ja-JP" altLang="en-US" sz="2000" dirty="0">
                <a:solidFill>
                  <a:srgbClr val="FF0000"/>
                </a:solidFill>
              </a:rPr>
              <a:t>裏面に請求者本人名義の通帳のコピーを糊付け</a:t>
            </a:r>
            <a:endParaRPr lang="en-US" altLang="ja-JP" sz="2000" dirty="0">
              <a:solidFill>
                <a:srgbClr val="FF0000"/>
              </a:solidFill>
            </a:endParaRPr>
          </a:p>
          <a:p>
            <a:r>
              <a:rPr kumimoji="1" lang="ja-JP" altLang="en-US" sz="2000" dirty="0"/>
              <a:t>○４月</a:t>
            </a:r>
            <a:r>
              <a:rPr kumimoji="1" lang="en-US" altLang="ja-JP" sz="2000" dirty="0"/>
              <a:t>28</a:t>
            </a:r>
            <a:r>
              <a:rPr kumimoji="1" lang="ja-JP" altLang="en-US" sz="2000" dirty="0"/>
              <a:t>日までに提出→５月送金（それ以降も毎月受付</a:t>
            </a:r>
            <a:r>
              <a:rPr lang="ja-JP" altLang="en-US" sz="2000" dirty="0"/>
              <a:t>け</a:t>
            </a:r>
            <a:r>
              <a:rPr kumimoji="1" lang="ja-JP" altLang="en-US" sz="2000" dirty="0"/>
              <a:t>ております）</a:t>
            </a:r>
          </a:p>
        </p:txBody>
      </p:sp>
      <p:sp>
        <p:nvSpPr>
          <p:cNvPr id="24" name="テキスト ボックス 23">
            <a:extLst>
              <a:ext uri="{FF2B5EF4-FFF2-40B4-BE49-F238E27FC236}">
                <a16:creationId xmlns:a16="http://schemas.microsoft.com/office/drawing/2014/main" xmlns="" id="{7BDE8873-B258-4D0D-997D-00F333602522}"/>
              </a:ext>
            </a:extLst>
          </p:cNvPr>
          <p:cNvSpPr txBox="1"/>
          <p:nvPr/>
        </p:nvSpPr>
        <p:spPr>
          <a:xfrm>
            <a:off x="8128722" y="4325391"/>
            <a:ext cx="38902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ここをクリックすると様式がダウンロードできます。</a:t>
            </a:r>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46968" y="125881"/>
            <a:ext cx="609600" cy="609600"/>
          </a:xfrm>
          <a:prstGeom prst="rect">
            <a:avLst/>
          </a:prstGeom>
        </p:spPr>
      </p:pic>
    </p:spTree>
    <p:extLst>
      <p:ext uri="{BB962C8B-B14F-4D97-AF65-F5344CB8AC3E}">
        <p14:creationId xmlns:p14="http://schemas.microsoft.com/office/powerpoint/2010/main" val="375313272"/>
      </p:ext>
    </p:extLst>
  </p:cSld>
  <p:clrMapOvr>
    <a:masterClrMapping/>
  </p:clrMapOvr>
  <mc:AlternateContent xmlns:mc="http://schemas.openxmlformats.org/markup-compatibility/2006" xmlns:p14="http://schemas.microsoft.com/office/powerpoint/2010/main">
    <mc:Choice Requires="p14">
      <p:transition spd="slow" p14:dur="2000" advTm="36000"/>
    </mc:Choice>
    <mc:Fallback xmlns="">
      <p:transition spd="slow" advTm="3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2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a:extLst>
              <a:ext uri="{FF2B5EF4-FFF2-40B4-BE49-F238E27FC236}">
                <a16:creationId xmlns:a16="http://schemas.microsoft.com/office/drawing/2014/main" xmlns="" id="{924DA2F2-8C13-4998-827D-E552A08D6618}"/>
              </a:ext>
            </a:extLst>
          </p:cNvPr>
          <p:cNvSpPr txBox="1">
            <a:spLocks/>
          </p:cNvSpPr>
          <p:nvPr/>
        </p:nvSpPr>
        <p:spPr>
          <a:xfrm>
            <a:off x="3595800" y="213592"/>
            <a:ext cx="5000400" cy="343620"/>
          </a:xfrm>
          <a:prstGeom prst="rect">
            <a:avLst/>
          </a:prstGeom>
          <a:solidFill>
            <a:schemeClr val="accent4">
              <a:lumMod val="60000"/>
              <a:lumOff val="40000"/>
            </a:schemeClr>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800" b="1" dirty="0">
                <a:latin typeface="+mn-ea"/>
                <a:ea typeface="+mn-ea"/>
              </a:rPr>
              <a:t>互退会給付金請求書</a:t>
            </a:r>
            <a:endParaRPr lang="ja-JP" altLang="en-US" b="1" dirty="0">
              <a:latin typeface="+mn-ea"/>
              <a:ea typeface="+mn-ea"/>
            </a:endParaRPr>
          </a:p>
        </p:txBody>
      </p:sp>
      <p:pic>
        <p:nvPicPr>
          <p:cNvPr id="6" name="図 5">
            <a:extLst>
              <a:ext uri="{FF2B5EF4-FFF2-40B4-BE49-F238E27FC236}">
                <a16:creationId xmlns:a16="http://schemas.microsoft.com/office/drawing/2014/main" xmlns="" id="{3264985D-64BB-4F4C-B343-8F41C54D06E0}"/>
              </a:ext>
            </a:extLst>
          </p:cNvPr>
          <p:cNvPicPr>
            <a:picLocks noChangeAspect="1"/>
          </p:cNvPicPr>
          <p:nvPr/>
        </p:nvPicPr>
        <p:blipFill rotWithShape="1">
          <a:blip r:embed="rId5"/>
          <a:srcRect l="33281" t="12082" r="36094" b="19259"/>
          <a:stretch/>
        </p:blipFill>
        <p:spPr>
          <a:xfrm>
            <a:off x="704850" y="669908"/>
            <a:ext cx="3633788" cy="4582419"/>
          </a:xfrm>
          <a:prstGeom prst="rect">
            <a:avLst/>
          </a:prstGeom>
          <a:ln>
            <a:solidFill>
              <a:srgbClr val="FFC000"/>
            </a:solidFill>
          </a:ln>
        </p:spPr>
      </p:pic>
      <p:pic>
        <p:nvPicPr>
          <p:cNvPr id="8" name="図 7">
            <a:extLst>
              <a:ext uri="{FF2B5EF4-FFF2-40B4-BE49-F238E27FC236}">
                <a16:creationId xmlns:a16="http://schemas.microsoft.com/office/drawing/2014/main" xmlns="" id="{2E3E998E-1E5A-4D5C-83A0-457E145A2FD2}"/>
              </a:ext>
            </a:extLst>
          </p:cNvPr>
          <p:cNvPicPr>
            <a:picLocks noChangeAspect="1"/>
          </p:cNvPicPr>
          <p:nvPr/>
        </p:nvPicPr>
        <p:blipFill rotWithShape="1">
          <a:blip r:embed="rId6"/>
          <a:srcRect l="33203" t="10902" r="36172" b="21853"/>
          <a:stretch/>
        </p:blipFill>
        <p:spPr>
          <a:xfrm>
            <a:off x="7492363" y="669908"/>
            <a:ext cx="3733801" cy="4611590"/>
          </a:xfrm>
          <a:prstGeom prst="rect">
            <a:avLst/>
          </a:prstGeom>
          <a:ln>
            <a:solidFill>
              <a:srgbClr val="FFC000"/>
            </a:solidFill>
          </a:ln>
        </p:spPr>
      </p:pic>
      <p:sp>
        <p:nvSpPr>
          <p:cNvPr id="9" name="テキスト ボックス 8">
            <a:extLst>
              <a:ext uri="{FF2B5EF4-FFF2-40B4-BE49-F238E27FC236}">
                <a16:creationId xmlns:a16="http://schemas.microsoft.com/office/drawing/2014/main" xmlns="" id="{55F9C9B4-7F03-4768-9008-4FEE8B0E68D7}"/>
              </a:ext>
            </a:extLst>
          </p:cNvPr>
          <p:cNvSpPr txBox="1"/>
          <p:nvPr/>
        </p:nvSpPr>
        <p:spPr>
          <a:xfrm>
            <a:off x="5189219" y="2685848"/>
            <a:ext cx="1452563" cy="923330"/>
          </a:xfrm>
          <a:prstGeom prst="rect">
            <a:avLst/>
          </a:prstGeom>
          <a:solidFill>
            <a:schemeClr val="accent4">
              <a:lumMod val="40000"/>
              <a:lumOff val="60000"/>
            </a:schemeClr>
          </a:solidFill>
        </p:spPr>
        <p:txBody>
          <a:bodyPr wrap="square" rtlCol="0">
            <a:spAutoFit/>
          </a:bodyPr>
          <a:lstStyle/>
          <a:p>
            <a:r>
              <a:rPr lang="ja-JP" altLang="en-US" dirty="0">
                <a:solidFill>
                  <a:srgbClr val="FF0000"/>
                </a:solidFill>
              </a:rPr>
              <a:t>請求者本人</a:t>
            </a:r>
            <a:endParaRPr lang="en-US" altLang="ja-JP" dirty="0">
              <a:solidFill>
                <a:srgbClr val="FF0000"/>
              </a:solidFill>
            </a:endParaRPr>
          </a:p>
          <a:p>
            <a:r>
              <a:rPr lang="ja-JP" altLang="en-US" dirty="0">
                <a:solidFill>
                  <a:srgbClr val="FF0000"/>
                </a:solidFill>
              </a:rPr>
              <a:t>名義の通帳</a:t>
            </a:r>
            <a:endParaRPr lang="en-US" altLang="ja-JP" dirty="0">
              <a:solidFill>
                <a:srgbClr val="FF0000"/>
              </a:solidFill>
            </a:endParaRPr>
          </a:p>
          <a:p>
            <a:r>
              <a:rPr lang="ja-JP" altLang="en-US" dirty="0">
                <a:solidFill>
                  <a:srgbClr val="FF0000"/>
                </a:solidFill>
              </a:rPr>
              <a:t>のコピー</a:t>
            </a:r>
            <a:endParaRPr lang="en-US" altLang="ja-JP" dirty="0">
              <a:solidFill>
                <a:srgbClr val="FF0000"/>
              </a:solidFill>
            </a:endParaRPr>
          </a:p>
        </p:txBody>
      </p:sp>
      <p:sp>
        <p:nvSpPr>
          <p:cNvPr id="10" name="テキスト ボックス 9">
            <a:extLst>
              <a:ext uri="{FF2B5EF4-FFF2-40B4-BE49-F238E27FC236}">
                <a16:creationId xmlns:a16="http://schemas.microsoft.com/office/drawing/2014/main" xmlns="" id="{63896E4F-CDB2-45EC-A090-4DC9331E5CE0}"/>
              </a:ext>
            </a:extLst>
          </p:cNvPr>
          <p:cNvSpPr txBox="1"/>
          <p:nvPr/>
        </p:nvSpPr>
        <p:spPr>
          <a:xfrm>
            <a:off x="2197744" y="660478"/>
            <a:ext cx="648000" cy="276999"/>
          </a:xfrm>
          <a:prstGeom prst="rect">
            <a:avLst/>
          </a:prstGeom>
          <a:solidFill>
            <a:schemeClr val="accent4">
              <a:lumMod val="40000"/>
              <a:lumOff val="60000"/>
            </a:schemeClr>
          </a:solidFill>
        </p:spPr>
        <p:txBody>
          <a:bodyPr wrap="square" rtlCol="0" anchor="ctr">
            <a:spAutoFit/>
          </a:bodyPr>
          <a:lstStyle/>
          <a:p>
            <a:pPr algn="ctr"/>
            <a:r>
              <a:rPr lang="ja-JP" altLang="en-US" sz="1200" dirty="0"/>
              <a:t>様式</a:t>
            </a:r>
            <a:endParaRPr kumimoji="1" lang="ja-JP" altLang="en-US" sz="1200" dirty="0"/>
          </a:p>
        </p:txBody>
      </p:sp>
      <p:sp>
        <p:nvSpPr>
          <p:cNvPr id="11" name="テキスト ボックス 10">
            <a:extLst>
              <a:ext uri="{FF2B5EF4-FFF2-40B4-BE49-F238E27FC236}">
                <a16:creationId xmlns:a16="http://schemas.microsoft.com/office/drawing/2014/main" xmlns="" id="{F33C0F89-AF8F-4B53-910A-44B8D38E7D0C}"/>
              </a:ext>
            </a:extLst>
          </p:cNvPr>
          <p:cNvSpPr txBox="1"/>
          <p:nvPr/>
        </p:nvSpPr>
        <p:spPr>
          <a:xfrm>
            <a:off x="9035263" y="669908"/>
            <a:ext cx="648000" cy="276999"/>
          </a:xfrm>
          <a:prstGeom prst="rect">
            <a:avLst/>
          </a:prstGeom>
          <a:solidFill>
            <a:schemeClr val="accent4">
              <a:lumMod val="40000"/>
              <a:lumOff val="60000"/>
            </a:schemeClr>
          </a:solidFill>
        </p:spPr>
        <p:txBody>
          <a:bodyPr wrap="square" rtlCol="0" anchor="ctr">
            <a:spAutoFit/>
          </a:bodyPr>
          <a:lstStyle/>
          <a:p>
            <a:pPr algn="ctr"/>
            <a:r>
              <a:rPr kumimoji="1" lang="ja-JP" altLang="en-US" sz="1200" dirty="0"/>
              <a:t>記入例</a:t>
            </a:r>
          </a:p>
        </p:txBody>
      </p:sp>
      <p:sp>
        <p:nvSpPr>
          <p:cNvPr id="12" name="十字形 11">
            <a:extLst>
              <a:ext uri="{FF2B5EF4-FFF2-40B4-BE49-F238E27FC236}">
                <a16:creationId xmlns:a16="http://schemas.microsoft.com/office/drawing/2014/main" xmlns="" id="{FD774B57-F50D-4471-80D4-C1A788860D23}"/>
              </a:ext>
            </a:extLst>
          </p:cNvPr>
          <p:cNvSpPr/>
          <p:nvPr/>
        </p:nvSpPr>
        <p:spPr>
          <a:xfrm>
            <a:off x="4619625" y="2803893"/>
            <a:ext cx="361950" cy="343620"/>
          </a:xfrm>
          <a:prstGeom prst="plus">
            <a:avLst>
              <a:gd name="adj" fmla="val 4163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中かっこ 12">
            <a:extLst>
              <a:ext uri="{FF2B5EF4-FFF2-40B4-BE49-F238E27FC236}">
                <a16:creationId xmlns:a16="http://schemas.microsoft.com/office/drawing/2014/main" xmlns="" id="{CF351532-8E31-436D-89B8-131C1D37E382}"/>
              </a:ext>
            </a:extLst>
          </p:cNvPr>
          <p:cNvSpPr/>
          <p:nvPr/>
        </p:nvSpPr>
        <p:spPr>
          <a:xfrm rot="5400000">
            <a:off x="3560897" y="2396280"/>
            <a:ext cx="224837" cy="5936932"/>
          </a:xfrm>
          <a:prstGeom prst="rightBrace">
            <a:avLst>
              <a:gd name="adj1" fmla="val 59075"/>
              <a:gd name="adj2" fmla="val 50156"/>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xmlns="" id="{976255C0-5A16-47E4-A3F5-212F2C830FF4}"/>
              </a:ext>
            </a:extLst>
          </p:cNvPr>
          <p:cNvSpPr txBox="1"/>
          <p:nvPr/>
        </p:nvSpPr>
        <p:spPr>
          <a:xfrm>
            <a:off x="2625565" y="5590610"/>
            <a:ext cx="2095500" cy="369332"/>
          </a:xfrm>
          <a:prstGeom prst="rect">
            <a:avLst/>
          </a:prstGeom>
          <a:solidFill>
            <a:schemeClr val="accent4">
              <a:lumMod val="40000"/>
              <a:lumOff val="60000"/>
            </a:schemeClr>
          </a:solidFill>
        </p:spPr>
        <p:txBody>
          <a:bodyPr wrap="square" rtlCol="0">
            <a:spAutoFit/>
          </a:bodyPr>
          <a:lstStyle/>
          <a:p>
            <a:pPr algn="ctr"/>
            <a:r>
              <a:rPr lang="ja-JP" altLang="en-US" dirty="0">
                <a:solidFill>
                  <a:srgbClr val="FF0000"/>
                </a:solidFill>
              </a:rPr>
              <a:t>互助組合へ提出</a:t>
            </a:r>
            <a:endParaRPr lang="en-US" altLang="ja-JP" dirty="0">
              <a:solidFill>
                <a:srgbClr val="FF0000"/>
              </a:solidFill>
            </a:endParaRPr>
          </a:p>
        </p:txBody>
      </p:sp>
      <p:sp>
        <p:nvSpPr>
          <p:cNvPr id="2" name="正方形/長方形 1">
            <a:extLst>
              <a:ext uri="{FF2B5EF4-FFF2-40B4-BE49-F238E27FC236}">
                <a16:creationId xmlns:a16="http://schemas.microsoft.com/office/drawing/2014/main" xmlns="" id="{96F7FED6-0D7C-4F88-A98C-E8C51BA4FCED}"/>
              </a:ext>
            </a:extLst>
          </p:cNvPr>
          <p:cNvSpPr/>
          <p:nvPr/>
        </p:nvSpPr>
        <p:spPr>
          <a:xfrm>
            <a:off x="4981575" y="5704678"/>
            <a:ext cx="7094161" cy="939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５</a:t>
            </a:r>
            <a:r>
              <a:rPr lang="ja-JP" altLang="en-US" sz="1400" dirty="0">
                <a:solidFill>
                  <a:schemeClr val="tx1"/>
                </a:solidFill>
              </a:rPr>
              <a:t>月末に送金決定通知書を郵送しますので，５月末にお住まいの住所を記入してく　</a:t>
            </a:r>
            <a:endParaRPr lang="en-US" altLang="ja-JP" sz="1400" dirty="0">
              <a:solidFill>
                <a:schemeClr val="tx1"/>
              </a:solidFill>
            </a:endParaRPr>
          </a:p>
          <a:p>
            <a:r>
              <a:rPr lang="ja-JP" altLang="en-US" sz="1400" dirty="0">
                <a:solidFill>
                  <a:schemeClr val="tx1"/>
                </a:solidFill>
              </a:rPr>
              <a:t>　ださい。</a:t>
            </a:r>
            <a:endParaRPr lang="en-US" altLang="ja-JP" sz="1400" dirty="0">
              <a:solidFill>
                <a:schemeClr val="tx1"/>
              </a:solidFill>
            </a:endParaRPr>
          </a:p>
          <a:p>
            <a:r>
              <a:rPr lang="en-US" altLang="ja-JP" sz="1400" kern="100" dirty="0">
                <a:solidFill>
                  <a:schemeClr val="tx1"/>
                </a:solidFill>
                <a:effectLst/>
                <a:latin typeface="+mn-ea"/>
                <a:cs typeface="Times New Roman" panose="02020603050405020304" pitchFamily="18" charset="0"/>
              </a:rPr>
              <a:t>※</a:t>
            </a:r>
            <a:r>
              <a:rPr lang="ja-JP" altLang="ja-JP" sz="1400" kern="100" dirty="0">
                <a:solidFill>
                  <a:schemeClr val="tx1"/>
                </a:solidFill>
                <a:effectLst/>
                <a:latin typeface="+mn-ea"/>
                <a:cs typeface="Times New Roman" panose="02020603050405020304" pitchFamily="18" charset="0"/>
              </a:rPr>
              <a:t>退職時と氏名が変更している場合は，氏名が変わったことが確認できるもの（運転</a:t>
            </a:r>
            <a:endParaRPr lang="en-US" altLang="ja-JP" sz="1400" kern="100" dirty="0">
              <a:solidFill>
                <a:schemeClr val="tx1"/>
              </a:solidFill>
              <a:effectLst/>
              <a:latin typeface="+mn-ea"/>
              <a:cs typeface="Times New Roman" panose="02020603050405020304" pitchFamily="18" charset="0"/>
            </a:endParaRPr>
          </a:p>
          <a:p>
            <a:r>
              <a:rPr lang="ja-JP" altLang="en-US" sz="1400" kern="100" dirty="0">
                <a:solidFill>
                  <a:schemeClr val="tx1"/>
                </a:solidFill>
                <a:latin typeface="+mn-ea"/>
                <a:cs typeface="Times New Roman" panose="02020603050405020304" pitchFamily="18" charset="0"/>
              </a:rPr>
              <a:t>　</a:t>
            </a:r>
            <a:r>
              <a:rPr lang="ja-JP" altLang="ja-JP" sz="1400" kern="100" dirty="0">
                <a:solidFill>
                  <a:schemeClr val="tx1"/>
                </a:solidFill>
                <a:effectLst/>
                <a:latin typeface="+mn-ea"/>
                <a:cs typeface="Times New Roman" panose="02020603050405020304" pitchFamily="18" charset="0"/>
              </a:rPr>
              <a:t>免許証等）のコピーを添付</a:t>
            </a:r>
            <a:r>
              <a:rPr lang="ja-JP" altLang="en-US" sz="1400" kern="100" dirty="0">
                <a:solidFill>
                  <a:schemeClr val="tx1"/>
                </a:solidFill>
                <a:effectLst/>
                <a:latin typeface="+mn-ea"/>
                <a:cs typeface="Times New Roman" panose="02020603050405020304" pitchFamily="18" charset="0"/>
              </a:rPr>
              <a:t>して</a:t>
            </a:r>
            <a:r>
              <a:rPr lang="ja-JP" altLang="ja-JP" sz="1400" kern="100" dirty="0">
                <a:solidFill>
                  <a:schemeClr val="tx1"/>
                </a:solidFill>
                <a:effectLst/>
                <a:latin typeface="+mn-ea"/>
                <a:cs typeface="Times New Roman" panose="02020603050405020304" pitchFamily="18" charset="0"/>
              </a:rPr>
              <a:t>ください</a:t>
            </a:r>
            <a:r>
              <a:rPr lang="ja-JP" altLang="en-US" sz="1400" kern="100" dirty="0">
                <a:solidFill>
                  <a:schemeClr val="tx1"/>
                </a:solidFill>
                <a:effectLst/>
                <a:latin typeface="+mn-ea"/>
                <a:cs typeface="Times New Roman" panose="02020603050405020304" pitchFamily="18" charset="0"/>
              </a:rPr>
              <a:t>。</a:t>
            </a:r>
            <a:endParaRPr lang="en-US" altLang="ja-JP" sz="1400" kern="100" dirty="0">
              <a:solidFill>
                <a:schemeClr val="tx1"/>
              </a:solidFill>
              <a:effectLst/>
              <a:latin typeface="+mn-ea"/>
              <a:cs typeface="Times New Roman" panose="02020603050405020304" pitchFamily="18" charset="0"/>
            </a:endParaRPr>
          </a:p>
          <a:p>
            <a:r>
              <a:rPr lang="en-US" altLang="ja-JP" sz="1400" dirty="0">
                <a:solidFill>
                  <a:schemeClr val="tx1"/>
                </a:solidFill>
              </a:rPr>
              <a:t>※</a:t>
            </a:r>
            <a:r>
              <a:rPr lang="ja-JP" altLang="en-US" sz="1400" dirty="0">
                <a:solidFill>
                  <a:schemeClr val="tx1"/>
                </a:solidFill>
              </a:rPr>
              <a:t>受取口座は，振込手数料の都合上，広島銀行の指定に御協力ください。</a:t>
            </a:r>
            <a:endParaRPr lang="en-US" altLang="ja-JP" sz="1400" dirty="0">
              <a:solidFill>
                <a:schemeClr val="tx1"/>
              </a:solidFill>
            </a:endParaRPr>
          </a:p>
          <a:p>
            <a:endParaRPr kumimoji="1" lang="ja-JP" altLang="en-US" sz="1400" dirty="0">
              <a:solidFill>
                <a:schemeClr val="tx1"/>
              </a:solidFill>
              <a:latin typeface="+mn-ea"/>
            </a:endParaRPr>
          </a:p>
        </p:txBody>
      </p:sp>
      <p:sp>
        <p:nvSpPr>
          <p:cNvPr id="15" name="楕円 14">
            <a:extLst>
              <a:ext uri="{FF2B5EF4-FFF2-40B4-BE49-F238E27FC236}">
                <a16:creationId xmlns:a16="http://schemas.microsoft.com/office/drawing/2014/main" xmlns="" id="{A80EDE0E-0BFF-4799-9F65-B44B9E43178F}"/>
              </a:ext>
            </a:extLst>
          </p:cNvPr>
          <p:cNvSpPr/>
          <p:nvPr/>
        </p:nvSpPr>
        <p:spPr>
          <a:xfrm>
            <a:off x="5042007" y="235587"/>
            <a:ext cx="248263" cy="2586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スライド番号プレースホルダー 4">
            <a:extLst>
              <a:ext uri="{FF2B5EF4-FFF2-40B4-BE49-F238E27FC236}">
                <a16:creationId xmlns:a16="http://schemas.microsoft.com/office/drawing/2014/main" xmlns="" id="{8C3F3E57-B9E8-4A28-90C3-7F447C78A805}"/>
              </a:ext>
            </a:extLst>
          </p:cNvPr>
          <p:cNvSpPr>
            <a:spLocks noGrp="1"/>
          </p:cNvSpPr>
          <p:nvPr>
            <p:ph type="sldNum" sz="quarter" idx="12"/>
          </p:nvPr>
        </p:nvSpPr>
        <p:spPr/>
        <p:txBody>
          <a:bodyPr/>
          <a:lstStyle/>
          <a:p>
            <a:fld id="{4F4F5B68-5971-4DD5-9BAE-CFB197CB6D3D}" type="slidenum">
              <a:rPr kumimoji="1" lang="ja-JP" altLang="en-US" smtClean="0"/>
              <a:t>9</a:t>
            </a:fld>
            <a:endParaRPr kumimoji="1" lang="ja-JP" altLang="en-US"/>
          </a:p>
        </p:txBody>
      </p:sp>
      <p:pic>
        <p:nvPicPr>
          <p:cNvPr id="3"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45125" y="80602"/>
            <a:ext cx="609600" cy="609600"/>
          </a:xfrm>
          <a:prstGeom prst="rect">
            <a:avLst/>
          </a:prstGeom>
        </p:spPr>
      </p:pic>
    </p:spTree>
    <p:extLst>
      <p:ext uri="{BB962C8B-B14F-4D97-AF65-F5344CB8AC3E}">
        <p14:creationId xmlns:p14="http://schemas.microsoft.com/office/powerpoint/2010/main" val="2953402848"/>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212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402</Words>
  <Application>Microsoft Office PowerPoint</Application>
  <PresentationFormat>ワイド画面</PresentationFormat>
  <Paragraphs>122</Paragraphs>
  <Slides>10</Slides>
  <Notes>10</Notes>
  <HiddenSlides>0</HiddenSlides>
  <MMClips>10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PMingLiU-ExtB</vt:lpstr>
      <vt:lpstr>游ゴシック</vt:lpstr>
      <vt:lpstr>游ゴシック Light</vt:lpstr>
      <vt:lpstr>Arial</vt:lpstr>
      <vt:lpstr>Times New Roman</vt:lpstr>
      <vt:lpstr>Office テーマ</vt:lpstr>
      <vt:lpstr>互助組合説明 ～広島県の互助組合員の方へ～</vt:lpstr>
      <vt:lpstr>第１　退職時における諸手続</vt:lpstr>
      <vt:lpstr>１　貸付金の未償還金の取扱いについて</vt:lpstr>
      <vt:lpstr>退職前に貸付金の一括償還を行う場合</vt:lpstr>
      <vt:lpstr>PowerPoint プレゼンテーション</vt:lpstr>
      <vt:lpstr>２　給付金の受取口座についてのお願い</vt:lpstr>
      <vt:lpstr>3　退職時の給付金の請求手続</vt:lpstr>
      <vt:lpstr>PowerPoint プレゼンテーション</vt:lpstr>
      <vt:lpstr>PowerPoint プレゼンテーション</vt:lpstr>
      <vt:lpstr>退職後のフロー図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2023-01-16T01:59:55Z</dcterms:created>
  <dcterms:modified xsi:type="dcterms:W3CDTF">2023-01-16T02:01:32Z</dcterms:modified>
</cp:coreProperties>
</file>