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08" r:id="rId1"/>
  </p:sldMasterIdLst>
  <p:notesMasterIdLst>
    <p:notesMasterId r:id="rId12"/>
  </p:notesMasterIdLst>
  <p:sldIdLst>
    <p:sldId id="277" r:id="rId2"/>
    <p:sldId id="278" r:id="rId3"/>
    <p:sldId id="283" r:id="rId4"/>
    <p:sldId id="285" r:id="rId5"/>
    <p:sldId id="286" r:id="rId6"/>
    <p:sldId id="287" r:id="rId7"/>
    <p:sldId id="288" r:id="rId8"/>
    <p:sldId id="289" r:id="rId9"/>
    <p:sldId id="290" r:id="rId10"/>
    <p:sldId id="282" r:id="rId11"/>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z84laFNXCO8kGdNBEeP7WQ==" hashData="rXWHnh0Nie9j4uK1C6zOkOGTTx3vFX48wtOUQySJavZPf1Rg6eZI5Dc+bI3Nzmf1uhgTI0A8vWnuCKqzsXt3Ng=="/>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8151" autoAdjust="0"/>
  </p:normalViewPr>
  <p:slideViewPr>
    <p:cSldViewPr snapToGrid="0">
      <p:cViewPr varScale="1">
        <p:scale>
          <a:sx n="58" d="100"/>
          <a:sy n="58" d="100"/>
        </p:scale>
        <p:origin x="1218" y="66"/>
      </p:cViewPr>
      <p:guideLst/>
    </p:cSldViewPr>
  </p:slideViewPr>
  <p:outlineViewPr>
    <p:cViewPr>
      <p:scale>
        <a:sx n="33" d="100"/>
        <a:sy n="33" d="100"/>
      </p:scale>
      <p:origin x="0" y="-6450"/>
    </p:cViewPr>
  </p:outlineViewPr>
  <p:notesTextViewPr>
    <p:cViewPr>
      <p:scale>
        <a:sx n="1" d="1"/>
        <a:sy n="1" d="1"/>
      </p:scale>
      <p:origin x="0" y="0"/>
    </p:cViewPr>
  </p:notesTextViewPr>
  <p:notesViewPr>
    <p:cSldViewPr snapToGrid="0">
      <p:cViewPr varScale="1">
        <p:scale>
          <a:sx n="48" d="100"/>
          <a:sy n="48" d="100"/>
        </p:scale>
        <p:origin x="194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D7C55890-6296-43BE-B67C-6B93D2C8C0DC}" type="datetimeFigureOut">
              <a:rPr kumimoji="1" lang="ja-JP" altLang="en-US" smtClean="0"/>
              <a:t>2023/1/16</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46C5BDD5-8C39-4D92-B163-EDCA3A42DD3B}" type="slidenum">
              <a:rPr kumimoji="1" lang="ja-JP" altLang="en-US" smtClean="0"/>
              <a:t>‹#›</a:t>
            </a:fld>
            <a:endParaRPr kumimoji="1" lang="ja-JP" altLang="en-US"/>
          </a:p>
        </p:txBody>
      </p:sp>
    </p:spTree>
    <p:extLst>
      <p:ext uri="{BB962C8B-B14F-4D97-AF65-F5344CB8AC3E}">
        <p14:creationId xmlns:p14="http://schemas.microsoft.com/office/powerpoint/2010/main" val="21365283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t>　「</a:t>
            </a:r>
            <a:r>
              <a:rPr lang="ja-JP" altLang="ja-JP" sz="1400" dirty="0"/>
              <a:t>その他の手続</a:t>
            </a:r>
            <a:r>
              <a:rPr lang="ja-JP" altLang="en-US" sz="1400" dirty="0"/>
              <a:t>」としまして，「貸付金の未償還金」，「住宅貸付け・教育貸付けの団信制度」，「福祉保険制度」，「アイリスプラン」，「財形貯蓄」，「</a:t>
            </a:r>
            <a:r>
              <a:rPr lang="en-US" altLang="ja-JP" sz="1400" dirty="0" err="1"/>
              <a:t>iDeCo</a:t>
            </a:r>
            <a:r>
              <a:rPr lang="ja-JP" altLang="en-US" sz="1400" dirty="0"/>
              <a:t>」の，６点の取扱い</a:t>
            </a:r>
            <a:r>
              <a:rPr lang="ja-JP" altLang="ja-JP" sz="1400" dirty="0"/>
              <a:t>について説明します。</a:t>
            </a:r>
            <a:endParaRPr lang="ja-JP" altLang="en-US" sz="1400" dirty="0">
              <a:latin typeface="ＭＳ Ｐ明朝" panose="02020600040205080304" pitchFamily="18" charset="-128"/>
            </a:endParaRPr>
          </a:p>
        </p:txBody>
      </p:sp>
      <p:sp>
        <p:nvSpPr>
          <p:cNvPr id="4" name="スライド番号プレースホルダー 3"/>
          <p:cNvSpPr>
            <a:spLocks noGrp="1"/>
          </p:cNvSpPr>
          <p:nvPr>
            <p:ph type="sldNum" sz="quarter" idx="10"/>
          </p:nvPr>
        </p:nvSpPr>
        <p:spPr/>
        <p:txBody>
          <a:bodyPr/>
          <a:lstStyle/>
          <a:p>
            <a:fld id="{B3CEFEDD-5360-4D9B-B6FE-7CCAC747A136}" type="slidenum">
              <a:rPr lang="en-US" altLang="ja-JP" smtClean="0"/>
              <a:pPr/>
              <a:t>1</a:t>
            </a:fld>
            <a:endParaRPr lang="en-US" altLang="ja-JP"/>
          </a:p>
        </p:txBody>
      </p:sp>
    </p:spTree>
    <p:extLst>
      <p:ext uri="{BB962C8B-B14F-4D97-AF65-F5344CB8AC3E}">
        <p14:creationId xmlns:p14="http://schemas.microsoft.com/office/powerpoint/2010/main" val="1159591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221119" y="5056745"/>
            <a:ext cx="6240570" cy="4661574"/>
          </a:xfrm>
        </p:spPr>
        <p:txBody>
          <a:bodyPr/>
          <a:lstStyle/>
          <a:p>
            <a:r>
              <a:rPr lang="ja-JP" altLang="en-US" sz="1400" dirty="0"/>
              <a:t>　</a:t>
            </a:r>
            <a:r>
              <a:rPr lang="ja-JP" altLang="ja-JP" sz="1400" dirty="0"/>
              <a:t>最後に，</a:t>
            </a:r>
            <a:r>
              <a:rPr lang="ja-JP" altLang="en-US" sz="1400" dirty="0"/>
              <a:t>「５</a:t>
            </a:r>
            <a:r>
              <a:rPr lang="ja-JP" altLang="ja-JP" sz="1400" dirty="0"/>
              <a:t>財形貯蓄</a:t>
            </a:r>
            <a:r>
              <a:rPr lang="ja-JP" altLang="en-US" sz="1400" dirty="0"/>
              <a:t>」</a:t>
            </a:r>
            <a:r>
              <a:rPr lang="ja-JP" altLang="ja-JP" sz="1400" dirty="0"/>
              <a:t>と</a:t>
            </a:r>
            <a:r>
              <a:rPr lang="ja-JP" altLang="en-US" sz="1400" dirty="0"/>
              <a:t>「６</a:t>
            </a:r>
            <a:r>
              <a:rPr lang="ja-JP" altLang="ja-JP" sz="1400" dirty="0"/>
              <a:t>個人型確定拠出年金（イデコ）</a:t>
            </a:r>
            <a:r>
              <a:rPr lang="ja-JP" altLang="en-US" sz="1400" dirty="0"/>
              <a:t>」の取扱いに</a:t>
            </a:r>
            <a:r>
              <a:rPr lang="ja-JP" altLang="ja-JP" sz="1400" dirty="0"/>
              <a:t>ついてです。</a:t>
            </a:r>
            <a:endParaRPr lang="en-US" altLang="ja-JP" sz="1400" dirty="0"/>
          </a:p>
          <a:p>
            <a:r>
              <a:rPr lang="ja-JP" altLang="en-US" sz="1400" dirty="0"/>
              <a:t>　</a:t>
            </a:r>
            <a:r>
              <a:rPr lang="ja-JP" altLang="ja-JP" sz="1400" dirty="0"/>
              <a:t>現在，財形貯蓄をしている場合</a:t>
            </a:r>
            <a:r>
              <a:rPr lang="ja-JP" altLang="en-US" sz="1400" dirty="0"/>
              <a:t>は</a:t>
            </a:r>
            <a:r>
              <a:rPr lang="ja-JP" altLang="ja-JP" sz="1400" dirty="0"/>
              <a:t>，退職後は自動的に積立が停止します。</a:t>
            </a:r>
            <a:endParaRPr lang="en-US" altLang="ja-JP" sz="1400" dirty="0"/>
          </a:p>
          <a:p>
            <a:r>
              <a:rPr lang="ja-JP" altLang="en-US" sz="1400" dirty="0"/>
              <a:t>　</a:t>
            </a:r>
            <a:r>
              <a:rPr lang="ja-JP" altLang="ja-JP" sz="1400" dirty="0"/>
              <a:t>退職後の手続については，契約をしている金融機関に</a:t>
            </a:r>
            <a:r>
              <a:rPr lang="ja-JP" altLang="en-US" sz="1400" dirty="0"/>
              <a:t>御</a:t>
            </a:r>
            <a:r>
              <a:rPr lang="ja-JP" altLang="ja-JP" sz="1400" dirty="0"/>
              <a:t>確認ください。</a:t>
            </a:r>
          </a:p>
          <a:p>
            <a:r>
              <a:rPr lang="ja-JP" altLang="en-US" sz="1400" dirty="0"/>
              <a:t>　また，</a:t>
            </a:r>
            <a:r>
              <a:rPr lang="ja-JP" altLang="ja-JP" sz="1400" dirty="0"/>
              <a:t>個人型確定拠出年金に加入している場合は，事業主が広島県教育委員会教育長から変更とな</a:t>
            </a:r>
            <a:r>
              <a:rPr lang="ja-JP" altLang="en-US" sz="1400" dirty="0"/>
              <a:t>りますので</a:t>
            </a:r>
            <a:r>
              <a:rPr lang="ja-JP" altLang="ja-JP" sz="1400" dirty="0"/>
              <a:t>手続が必要</a:t>
            </a:r>
            <a:r>
              <a:rPr lang="ja-JP" altLang="en-US" sz="1400" dirty="0"/>
              <a:t>となります</a:t>
            </a:r>
            <a:r>
              <a:rPr lang="ja-JP" altLang="ja-JP" sz="1400" dirty="0"/>
              <a:t>。</a:t>
            </a:r>
            <a:endParaRPr lang="en-US" altLang="ja-JP" sz="1400" dirty="0"/>
          </a:p>
          <a:p>
            <a:r>
              <a:rPr lang="ja-JP" altLang="en-US" sz="1400" strike="noStrike" dirty="0">
                <a:solidFill>
                  <a:srgbClr val="FF0000"/>
                </a:solidFill>
              </a:rPr>
              <a:t>　手続の方法等については，契約している金融機関等に御確認ください。</a:t>
            </a:r>
            <a:endParaRPr lang="en-US" altLang="ja-JP" sz="1400" strike="noStrike" dirty="0">
              <a:solidFill>
                <a:srgbClr val="FF0000"/>
              </a:solidFill>
            </a:endParaRPr>
          </a:p>
          <a:p>
            <a:r>
              <a:rPr lang="ja-JP" altLang="en-US" sz="1400" strike="noStrike" dirty="0">
                <a:solidFill>
                  <a:srgbClr val="FF0000"/>
                </a:solidFill>
              </a:rPr>
              <a:t>　ただし，再任用や会計年度任用職員などで引き続き事業主が広島県教育委員会教育長となる場合には，手続不要で，積立ての継続が可能となります。</a:t>
            </a:r>
          </a:p>
          <a:p>
            <a:endParaRPr lang="ja-JP" altLang="ja-JP" sz="1400" dirty="0"/>
          </a:p>
          <a:p>
            <a:r>
              <a:rPr lang="ja-JP" altLang="en-US" sz="1400" dirty="0"/>
              <a:t>　</a:t>
            </a:r>
            <a:r>
              <a:rPr lang="ja-JP" altLang="ja-JP" sz="1400" dirty="0"/>
              <a:t>以上で，</a:t>
            </a:r>
            <a:r>
              <a:rPr lang="ja-JP" altLang="en-US" sz="1400" dirty="0"/>
              <a:t>「その他</a:t>
            </a:r>
            <a:r>
              <a:rPr lang="ja-JP" altLang="ja-JP" sz="1400" dirty="0"/>
              <a:t>の手続</a:t>
            </a:r>
            <a:r>
              <a:rPr lang="ja-JP" altLang="en-US" sz="1400" dirty="0"/>
              <a:t>」</a:t>
            </a:r>
            <a:r>
              <a:rPr lang="ja-JP" altLang="ja-JP" sz="1400" dirty="0"/>
              <a:t>についての説明を終わります。</a:t>
            </a:r>
          </a:p>
        </p:txBody>
      </p:sp>
      <p:sp>
        <p:nvSpPr>
          <p:cNvPr id="4" name="スライド番号プレースホルダー 3"/>
          <p:cNvSpPr>
            <a:spLocks noGrp="1"/>
          </p:cNvSpPr>
          <p:nvPr>
            <p:ph type="sldNum" sz="quarter" idx="10"/>
          </p:nvPr>
        </p:nvSpPr>
        <p:spPr/>
        <p:txBody>
          <a:bodyPr/>
          <a:lstStyle/>
          <a:p>
            <a:fld id="{B3CEFEDD-5360-4D9B-B6FE-7CCAC747A136}" type="slidenum">
              <a:rPr lang="en-US" altLang="ja-JP" smtClean="0"/>
              <a:pPr/>
              <a:t>10</a:t>
            </a:fld>
            <a:endParaRPr lang="en-US" altLang="ja-JP"/>
          </a:p>
        </p:txBody>
      </p:sp>
    </p:spTree>
    <p:extLst>
      <p:ext uri="{BB962C8B-B14F-4D97-AF65-F5344CB8AC3E}">
        <p14:creationId xmlns:p14="http://schemas.microsoft.com/office/powerpoint/2010/main" val="1895104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221119" y="5056745"/>
            <a:ext cx="6240570" cy="4661574"/>
          </a:xfrm>
        </p:spPr>
        <p:txBody>
          <a:bodyPr/>
          <a:lstStyle/>
          <a:p>
            <a:r>
              <a:rPr lang="ja-JP" altLang="en-US" sz="1400" dirty="0"/>
              <a:t>　まず</a:t>
            </a:r>
            <a:r>
              <a:rPr lang="ja-JP" altLang="ja-JP" sz="1400" dirty="0"/>
              <a:t>「</a:t>
            </a:r>
            <a:r>
              <a:rPr lang="ja-JP" altLang="en-US" sz="1400" dirty="0"/>
              <a:t>１</a:t>
            </a:r>
            <a:r>
              <a:rPr lang="ja-JP" altLang="ja-JP" sz="1400" dirty="0"/>
              <a:t>貸付金の未償還金の取扱い」について</a:t>
            </a:r>
            <a:r>
              <a:rPr lang="ja-JP" altLang="en-US" sz="1400" dirty="0"/>
              <a:t>説明します</a:t>
            </a:r>
            <a:r>
              <a:rPr lang="ja-JP" altLang="ja-JP" sz="1400" dirty="0"/>
              <a:t>。</a:t>
            </a:r>
          </a:p>
          <a:p>
            <a:r>
              <a:rPr lang="ja-JP" altLang="en-US" sz="1400" dirty="0"/>
              <a:t>　</a:t>
            </a:r>
            <a:r>
              <a:rPr lang="ja-JP" altLang="ja-JP" sz="1400" dirty="0"/>
              <a:t>退職時に貸付金の未償還元金がある場合は，退職手当から未償還の元利金に相当する額を控除</a:t>
            </a:r>
            <a:r>
              <a:rPr lang="ja-JP" altLang="en-US" sz="1400" dirty="0"/>
              <a:t>させていただきま</a:t>
            </a:r>
            <a:r>
              <a:rPr lang="ja-JP" altLang="ja-JP" sz="1400" dirty="0"/>
              <a:t>す。</a:t>
            </a:r>
            <a:endParaRPr lang="en-US" altLang="ja-JP" sz="1400" dirty="0"/>
          </a:p>
          <a:p>
            <a:r>
              <a:rPr lang="ja-JP" altLang="en-US" sz="1400" dirty="0"/>
              <a:t>　退職手当の額よりも未償還の額の方が多い場合など，退職手当から</a:t>
            </a:r>
            <a:r>
              <a:rPr lang="ja-JP" altLang="ja-JP" sz="1400" dirty="0"/>
              <a:t>控除しても</a:t>
            </a:r>
            <a:r>
              <a:rPr lang="ja-JP" altLang="en-US" sz="1400" dirty="0"/>
              <a:t>なお</a:t>
            </a:r>
            <a:r>
              <a:rPr lang="ja-JP" altLang="ja-JP" sz="1400" dirty="0"/>
              <a:t>不足が生じるとき</a:t>
            </a:r>
            <a:r>
              <a:rPr lang="ja-JP" altLang="en-US" sz="1400" dirty="0"/>
              <a:t>に</a:t>
            </a:r>
            <a:r>
              <a:rPr lang="ja-JP" altLang="ja-JP" sz="1400" dirty="0"/>
              <a:t>は，</a:t>
            </a:r>
            <a:r>
              <a:rPr lang="ja-JP" altLang="en-US" sz="1400" dirty="0"/>
              <a:t>後日，</a:t>
            </a:r>
            <a:r>
              <a:rPr lang="ja-JP" altLang="ja-JP" sz="1400" dirty="0"/>
              <a:t>振込依頼書を送付しますので，期日までに払い込んでください。</a:t>
            </a:r>
          </a:p>
          <a:p>
            <a:endParaRPr lang="en-US" altLang="ja-JP" sz="1400" dirty="0"/>
          </a:p>
        </p:txBody>
      </p:sp>
      <p:sp>
        <p:nvSpPr>
          <p:cNvPr id="4" name="スライド番号プレースホルダー 3"/>
          <p:cNvSpPr>
            <a:spLocks noGrp="1"/>
          </p:cNvSpPr>
          <p:nvPr>
            <p:ph type="sldNum" sz="quarter" idx="10"/>
          </p:nvPr>
        </p:nvSpPr>
        <p:spPr/>
        <p:txBody>
          <a:bodyPr/>
          <a:lstStyle/>
          <a:p>
            <a:fld id="{B3CEFEDD-5360-4D9B-B6FE-7CCAC747A136}" type="slidenum">
              <a:rPr lang="en-US" altLang="ja-JP" smtClean="0"/>
              <a:pPr/>
              <a:t>2</a:t>
            </a:fld>
            <a:endParaRPr lang="en-US" altLang="ja-JP"/>
          </a:p>
        </p:txBody>
      </p:sp>
    </p:spTree>
    <p:extLst>
      <p:ext uri="{BB962C8B-B14F-4D97-AF65-F5344CB8AC3E}">
        <p14:creationId xmlns:p14="http://schemas.microsoft.com/office/powerpoint/2010/main" val="982148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221119" y="5056745"/>
            <a:ext cx="6240570" cy="4661574"/>
          </a:xfrm>
        </p:spPr>
        <p:txBody>
          <a:bodyPr/>
          <a:lstStyle/>
          <a:p>
            <a:r>
              <a:rPr lang="ja-JP" altLang="en-US" sz="1400" dirty="0"/>
              <a:t>　</a:t>
            </a:r>
            <a:r>
              <a:rPr lang="ja-JP" altLang="ja-JP" sz="1400" dirty="0"/>
              <a:t>次に，「</a:t>
            </a:r>
            <a:r>
              <a:rPr lang="ja-JP" altLang="en-US" sz="1400" dirty="0"/>
              <a:t>２</a:t>
            </a:r>
            <a:r>
              <a:rPr lang="ja-JP" altLang="ja-JP" sz="1400" dirty="0"/>
              <a:t>住宅貸付けと教育貸付けの団信制度</a:t>
            </a:r>
            <a:r>
              <a:rPr lang="ja-JP" altLang="en-US" sz="1400" dirty="0"/>
              <a:t>の取扱い</a:t>
            </a:r>
            <a:r>
              <a:rPr lang="ja-JP" altLang="ja-JP" sz="1400" dirty="0"/>
              <a:t>」についてです。</a:t>
            </a:r>
          </a:p>
          <a:p>
            <a:r>
              <a:rPr lang="ja-JP" altLang="en-US" sz="1400" dirty="0"/>
              <a:t>　</a:t>
            </a:r>
            <a:r>
              <a:rPr lang="ja-JP" altLang="ja-JP" sz="1400" dirty="0"/>
              <a:t>団信制度に加入されている住宅貸付等の借受人</a:t>
            </a:r>
            <a:r>
              <a:rPr lang="ja-JP" altLang="en-US" sz="1400" dirty="0"/>
              <a:t>の方</a:t>
            </a:r>
            <a:r>
              <a:rPr lang="ja-JP" altLang="ja-JP" sz="1400" dirty="0"/>
              <a:t>が退職</a:t>
            </a:r>
            <a:r>
              <a:rPr lang="ja-JP" altLang="en-US" sz="1400" dirty="0"/>
              <a:t>された</a:t>
            </a:r>
            <a:r>
              <a:rPr lang="ja-JP" altLang="ja-JP" sz="1400" dirty="0"/>
              <a:t>場合，</a:t>
            </a:r>
            <a:r>
              <a:rPr lang="ja-JP" altLang="en-US" sz="1400" dirty="0"/>
              <a:t>団体信用生命</a:t>
            </a:r>
            <a:r>
              <a:rPr lang="ja-JP" altLang="ja-JP" sz="1400" dirty="0"/>
              <a:t>保険の適用は未償還元利金の完済日まで</a:t>
            </a:r>
            <a:r>
              <a:rPr lang="ja-JP" altLang="en-US" sz="1400" dirty="0"/>
              <a:t>となります</a:t>
            </a:r>
            <a:r>
              <a:rPr lang="ja-JP" altLang="ja-JP" sz="1400" dirty="0"/>
              <a:t>。</a:t>
            </a:r>
          </a:p>
          <a:p>
            <a:r>
              <a:rPr lang="ja-JP" altLang="en-US" sz="1400" dirty="0"/>
              <a:t>　また，</a:t>
            </a:r>
            <a:r>
              <a:rPr lang="ja-JP" altLang="ja-JP" sz="1400" dirty="0"/>
              <a:t>保障期間</a:t>
            </a:r>
            <a:r>
              <a:rPr lang="ja-JP" altLang="en-US" sz="1400" dirty="0"/>
              <a:t>が</a:t>
            </a:r>
            <a:r>
              <a:rPr lang="ja-JP" altLang="ja-JP" sz="1400" dirty="0"/>
              <a:t>経過</a:t>
            </a:r>
            <a:r>
              <a:rPr lang="ja-JP" altLang="en-US" sz="1400" dirty="0"/>
              <a:t>していない部</a:t>
            </a:r>
            <a:r>
              <a:rPr lang="ja-JP" altLang="ja-JP" sz="1400" dirty="0"/>
              <a:t>分の保険料につ</a:t>
            </a:r>
            <a:r>
              <a:rPr lang="ja-JP" altLang="en-US" sz="1400" dirty="0"/>
              <a:t>きましては</a:t>
            </a:r>
            <a:r>
              <a:rPr lang="ja-JP" altLang="ja-JP" sz="1400" dirty="0"/>
              <a:t>，７月頃</a:t>
            </a:r>
            <a:r>
              <a:rPr lang="ja-JP" altLang="en-US" sz="1400" dirty="0"/>
              <a:t>に</a:t>
            </a:r>
            <a:r>
              <a:rPr lang="ja-JP" altLang="ja-JP" sz="1400" dirty="0"/>
              <a:t>返戻</a:t>
            </a:r>
            <a:r>
              <a:rPr lang="ja-JP" altLang="en-US" sz="1400" dirty="0"/>
              <a:t>する予定です。</a:t>
            </a:r>
            <a:endParaRPr lang="en-US" altLang="ja-JP" sz="1400" dirty="0"/>
          </a:p>
          <a:p>
            <a:r>
              <a:rPr lang="ja-JP" altLang="en-US" sz="1400" dirty="0"/>
              <a:t>　団信の関係で退職者の方本人に執っていただく特段の手続はありませんが，この未経過分の保険料は現在の</a:t>
            </a:r>
            <a:r>
              <a:rPr lang="ja-JP" altLang="ja-JP" sz="1400" dirty="0"/>
              <a:t>保険料引落口座</a:t>
            </a:r>
            <a:r>
              <a:rPr lang="ja-JP" altLang="en-US" sz="1400" dirty="0"/>
              <a:t>に返戻しますので，それまでは</a:t>
            </a:r>
            <a:r>
              <a:rPr lang="ja-JP" altLang="ja-JP" sz="1400" dirty="0"/>
              <a:t>解約</a:t>
            </a:r>
            <a:r>
              <a:rPr lang="ja-JP" altLang="en-US" sz="1400" dirty="0"/>
              <a:t>せずにおいて</a:t>
            </a:r>
            <a:r>
              <a:rPr lang="ja-JP" altLang="ja-JP" sz="1400" dirty="0"/>
              <a:t>ください。</a:t>
            </a:r>
            <a:endParaRPr lang="en-US" altLang="ja-JP" sz="1400" dirty="0"/>
          </a:p>
        </p:txBody>
      </p:sp>
      <p:sp>
        <p:nvSpPr>
          <p:cNvPr id="4" name="スライド番号プレースホルダー 3"/>
          <p:cNvSpPr>
            <a:spLocks noGrp="1"/>
          </p:cNvSpPr>
          <p:nvPr>
            <p:ph type="sldNum" sz="quarter" idx="10"/>
          </p:nvPr>
        </p:nvSpPr>
        <p:spPr/>
        <p:txBody>
          <a:bodyPr/>
          <a:lstStyle/>
          <a:p>
            <a:fld id="{B3CEFEDD-5360-4D9B-B6FE-7CCAC747A136}" type="slidenum">
              <a:rPr lang="en-US" altLang="ja-JP" smtClean="0"/>
              <a:pPr/>
              <a:t>3</a:t>
            </a:fld>
            <a:endParaRPr lang="en-US" altLang="ja-JP"/>
          </a:p>
        </p:txBody>
      </p:sp>
    </p:spTree>
    <p:extLst>
      <p:ext uri="{BB962C8B-B14F-4D97-AF65-F5344CB8AC3E}">
        <p14:creationId xmlns:p14="http://schemas.microsoft.com/office/powerpoint/2010/main" val="2883664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221119" y="5056745"/>
            <a:ext cx="6240570" cy="4661574"/>
          </a:xfrm>
        </p:spPr>
        <p:txBody>
          <a:bodyPr/>
          <a:lstStyle/>
          <a:p>
            <a:r>
              <a:rPr lang="ja-JP" altLang="en-US" sz="1400" dirty="0"/>
              <a:t>　</a:t>
            </a:r>
            <a:r>
              <a:rPr lang="ja-JP" altLang="ja-JP" sz="1400" dirty="0"/>
              <a:t>次に，</a:t>
            </a:r>
            <a:r>
              <a:rPr lang="ja-JP" altLang="en-US" sz="1400" dirty="0"/>
              <a:t>「</a:t>
            </a:r>
            <a:r>
              <a:rPr lang="ja-JP" altLang="ja-JP" sz="1400" dirty="0"/>
              <a:t>３福祉保険制度</a:t>
            </a:r>
            <a:r>
              <a:rPr lang="ja-JP" altLang="en-US" sz="1400" dirty="0"/>
              <a:t>の取扱い</a:t>
            </a:r>
            <a:r>
              <a:rPr lang="ja-JP" altLang="ja-JP" sz="1400" dirty="0"/>
              <a:t>」についてです。</a:t>
            </a:r>
          </a:p>
          <a:p>
            <a:r>
              <a:rPr lang="ja-JP" altLang="ja-JP" sz="1400" dirty="0"/>
              <a:t>　福祉</a:t>
            </a:r>
            <a:r>
              <a:rPr lang="ja-JP" altLang="en-US" sz="1400" dirty="0"/>
              <a:t>保険</a:t>
            </a:r>
            <a:r>
              <a:rPr lang="ja-JP" altLang="ja-JP" sz="1400" dirty="0"/>
              <a:t>制度に加入している方は，制度別に</a:t>
            </a:r>
            <a:r>
              <a:rPr lang="ja-JP" altLang="en-US" sz="1400" dirty="0"/>
              <a:t>年齢に差はありますが，</a:t>
            </a:r>
            <a:r>
              <a:rPr lang="ja-JP" altLang="ja-JP" sz="1400" dirty="0"/>
              <a:t>退職時の年齢に</a:t>
            </a:r>
            <a:r>
              <a:rPr lang="ja-JP" altLang="en-US" sz="1400" dirty="0"/>
              <a:t>かか</a:t>
            </a:r>
            <a:r>
              <a:rPr lang="ja-JP" altLang="ja-JP" sz="1400" dirty="0"/>
              <a:t>わらず，退職後も継続加入</a:t>
            </a:r>
            <a:r>
              <a:rPr lang="ja-JP" altLang="en-US" sz="1400" dirty="0"/>
              <a:t>，いわゆる更新</a:t>
            </a:r>
            <a:r>
              <a:rPr lang="ja-JP" altLang="ja-JP" sz="1400" dirty="0"/>
              <a:t>が可能</a:t>
            </a:r>
            <a:r>
              <a:rPr lang="ja-JP" altLang="en-US" sz="1400" dirty="0"/>
              <a:t>です</a:t>
            </a:r>
            <a:r>
              <a:rPr lang="ja-JP" altLang="ja-JP" sz="1400" dirty="0"/>
              <a:t>。</a:t>
            </a:r>
            <a:endParaRPr lang="en-US" altLang="ja-JP" sz="1400" dirty="0"/>
          </a:p>
          <a:p>
            <a:r>
              <a:rPr lang="ja-JP" altLang="ja-JP" sz="1400" dirty="0"/>
              <a:t>　</a:t>
            </a:r>
            <a:r>
              <a:rPr lang="ja-JP" altLang="en-US" sz="1400" dirty="0"/>
              <a:t>この</a:t>
            </a:r>
            <a:r>
              <a:rPr lang="ja-JP" altLang="ja-JP" sz="1400" dirty="0"/>
              <a:t>更新に関する案内書類</a:t>
            </a:r>
            <a:r>
              <a:rPr lang="ja-JP" altLang="en-US" sz="1400" dirty="0"/>
              <a:t>が７月頃に御自宅に</a:t>
            </a:r>
            <a:r>
              <a:rPr lang="ja-JP" altLang="ja-JP" sz="1400" dirty="0"/>
              <a:t>送付</a:t>
            </a:r>
            <a:r>
              <a:rPr lang="ja-JP" altLang="en-US" sz="1400" dirty="0"/>
              <a:t>されますので，更新を希望されない</a:t>
            </a:r>
            <a:r>
              <a:rPr lang="ja-JP" altLang="ja-JP" sz="1400" dirty="0"/>
              <a:t>場合には</a:t>
            </a:r>
            <a:r>
              <a:rPr lang="ja-JP" altLang="en-US" sz="1400" dirty="0"/>
              <a:t>，必ず</a:t>
            </a:r>
            <a:r>
              <a:rPr lang="ja-JP" altLang="ja-JP" sz="1400" dirty="0"/>
              <a:t>脱退の手続</a:t>
            </a:r>
            <a:r>
              <a:rPr lang="ja-JP" altLang="en-US" sz="1400" dirty="0"/>
              <a:t>を行ってください。</a:t>
            </a:r>
            <a:endParaRPr lang="ja-JP" altLang="ja-JP" sz="1400" dirty="0"/>
          </a:p>
          <a:p>
            <a:r>
              <a:rPr lang="ja-JP" altLang="en-US" sz="1400" dirty="0"/>
              <a:t>　</a:t>
            </a:r>
            <a:r>
              <a:rPr lang="ja-JP" altLang="ja-JP" sz="1400" dirty="0"/>
              <a:t>脱退</a:t>
            </a:r>
            <a:r>
              <a:rPr lang="ja-JP" altLang="en-US" sz="1400" dirty="0"/>
              <a:t>の申出</a:t>
            </a:r>
            <a:r>
              <a:rPr lang="ja-JP" altLang="ja-JP" sz="1400" dirty="0"/>
              <a:t>をされた方</a:t>
            </a:r>
            <a:r>
              <a:rPr lang="ja-JP" altLang="en-US" sz="1400" dirty="0"/>
              <a:t>に</a:t>
            </a:r>
            <a:r>
              <a:rPr lang="ja-JP" altLang="ja-JP" sz="1400" dirty="0"/>
              <a:t>は，積立配当金が保険料振替口座に振り込まれますので，</a:t>
            </a:r>
            <a:r>
              <a:rPr lang="ja-JP" altLang="en-US" sz="1400" dirty="0"/>
              <a:t>それまでは</a:t>
            </a:r>
            <a:r>
              <a:rPr lang="ja-JP" altLang="ja-JP" sz="1400" dirty="0"/>
              <a:t>解約</a:t>
            </a:r>
            <a:r>
              <a:rPr lang="ja-JP" altLang="en-US" sz="1400" dirty="0"/>
              <a:t>せずにおいて</a:t>
            </a:r>
            <a:r>
              <a:rPr lang="ja-JP" altLang="ja-JP" sz="1400" dirty="0"/>
              <a:t>ください。</a:t>
            </a:r>
          </a:p>
          <a:p>
            <a:r>
              <a:rPr lang="ja-JP" altLang="en-US" sz="1400" dirty="0"/>
              <a:t>　</a:t>
            </a:r>
            <a:endParaRPr lang="en-US" altLang="ja-JP" sz="1400" dirty="0"/>
          </a:p>
        </p:txBody>
      </p:sp>
      <p:sp>
        <p:nvSpPr>
          <p:cNvPr id="4" name="スライド番号プレースホルダー 3"/>
          <p:cNvSpPr>
            <a:spLocks noGrp="1"/>
          </p:cNvSpPr>
          <p:nvPr>
            <p:ph type="sldNum" sz="quarter" idx="10"/>
          </p:nvPr>
        </p:nvSpPr>
        <p:spPr/>
        <p:txBody>
          <a:bodyPr/>
          <a:lstStyle/>
          <a:p>
            <a:fld id="{B3CEFEDD-5360-4D9B-B6FE-7CCAC747A136}" type="slidenum">
              <a:rPr lang="en-US" altLang="ja-JP" smtClean="0"/>
              <a:pPr/>
              <a:t>4</a:t>
            </a:fld>
            <a:endParaRPr lang="en-US" altLang="ja-JP"/>
          </a:p>
        </p:txBody>
      </p:sp>
    </p:spTree>
    <p:extLst>
      <p:ext uri="{BB962C8B-B14F-4D97-AF65-F5344CB8AC3E}">
        <p14:creationId xmlns:p14="http://schemas.microsoft.com/office/powerpoint/2010/main" val="3372016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221119" y="5056745"/>
            <a:ext cx="6240570" cy="4661574"/>
          </a:xfrm>
        </p:spPr>
        <p:txBody>
          <a:bodyPr/>
          <a:lstStyle/>
          <a:p>
            <a:r>
              <a:rPr lang="ja-JP" altLang="en-US" sz="1400" dirty="0"/>
              <a:t>　こちらが先ほどの</a:t>
            </a:r>
            <a:r>
              <a:rPr lang="ja-JP" altLang="ja-JP" sz="1400" dirty="0"/>
              <a:t>制度別</a:t>
            </a:r>
            <a:r>
              <a:rPr lang="ja-JP" altLang="en-US" sz="1400" dirty="0"/>
              <a:t>の継続</a:t>
            </a:r>
            <a:r>
              <a:rPr lang="ja-JP" altLang="ja-JP" sz="1400" dirty="0"/>
              <a:t>加入可能</a:t>
            </a:r>
            <a:r>
              <a:rPr lang="ja-JP" altLang="en-US" sz="1400" dirty="0"/>
              <a:t>年齢を表にしたものとなります。現在の契約内容に応じて御確認ください</a:t>
            </a:r>
            <a:r>
              <a:rPr lang="ja-JP" altLang="ja-JP" sz="1400" dirty="0"/>
              <a:t>。</a:t>
            </a:r>
          </a:p>
        </p:txBody>
      </p:sp>
      <p:sp>
        <p:nvSpPr>
          <p:cNvPr id="4" name="スライド番号プレースホルダー 3"/>
          <p:cNvSpPr>
            <a:spLocks noGrp="1"/>
          </p:cNvSpPr>
          <p:nvPr>
            <p:ph type="sldNum" sz="quarter" idx="10"/>
          </p:nvPr>
        </p:nvSpPr>
        <p:spPr/>
        <p:txBody>
          <a:bodyPr/>
          <a:lstStyle/>
          <a:p>
            <a:fld id="{B3CEFEDD-5360-4D9B-B6FE-7CCAC747A136}" type="slidenum">
              <a:rPr lang="en-US" altLang="ja-JP" smtClean="0"/>
              <a:pPr/>
              <a:t>5</a:t>
            </a:fld>
            <a:endParaRPr lang="en-US" altLang="ja-JP"/>
          </a:p>
        </p:txBody>
      </p:sp>
    </p:spTree>
    <p:extLst>
      <p:ext uri="{BB962C8B-B14F-4D97-AF65-F5344CB8AC3E}">
        <p14:creationId xmlns:p14="http://schemas.microsoft.com/office/powerpoint/2010/main" val="1718558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221119" y="5056745"/>
            <a:ext cx="6240570" cy="4661574"/>
          </a:xfrm>
        </p:spPr>
        <p:txBody>
          <a:bodyPr/>
          <a:lstStyle/>
          <a:p>
            <a:r>
              <a:rPr lang="ja-JP" altLang="en-US" sz="1400" dirty="0"/>
              <a:t>　この福祉制度の保険料の振替日は，原則４月</a:t>
            </a:r>
            <a:r>
              <a:rPr lang="en-US" altLang="ja-JP" sz="1400" dirty="0"/>
              <a:t>22</a:t>
            </a:r>
            <a:r>
              <a:rPr lang="ja-JP" altLang="en-US" sz="1400" dirty="0"/>
              <a:t>日，</a:t>
            </a:r>
            <a:r>
              <a:rPr lang="en-US" altLang="ja-JP" sz="1400" dirty="0"/>
              <a:t>10</a:t>
            </a:r>
            <a:r>
              <a:rPr lang="ja-JP" altLang="en-US" sz="1400" dirty="0"/>
              <a:t>月</a:t>
            </a:r>
            <a:r>
              <a:rPr lang="en-US" altLang="ja-JP" sz="1400" dirty="0"/>
              <a:t>22</a:t>
            </a:r>
            <a:r>
              <a:rPr lang="ja-JP" altLang="en-US" sz="1400" dirty="0"/>
              <a:t>日の年２回です。</a:t>
            </a:r>
            <a:endParaRPr lang="en-US" altLang="ja-JP" sz="1400" dirty="0"/>
          </a:p>
          <a:p>
            <a:r>
              <a:rPr lang="ja-JP" altLang="en-US" sz="1400" dirty="0"/>
              <a:t>　令和５年度は土日の関係で，それぞれ４月</a:t>
            </a:r>
            <a:r>
              <a:rPr lang="en-US" altLang="ja-JP" sz="1400" dirty="0"/>
              <a:t>24</a:t>
            </a:r>
            <a:r>
              <a:rPr lang="ja-JP" altLang="en-US" sz="1400" dirty="0"/>
              <a:t>日と</a:t>
            </a:r>
            <a:r>
              <a:rPr lang="en-US" altLang="ja-JP" sz="1400" dirty="0"/>
              <a:t>10</a:t>
            </a:r>
            <a:r>
              <a:rPr lang="ja-JP" altLang="en-US" sz="1400" dirty="0"/>
              <a:t>月</a:t>
            </a:r>
            <a:r>
              <a:rPr lang="en-US" altLang="ja-JP" sz="1400" dirty="0"/>
              <a:t>23</a:t>
            </a:r>
            <a:r>
              <a:rPr lang="ja-JP" altLang="en-US" sz="1400" dirty="0"/>
              <a:t>日となりますが，令和６年度以降も更新される場合は，４月・</a:t>
            </a:r>
            <a:r>
              <a:rPr lang="en-US" altLang="ja-JP" sz="1400" dirty="0"/>
              <a:t>10</a:t>
            </a:r>
            <a:r>
              <a:rPr lang="ja-JP" altLang="en-US" sz="1400" dirty="0"/>
              <a:t>月の</a:t>
            </a:r>
            <a:r>
              <a:rPr lang="en-US" altLang="ja-JP" sz="1400" dirty="0"/>
              <a:t>22</a:t>
            </a:r>
            <a:r>
              <a:rPr lang="ja-JP" altLang="en-US" sz="1400" dirty="0"/>
              <a:t>日を意識しておいてください</a:t>
            </a:r>
            <a:r>
              <a:rPr lang="ja-JP" altLang="ja-JP" sz="1400" dirty="0"/>
              <a:t>。</a:t>
            </a:r>
          </a:p>
          <a:p>
            <a:r>
              <a:rPr lang="ja-JP" altLang="en-US" sz="1400" dirty="0"/>
              <a:t>　</a:t>
            </a:r>
            <a:endParaRPr lang="en-US" altLang="ja-JP" sz="1400" dirty="0"/>
          </a:p>
          <a:p>
            <a:r>
              <a:rPr lang="ja-JP" altLang="en-US" sz="1400" dirty="0"/>
              <a:t>　また，福祉保険制度についての</a:t>
            </a:r>
            <a:r>
              <a:rPr lang="ja-JP" altLang="ja-JP" sz="1400" dirty="0"/>
              <a:t>お問い合わせ</a:t>
            </a:r>
            <a:r>
              <a:rPr lang="ja-JP" altLang="en-US" sz="1400" dirty="0"/>
              <a:t>先は，</a:t>
            </a:r>
            <a:endParaRPr lang="en-US" altLang="ja-JP" sz="1400" dirty="0"/>
          </a:p>
          <a:p>
            <a:r>
              <a:rPr lang="ja-JP" altLang="en-US" sz="1400" dirty="0"/>
              <a:t>　制度内容全般，登録内容の変更等は，公立学校共済組合 福祉保険制度担当，</a:t>
            </a:r>
            <a:endParaRPr lang="en-US" altLang="ja-JP" sz="1400" dirty="0"/>
          </a:p>
          <a:p>
            <a:r>
              <a:rPr lang="ja-JP" altLang="en-US" sz="1400" dirty="0"/>
              <a:t>　給付金の請求は，請求相談センターとなっています。お困りのことなどありましたらこの表の電話番号に電話してください。</a:t>
            </a:r>
            <a:endParaRPr lang="ja-JP" altLang="ja-JP" sz="1400" dirty="0"/>
          </a:p>
          <a:p>
            <a:endParaRPr lang="en-US" altLang="ja-JP" sz="1400" dirty="0"/>
          </a:p>
        </p:txBody>
      </p:sp>
      <p:sp>
        <p:nvSpPr>
          <p:cNvPr id="4" name="スライド番号プレースホルダー 3"/>
          <p:cNvSpPr>
            <a:spLocks noGrp="1"/>
          </p:cNvSpPr>
          <p:nvPr>
            <p:ph type="sldNum" sz="quarter" idx="10"/>
          </p:nvPr>
        </p:nvSpPr>
        <p:spPr/>
        <p:txBody>
          <a:bodyPr/>
          <a:lstStyle/>
          <a:p>
            <a:fld id="{B3CEFEDD-5360-4D9B-B6FE-7CCAC747A136}" type="slidenum">
              <a:rPr lang="en-US" altLang="ja-JP" smtClean="0"/>
              <a:pPr/>
              <a:t>6</a:t>
            </a:fld>
            <a:endParaRPr lang="en-US" altLang="ja-JP"/>
          </a:p>
        </p:txBody>
      </p:sp>
    </p:spTree>
    <p:extLst>
      <p:ext uri="{BB962C8B-B14F-4D97-AF65-F5344CB8AC3E}">
        <p14:creationId xmlns:p14="http://schemas.microsoft.com/office/powerpoint/2010/main" val="3475895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221119" y="5056745"/>
            <a:ext cx="6240570" cy="4661574"/>
          </a:xfrm>
        </p:spPr>
        <p:txBody>
          <a:bodyPr/>
          <a:lstStyle/>
          <a:p>
            <a:r>
              <a:rPr lang="ja-JP" altLang="en-US" sz="1400" dirty="0"/>
              <a:t>　</a:t>
            </a:r>
            <a:r>
              <a:rPr lang="ja-JP" altLang="ja-JP" sz="1400" dirty="0"/>
              <a:t>続いて</a:t>
            </a:r>
            <a:r>
              <a:rPr lang="ja-JP" altLang="en-US" sz="1400" dirty="0"/>
              <a:t>「</a:t>
            </a:r>
            <a:r>
              <a:rPr lang="ja-JP" altLang="ja-JP" sz="1400" dirty="0"/>
              <a:t>４アイリスプラン」についてです。</a:t>
            </a:r>
          </a:p>
          <a:p>
            <a:r>
              <a:rPr lang="ja-JP" altLang="en-US" sz="1400" dirty="0"/>
              <a:t>　アイリスプランの「</a:t>
            </a:r>
            <a:r>
              <a:rPr lang="ja-JP" altLang="ja-JP" sz="1400" dirty="0"/>
              <a:t>年金コース</a:t>
            </a:r>
            <a:r>
              <a:rPr lang="ja-JP" altLang="en-US" sz="1400" dirty="0"/>
              <a:t>」</a:t>
            </a:r>
            <a:r>
              <a:rPr lang="ja-JP" altLang="ja-JP" sz="1400" dirty="0"/>
              <a:t>は，退職と同時に脱退となります。</a:t>
            </a:r>
            <a:endParaRPr lang="en-US" altLang="ja-JP" sz="1400" dirty="0"/>
          </a:p>
          <a:p>
            <a:r>
              <a:rPr lang="ja-JP" altLang="en-US" sz="1400" dirty="0"/>
              <a:t>　年度末時点で満</a:t>
            </a:r>
            <a:r>
              <a:rPr lang="en-US" altLang="ja-JP" sz="1400" dirty="0"/>
              <a:t>60</a:t>
            </a:r>
            <a:r>
              <a:rPr lang="ja-JP" altLang="en-US" sz="1400" dirty="0"/>
              <a:t>歳以上の退職予定者</a:t>
            </a:r>
            <a:r>
              <a:rPr lang="ja-JP" altLang="ja-JP" sz="1400" dirty="0"/>
              <a:t>の方</a:t>
            </a:r>
            <a:r>
              <a:rPr lang="ja-JP" altLang="en-US" sz="1400" dirty="0"/>
              <a:t>に</a:t>
            </a:r>
            <a:r>
              <a:rPr lang="ja-JP" altLang="ja-JP" sz="1400" dirty="0"/>
              <a:t>は</a:t>
            </a:r>
            <a:r>
              <a:rPr lang="ja-JP" altLang="en-US" sz="1400" dirty="0"/>
              <a:t>，令和４年</a:t>
            </a:r>
            <a:r>
              <a:rPr lang="en-US" altLang="ja-JP" sz="1400" dirty="0"/>
              <a:t>12</a:t>
            </a:r>
            <a:r>
              <a:rPr lang="ja-JP" altLang="en-US" sz="1400" dirty="0"/>
              <a:t>月末頃に，教職員生涯福祉財団サービスセンターから退職後の取扱いについての案内が送付されていますので，御確認の上，手続を行ってください。</a:t>
            </a:r>
            <a:endParaRPr lang="en-US" altLang="ja-JP" sz="1400" dirty="0"/>
          </a:p>
          <a:p>
            <a:r>
              <a:rPr lang="ja-JP" altLang="en-US" sz="1400" dirty="0"/>
              <a:t>　また，年度末時点で満</a:t>
            </a:r>
            <a:r>
              <a:rPr lang="en-US" altLang="ja-JP" sz="1400" dirty="0"/>
              <a:t>60</a:t>
            </a:r>
            <a:r>
              <a:rPr lang="ja-JP" altLang="en-US" sz="1400" dirty="0"/>
              <a:t>歳未満の退職予定者の方は，教職員生涯福祉財団サービスセンターに連絡してください。脱退手続に関する書類を送付しますので，加入期間中に積み立てた積立金の受け取り手続をお願いします。</a:t>
            </a:r>
            <a:endParaRPr lang="ja-JP" altLang="ja-JP" sz="1400" dirty="0"/>
          </a:p>
          <a:p>
            <a:endParaRPr lang="en-US" altLang="ja-JP" sz="1400" dirty="0"/>
          </a:p>
        </p:txBody>
      </p:sp>
      <p:sp>
        <p:nvSpPr>
          <p:cNvPr id="4" name="スライド番号プレースホルダー 3"/>
          <p:cNvSpPr>
            <a:spLocks noGrp="1"/>
          </p:cNvSpPr>
          <p:nvPr>
            <p:ph type="sldNum" sz="quarter" idx="10"/>
          </p:nvPr>
        </p:nvSpPr>
        <p:spPr/>
        <p:txBody>
          <a:bodyPr/>
          <a:lstStyle/>
          <a:p>
            <a:fld id="{B3CEFEDD-5360-4D9B-B6FE-7CCAC747A136}" type="slidenum">
              <a:rPr lang="en-US" altLang="ja-JP" smtClean="0"/>
              <a:pPr/>
              <a:t>7</a:t>
            </a:fld>
            <a:endParaRPr lang="en-US" altLang="ja-JP"/>
          </a:p>
        </p:txBody>
      </p:sp>
    </p:spTree>
    <p:extLst>
      <p:ext uri="{BB962C8B-B14F-4D97-AF65-F5344CB8AC3E}">
        <p14:creationId xmlns:p14="http://schemas.microsoft.com/office/powerpoint/2010/main" val="3590341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221119" y="5056745"/>
            <a:ext cx="6240570" cy="4661574"/>
          </a:xfrm>
        </p:spPr>
        <p:txBody>
          <a:bodyPr/>
          <a:lstStyle/>
          <a:p>
            <a:r>
              <a:rPr lang="ja-JP" altLang="en-US" sz="1400" dirty="0"/>
              <a:t>　アイリスプランの「医療・日常事故コース」は，退職時の手続は不要となっています。</a:t>
            </a:r>
            <a:endParaRPr lang="en-US" altLang="ja-JP" sz="1400" dirty="0"/>
          </a:p>
          <a:p>
            <a:r>
              <a:rPr lang="en-US" altLang="ja-JP" sz="1400" dirty="0"/>
              <a:t>  </a:t>
            </a:r>
            <a:r>
              <a:rPr lang="ja-JP" altLang="en-US" sz="1400" dirty="0"/>
              <a:t>また，医療入院コースは退職後</a:t>
            </a:r>
            <a:r>
              <a:rPr lang="en-US" altLang="ja-JP" sz="1400" dirty="0"/>
              <a:t>90</a:t>
            </a:r>
            <a:r>
              <a:rPr lang="ja-JP" altLang="en-US" sz="1400" dirty="0"/>
              <a:t>歳まで更新可能ですが，</a:t>
            </a:r>
            <a:r>
              <a:rPr lang="en-US" altLang="ja-JP" sz="1400" dirty="0"/>
              <a:t>66</a:t>
            </a:r>
            <a:r>
              <a:rPr lang="ja-JP" altLang="en-US" sz="1400" dirty="0"/>
              <a:t>歳から掛金の額が変わります。</a:t>
            </a:r>
            <a:endParaRPr lang="en-US" altLang="ja-JP" sz="1400" dirty="0"/>
          </a:p>
          <a:p>
            <a:r>
              <a:rPr lang="ja-JP" altLang="en-US" sz="1400" dirty="0"/>
              <a:t>　一方で，日常事故補償コースは年齢による掛金の変更もなく，一生涯継続することができます。</a:t>
            </a:r>
            <a:endParaRPr lang="en-US" altLang="ja-JP" sz="1400" dirty="0"/>
          </a:p>
          <a:p>
            <a:r>
              <a:rPr lang="ja-JP" altLang="en-US" sz="1400" dirty="0"/>
              <a:t>　更新については，毎年</a:t>
            </a:r>
            <a:r>
              <a:rPr lang="en-US" altLang="ja-JP" sz="1400" dirty="0"/>
              <a:t>10</a:t>
            </a:r>
            <a:r>
              <a:rPr lang="ja-JP" altLang="en-US" sz="1400" dirty="0"/>
              <a:t>月下旬に「満期のお知らせ」が送付されますので，内容の変更や次年度の継続を希望されない場合には</a:t>
            </a:r>
            <a:r>
              <a:rPr lang="ja-JP" altLang="ja-JP" sz="1400" dirty="0"/>
              <a:t>同封</a:t>
            </a:r>
            <a:r>
              <a:rPr lang="ja-JP" altLang="en-US" sz="1400" dirty="0"/>
              <a:t>の</a:t>
            </a:r>
            <a:r>
              <a:rPr lang="ja-JP" altLang="ja-JP" sz="1400" dirty="0"/>
              <a:t>「契約変更届」</a:t>
            </a:r>
            <a:r>
              <a:rPr lang="ja-JP" altLang="en-US" sz="1400" dirty="0"/>
              <a:t>に記入し，</a:t>
            </a:r>
            <a:r>
              <a:rPr lang="en-US" altLang="ja-JP" sz="1400" dirty="0"/>
              <a:t>11</a:t>
            </a:r>
            <a:r>
              <a:rPr lang="ja-JP" altLang="en-US" sz="1400" dirty="0"/>
              <a:t>月中旬までに，教職員生涯福祉財団サービスセンターに送付してください。</a:t>
            </a:r>
            <a:endParaRPr lang="en-US" altLang="ja-JP" sz="1400" dirty="0"/>
          </a:p>
          <a:p>
            <a:r>
              <a:rPr lang="ja-JP" altLang="en-US" sz="1400" dirty="0"/>
              <a:t>　また，年度途中で解約を希望される場合は，「満期のお知らせ」を待たずに，教職員生涯福祉財団サービスセンターに電話で連絡してください。</a:t>
            </a:r>
            <a:endParaRPr lang="en-US" altLang="ja-JP" sz="1400" dirty="0"/>
          </a:p>
        </p:txBody>
      </p:sp>
      <p:sp>
        <p:nvSpPr>
          <p:cNvPr id="4" name="スライド番号プレースホルダー 3"/>
          <p:cNvSpPr>
            <a:spLocks noGrp="1"/>
          </p:cNvSpPr>
          <p:nvPr>
            <p:ph type="sldNum" sz="quarter" idx="10"/>
          </p:nvPr>
        </p:nvSpPr>
        <p:spPr/>
        <p:txBody>
          <a:bodyPr/>
          <a:lstStyle/>
          <a:p>
            <a:fld id="{B3CEFEDD-5360-4D9B-B6FE-7CCAC747A136}" type="slidenum">
              <a:rPr lang="en-US" altLang="ja-JP" smtClean="0"/>
              <a:pPr/>
              <a:t>8</a:t>
            </a:fld>
            <a:endParaRPr lang="en-US" altLang="ja-JP"/>
          </a:p>
        </p:txBody>
      </p:sp>
    </p:spTree>
    <p:extLst>
      <p:ext uri="{BB962C8B-B14F-4D97-AF65-F5344CB8AC3E}">
        <p14:creationId xmlns:p14="http://schemas.microsoft.com/office/powerpoint/2010/main" val="1192905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221119" y="5056745"/>
            <a:ext cx="6240570" cy="4661574"/>
          </a:xfrm>
        </p:spPr>
        <p:txBody>
          <a:bodyPr/>
          <a:lstStyle/>
          <a:p>
            <a:r>
              <a:rPr lang="ja-JP" altLang="en-US" sz="1400" dirty="0"/>
              <a:t>次に，アイリスプランの「介護コース」についてですが，こちらも退職時の手続は不要となっています。</a:t>
            </a:r>
            <a:endParaRPr lang="en-US" altLang="ja-JP" sz="1400" dirty="0"/>
          </a:p>
          <a:p>
            <a:r>
              <a:rPr lang="ja-JP" altLang="en-US" sz="1400" dirty="0"/>
              <a:t>年度の途中で解約される場合は，株式会社一ツ橋サービスに連絡して</a:t>
            </a:r>
            <a:r>
              <a:rPr lang="ja-JP" altLang="ja-JP" sz="1400" dirty="0"/>
              <a:t>ください。</a:t>
            </a:r>
            <a:endParaRPr lang="en-US" altLang="ja-JP" sz="1400" dirty="0"/>
          </a:p>
          <a:p>
            <a:endParaRPr lang="en-US" altLang="ja-JP" sz="1400" dirty="0"/>
          </a:p>
          <a:p>
            <a:r>
              <a:rPr lang="ja-JP" altLang="en-US" sz="1400" dirty="0"/>
              <a:t>アイリスプランに関するお問い合わせ先についてまとめますと，</a:t>
            </a:r>
            <a:endParaRPr lang="en-US" altLang="ja-JP" sz="1400" dirty="0"/>
          </a:p>
          <a:p>
            <a:r>
              <a:rPr lang="ja-JP" altLang="en-US" sz="1400" dirty="0"/>
              <a:t>「年金コース」「医療・日常事故コース」は教職員生涯福祉財団サービスセンター，「介護保障コース」は株式会社一ツ橋サービスとなります。</a:t>
            </a:r>
            <a:endParaRPr lang="en-US" altLang="ja-JP" sz="1400" dirty="0"/>
          </a:p>
          <a:p>
            <a:endParaRPr lang="en-US" altLang="ja-JP" sz="1400" dirty="0"/>
          </a:p>
          <a:p>
            <a:r>
              <a:rPr lang="ja-JP" altLang="en-US" sz="1400" dirty="0"/>
              <a:t>　</a:t>
            </a:r>
            <a:endParaRPr lang="en-US" altLang="ja-JP" sz="1400" dirty="0"/>
          </a:p>
          <a:p>
            <a:r>
              <a:rPr lang="ja-JP" altLang="en-US" sz="1400" dirty="0"/>
              <a:t>　</a:t>
            </a:r>
            <a:endParaRPr lang="en-US" altLang="ja-JP" sz="1400" dirty="0"/>
          </a:p>
          <a:p>
            <a:r>
              <a:rPr lang="ja-JP" altLang="en-US" sz="1400" dirty="0"/>
              <a:t>　</a:t>
            </a:r>
            <a:endParaRPr lang="en-US" altLang="ja-JP" sz="1400" dirty="0"/>
          </a:p>
        </p:txBody>
      </p:sp>
      <p:sp>
        <p:nvSpPr>
          <p:cNvPr id="4" name="スライド番号プレースホルダー 3"/>
          <p:cNvSpPr>
            <a:spLocks noGrp="1"/>
          </p:cNvSpPr>
          <p:nvPr>
            <p:ph type="sldNum" sz="quarter" idx="10"/>
          </p:nvPr>
        </p:nvSpPr>
        <p:spPr/>
        <p:txBody>
          <a:bodyPr/>
          <a:lstStyle/>
          <a:p>
            <a:fld id="{B3CEFEDD-5360-4D9B-B6FE-7CCAC747A136}" type="slidenum">
              <a:rPr lang="en-US" altLang="ja-JP" smtClean="0"/>
              <a:pPr/>
              <a:t>9</a:t>
            </a:fld>
            <a:endParaRPr lang="en-US" altLang="ja-JP"/>
          </a:p>
        </p:txBody>
      </p:sp>
    </p:spTree>
    <p:extLst>
      <p:ext uri="{BB962C8B-B14F-4D97-AF65-F5344CB8AC3E}">
        <p14:creationId xmlns:p14="http://schemas.microsoft.com/office/powerpoint/2010/main" val="4003771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832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9541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01435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15407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2752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46593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5"/>
            <a:ext cx="493776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5446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27704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764DE79-268F-4C1A-8933-263129D2AF90}" type="datetimeFigureOut">
              <a:rPr lang="en-US" smtClean="0"/>
              <a:t>1/16/2023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99568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764DE79-268F-4C1A-8933-263129D2AF90}" type="datetimeFigureOut">
              <a:rPr lang="en-US" smtClean="0"/>
              <a:t>1/16/2023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959203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29851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764DE79-268F-4C1A-8933-263129D2AF90}" type="datetimeFigureOut">
              <a:rPr lang="en-US" smtClean="0"/>
              <a:t>1/16/2023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8F63A3B-78C7-47BE-AE5E-E10140E04643}"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93452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1.png"/><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981200" y="1988839"/>
            <a:ext cx="8229600" cy="4092783"/>
          </a:xfrm>
        </p:spPr>
        <p:txBody>
          <a:bodyPr>
            <a:normAutofit fontScale="92500" lnSpcReduction="10000"/>
          </a:bodyPr>
          <a:lstStyle/>
          <a:p>
            <a:pPr>
              <a:lnSpc>
                <a:spcPct val="120000"/>
              </a:lnSpc>
              <a:spcBef>
                <a:spcPts val="1800"/>
              </a:spcBef>
              <a:buNone/>
            </a:pPr>
            <a:r>
              <a:rPr lang="ja-JP" altLang="en-US" sz="2800" dirty="0">
                <a:solidFill>
                  <a:schemeClr val="accent1">
                    <a:lumMod val="50000"/>
                  </a:schemeClr>
                </a:solidFill>
                <a:latin typeface="+mn-ea"/>
              </a:rPr>
              <a:t>１　貸付金の未償還金の取扱い</a:t>
            </a:r>
          </a:p>
          <a:p>
            <a:pPr>
              <a:lnSpc>
                <a:spcPct val="120000"/>
              </a:lnSpc>
              <a:spcBef>
                <a:spcPts val="1800"/>
              </a:spcBef>
              <a:buNone/>
            </a:pPr>
            <a:r>
              <a:rPr lang="ja-JP" altLang="en-US" sz="2800" dirty="0">
                <a:solidFill>
                  <a:schemeClr val="accent1">
                    <a:lumMod val="50000"/>
                  </a:schemeClr>
                </a:solidFill>
                <a:latin typeface="+mn-ea"/>
              </a:rPr>
              <a:t>２　住宅貸付け及び教育貸付けの団信制度の取扱い</a:t>
            </a:r>
          </a:p>
          <a:p>
            <a:pPr>
              <a:lnSpc>
                <a:spcPct val="120000"/>
              </a:lnSpc>
              <a:spcBef>
                <a:spcPts val="1800"/>
              </a:spcBef>
              <a:buNone/>
            </a:pPr>
            <a:r>
              <a:rPr lang="ja-JP" altLang="en-US" sz="2800" dirty="0">
                <a:solidFill>
                  <a:schemeClr val="accent1">
                    <a:lumMod val="50000"/>
                  </a:schemeClr>
                </a:solidFill>
                <a:latin typeface="+mn-ea"/>
              </a:rPr>
              <a:t>３　福祉保険制度の取扱い</a:t>
            </a:r>
            <a:endParaRPr lang="en-US" altLang="ja-JP" sz="2800" dirty="0">
              <a:solidFill>
                <a:schemeClr val="accent1">
                  <a:lumMod val="50000"/>
                </a:schemeClr>
              </a:solidFill>
              <a:latin typeface="+mn-ea"/>
            </a:endParaRPr>
          </a:p>
          <a:p>
            <a:pPr>
              <a:lnSpc>
                <a:spcPct val="120000"/>
              </a:lnSpc>
              <a:spcBef>
                <a:spcPts val="1800"/>
              </a:spcBef>
              <a:buNone/>
            </a:pPr>
            <a:r>
              <a:rPr lang="ja-JP" altLang="en-US" sz="2800" dirty="0">
                <a:solidFill>
                  <a:schemeClr val="accent1">
                    <a:lumMod val="50000"/>
                  </a:schemeClr>
                </a:solidFill>
                <a:latin typeface="+mn-ea"/>
              </a:rPr>
              <a:t>４　アイリスプランの取扱い</a:t>
            </a:r>
            <a:endParaRPr lang="en-US" altLang="ja-JP" sz="2800" dirty="0">
              <a:solidFill>
                <a:schemeClr val="accent1">
                  <a:lumMod val="50000"/>
                </a:schemeClr>
              </a:solidFill>
              <a:latin typeface="+mn-ea"/>
            </a:endParaRPr>
          </a:p>
          <a:p>
            <a:pPr>
              <a:lnSpc>
                <a:spcPct val="120000"/>
              </a:lnSpc>
              <a:spcBef>
                <a:spcPts val="1800"/>
              </a:spcBef>
              <a:buNone/>
            </a:pPr>
            <a:r>
              <a:rPr lang="ja-JP" altLang="en-US" sz="2800" dirty="0">
                <a:solidFill>
                  <a:schemeClr val="accent1">
                    <a:lumMod val="50000"/>
                  </a:schemeClr>
                </a:solidFill>
                <a:latin typeface="+mn-ea"/>
              </a:rPr>
              <a:t>５　財形貯蓄の取扱い</a:t>
            </a:r>
            <a:endParaRPr lang="en-US" altLang="ja-JP" sz="2800" dirty="0">
              <a:solidFill>
                <a:schemeClr val="accent1">
                  <a:lumMod val="50000"/>
                </a:schemeClr>
              </a:solidFill>
              <a:latin typeface="+mn-ea"/>
            </a:endParaRPr>
          </a:p>
          <a:p>
            <a:pPr>
              <a:lnSpc>
                <a:spcPct val="120000"/>
              </a:lnSpc>
              <a:spcBef>
                <a:spcPts val="1800"/>
              </a:spcBef>
              <a:buNone/>
            </a:pPr>
            <a:r>
              <a:rPr lang="ja-JP" altLang="en-US" sz="2800" dirty="0">
                <a:solidFill>
                  <a:schemeClr val="accent1">
                    <a:lumMod val="50000"/>
                  </a:schemeClr>
                </a:solidFill>
                <a:latin typeface="+mn-ea"/>
              </a:rPr>
              <a:t>６　個人型確定拠出年金（</a:t>
            </a:r>
            <a:r>
              <a:rPr lang="en-US" altLang="ja-JP" sz="2800" dirty="0" err="1">
                <a:solidFill>
                  <a:schemeClr val="accent1">
                    <a:lumMod val="50000"/>
                  </a:schemeClr>
                </a:solidFill>
                <a:latin typeface="+mn-ea"/>
              </a:rPr>
              <a:t>iDeCo</a:t>
            </a:r>
            <a:r>
              <a:rPr lang="ja-JP" altLang="en-US" sz="2800" dirty="0">
                <a:solidFill>
                  <a:schemeClr val="accent1">
                    <a:lumMod val="50000"/>
                  </a:schemeClr>
                </a:solidFill>
                <a:latin typeface="+mn-ea"/>
              </a:rPr>
              <a:t>）の取扱い</a:t>
            </a:r>
          </a:p>
        </p:txBody>
      </p:sp>
      <p:sp>
        <p:nvSpPr>
          <p:cNvPr id="4" name="スライド番号プレースホルダー 3"/>
          <p:cNvSpPr>
            <a:spLocks noGrp="1"/>
          </p:cNvSpPr>
          <p:nvPr>
            <p:ph type="sldNum" sz="quarter" idx="12"/>
          </p:nvPr>
        </p:nvSpPr>
        <p:spPr/>
        <p:txBody>
          <a:bodyPr/>
          <a:lstStyle/>
          <a:p>
            <a:fld id="{6CCFD2E8-DE03-4C84-8222-C88459698FBE}" type="slidenum">
              <a:rPr lang="en-US" altLang="ja-JP" smtClean="0"/>
              <a:pPr/>
              <a:t>1</a:t>
            </a:fld>
            <a:endParaRPr lang="en-US" altLang="ja-JP"/>
          </a:p>
        </p:txBody>
      </p:sp>
      <p:sp>
        <p:nvSpPr>
          <p:cNvPr id="5" name="タイトル 1"/>
          <p:cNvSpPr txBox="1">
            <a:spLocks/>
          </p:cNvSpPr>
          <p:nvPr/>
        </p:nvSpPr>
        <p:spPr>
          <a:xfrm>
            <a:off x="1517452" y="586656"/>
            <a:ext cx="8009334" cy="10801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dirty="0"/>
              <a:t>その他の手続</a:t>
            </a:r>
          </a:p>
        </p:txBody>
      </p:sp>
      <p:pic>
        <p:nvPicPr>
          <p:cNvPr id="2" name="オーディオ 1">
            <a:hlinkClick r:id="" action="ppaction://media"/>
            <a:extLst>
              <a:ext uri="{FF2B5EF4-FFF2-40B4-BE49-F238E27FC236}">
                <a16:creationId xmlns:a16="http://schemas.microsoft.com/office/drawing/2014/main" xmlns="" id="{5953C93E-B727-475F-9AE4-1C45C119699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245414419"/>
      </p:ext>
    </p:extLst>
  </p:cSld>
  <p:clrMapOvr>
    <a:masterClrMapping/>
  </p:clrMapOvr>
  <mc:AlternateContent xmlns:mc="http://schemas.openxmlformats.org/markup-compatibility/2006" xmlns:p14="http://schemas.microsoft.com/office/powerpoint/2010/main">
    <mc:Choice Requires="p14">
      <p:transition spd="slow" p14:dur="2000" advTm="19773"/>
    </mc:Choice>
    <mc:Fallback xmlns="">
      <p:transition spd="slow" advTm="197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79" y="286603"/>
            <a:ext cx="10999217" cy="1450757"/>
          </a:xfrm>
        </p:spPr>
        <p:txBody>
          <a:bodyPr>
            <a:normAutofit/>
          </a:bodyPr>
          <a:lstStyle/>
          <a:p>
            <a:pPr algn="l"/>
            <a:r>
              <a:rPr lang="ja-JP" altLang="en-US" dirty="0"/>
              <a:t>５</a:t>
            </a:r>
            <a:r>
              <a:rPr kumimoji="1" lang="ja-JP" altLang="en-US" dirty="0"/>
              <a:t>　財形貯蓄の取扱い</a:t>
            </a:r>
            <a:r>
              <a:rPr kumimoji="1" lang="en-US" altLang="ja-JP" dirty="0"/>
              <a:t/>
            </a:r>
            <a:br>
              <a:rPr kumimoji="1" lang="en-US" altLang="ja-JP" dirty="0"/>
            </a:br>
            <a:r>
              <a:rPr kumimoji="1" lang="ja-JP" altLang="en-US" dirty="0"/>
              <a:t>６</a:t>
            </a:r>
            <a:r>
              <a:rPr lang="ja-JP" altLang="en-US" dirty="0"/>
              <a:t>　個人型確定拠出年金（</a:t>
            </a:r>
            <a:r>
              <a:rPr lang="en-US" altLang="ja-JP" dirty="0" err="1"/>
              <a:t>iDeCo</a:t>
            </a:r>
            <a:r>
              <a:rPr lang="ja-JP" altLang="en-US" dirty="0"/>
              <a:t>）の取扱い</a:t>
            </a:r>
            <a:endParaRPr kumimoji="1" lang="ja-JP" altLang="en-US" dirty="0"/>
          </a:p>
        </p:txBody>
      </p:sp>
      <p:sp>
        <p:nvSpPr>
          <p:cNvPr id="3" name="コンテンツ プレースホルダー 2"/>
          <p:cNvSpPr>
            <a:spLocks noGrp="1"/>
          </p:cNvSpPr>
          <p:nvPr>
            <p:ph idx="1"/>
          </p:nvPr>
        </p:nvSpPr>
        <p:spPr>
          <a:xfrm>
            <a:off x="1466490" y="1820173"/>
            <a:ext cx="10105024" cy="4442603"/>
          </a:xfrm>
        </p:spPr>
        <p:txBody>
          <a:bodyPr>
            <a:normAutofit fontScale="92500" lnSpcReduction="10000"/>
          </a:bodyPr>
          <a:lstStyle/>
          <a:p>
            <a:r>
              <a:rPr lang="ja-JP" altLang="en-US" sz="2800" b="1" dirty="0">
                <a:solidFill>
                  <a:schemeClr val="tx1"/>
                </a:solidFill>
                <a:latin typeface="+mn-ea"/>
              </a:rPr>
              <a:t>●現在，</a:t>
            </a:r>
            <a:r>
              <a:rPr lang="ja-JP" altLang="en-US" sz="2800" b="1" dirty="0">
                <a:solidFill>
                  <a:srgbClr val="FF0000"/>
                </a:solidFill>
                <a:latin typeface="+mn-ea"/>
              </a:rPr>
              <a:t>財形貯蓄</a:t>
            </a:r>
            <a:r>
              <a:rPr lang="ja-JP" altLang="en-US" sz="2800" b="1" dirty="0">
                <a:solidFill>
                  <a:schemeClr val="tx1"/>
                </a:solidFill>
                <a:latin typeface="+mn-ea"/>
              </a:rPr>
              <a:t>をしている場合，退職後は</a:t>
            </a:r>
            <a:r>
              <a:rPr lang="ja-JP" altLang="en-US" sz="2800" b="1" dirty="0">
                <a:solidFill>
                  <a:srgbClr val="FF0000"/>
                </a:solidFill>
                <a:latin typeface="+mn-ea"/>
              </a:rPr>
              <a:t>自動的に積立が停止</a:t>
            </a:r>
            <a:endParaRPr lang="en-US" altLang="ja-JP" sz="2800" b="1" dirty="0">
              <a:solidFill>
                <a:srgbClr val="FF0000"/>
              </a:solidFill>
            </a:endParaRPr>
          </a:p>
          <a:p>
            <a:r>
              <a:rPr lang="ja-JP" altLang="en-US" sz="2800" b="1" dirty="0">
                <a:solidFill>
                  <a:schemeClr val="tx1"/>
                </a:solidFill>
              </a:rPr>
              <a:t>●退職後の手続については，契約している金融機関に確認すること</a:t>
            </a:r>
            <a:endParaRPr lang="en-US" altLang="ja-JP" sz="2800" b="1" dirty="0">
              <a:solidFill>
                <a:schemeClr val="tx1"/>
              </a:solidFill>
            </a:endParaRPr>
          </a:p>
          <a:p>
            <a:r>
              <a:rPr lang="ja-JP" altLang="en-US" sz="2800" b="1" dirty="0">
                <a:solidFill>
                  <a:schemeClr val="tx1"/>
                </a:solidFill>
              </a:rPr>
              <a:t>　 </a:t>
            </a:r>
            <a:endParaRPr lang="en-US" altLang="ja-JP" sz="2800" b="1" dirty="0">
              <a:solidFill>
                <a:schemeClr val="tx1"/>
              </a:solidFill>
            </a:endParaRPr>
          </a:p>
          <a:p>
            <a:r>
              <a:rPr lang="ja-JP" altLang="en-US" sz="2800" b="1" dirty="0">
                <a:solidFill>
                  <a:schemeClr val="tx1"/>
                </a:solidFill>
              </a:rPr>
              <a:t>●</a:t>
            </a:r>
            <a:r>
              <a:rPr lang="ja-JP" altLang="en-US" sz="2800" b="1" dirty="0">
                <a:solidFill>
                  <a:srgbClr val="FF0000"/>
                </a:solidFill>
              </a:rPr>
              <a:t>個人型確定拠出年金</a:t>
            </a:r>
            <a:r>
              <a:rPr lang="ja-JP" altLang="en-US" sz="2800" b="1" dirty="0">
                <a:solidFill>
                  <a:schemeClr val="tx1"/>
                </a:solidFill>
              </a:rPr>
              <a:t>に加入している場合，事業主が広島県教育</a:t>
            </a:r>
            <a:endParaRPr lang="en-US" altLang="ja-JP" sz="2800" b="1" dirty="0">
              <a:solidFill>
                <a:schemeClr val="tx1"/>
              </a:solidFill>
            </a:endParaRPr>
          </a:p>
          <a:p>
            <a:r>
              <a:rPr lang="ja-JP" altLang="en-US" sz="2800" b="1" dirty="0">
                <a:solidFill>
                  <a:schemeClr val="tx1"/>
                </a:solidFill>
              </a:rPr>
              <a:t>　 委員会教育長から変更となるため</a:t>
            </a:r>
            <a:r>
              <a:rPr lang="ja-JP" altLang="en-US" sz="2800" b="1" dirty="0">
                <a:solidFill>
                  <a:srgbClr val="FF0000"/>
                </a:solidFill>
              </a:rPr>
              <a:t>手続が必要</a:t>
            </a:r>
            <a:endParaRPr lang="en-US" altLang="ja-JP" sz="2800" b="1" dirty="0">
              <a:solidFill>
                <a:srgbClr val="FF0000"/>
              </a:solidFill>
            </a:endParaRPr>
          </a:p>
          <a:p>
            <a:pPr marL="0" indent="0">
              <a:buNone/>
            </a:pPr>
            <a:r>
              <a:rPr lang="ja-JP" altLang="en-US" sz="2800" b="1" dirty="0">
                <a:solidFill>
                  <a:schemeClr val="tx1"/>
                </a:solidFill>
              </a:rPr>
              <a:t>  ●退職後の手続については，契約している金融機関等に確認すること</a:t>
            </a:r>
            <a:endParaRPr lang="en-US" altLang="ja-JP" sz="2800" b="1" dirty="0">
              <a:solidFill>
                <a:schemeClr val="tx1"/>
              </a:solidFill>
            </a:endParaRPr>
          </a:p>
          <a:p>
            <a:r>
              <a:rPr lang="ja-JP" altLang="en-US" sz="2800" b="1" dirty="0">
                <a:solidFill>
                  <a:schemeClr val="tx1"/>
                </a:solidFill>
              </a:rPr>
              <a:t> ●ただし，再任用，会計年度任用職員等で，引き続き</a:t>
            </a:r>
            <a:r>
              <a:rPr lang="ja-JP" altLang="en-US" sz="2800" b="1" dirty="0">
                <a:solidFill>
                  <a:srgbClr val="FF0000"/>
                </a:solidFill>
              </a:rPr>
              <a:t>事業主が</a:t>
            </a:r>
            <a:endParaRPr lang="en-US" altLang="ja-JP" sz="2800" b="1" dirty="0">
              <a:solidFill>
                <a:srgbClr val="FF0000"/>
              </a:solidFill>
            </a:endParaRPr>
          </a:p>
          <a:p>
            <a:r>
              <a:rPr lang="en-US" altLang="ja-JP" sz="2800" b="1" dirty="0">
                <a:solidFill>
                  <a:srgbClr val="FF0000"/>
                </a:solidFill>
              </a:rPr>
              <a:t>     </a:t>
            </a:r>
            <a:r>
              <a:rPr lang="ja-JP" altLang="en-US" sz="2800" b="1" dirty="0">
                <a:solidFill>
                  <a:srgbClr val="FF0000"/>
                </a:solidFill>
              </a:rPr>
              <a:t>広島県教育委員会教育長</a:t>
            </a:r>
            <a:r>
              <a:rPr lang="ja-JP" altLang="en-US" sz="2800" b="1" dirty="0">
                <a:solidFill>
                  <a:schemeClr val="tx1"/>
                </a:solidFill>
              </a:rPr>
              <a:t>である場合は，手続は不要で，</a:t>
            </a:r>
            <a:endParaRPr lang="en-US" altLang="ja-JP" sz="2800" b="1" dirty="0">
              <a:solidFill>
                <a:schemeClr val="tx1"/>
              </a:solidFill>
            </a:endParaRPr>
          </a:p>
          <a:p>
            <a:r>
              <a:rPr lang="en-US" altLang="ja-JP" sz="2800" b="1" dirty="0">
                <a:solidFill>
                  <a:schemeClr val="tx1"/>
                </a:solidFill>
              </a:rPr>
              <a:t>     </a:t>
            </a:r>
            <a:r>
              <a:rPr lang="ja-JP" altLang="en-US" sz="2800" b="1">
                <a:solidFill>
                  <a:schemeClr val="tx1"/>
                </a:solidFill>
              </a:rPr>
              <a:t>引き続き</a:t>
            </a:r>
            <a:r>
              <a:rPr lang="ja-JP" altLang="en-US" sz="2800" b="1">
                <a:solidFill>
                  <a:srgbClr val="FF0000"/>
                </a:solidFill>
              </a:rPr>
              <a:t>積立てが可能</a:t>
            </a:r>
            <a:endParaRPr lang="en-US" altLang="ja-JP" sz="2800" b="1" dirty="0">
              <a:solidFill>
                <a:srgbClr val="FF0000"/>
              </a:solidFill>
            </a:endParaRPr>
          </a:p>
        </p:txBody>
      </p:sp>
      <p:sp>
        <p:nvSpPr>
          <p:cNvPr id="4" name="スライド番号プレースホルダー 3"/>
          <p:cNvSpPr>
            <a:spLocks noGrp="1"/>
          </p:cNvSpPr>
          <p:nvPr>
            <p:ph type="sldNum" sz="quarter" idx="12"/>
          </p:nvPr>
        </p:nvSpPr>
        <p:spPr/>
        <p:txBody>
          <a:bodyPr/>
          <a:lstStyle/>
          <a:p>
            <a:fld id="{6CCFD2E8-DE03-4C84-8222-C88459698FBE}" type="slidenum">
              <a:rPr lang="en-US" altLang="ja-JP" smtClean="0"/>
              <a:pPr/>
              <a:t>10</a:t>
            </a:fld>
            <a:endParaRPr lang="en-US" altLang="ja-JP"/>
          </a:p>
        </p:txBody>
      </p:sp>
      <p:pic>
        <p:nvPicPr>
          <p:cNvPr id="11" name="オーディオ 10">
            <a:hlinkClick r:id="" action="ppaction://media"/>
            <a:extLst>
              <a:ext uri="{FF2B5EF4-FFF2-40B4-BE49-F238E27FC236}">
                <a16:creationId xmlns:a16="http://schemas.microsoft.com/office/drawing/2014/main" xmlns="" id="{8454B4C2-9D6B-40A8-A1B0-0A79C289055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22749568"/>
      </p:ext>
    </p:extLst>
  </p:cSld>
  <p:clrMapOvr>
    <a:masterClrMapping/>
  </p:clrMapOvr>
  <mc:AlternateContent xmlns:mc="http://schemas.openxmlformats.org/markup-compatibility/2006" xmlns:p14="http://schemas.microsoft.com/office/powerpoint/2010/main">
    <mc:Choice Requires="p14">
      <p:transition spd="slow" p14:dur="2000" advTm="58714"/>
    </mc:Choice>
    <mc:Fallback xmlns="">
      <p:transition spd="slow" advTm="587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kumimoji="1" lang="ja-JP" altLang="en-US" dirty="0"/>
              <a:t>１　</a:t>
            </a:r>
            <a:r>
              <a:rPr lang="ja-JP" altLang="en-US" dirty="0"/>
              <a:t>貸付金の未償還の取扱い</a:t>
            </a:r>
            <a:endParaRPr kumimoji="1" lang="ja-JP" altLang="en-US" dirty="0"/>
          </a:p>
        </p:txBody>
      </p:sp>
      <p:sp>
        <p:nvSpPr>
          <p:cNvPr id="3" name="コンテンツ プレースホルダー 2"/>
          <p:cNvSpPr>
            <a:spLocks noGrp="1"/>
          </p:cNvSpPr>
          <p:nvPr>
            <p:ph idx="1"/>
          </p:nvPr>
        </p:nvSpPr>
        <p:spPr>
          <a:xfrm>
            <a:off x="1466491" y="1820173"/>
            <a:ext cx="9316528" cy="4442603"/>
          </a:xfrm>
        </p:spPr>
        <p:txBody>
          <a:bodyPr>
            <a:normAutofit/>
          </a:bodyPr>
          <a:lstStyle/>
          <a:p>
            <a:r>
              <a:rPr lang="ja-JP" altLang="en-US" sz="2800" b="1" dirty="0">
                <a:solidFill>
                  <a:schemeClr val="tx1"/>
                </a:solidFill>
                <a:latin typeface="+mn-ea"/>
              </a:rPr>
              <a:t>●退職時に貸付金の未償還元金がある場合は，</a:t>
            </a:r>
            <a:r>
              <a:rPr lang="ja-JP" altLang="en-US" sz="2800" b="1" dirty="0">
                <a:solidFill>
                  <a:srgbClr val="FF0000"/>
                </a:solidFill>
                <a:latin typeface="+mn-ea"/>
              </a:rPr>
              <a:t>退職手当</a:t>
            </a:r>
            <a:endParaRPr lang="en-US" altLang="ja-JP" sz="2800" b="1" dirty="0">
              <a:solidFill>
                <a:srgbClr val="FF0000"/>
              </a:solidFill>
              <a:latin typeface="+mn-ea"/>
            </a:endParaRPr>
          </a:p>
          <a:p>
            <a:r>
              <a:rPr lang="en-US" altLang="ja-JP" sz="2800" b="1" dirty="0">
                <a:solidFill>
                  <a:srgbClr val="FF0000"/>
                </a:solidFill>
                <a:latin typeface="+mn-ea"/>
              </a:rPr>
              <a:t>   </a:t>
            </a:r>
            <a:r>
              <a:rPr lang="ja-JP" altLang="en-US" sz="2800" b="1" dirty="0">
                <a:solidFill>
                  <a:srgbClr val="FF0000"/>
                </a:solidFill>
                <a:latin typeface="+mn-ea"/>
              </a:rPr>
              <a:t>から未償還の元利金に相当する額を控除</a:t>
            </a:r>
            <a:r>
              <a:rPr lang="ja-JP" altLang="en-US" sz="2800" b="1" dirty="0">
                <a:solidFill>
                  <a:schemeClr val="tx1"/>
                </a:solidFill>
                <a:latin typeface="+mn-ea"/>
              </a:rPr>
              <a:t>する。</a:t>
            </a:r>
            <a:endParaRPr lang="en-US" altLang="ja-JP" sz="2800" b="1" dirty="0">
              <a:solidFill>
                <a:schemeClr val="tx1"/>
              </a:solidFill>
            </a:endParaRPr>
          </a:p>
          <a:p>
            <a:endParaRPr lang="en-US" altLang="ja-JP" sz="2800" b="1" dirty="0">
              <a:solidFill>
                <a:schemeClr val="tx1"/>
              </a:solidFill>
            </a:endParaRPr>
          </a:p>
          <a:p>
            <a:r>
              <a:rPr lang="ja-JP" altLang="en-US" sz="2800" b="1" dirty="0">
                <a:solidFill>
                  <a:schemeClr val="tx1"/>
                </a:solidFill>
              </a:rPr>
              <a:t>●控除しても不足が生じるときは，振込依頼書を送付する</a:t>
            </a:r>
            <a:endParaRPr lang="en-US" altLang="ja-JP" sz="2800" b="1" dirty="0">
              <a:solidFill>
                <a:schemeClr val="tx1"/>
              </a:solidFill>
            </a:endParaRPr>
          </a:p>
          <a:p>
            <a:r>
              <a:rPr lang="en-US" altLang="ja-JP" sz="2800" b="1" dirty="0">
                <a:solidFill>
                  <a:schemeClr val="tx1"/>
                </a:solidFill>
              </a:rPr>
              <a:t>    </a:t>
            </a:r>
            <a:r>
              <a:rPr lang="ja-JP" altLang="en-US" sz="2800" b="1" dirty="0">
                <a:solidFill>
                  <a:schemeClr val="tx1"/>
                </a:solidFill>
              </a:rPr>
              <a:t>ので，期日までに払い込むこと。</a:t>
            </a:r>
            <a:endParaRPr lang="en-US" altLang="ja-JP" sz="2800" b="1" dirty="0">
              <a:solidFill>
                <a:schemeClr val="tx1"/>
              </a:solidFill>
            </a:endParaRPr>
          </a:p>
          <a:p>
            <a:pPr marL="0" indent="0">
              <a:buNone/>
            </a:pPr>
            <a:endParaRPr lang="ja-JP" altLang="ja-JP" sz="2800" dirty="0">
              <a:solidFill>
                <a:schemeClr val="tx1"/>
              </a:solidFill>
            </a:endParaRP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6CCFD2E8-DE03-4C84-8222-C88459698FBE}" type="slidenum">
              <a:rPr lang="en-US" altLang="ja-JP" smtClean="0"/>
              <a:pPr/>
              <a:t>2</a:t>
            </a:fld>
            <a:endParaRPr lang="en-US" altLang="ja-JP"/>
          </a:p>
        </p:txBody>
      </p:sp>
      <p:pic>
        <p:nvPicPr>
          <p:cNvPr id="5" name="オーディオ 4">
            <a:hlinkClick r:id="" action="ppaction://media"/>
            <a:extLst>
              <a:ext uri="{FF2B5EF4-FFF2-40B4-BE49-F238E27FC236}">
                <a16:creationId xmlns:a16="http://schemas.microsoft.com/office/drawing/2014/main" xmlns="" id="{23733956-3D45-4AA3-9CE4-5047EC37D2F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759617961"/>
      </p:ext>
    </p:extLst>
  </p:cSld>
  <p:clrMapOvr>
    <a:masterClrMapping/>
  </p:clrMapOvr>
  <mc:AlternateContent xmlns:mc="http://schemas.openxmlformats.org/markup-compatibility/2006" xmlns:p14="http://schemas.microsoft.com/office/powerpoint/2010/main">
    <mc:Choice Requires="p14">
      <p:transition spd="slow" p14:dur="2000" advTm="31208"/>
    </mc:Choice>
    <mc:Fallback xmlns="">
      <p:transition spd="slow" advTm="312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3"/>
            <a:ext cx="9866894" cy="1450757"/>
          </a:xfrm>
        </p:spPr>
        <p:txBody>
          <a:bodyPr>
            <a:normAutofit/>
          </a:bodyPr>
          <a:lstStyle/>
          <a:p>
            <a:pPr algn="l"/>
            <a:r>
              <a:rPr lang="ja-JP" altLang="en-US" dirty="0"/>
              <a:t>２</a:t>
            </a:r>
            <a:r>
              <a:rPr kumimoji="1" lang="ja-JP" altLang="en-US" dirty="0"/>
              <a:t>　住宅貸付けと教育貸付けの</a:t>
            </a:r>
            <a:r>
              <a:rPr kumimoji="1" lang="en-US" altLang="ja-JP" dirty="0"/>
              <a:t/>
            </a:r>
            <a:br>
              <a:rPr kumimoji="1" lang="en-US" altLang="ja-JP" dirty="0"/>
            </a:br>
            <a:r>
              <a:rPr lang="ja-JP" altLang="en-US" dirty="0"/>
              <a:t>　　</a:t>
            </a:r>
            <a:r>
              <a:rPr kumimoji="1" lang="ja-JP" altLang="en-US" dirty="0"/>
              <a:t>団信制度の取扱い</a:t>
            </a:r>
          </a:p>
        </p:txBody>
      </p:sp>
      <p:sp>
        <p:nvSpPr>
          <p:cNvPr id="3" name="コンテンツ プレースホルダー 2"/>
          <p:cNvSpPr>
            <a:spLocks noGrp="1"/>
          </p:cNvSpPr>
          <p:nvPr>
            <p:ph idx="1"/>
          </p:nvPr>
        </p:nvSpPr>
        <p:spPr>
          <a:xfrm>
            <a:off x="1466491" y="1820173"/>
            <a:ext cx="9316528" cy="4442603"/>
          </a:xfrm>
        </p:spPr>
        <p:txBody>
          <a:bodyPr>
            <a:normAutofit/>
          </a:bodyPr>
          <a:lstStyle/>
          <a:p>
            <a:r>
              <a:rPr lang="ja-JP" altLang="en-US" sz="2800" b="1" dirty="0">
                <a:solidFill>
                  <a:schemeClr val="tx1"/>
                </a:solidFill>
                <a:latin typeface="+mn-ea"/>
              </a:rPr>
              <a:t>●団信制度に加入している住宅貸付け等の借受人が退職</a:t>
            </a:r>
            <a:endParaRPr lang="en-US" altLang="ja-JP" sz="2800" b="1" dirty="0">
              <a:solidFill>
                <a:schemeClr val="tx1"/>
              </a:solidFill>
              <a:latin typeface="+mn-ea"/>
            </a:endParaRPr>
          </a:p>
          <a:p>
            <a:r>
              <a:rPr lang="ja-JP" altLang="en-US" sz="2800" b="1" dirty="0">
                <a:solidFill>
                  <a:schemeClr val="tx1"/>
                </a:solidFill>
                <a:latin typeface="+mn-ea"/>
              </a:rPr>
              <a:t>　 した場合，保険の適用は</a:t>
            </a:r>
            <a:r>
              <a:rPr lang="ja-JP" altLang="en-US" sz="2800" b="1" dirty="0">
                <a:solidFill>
                  <a:srgbClr val="FF0000"/>
                </a:solidFill>
                <a:latin typeface="+mn-ea"/>
              </a:rPr>
              <a:t>未償還元利金の完済日まで</a:t>
            </a:r>
            <a:endParaRPr lang="en-US" altLang="ja-JP" sz="2800" b="1" dirty="0">
              <a:solidFill>
                <a:srgbClr val="FF0000"/>
              </a:solidFill>
            </a:endParaRPr>
          </a:p>
          <a:p>
            <a:endParaRPr lang="en-US" altLang="ja-JP" sz="2800" b="1" dirty="0">
              <a:solidFill>
                <a:schemeClr val="tx1"/>
              </a:solidFill>
            </a:endParaRPr>
          </a:p>
          <a:p>
            <a:r>
              <a:rPr lang="ja-JP" altLang="en-US" sz="2800" b="1" dirty="0">
                <a:solidFill>
                  <a:schemeClr val="tx1"/>
                </a:solidFill>
              </a:rPr>
              <a:t>●保障期間の未経過分の保険料は，７月頃返戻するので，</a:t>
            </a:r>
            <a:endParaRPr lang="en-US" altLang="ja-JP" sz="2800" b="1" dirty="0">
              <a:solidFill>
                <a:schemeClr val="tx1"/>
              </a:solidFill>
            </a:endParaRPr>
          </a:p>
          <a:p>
            <a:r>
              <a:rPr lang="ja-JP" altLang="en-US" sz="2800" b="1" dirty="0">
                <a:solidFill>
                  <a:schemeClr val="tx1"/>
                </a:solidFill>
              </a:rPr>
              <a:t>　  </a:t>
            </a:r>
            <a:r>
              <a:rPr lang="ja-JP" altLang="en-US" sz="2800" b="1" dirty="0">
                <a:solidFill>
                  <a:srgbClr val="FF0000"/>
                </a:solidFill>
              </a:rPr>
              <a:t>保険料引落口座は解約しない</a:t>
            </a:r>
            <a:r>
              <a:rPr lang="ja-JP" altLang="en-US" sz="2800" b="1" dirty="0">
                <a:solidFill>
                  <a:schemeClr val="tx1"/>
                </a:solidFill>
              </a:rPr>
              <a:t>こと。</a:t>
            </a:r>
            <a:endParaRPr lang="en-US" altLang="ja-JP" sz="2800" b="1" dirty="0">
              <a:solidFill>
                <a:schemeClr val="tx1"/>
              </a:solidFill>
            </a:endParaRPr>
          </a:p>
          <a:p>
            <a:endParaRPr lang="en-US" altLang="ja-JP" sz="2800" b="1" dirty="0">
              <a:solidFill>
                <a:schemeClr val="tx1"/>
              </a:solidFill>
            </a:endParaRPr>
          </a:p>
          <a:p>
            <a:r>
              <a:rPr lang="ja-JP" altLang="en-US" sz="2800" b="1" dirty="0">
                <a:solidFill>
                  <a:schemeClr val="tx1"/>
                </a:solidFill>
              </a:rPr>
              <a:t>●本人の</a:t>
            </a:r>
            <a:r>
              <a:rPr lang="ja-JP" altLang="en-US" sz="2800" b="1" dirty="0">
                <a:solidFill>
                  <a:srgbClr val="FF0000"/>
                </a:solidFill>
              </a:rPr>
              <a:t>手続は不要</a:t>
            </a:r>
            <a:endParaRPr lang="en-US" altLang="ja-JP" sz="2800" b="1" dirty="0">
              <a:solidFill>
                <a:srgbClr val="FF0000"/>
              </a:solidFill>
            </a:endParaRPr>
          </a:p>
          <a:p>
            <a:pPr marL="0" indent="0">
              <a:buNone/>
            </a:pPr>
            <a:endParaRPr lang="ja-JP" altLang="ja-JP" sz="2800" dirty="0">
              <a:solidFill>
                <a:schemeClr val="tx1"/>
              </a:solidFill>
            </a:endParaRP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6CCFD2E8-DE03-4C84-8222-C88459698FBE}" type="slidenum">
              <a:rPr lang="en-US" altLang="ja-JP" smtClean="0"/>
              <a:pPr/>
              <a:t>3</a:t>
            </a:fld>
            <a:endParaRPr lang="en-US" altLang="ja-JP"/>
          </a:p>
        </p:txBody>
      </p:sp>
      <p:pic>
        <p:nvPicPr>
          <p:cNvPr id="5" name="オーディオ 4">
            <a:hlinkClick r:id="" action="ppaction://media"/>
            <a:extLst>
              <a:ext uri="{FF2B5EF4-FFF2-40B4-BE49-F238E27FC236}">
                <a16:creationId xmlns:a16="http://schemas.microsoft.com/office/drawing/2014/main" xmlns="" id="{184B8D8E-86FF-4BF6-9C5D-47EF3B853C0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046639710"/>
      </p:ext>
    </p:extLst>
  </p:cSld>
  <p:clrMapOvr>
    <a:masterClrMapping/>
  </p:clrMapOvr>
  <mc:AlternateContent xmlns:mc="http://schemas.openxmlformats.org/markup-compatibility/2006" xmlns:p14="http://schemas.microsoft.com/office/powerpoint/2010/main">
    <mc:Choice Requires="p14">
      <p:transition spd="slow" p14:dur="2000" advTm="42515"/>
    </mc:Choice>
    <mc:Fallback xmlns="">
      <p:transition spd="slow" advTm="425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78" y="260883"/>
            <a:ext cx="10115203" cy="1450757"/>
          </a:xfrm>
        </p:spPr>
        <p:txBody>
          <a:bodyPr>
            <a:normAutofit/>
          </a:bodyPr>
          <a:lstStyle/>
          <a:p>
            <a:pPr algn="l"/>
            <a:r>
              <a:rPr lang="ja-JP" altLang="en-US" dirty="0"/>
              <a:t>３　福祉保険制度の取扱い</a:t>
            </a:r>
            <a:r>
              <a:rPr lang="en-US" altLang="ja-JP" dirty="0"/>
              <a:t/>
            </a:r>
            <a:br>
              <a:rPr lang="en-US" altLang="ja-JP" dirty="0"/>
            </a:br>
            <a:r>
              <a:rPr lang="ja-JP" altLang="en-US" sz="2400" dirty="0"/>
              <a:t>（ファミリー年金・傷病休職給付金・医療費支援制度・元気づくりサービスコース）</a:t>
            </a:r>
            <a:endParaRPr kumimoji="1" lang="ja-JP" altLang="en-US" sz="7200" dirty="0"/>
          </a:p>
        </p:txBody>
      </p:sp>
      <p:sp>
        <p:nvSpPr>
          <p:cNvPr id="3" name="コンテンツ プレースホルダー 2"/>
          <p:cNvSpPr>
            <a:spLocks noGrp="1"/>
          </p:cNvSpPr>
          <p:nvPr>
            <p:ph idx="1"/>
          </p:nvPr>
        </p:nvSpPr>
        <p:spPr>
          <a:xfrm>
            <a:off x="1238966" y="1915887"/>
            <a:ext cx="9973515" cy="4376056"/>
          </a:xfrm>
        </p:spPr>
        <p:txBody>
          <a:bodyPr anchor="ctr">
            <a:noAutofit/>
          </a:bodyPr>
          <a:lstStyle/>
          <a:p>
            <a:pPr>
              <a:lnSpc>
                <a:spcPts val="2200"/>
              </a:lnSpc>
            </a:pPr>
            <a:r>
              <a:rPr lang="ja-JP" altLang="en-US" sz="2800" b="1" dirty="0">
                <a:solidFill>
                  <a:schemeClr val="tx1"/>
                </a:solidFill>
                <a:latin typeface="+mn-ea"/>
              </a:rPr>
              <a:t>●福祉保険制度の加入者は，退職時の年齢にかかわらず，</a:t>
            </a:r>
            <a:endParaRPr lang="en-US" altLang="ja-JP" sz="2800" b="1" dirty="0">
              <a:solidFill>
                <a:schemeClr val="tx1"/>
              </a:solidFill>
              <a:latin typeface="+mn-ea"/>
            </a:endParaRPr>
          </a:p>
          <a:p>
            <a:pPr>
              <a:lnSpc>
                <a:spcPts val="2200"/>
              </a:lnSpc>
            </a:pPr>
            <a:r>
              <a:rPr lang="ja-JP" altLang="en-US" sz="2800" b="1" dirty="0">
                <a:solidFill>
                  <a:schemeClr val="tx1"/>
                </a:solidFill>
                <a:latin typeface="+mn-ea"/>
              </a:rPr>
              <a:t>　 </a:t>
            </a:r>
            <a:r>
              <a:rPr lang="ja-JP" altLang="en-US" sz="2800" b="1" dirty="0">
                <a:solidFill>
                  <a:srgbClr val="FF0000"/>
                </a:solidFill>
                <a:latin typeface="+mn-ea"/>
              </a:rPr>
              <a:t>退職後も継続加入が可能</a:t>
            </a:r>
            <a:r>
              <a:rPr lang="ja-JP" altLang="en-US" sz="2800" b="1" dirty="0">
                <a:solidFill>
                  <a:schemeClr val="tx1"/>
                </a:solidFill>
                <a:latin typeface="+mn-ea"/>
              </a:rPr>
              <a:t>。</a:t>
            </a:r>
            <a:endParaRPr lang="en-US" altLang="ja-JP" sz="2800" b="1" dirty="0">
              <a:solidFill>
                <a:schemeClr val="tx1"/>
              </a:solidFill>
              <a:latin typeface="+mn-ea"/>
            </a:endParaRPr>
          </a:p>
          <a:p>
            <a:pPr marL="0" indent="0">
              <a:lnSpc>
                <a:spcPts val="2200"/>
              </a:lnSpc>
              <a:buNone/>
            </a:pPr>
            <a:r>
              <a:rPr lang="ja-JP" altLang="en-US" sz="2800" b="1" dirty="0">
                <a:solidFill>
                  <a:schemeClr val="tx1"/>
                </a:solidFill>
                <a:latin typeface="+mn-ea"/>
              </a:rPr>
              <a:t>　　</a:t>
            </a:r>
            <a:r>
              <a:rPr lang="en-US" altLang="ja-JP" sz="2800" b="1" dirty="0">
                <a:solidFill>
                  <a:schemeClr val="tx1"/>
                </a:solidFill>
                <a:latin typeface="+mn-ea"/>
              </a:rPr>
              <a:t>※</a:t>
            </a:r>
            <a:r>
              <a:rPr lang="ja-JP" altLang="en-US" sz="2800" b="1" dirty="0">
                <a:solidFill>
                  <a:schemeClr val="tx1"/>
                </a:solidFill>
                <a:latin typeface="+mn-ea"/>
              </a:rPr>
              <a:t>　</a:t>
            </a:r>
            <a:r>
              <a:rPr lang="ja-JP" altLang="en-US" sz="2800" b="1" dirty="0">
                <a:solidFill>
                  <a:schemeClr val="tx1"/>
                </a:solidFill>
              </a:rPr>
              <a:t>制度別に継続加入可能年齢が異なるので注意。</a:t>
            </a:r>
            <a:endParaRPr lang="en-US" altLang="ja-JP" sz="2800" b="1" dirty="0">
              <a:solidFill>
                <a:schemeClr val="tx1"/>
              </a:solidFill>
            </a:endParaRPr>
          </a:p>
          <a:p>
            <a:pPr>
              <a:lnSpc>
                <a:spcPct val="100000"/>
              </a:lnSpc>
              <a:spcBef>
                <a:spcPts val="600"/>
              </a:spcBef>
            </a:pPr>
            <a:r>
              <a:rPr lang="ja-JP" altLang="en-US" sz="2800" b="1" dirty="0">
                <a:solidFill>
                  <a:schemeClr val="tx1"/>
                </a:solidFill>
              </a:rPr>
              <a:t>●令和５年７月頃，自宅に，更新に関する案内書類を送付する。</a:t>
            </a:r>
            <a:endParaRPr lang="en-US" altLang="ja-JP" sz="2800" b="1" dirty="0">
              <a:solidFill>
                <a:schemeClr val="tx1"/>
              </a:solidFill>
            </a:endParaRPr>
          </a:p>
          <a:p>
            <a:pPr>
              <a:lnSpc>
                <a:spcPts val="2200"/>
              </a:lnSpc>
            </a:pPr>
            <a:r>
              <a:rPr lang="ja-JP" altLang="en-US" sz="2800" b="1" dirty="0">
                <a:solidFill>
                  <a:schemeClr val="tx1"/>
                </a:solidFill>
              </a:rPr>
              <a:t>●継続加入の場合は手続不要だが，</a:t>
            </a:r>
            <a:r>
              <a:rPr lang="ja-JP" altLang="en-US" sz="2800" b="1" dirty="0">
                <a:solidFill>
                  <a:srgbClr val="FF0000"/>
                </a:solidFill>
              </a:rPr>
              <a:t>継続加入をしない場合は脱</a:t>
            </a:r>
            <a:endParaRPr lang="en-US" altLang="ja-JP" sz="2800" b="1" dirty="0">
              <a:solidFill>
                <a:srgbClr val="FF0000"/>
              </a:solidFill>
            </a:endParaRPr>
          </a:p>
          <a:p>
            <a:pPr marL="0" indent="0">
              <a:lnSpc>
                <a:spcPts val="2200"/>
              </a:lnSpc>
              <a:buNone/>
            </a:pPr>
            <a:r>
              <a:rPr lang="ja-JP" altLang="en-US" sz="2800" b="1" dirty="0">
                <a:solidFill>
                  <a:srgbClr val="FF0000"/>
                </a:solidFill>
              </a:rPr>
              <a:t>　　退手続が必要</a:t>
            </a:r>
            <a:endParaRPr lang="en-US" altLang="ja-JP" sz="2800" b="1" dirty="0">
              <a:solidFill>
                <a:srgbClr val="FF0000"/>
              </a:solidFill>
            </a:endParaRPr>
          </a:p>
          <a:p>
            <a:pPr>
              <a:lnSpc>
                <a:spcPts val="2200"/>
              </a:lnSpc>
            </a:pPr>
            <a:r>
              <a:rPr lang="ja-JP" altLang="en-US" sz="2800" b="1" dirty="0">
                <a:solidFill>
                  <a:schemeClr val="tx1"/>
                </a:solidFill>
              </a:rPr>
              <a:t>●脱退申出者には，積立配当金が保険料振替口座に振り込まれ</a:t>
            </a:r>
            <a:endParaRPr lang="en-US" altLang="ja-JP" sz="2800" b="1" dirty="0">
              <a:solidFill>
                <a:schemeClr val="tx1"/>
              </a:solidFill>
            </a:endParaRPr>
          </a:p>
          <a:p>
            <a:pPr marL="0" indent="0">
              <a:lnSpc>
                <a:spcPts val="2200"/>
              </a:lnSpc>
              <a:buNone/>
            </a:pPr>
            <a:r>
              <a:rPr lang="ja-JP" altLang="en-US" sz="2800" b="1" dirty="0">
                <a:solidFill>
                  <a:schemeClr val="tx1"/>
                </a:solidFill>
              </a:rPr>
              <a:t>　　るので，</a:t>
            </a:r>
            <a:r>
              <a:rPr lang="ja-JP" altLang="en-US" sz="2800" b="1" dirty="0">
                <a:solidFill>
                  <a:srgbClr val="FF0000"/>
                </a:solidFill>
              </a:rPr>
              <a:t>送金されるまで口座を解約しない</a:t>
            </a:r>
            <a:r>
              <a:rPr lang="ja-JP" altLang="en-US" sz="2800" b="1" dirty="0">
                <a:solidFill>
                  <a:schemeClr val="tx1"/>
                </a:solidFill>
              </a:rPr>
              <a:t>こと。</a:t>
            </a:r>
            <a:endParaRPr lang="en-US" altLang="ja-JP" sz="2800" b="1" dirty="0">
              <a:solidFill>
                <a:schemeClr val="tx1"/>
              </a:solidFill>
            </a:endParaRPr>
          </a:p>
        </p:txBody>
      </p:sp>
      <p:sp>
        <p:nvSpPr>
          <p:cNvPr id="4" name="スライド番号プレースホルダー 3"/>
          <p:cNvSpPr>
            <a:spLocks noGrp="1"/>
          </p:cNvSpPr>
          <p:nvPr>
            <p:ph type="sldNum" sz="quarter" idx="12"/>
          </p:nvPr>
        </p:nvSpPr>
        <p:spPr/>
        <p:txBody>
          <a:bodyPr/>
          <a:lstStyle/>
          <a:p>
            <a:fld id="{6CCFD2E8-DE03-4C84-8222-C88459698FBE}" type="slidenum">
              <a:rPr lang="en-US" altLang="ja-JP" smtClean="0"/>
              <a:pPr/>
              <a:t>4</a:t>
            </a:fld>
            <a:endParaRPr lang="en-US" altLang="ja-JP"/>
          </a:p>
        </p:txBody>
      </p:sp>
      <p:pic>
        <p:nvPicPr>
          <p:cNvPr id="7" name="オーディオ 6">
            <a:hlinkClick r:id="" action="ppaction://media"/>
            <a:extLst>
              <a:ext uri="{FF2B5EF4-FFF2-40B4-BE49-F238E27FC236}">
                <a16:creationId xmlns:a16="http://schemas.microsoft.com/office/drawing/2014/main" xmlns="" id="{3B9E5D7F-A741-4CE2-A9BA-1F6AB91472F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674719560"/>
      </p:ext>
    </p:extLst>
  </p:cSld>
  <p:clrMapOvr>
    <a:masterClrMapping/>
  </p:clrMapOvr>
  <mc:AlternateContent xmlns:mc="http://schemas.openxmlformats.org/markup-compatibility/2006" xmlns:p14="http://schemas.microsoft.com/office/powerpoint/2010/main">
    <mc:Choice Requires="p14">
      <p:transition spd="slow" p14:dur="2000" advTm="37786"/>
    </mc:Choice>
    <mc:Fallback xmlns="">
      <p:transition spd="slow" advTm="377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78" y="260883"/>
            <a:ext cx="10115203" cy="1450757"/>
          </a:xfrm>
        </p:spPr>
        <p:txBody>
          <a:bodyPr>
            <a:normAutofit/>
          </a:bodyPr>
          <a:lstStyle/>
          <a:p>
            <a:pPr algn="l"/>
            <a:r>
              <a:rPr lang="ja-JP" altLang="en-US" dirty="0"/>
              <a:t>３　福祉保険制度の取扱い</a:t>
            </a:r>
            <a:r>
              <a:rPr lang="en-US" altLang="ja-JP" dirty="0"/>
              <a:t/>
            </a:r>
            <a:br>
              <a:rPr lang="en-US" altLang="ja-JP" dirty="0"/>
            </a:br>
            <a:r>
              <a:rPr lang="ja-JP" altLang="en-US" sz="2400" dirty="0"/>
              <a:t>（ファミリー年金・傷病休職給付金・医療費支援制度・元気づくりサービスコース）</a:t>
            </a:r>
            <a:endParaRPr kumimoji="1" lang="ja-JP" altLang="en-US" sz="7200"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647555480"/>
              </p:ext>
            </p:extLst>
          </p:nvPr>
        </p:nvGraphicFramePr>
        <p:xfrm>
          <a:off x="1744510" y="2205913"/>
          <a:ext cx="9042759" cy="2556672"/>
        </p:xfrm>
        <a:graphic>
          <a:graphicData uri="http://schemas.openxmlformats.org/drawingml/2006/table">
            <a:tbl>
              <a:tblPr firstRow="1" firstCol="1" bandRow="1">
                <a:tableStyleId>{5C22544A-7EE6-4342-B048-85BDC9FD1C3A}</a:tableStyleId>
              </a:tblPr>
              <a:tblGrid>
                <a:gridCol w="3457517">
                  <a:extLst>
                    <a:ext uri="{9D8B030D-6E8A-4147-A177-3AD203B41FA5}">
                      <a16:colId xmlns:a16="http://schemas.microsoft.com/office/drawing/2014/main" xmlns="" val="20000"/>
                    </a:ext>
                  </a:extLst>
                </a:gridCol>
                <a:gridCol w="5585242">
                  <a:extLst>
                    <a:ext uri="{9D8B030D-6E8A-4147-A177-3AD203B41FA5}">
                      <a16:colId xmlns:a16="http://schemas.microsoft.com/office/drawing/2014/main" xmlns="" val="20001"/>
                    </a:ext>
                  </a:extLst>
                </a:gridCol>
              </a:tblGrid>
              <a:tr h="425261">
                <a:tc>
                  <a:txBody>
                    <a:bodyPr/>
                    <a:lstStyle/>
                    <a:p>
                      <a:pPr algn="ctr">
                        <a:spcAft>
                          <a:spcPts val="0"/>
                        </a:spcAft>
                      </a:pPr>
                      <a:r>
                        <a:rPr lang="ja-JP" sz="1600" kern="100" dirty="0">
                          <a:effectLst/>
                        </a:rPr>
                        <a:t>制度名</a:t>
                      </a:r>
                      <a:endParaRPr lang="ja-JP" sz="1600" kern="100" dirty="0">
                        <a:effectLst/>
                        <a:latin typeface="+mj-ea"/>
                        <a:ea typeface="+mj-ea"/>
                        <a:cs typeface="Times New Roman" panose="02020603050405020304" pitchFamily="18" charset="0"/>
                      </a:endParaRPr>
                    </a:p>
                  </a:txBody>
                  <a:tcPr marL="68580" marR="68580" marT="0" marB="0" anchor="ctr"/>
                </a:tc>
                <a:tc>
                  <a:txBody>
                    <a:bodyPr/>
                    <a:lstStyle/>
                    <a:p>
                      <a:pPr algn="ctr">
                        <a:spcAft>
                          <a:spcPts val="0"/>
                        </a:spcAft>
                      </a:pPr>
                      <a:r>
                        <a:rPr lang="ja-JP" sz="1600" kern="100" dirty="0">
                          <a:effectLst/>
                        </a:rPr>
                        <a:t>継続加入可能年齢</a:t>
                      </a:r>
                      <a:endParaRPr lang="ja-JP" sz="1600" kern="100" dirty="0">
                        <a:effectLst/>
                        <a:latin typeface="+mj-ea"/>
                        <a:ea typeface="+mj-ea"/>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396424">
                <a:tc>
                  <a:txBody>
                    <a:bodyPr/>
                    <a:lstStyle/>
                    <a:p>
                      <a:pPr marL="0" lvl="0" indent="0" algn="just">
                        <a:spcAft>
                          <a:spcPts val="0"/>
                        </a:spcAft>
                        <a:buFont typeface="+mj-ea"/>
                        <a:buNone/>
                      </a:pPr>
                      <a:r>
                        <a:rPr lang="ja-JP" altLang="en-US" sz="1400" kern="100" dirty="0">
                          <a:effectLst/>
                        </a:rPr>
                        <a:t>①　</a:t>
                      </a:r>
                      <a:r>
                        <a:rPr lang="ja-JP" sz="1400" kern="100" dirty="0">
                          <a:effectLst/>
                        </a:rPr>
                        <a:t>ファミリー年金</a:t>
                      </a:r>
                      <a:endParaRPr lang="ja-JP" sz="1400" kern="100" dirty="0">
                        <a:effectLst/>
                        <a:latin typeface="+mj-ea"/>
                        <a:ea typeface="+mj-ea"/>
                        <a:cs typeface="Times New Roman" panose="02020603050405020304" pitchFamily="18" charset="0"/>
                      </a:endParaRPr>
                    </a:p>
                  </a:txBody>
                  <a:tcPr marL="68580" marR="68580" marT="0" marB="0" anchor="ctr"/>
                </a:tc>
                <a:tc>
                  <a:txBody>
                    <a:bodyPr/>
                    <a:lstStyle/>
                    <a:p>
                      <a:pPr algn="just">
                        <a:spcAft>
                          <a:spcPts val="0"/>
                        </a:spcAft>
                      </a:pPr>
                      <a:r>
                        <a:rPr lang="ja-JP" sz="1400" kern="100" dirty="0">
                          <a:effectLst/>
                        </a:rPr>
                        <a:t>保険年齢</a:t>
                      </a:r>
                      <a:r>
                        <a:rPr lang="en-US" sz="1400" kern="100" dirty="0">
                          <a:effectLst/>
                        </a:rPr>
                        <a:t>84</a:t>
                      </a:r>
                      <a:r>
                        <a:rPr lang="ja-JP" sz="1400" kern="100" dirty="0">
                          <a:effectLst/>
                        </a:rPr>
                        <a:t>歳まで更新継続可能（本人・配偶者共通）</a:t>
                      </a:r>
                      <a:endParaRPr lang="ja-JP" sz="1400" kern="100" dirty="0">
                        <a:effectLst/>
                        <a:latin typeface="+mj-ea"/>
                        <a:ea typeface="+mj-ea"/>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346869">
                <a:tc>
                  <a:txBody>
                    <a:bodyPr/>
                    <a:lstStyle/>
                    <a:p>
                      <a:pPr marL="0" lvl="0" indent="0" algn="just">
                        <a:spcAft>
                          <a:spcPts val="0"/>
                        </a:spcAft>
                        <a:buFont typeface="+mj-ea"/>
                        <a:buNone/>
                      </a:pPr>
                      <a:r>
                        <a:rPr lang="ja-JP" altLang="en-US" sz="1400" kern="100" dirty="0">
                          <a:effectLst/>
                        </a:rPr>
                        <a:t>②　</a:t>
                      </a:r>
                      <a:r>
                        <a:rPr lang="ja-JP" sz="1400" kern="100" dirty="0">
                          <a:effectLst/>
                        </a:rPr>
                        <a:t>傷病休職給付金</a:t>
                      </a:r>
                      <a:endParaRPr lang="ja-JP" sz="1400" kern="100" dirty="0">
                        <a:effectLst/>
                        <a:latin typeface="+mj-ea"/>
                        <a:ea typeface="+mj-ea"/>
                        <a:cs typeface="Times New Roman" panose="02020603050405020304" pitchFamily="18" charset="0"/>
                      </a:endParaRPr>
                    </a:p>
                  </a:txBody>
                  <a:tcPr marL="68580" marR="68580" marT="0" marB="0" anchor="ctr"/>
                </a:tc>
                <a:tc>
                  <a:txBody>
                    <a:bodyPr/>
                    <a:lstStyle/>
                    <a:p>
                      <a:pPr algn="just">
                        <a:spcAft>
                          <a:spcPts val="0"/>
                        </a:spcAft>
                      </a:pPr>
                      <a:r>
                        <a:rPr lang="ja-JP" sz="1400" kern="100" dirty="0">
                          <a:effectLst/>
                        </a:rPr>
                        <a:t>継続不可（退職月の末日をもって脱退）</a:t>
                      </a:r>
                      <a:endParaRPr lang="ja-JP" sz="1400" kern="100" dirty="0">
                        <a:effectLst/>
                        <a:latin typeface="+mj-ea"/>
                        <a:ea typeface="+mj-ea"/>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710259">
                <a:tc>
                  <a:txBody>
                    <a:bodyPr/>
                    <a:lstStyle/>
                    <a:p>
                      <a:pPr marL="0" lvl="0" indent="0" algn="just">
                        <a:spcAft>
                          <a:spcPts val="0"/>
                        </a:spcAft>
                        <a:buFont typeface="+mj-ea"/>
                        <a:buNone/>
                      </a:pPr>
                      <a:r>
                        <a:rPr lang="ja-JP" altLang="en-US" sz="1400" kern="100" dirty="0">
                          <a:effectLst/>
                        </a:rPr>
                        <a:t>③　</a:t>
                      </a:r>
                      <a:r>
                        <a:rPr lang="ja-JP" sz="1400" kern="100" dirty="0">
                          <a:effectLst/>
                        </a:rPr>
                        <a:t>入院費用給付金</a:t>
                      </a:r>
                    </a:p>
                    <a:p>
                      <a:pPr indent="175260" algn="just">
                        <a:spcAft>
                          <a:spcPts val="0"/>
                        </a:spcAft>
                      </a:pPr>
                      <a:r>
                        <a:rPr lang="ja-JP" altLang="en-US" sz="1400" kern="0" dirty="0">
                          <a:effectLst/>
                        </a:rPr>
                        <a:t>　</a:t>
                      </a:r>
                      <a:r>
                        <a:rPr lang="ja-JP" sz="1400" kern="0" dirty="0">
                          <a:effectLst/>
                        </a:rPr>
                        <a:t>（女性疾病給付金を含む）</a:t>
                      </a:r>
                      <a:endParaRPr lang="ja-JP" sz="1400" kern="100" dirty="0">
                        <a:effectLst/>
                        <a:latin typeface="+mj-ea"/>
                        <a:ea typeface="+mj-ea"/>
                        <a:cs typeface="Times New Roman" panose="02020603050405020304" pitchFamily="18" charset="0"/>
                      </a:endParaRPr>
                    </a:p>
                  </a:txBody>
                  <a:tcPr marL="68580" marR="68580" marT="0" marB="0" anchor="ctr"/>
                </a:tc>
                <a:tc>
                  <a:txBody>
                    <a:bodyPr/>
                    <a:lstStyle/>
                    <a:p>
                      <a:pPr algn="just">
                        <a:spcAft>
                          <a:spcPts val="0"/>
                        </a:spcAft>
                      </a:pPr>
                      <a:r>
                        <a:rPr lang="ja-JP" sz="1400" kern="100" dirty="0">
                          <a:effectLst/>
                        </a:rPr>
                        <a:t>保険年齢</a:t>
                      </a:r>
                      <a:r>
                        <a:rPr lang="en-US" sz="1400" kern="100" dirty="0">
                          <a:effectLst/>
                        </a:rPr>
                        <a:t>75</a:t>
                      </a:r>
                      <a:r>
                        <a:rPr lang="ja-JP" sz="1400" kern="100" dirty="0">
                          <a:effectLst/>
                        </a:rPr>
                        <a:t>歳まで更新継続可能（本人・配偶者共通）</a:t>
                      </a:r>
                    </a:p>
                    <a:p>
                      <a:pPr algn="just">
                        <a:spcAft>
                          <a:spcPts val="0"/>
                        </a:spcAft>
                      </a:pPr>
                      <a:r>
                        <a:rPr lang="ja-JP" sz="1400" kern="100" dirty="0">
                          <a:effectLst/>
                        </a:rPr>
                        <a:t>※こどもは，保険年齢</a:t>
                      </a:r>
                      <a:r>
                        <a:rPr lang="en-US" sz="1400" kern="100" dirty="0">
                          <a:effectLst/>
                        </a:rPr>
                        <a:t>22</a:t>
                      </a:r>
                      <a:r>
                        <a:rPr lang="ja-JP" sz="1400" kern="100" dirty="0">
                          <a:effectLst/>
                        </a:rPr>
                        <a:t>歳まで更新継続可能</a:t>
                      </a:r>
                      <a:endParaRPr lang="ja-JP" sz="1400" kern="100" dirty="0">
                        <a:effectLst/>
                        <a:latin typeface="+mj-ea"/>
                        <a:ea typeface="+mj-ea"/>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341047">
                <a:tc>
                  <a:txBody>
                    <a:bodyPr/>
                    <a:lstStyle/>
                    <a:p>
                      <a:pPr marL="0" lvl="0" indent="0" algn="just">
                        <a:spcAft>
                          <a:spcPts val="0"/>
                        </a:spcAft>
                        <a:buFont typeface="+mj-ea"/>
                        <a:buNone/>
                      </a:pPr>
                      <a:r>
                        <a:rPr lang="ja-JP" altLang="en-US" sz="1400" kern="100" dirty="0">
                          <a:effectLst/>
                        </a:rPr>
                        <a:t>④　</a:t>
                      </a:r>
                      <a:r>
                        <a:rPr lang="ja-JP" sz="1400" kern="100" dirty="0">
                          <a:effectLst/>
                        </a:rPr>
                        <a:t>特定疾病給付金</a:t>
                      </a:r>
                      <a:endParaRPr lang="ja-JP" sz="1400" kern="100" dirty="0">
                        <a:effectLst/>
                        <a:latin typeface="+mj-ea"/>
                        <a:ea typeface="+mj-ea"/>
                        <a:cs typeface="Times New Roman" panose="02020603050405020304" pitchFamily="18" charset="0"/>
                      </a:endParaRPr>
                    </a:p>
                  </a:txBody>
                  <a:tcPr marL="68580" marR="68580" marT="0" marB="0" anchor="ctr"/>
                </a:tc>
                <a:tc>
                  <a:txBody>
                    <a:bodyPr/>
                    <a:lstStyle/>
                    <a:p>
                      <a:pPr algn="just">
                        <a:spcAft>
                          <a:spcPts val="0"/>
                        </a:spcAft>
                      </a:pPr>
                      <a:r>
                        <a:rPr lang="ja-JP" sz="1400" kern="100" dirty="0">
                          <a:effectLst/>
                        </a:rPr>
                        <a:t>保険年齢</a:t>
                      </a:r>
                      <a:r>
                        <a:rPr lang="en-US" sz="1400" kern="100" dirty="0">
                          <a:effectLst/>
                        </a:rPr>
                        <a:t>75</a:t>
                      </a:r>
                      <a:r>
                        <a:rPr lang="ja-JP" sz="1400" kern="100" dirty="0">
                          <a:effectLst/>
                        </a:rPr>
                        <a:t>歳まで更新継続可能（本人・配偶者共通）</a:t>
                      </a:r>
                      <a:endParaRPr lang="ja-JP" sz="1400" kern="100" dirty="0">
                        <a:effectLst/>
                        <a:latin typeface="+mj-ea"/>
                        <a:ea typeface="+mj-ea"/>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336812">
                <a:tc>
                  <a:txBody>
                    <a:bodyPr/>
                    <a:lstStyle/>
                    <a:p>
                      <a:pPr marL="0" lvl="0" indent="0" algn="just">
                        <a:spcAft>
                          <a:spcPts val="0"/>
                        </a:spcAft>
                        <a:buFont typeface="+mj-ea"/>
                        <a:buNone/>
                      </a:pPr>
                      <a:r>
                        <a:rPr lang="ja-JP" altLang="en-US" sz="1400" kern="100" dirty="0">
                          <a:effectLst/>
                        </a:rPr>
                        <a:t>⑤　</a:t>
                      </a:r>
                      <a:r>
                        <a:rPr lang="ja-JP" sz="1400" kern="100" dirty="0">
                          <a:effectLst/>
                        </a:rPr>
                        <a:t>元気づくりサービスコース</a:t>
                      </a:r>
                      <a:endParaRPr lang="ja-JP" sz="1400" kern="100" dirty="0">
                        <a:effectLst/>
                        <a:latin typeface="+mj-ea"/>
                        <a:ea typeface="+mj-ea"/>
                        <a:cs typeface="Times New Roman" panose="02020603050405020304" pitchFamily="18" charset="0"/>
                      </a:endParaRPr>
                    </a:p>
                  </a:txBody>
                  <a:tcPr marL="68580" marR="68580" marT="0" marB="0" anchor="ctr"/>
                </a:tc>
                <a:tc>
                  <a:txBody>
                    <a:bodyPr/>
                    <a:lstStyle/>
                    <a:p>
                      <a:pPr algn="just">
                        <a:spcAft>
                          <a:spcPts val="0"/>
                        </a:spcAft>
                      </a:pPr>
                      <a:r>
                        <a:rPr lang="ja-JP" sz="1400" kern="100" dirty="0">
                          <a:effectLst/>
                        </a:rPr>
                        <a:t>保険年齢</a:t>
                      </a:r>
                      <a:r>
                        <a:rPr lang="en-US" sz="1400" kern="100" dirty="0">
                          <a:effectLst/>
                        </a:rPr>
                        <a:t>84</a:t>
                      </a:r>
                      <a:r>
                        <a:rPr lang="ja-JP" sz="1400" kern="100" dirty="0">
                          <a:effectLst/>
                        </a:rPr>
                        <a:t>歳まで更新継続可能</a:t>
                      </a:r>
                      <a:endParaRPr lang="ja-JP" sz="1400" kern="100" dirty="0">
                        <a:effectLst/>
                        <a:latin typeface="+mj-ea"/>
                        <a:ea typeface="+mj-ea"/>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bl>
          </a:graphicData>
        </a:graphic>
      </p:graphicFrame>
      <p:sp>
        <p:nvSpPr>
          <p:cNvPr id="4" name="スライド番号プレースホルダー 3"/>
          <p:cNvSpPr>
            <a:spLocks noGrp="1"/>
          </p:cNvSpPr>
          <p:nvPr>
            <p:ph type="sldNum" sz="quarter" idx="12"/>
          </p:nvPr>
        </p:nvSpPr>
        <p:spPr/>
        <p:txBody>
          <a:bodyPr/>
          <a:lstStyle/>
          <a:p>
            <a:fld id="{6CCFD2E8-DE03-4C84-8222-C88459698FBE}" type="slidenum">
              <a:rPr lang="en-US" altLang="ja-JP" smtClean="0"/>
              <a:pPr/>
              <a:t>5</a:t>
            </a:fld>
            <a:endParaRPr lang="en-US" altLang="ja-JP"/>
          </a:p>
        </p:txBody>
      </p:sp>
      <p:sp>
        <p:nvSpPr>
          <p:cNvPr id="6" name="Rectangle 1"/>
          <p:cNvSpPr>
            <a:spLocks noChangeArrowheads="1"/>
          </p:cNvSpPr>
          <p:nvPr/>
        </p:nvSpPr>
        <p:spPr bwMode="auto">
          <a:xfrm>
            <a:off x="1684562" y="4797835"/>
            <a:ext cx="9162653" cy="149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dirty="0">
                <a:ln>
                  <a:noFill/>
                </a:ln>
                <a:solidFill>
                  <a:schemeClr val="tx1"/>
                </a:solidFill>
                <a:effectLst/>
                <a:latin typeface="+mn-ea"/>
                <a:cs typeface="Times New Roman" panose="02020603050405020304" pitchFamily="18" charset="0"/>
              </a:rPr>
              <a:t>注１　退職後継続の取扱いは，退職（組合員資格喪失）前に福祉保険制度に加入した組合員が対象</a:t>
            </a:r>
            <a:endParaRPr kumimoji="0" lang="ja-JP" altLang="ja-JP" sz="1300" b="0" i="0" u="none" strike="noStrike" cap="none" normalizeH="0" baseline="0" dirty="0">
              <a:ln>
                <a:noFill/>
              </a:ln>
              <a:solidFill>
                <a:schemeClr val="tx1"/>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dirty="0">
                <a:ln>
                  <a:noFill/>
                </a:ln>
                <a:solidFill>
                  <a:schemeClr val="tx1"/>
                </a:solidFill>
                <a:effectLst/>
                <a:latin typeface="+mn-ea"/>
                <a:cs typeface="Times New Roman" panose="02020603050405020304" pitchFamily="18" charset="0"/>
              </a:rPr>
              <a:t>注２　保険契約の内容は，退職（組合員資格喪失）時点のものとなり，新規加入</a:t>
            </a:r>
            <a:r>
              <a:rPr kumimoji="0" lang="ja-JP" altLang="en-US" sz="1300" b="0" i="0" u="none" strike="noStrike" cap="none" normalizeH="0" baseline="0" dirty="0">
                <a:ln>
                  <a:noFill/>
                </a:ln>
                <a:solidFill>
                  <a:schemeClr val="tx1"/>
                </a:solidFill>
                <a:effectLst/>
                <a:latin typeface="+mn-ea"/>
                <a:cs typeface="Times New Roman" panose="02020603050405020304" pitchFamily="18" charset="0"/>
              </a:rPr>
              <a:t>・増額は不可</a:t>
            </a:r>
            <a:endParaRPr kumimoji="0" lang="ja-JP" altLang="en-US" sz="1300" b="0" i="0" u="none" strike="noStrike" cap="none" normalizeH="0" baseline="0" dirty="0">
              <a:ln>
                <a:noFill/>
              </a:ln>
              <a:solidFill>
                <a:schemeClr val="tx1"/>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300" b="0" i="0" u="none" strike="noStrike" cap="none" normalizeH="0" baseline="0" dirty="0">
                <a:ln>
                  <a:noFill/>
                </a:ln>
                <a:solidFill>
                  <a:schemeClr val="tx1"/>
                </a:solidFill>
                <a:effectLst/>
                <a:latin typeface="+mn-ea"/>
                <a:cs typeface="Times New Roman" panose="02020603050405020304" pitchFamily="18" charset="0"/>
              </a:rPr>
              <a:t>注３　配偶者及びこどもは，加入者本人が退職後も継続する制度に限り継続可能</a:t>
            </a:r>
            <a:endParaRPr kumimoji="0" lang="ja-JP" altLang="en-US" sz="1300" b="0" i="0" u="none" strike="noStrike" cap="none" normalizeH="0" baseline="0" dirty="0">
              <a:ln>
                <a:noFill/>
              </a:ln>
              <a:solidFill>
                <a:schemeClr val="tx1"/>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300" b="0" i="0" u="none" strike="noStrike" cap="none" normalizeH="0" baseline="0" dirty="0">
                <a:ln>
                  <a:noFill/>
                </a:ln>
                <a:solidFill>
                  <a:schemeClr val="tx1"/>
                </a:solidFill>
                <a:effectLst/>
                <a:latin typeface="+mn-ea"/>
                <a:cs typeface="Times New Roman" panose="02020603050405020304" pitchFamily="18" charset="0"/>
              </a:rPr>
              <a:t>注４　ファミリー年金の死亡給付金の単独加入は不可。死亡給付金と傷病休職給付金のみ加入の場合，傷病休職給付金の保障</a:t>
            </a:r>
            <a:endParaRPr kumimoji="0" lang="en-US" altLang="ja-JP" sz="1300" b="0" i="0" u="none" strike="noStrike" cap="none" normalizeH="0" baseline="0" dirty="0">
              <a:ln>
                <a:noFill/>
              </a:ln>
              <a:solidFill>
                <a:schemeClr val="tx1"/>
              </a:solidFill>
              <a:effectLst/>
              <a:latin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300" dirty="0">
                <a:latin typeface="+mn-ea"/>
                <a:cs typeface="Times New Roman" panose="02020603050405020304" pitchFamily="18" charset="0"/>
              </a:rPr>
              <a:t>　　</a:t>
            </a:r>
            <a:r>
              <a:rPr kumimoji="0" lang="ja-JP" altLang="en-US" sz="1300" b="0" i="0" u="none" strike="noStrike" cap="none" normalizeH="0" baseline="0" dirty="0">
                <a:ln>
                  <a:noFill/>
                </a:ln>
                <a:solidFill>
                  <a:schemeClr val="tx1"/>
                </a:solidFill>
                <a:effectLst/>
                <a:latin typeface="+mn-ea"/>
                <a:cs typeface="Times New Roman" panose="02020603050405020304" pitchFamily="18" charset="0"/>
              </a:rPr>
              <a:t>終了と同時に死亡給付金も脱退となる。</a:t>
            </a:r>
            <a:endParaRPr kumimoji="0" lang="ja-JP" altLang="en-US" sz="1300" b="0" i="0" u="none" strike="noStrike" cap="none" normalizeH="0" baseline="0" dirty="0">
              <a:ln>
                <a:noFill/>
              </a:ln>
              <a:solidFill>
                <a:schemeClr val="tx1"/>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300" b="0" i="0" u="none" strike="noStrike" cap="none" normalizeH="0" baseline="0" dirty="0">
                <a:ln>
                  <a:noFill/>
                </a:ln>
                <a:solidFill>
                  <a:schemeClr val="tx1"/>
                </a:solidFill>
                <a:effectLst/>
                <a:latin typeface="+mn-ea"/>
                <a:cs typeface="Times New Roman" panose="02020603050405020304" pitchFamily="18" charset="0"/>
              </a:rPr>
              <a:t>注５　保険年齢は満年齢を基に，１年未満の端数について６ヵ月以下は切り捨て，６ヵ月超は切り上げた年齢をいう。</a:t>
            </a:r>
            <a:endParaRPr kumimoji="0" lang="ja-JP" altLang="en-US" sz="1300" b="0" i="0" u="none" strike="noStrike" cap="none" normalizeH="0" baseline="0" dirty="0">
              <a:ln>
                <a:noFill/>
              </a:ln>
              <a:solidFill>
                <a:schemeClr val="tx1"/>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300" b="0" i="0" u="none" strike="noStrike" cap="none" normalizeH="0" baseline="0" dirty="0">
                <a:ln>
                  <a:noFill/>
                </a:ln>
                <a:solidFill>
                  <a:schemeClr val="tx1"/>
                </a:solidFill>
                <a:effectLst/>
                <a:latin typeface="+mn-ea"/>
                <a:cs typeface="Times New Roman" panose="02020603050405020304" pitchFamily="18" charset="0"/>
              </a:rPr>
              <a:t>　　　  例：保険年齢</a:t>
            </a:r>
            <a:r>
              <a:rPr kumimoji="0" lang="en-US" altLang="ja-JP" sz="1300" b="0" i="0" u="none" strike="noStrike" cap="none" normalizeH="0" baseline="0" dirty="0">
                <a:ln>
                  <a:noFill/>
                </a:ln>
                <a:solidFill>
                  <a:schemeClr val="tx1"/>
                </a:solidFill>
                <a:effectLst/>
                <a:latin typeface="+mn-ea"/>
                <a:cs typeface="Times New Roman" panose="02020603050405020304" pitchFamily="18" charset="0"/>
              </a:rPr>
              <a:t>75</a:t>
            </a:r>
            <a:r>
              <a:rPr kumimoji="0" lang="ja-JP" altLang="en-US" sz="1300" b="0" i="0" u="none" strike="noStrike" cap="none" normalizeH="0" baseline="0" dirty="0">
                <a:ln>
                  <a:noFill/>
                </a:ln>
                <a:solidFill>
                  <a:schemeClr val="tx1"/>
                </a:solidFill>
                <a:effectLst/>
                <a:latin typeface="+mn-ea"/>
                <a:cs typeface="Times New Roman" panose="02020603050405020304" pitchFamily="18" charset="0"/>
              </a:rPr>
              <a:t>歳＝毎年</a:t>
            </a:r>
            <a:r>
              <a:rPr kumimoji="0" lang="en-US" altLang="ja-JP" sz="1300" b="0" i="0" u="none" strike="noStrike" cap="none" normalizeH="0" baseline="0" dirty="0">
                <a:ln>
                  <a:noFill/>
                </a:ln>
                <a:solidFill>
                  <a:schemeClr val="tx1"/>
                </a:solidFill>
                <a:effectLst/>
                <a:latin typeface="+mn-ea"/>
                <a:cs typeface="Times New Roman" panose="02020603050405020304" pitchFamily="18" charset="0"/>
              </a:rPr>
              <a:t>11</a:t>
            </a:r>
            <a:r>
              <a:rPr kumimoji="0" lang="ja-JP" altLang="en-US" sz="1300" b="0" i="0" u="none" strike="noStrike" cap="none" normalizeH="0" baseline="0" dirty="0">
                <a:ln>
                  <a:noFill/>
                </a:ln>
                <a:solidFill>
                  <a:schemeClr val="tx1"/>
                </a:solidFill>
                <a:effectLst/>
                <a:latin typeface="+mn-ea"/>
                <a:cs typeface="Times New Roman" panose="02020603050405020304" pitchFamily="18" charset="0"/>
              </a:rPr>
              <a:t>月１日現在満</a:t>
            </a:r>
            <a:r>
              <a:rPr kumimoji="0" lang="en-US" altLang="ja-JP" sz="1300" b="0" i="0" u="none" strike="noStrike" cap="none" normalizeH="0" baseline="0" dirty="0">
                <a:ln>
                  <a:noFill/>
                </a:ln>
                <a:solidFill>
                  <a:schemeClr val="tx1"/>
                </a:solidFill>
                <a:effectLst/>
                <a:latin typeface="+mn-ea"/>
                <a:cs typeface="Times New Roman" panose="02020603050405020304" pitchFamily="18" charset="0"/>
              </a:rPr>
              <a:t>74</a:t>
            </a:r>
            <a:r>
              <a:rPr kumimoji="0" lang="ja-JP" altLang="en-US" sz="1300" b="0" i="0" u="none" strike="noStrike" cap="none" normalizeH="0" baseline="0" dirty="0">
                <a:ln>
                  <a:noFill/>
                </a:ln>
                <a:solidFill>
                  <a:schemeClr val="tx1"/>
                </a:solidFill>
                <a:effectLst/>
                <a:latin typeface="+mn-ea"/>
                <a:cs typeface="Times New Roman" panose="02020603050405020304" pitchFamily="18" charset="0"/>
              </a:rPr>
              <a:t>歳６ヵ月を超え，満</a:t>
            </a:r>
            <a:r>
              <a:rPr kumimoji="0" lang="en-US" altLang="ja-JP" sz="1300" b="0" i="0" u="none" strike="noStrike" cap="none" normalizeH="0" baseline="0" dirty="0">
                <a:ln>
                  <a:noFill/>
                </a:ln>
                <a:solidFill>
                  <a:schemeClr val="tx1"/>
                </a:solidFill>
                <a:effectLst/>
                <a:latin typeface="+mn-ea"/>
                <a:cs typeface="Times New Roman" panose="02020603050405020304" pitchFamily="18" charset="0"/>
              </a:rPr>
              <a:t>75</a:t>
            </a:r>
            <a:r>
              <a:rPr kumimoji="0" lang="ja-JP" altLang="en-US" sz="1300" b="0" i="0" u="none" strike="noStrike" cap="none" normalizeH="0" baseline="0" dirty="0">
                <a:ln>
                  <a:noFill/>
                </a:ln>
                <a:solidFill>
                  <a:schemeClr val="tx1"/>
                </a:solidFill>
                <a:effectLst/>
                <a:latin typeface="+mn-ea"/>
                <a:cs typeface="Times New Roman" panose="02020603050405020304" pitchFamily="18" charset="0"/>
              </a:rPr>
              <a:t>歳６ヵ月まで。</a:t>
            </a:r>
            <a:endParaRPr kumimoji="0" lang="ja-JP" altLang="en-US" sz="1300" b="0" i="0" u="none" strike="noStrike" cap="none" normalizeH="0" baseline="0" dirty="0">
              <a:ln>
                <a:noFill/>
              </a:ln>
              <a:solidFill>
                <a:schemeClr val="tx1"/>
              </a:solidFill>
              <a:effectLst/>
              <a:latin typeface="+mn-ea"/>
            </a:endParaRPr>
          </a:p>
        </p:txBody>
      </p:sp>
      <p:sp>
        <p:nvSpPr>
          <p:cNvPr id="7" name="正方形/長方形 6"/>
          <p:cNvSpPr/>
          <p:nvPr/>
        </p:nvSpPr>
        <p:spPr>
          <a:xfrm>
            <a:off x="1470990" y="1819921"/>
            <a:ext cx="3657601" cy="369332"/>
          </a:xfrm>
          <a:prstGeom prst="rect">
            <a:avLst/>
          </a:prstGeom>
        </p:spPr>
        <p:txBody>
          <a:bodyPr wrap="square">
            <a:spAutoFit/>
          </a:bodyPr>
          <a:lstStyle/>
          <a:p>
            <a:pPr lvl="0" defTabSz="914400" eaLnBrk="0" fontAlgn="base" hangingPunct="0">
              <a:spcBef>
                <a:spcPct val="0"/>
              </a:spcBef>
              <a:spcAft>
                <a:spcPct val="0"/>
              </a:spcAft>
            </a:pPr>
            <a:r>
              <a:rPr lang="ja-JP" altLang="en-US"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b="1" dirty="0">
                <a:latin typeface="ＭＳ ゴシック" panose="020B0609070205080204" pitchFamily="49" charset="-128"/>
                <a:ea typeface="ＭＳ ゴシック" panose="020B0609070205080204" pitchFamily="49" charset="-128"/>
                <a:cs typeface="Times New Roman" panose="02020603050405020304" pitchFamily="18" charset="0"/>
              </a:rPr>
              <a:t>制度別の継続加入可能年齢</a:t>
            </a:r>
            <a:endParaRPr lang="ja-JP" altLang="ja-JP" sz="2400" b="1" dirty="0"/>
          </a:p>
        </p:txBody>
      </p:sp>
      <p:pic>
        <p:nvPicPr>
          <p:cNvPr id="8" name="オーディオ 7">
            <a:hlinkClick r:id="" action="ppaction://media"/>
            <a:extLst>
              <a:ext uri="{FF2B5EF4-FFF2-40B4-BE49-F238E27FC236}">
                <a16:creationId xmlns:a16="http://schemas.microsoft.com/office/drawing/2014/main" xmlns="" id="{02179EB4-5C2E-47D6-B08B-024C0F380B1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755678262"/>
      </p:ext>
    </p:extLst>
  </p:cSld>
  <p:clrMapOvr>
    <a:masterClrMapping/>
  </p:clrMapOvr>
  <mc:AlternateContent xmlns:mc="http://schemas.openxmlformats.org/markup-compatibility/2006" xmlns:p14="http://schemas.microsoft.com/office/powerpoint/2010/main">
    <mc:Choice Requires="p14">
      <p:transition spd="slow" p14:dur="2000" advTm="10895"/>
    </mc:Choice>
    <mc:Fallback xmlns="">
      <p:transition spd="slow" advTm="108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78" y="260883"/>
            <a:ext cx="10115203" cy="1450757"/>
          </a:xfrm>
        </p:spPr>
        <p:txBody>
          <a:bodyPr>
            <a:normAutofit/>
          </a:bodyPr>
          <a:lstStyle/>
          <a:p>
            <a:pPr algn="l"/>
            <a:r>
              <a:rPr lang="ja-JP" altLang="en-US" dirty="0"/>
              <a:t>３　福祉保険制度の取扱い</a:t>
            </a:r>
            <a:r>
              <a:rPr lang="en-US" altLang="ja-JP" dirty="0"/>
              <a:t/>
            </a:r>
            <a:br>
              <a:rPr lang="en-US" altLang="ja-JP" dirty="0"/>
            </a:br>
            <a:r>
              <a:rPr lang="ja-JP" altLang="en-US" sz="2400" dirty="0"/>
              <a:t>（ファミリー年金・傷病休職給付金・医療費支援制度・元気づくりサービスコース）</a:t>
            </a:r>
            <a:endParaRPr kumimoji="1" lang="ja-JP" altLang="en-US" sz="7200" dirty="0"/>
          </a:p>
        </p:txBody>
      </p:sp>
      <p:sp>
        <p:nvSpPr>
          <p:cNvPr id="4" name="スライド番号プレースホルダー 3"/>
          <p:cNvSpPr>
            <a:spLocks noGrp="1"/>
          </p:cNvSpPr>
          <p:nvPr>
            <p:ph type="sldNum" sz="quarter" idx="12"/>
          </p:nvPr>
        </p:nvSpPr>
        <p:spPr/>
        <p:txBody>
          <a:bodyPr/>
          <a:lstStyle/>
          <a:p>
            <a:fld id="{6CCFD2E8-DE03-4C84-8222-C88459698FBE}" type="slidenum">
              <a:rPr lang="en-US" altLang="ja-JP" smtClean="0"/>
              <a:pPr/>
              <a:t>6</a:t>
            </a:fld>
            <a:endParaRPr lang="en-US" altLang="ja-JP"/>
          </a:p>
        </p:txBody>
      </p:sp>
      <p:sp>
        <p:nvSpPr>
          <p:cNvPr id="7" name="正方形/長方形 6"/>
          <p:cNvSpPr/>
          <p:nvPr/>
        </p:nvSpPr>
        <p:spPr>
          <a:xfrm>
            <a:off x="1470990" y="1819921"/>
            <a:ext cx="3657601" cy="369332"/>
          </a:xfrm>
          <a:prstGeom prst="rect">
            <a:avLst/>
          </a:prstGeom>
        </p:spPr>
        <p:txBody>
          <a:bodyPr wrap="square">
            <a:spAutoFit/>
          </a:bodyPr>
          <a:lstStyle/>
          <a:p>
            <a:pPr lvl="0" defTabSz="914400" eaLnBrk="0" fontAlgn="base" hangingPunct="0">
              <a:spcBef>
                <a:spcPct val="0"/>
              </a:spcBef>
              <a:spcAft>
                <a:spcPct val="0"/>
              </a:spcAft>
            </a:pPr>
            <a:r>
              <a:rPr lang="ja-JP" altLang="en-US"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600" b="1" dirty="0">
                <a:latin typeface="ＭＳ ゴシック" panose="020B0609070205080204" pitchFamily="49" charset="-128"/>
                <a:ea typeface="ＭＳ ゴシック" panose="020B0609070205080204" pitchFamily="49" charset="-128"/>
                <a:cs typeface="Times New Roman" panose="02020603050405020304" pitchFamily="18" charset="0"/>
              </a:rPr>
              <a:t>保険料の振替について</a:t>
            </a:r>
            <a:endParaRPr lang="ja-JP" altLang="ja-JP" sz="1600" b="1"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95615304"/>
              </p:ext>
            </p:extLst>
          </p:nvPr>
        </p:nvGraphicFramePr>
        <p:xfrm>
          <a:off x="1839433" y="2189254"/>
          <a:ext cx="9006824" cy="1602340"/>
        </p:xfrm>
        <a:graphic>
          <a:graphicData uri="http://schemas.openxmlformats.org/drawingml/2006/table">
            <a:tbl>
              <a:tblPr firstRow="1" firstCol="1" bandRow="1">
                <a:tableStyleId>{5C22544A-7EE6-4342-B048-85BDC9FD1C3A}</a:tableStyleId>
              </a:tblPr>
              <a:tblGrid>
                <a:gridCol w="3192992">
                  <a:extLst>
                    <a:ext uri="{9D8B030D-6E8A-4147-A177-3AD203B41FA5}">
                      <a16:colId xmlns:a16="http://schemas.microsoft.com/office/drawing/2014/main" xmlns="" val="20000"/>
                    </a:ext>
                  </a:extLst>
                </a:gridCol>
                <a:gridCol w="2621864">
                  <a:extLst>
                    <a:ext uri="{9D8B030D-6E8A-4147-A177-3AD203B41FA5}">
                      <a16:colId xmlns:a16="http://schemas.microsoft.com/office/drawing/2014/main" xmlns="" val="20001"/>
                    </a:ext>
                  </a:extLst>
                </a:gridCol>
                <a:gridCol w="3191968">
                  <a:extLst>
                    <a:ext uri="{9D8B030D-6E8A-4147-A177-3AD203B41FA5}">
                      <a16:colId xmlns:a16="http://schemas.microsoft.com/office/drawing/2014/main" xmlns="" val="20002"/>
                    </a:ext>
                  </a:extLst>
                </a:gridCol>
              </a:tblGrid>
              <a:tr h="458928">
                <a:tc>
                  <a:txBody>
                    <a:bodyPr/>
                    <a:lstStyle/>
                    <a:p>
                      <a:pPr algn="ctr">
                        <a:spcAft>
                          <a:spcPts val="0"/>
                        </a:spcAft>
                      </a:pPr>
                      <a:r>
                        <a:rPr lang="ja-JP" sz="1600" kern="100" dirty="0">
                          <a:effectLst/>
                          <a:latin typeface="+mj-ea"/>
                          <a:ea typeface="+mj-ea"/>
                        </a:rPr>
                        <a:t>区分</a:t>
                      </a:r>
                      <a:endParaRPr lang="ja-JP" sz="1600" kern="100" dirty="0">
                        <a:effectLst/>
                        <a:latin typeface="+mj-ea"/>
                        <a:ea typeface="+mj-ea"/>
                        <a:cs typeface="Times New Roman" panose="02020603050405020304" pitchFamily="18" charset="0"/>
                      </a:endParaRPr>
                    </a:p>
                  </a:txBody>
                  <a:tcPr marL="18154" marR="18154" marT="0" marB="0" anchor="ctr"/>
                </a:tc>
                <a:tc>
                  <a:txBody>
                    <a:bodyPr/>
                    <a:lstStyle/>
                    <a:p>
                      <a:pPr algn="ctr">
                        <a:spcAft>
                          <a:spcPts val="0"/>
                        </a:spcAft>
                      </a:pPr>
                      <a:r>
                        <a:rPr lang="ja-JP" sz="1600" kern="100" dirty="0">
                          <a:effectLst/>
                          <a:latin typeface="+mj-ea"/>
                          <a:ea typeface="+mj-ea"/>
                        </a:rPr>
                        <a:t>振替日（※）</a:t>
                      </a:r>
                      <a:endParaRPr lang="ja-JP" sz="1600" kern="100" dirty="0">
                        <a:effectLst/>
                        <a:latin typeface="+mj-ea"/>
                        <a:ea typeface="+mj-ea"/>
                        <a:cs typeface="Times New Roman" panose="02020603050405020304" pitchFamily="18" charset="0"/>
                      </a:endParaRPr>
                    </a:p>
                  </a:txBody>
                  <a:tcPr marL="18154" marR="18154" marT="0" marB="0" anchor="ctr"/>
                </a:tc>
                <a:tc>
                  <a:txBody>
                    <a:bodyPr/>
                    <a:lstStyle/>
                    <a:p>
                      <a:pPr algn="ctr">
                        <a:spcAft>
                          <a:spcPts val="0"/>
                        </a:spcAft>
                      </a:pPr>
                      <a:r>
                        <a:rPr lang="ja-JP" sz="1600" kern="100">
                          <a:effectLst/>
                          <a:latin typeface="+mj-ea"/>
                          <a:ea typeface="+mj-ea"/>
                        </a:rPr>
                        <a:t>保険料内訳</a:t>
                      </a:r>
                      <a:endParaRPr lang="ja-JP" sz="1600" kern="100">
                        <a:effectLst/>
                        <a:latin typeface="+mj-ea"/>
                        <a:ea typeface="+mj-ea"/>
                        <a:cs typeface="Times New Roman" panose="02020603050405020304" pitchFamily="18" charset="0"/>
                      </a:endParaRPr>
                    </a:p>
                  </a:txBody>
                  <a:tcPr marL="18154" marR="18154" marT="0" marB="0" anchor="ctr"/>
                </a:tc>
                <a:extLst>
                  <a:ext uri="{0D108BD9-81ED-4DB2-BD59-A6C34878D82A}">
                    <a16:rowId xmlns:a16="http://schemas.microsoft.com/office/drawing/2014/main" xmlns="" val="10000"/>
                  </a:ext>
                </a:extLst>
              </a:tr>
              <a:tr h="548330">
                <a:tc>
                  <a:txBody>
                    <a:bodyPr/>
                    <a:lstStyle/>
                    <a:p>
                      <a:pPr algn="ctr">
                        <a:spcAft>
                          <a:spcPts val="0"/>
                        </a:spcAft>
                      </a:pPr>
                      <a:r>
                        <a:rPr lang="ja-JP" sz="1600" kern="100" dirty="0">
                          <a:effectLst/>
                          <a:latin typeface="+mj-ea"/>
                          <a:ea typeface="+mj-ea"/>
                        </a:rPr>
                        <a:t>加入者全員</a:t>
                      </a:r>
                      <a:endParaRPr lang="ja-JP" sz="1600" kern="100" dirty="0">
                        <a:effectLst/>
                        <a:latin typeface="+mj-ea"/>
                        <a:ea typeface="+mj-ea"/>
                        <a:cs typeface="Times New Roman" panose="02020603050405020304" pitchFamily="18" charset="0"/>
                      </a:endParaRPr>
                    </a:p>
                  </a:txBody>
                  <a:tcPr marL="18154" marR="18154" marT="0" marB="0" anchor="ctr"/>
                </a:tc>
                <a:tc>
                  <a:txBody>
                    <a:bodyPr/>
                    <a:lstStyle/>
                    <a:p>
                      <a:pPr algn="ctr">
                        <a:spcAft>
                          <a:spcPts val="0"/>
                        </a:spcAft>
                      </a:pPr>
                      <a:r>
                        <a:rPr lang="ja-JP" sz="1600" b="1" kern="100" dirty="0">
                          <a:effectLst/>
                          <a:latin typeface="+mj-ea"/>
                          <a:ea typeface="+mj-ea"/>
                        </a:rPr>
                        <a:t>令和５年４月</a:t>
                      </a:r>
                      <a:r>
                        <a:rPr lang="en-US" sz="1600" b="1" kern="100" dirty="0">
                          <a:effectLst/>
                          <a:latin typeface="+mj-ea"/>
                          <a:ea typeface="+mj-ea"/>
                        </a:rPr>
                        <a:t>24</a:t>
                      </a:r>
                      <a:r>
                        <a:rPr lang="ja-JP" sz="1600" b="1" kern="100" dirty="0">
                          <a:effectLst/>
                          <a:latin typeface="+mj-ea"/>
                          <a:ea typeface="+mj-ea"/>
                        </a:rPr>
                        <a:t>日</a:t>
                      </a:r>
                      <a:endParaRPr lang="ja-JP" sz="1600" b="1" kern="100" dirty="0">
                        <a:effectLst/>
                        <a:latin typeface="+mj-ea"/>
                        <a:ea typeface="+mj-ea"/>
                        <a:cs typeface="Times New Roman" panose="02020603050405020304" pitchFamily="18" charset="0"/>
                      </a:endParaRPr>
                    </a:p>
                  </a:txBody>
                  <a:tcPr marL="18154" marR="18154" marT="0" marB="0" anchor="ctr"/>
                </a:tc>
                <a:tc>
                  <a:txBody>
                    <a:bodyPr/>
                    <a:lstStyle/>
                    <a:p>
                      <a:pPr algn="ctr">
                        <a:spcAft>
                          <a:spcPts val="0"/>
                        </a:spcAft>
                      </a:pPr>
                      <a:r>
                        <a:rPr lang="ja-JP" sz="1600" b="1" kern="100" dirty="0">
                          <a:effectLst/>
                          <a:latin typeface="+mj-ea"/>
                          <a:ea typeface="+mj-ea"/>
                        </a:rPr>
                        <a:t>令和５年５月～</a:t>
                      </a:r>
                    </a:p>
                    <a:p>
                      <a:pPr algn="ctr">
                        <a:spcAft>
                          <a:spcPts val="0"/>
                        </a:spcAft>
                      </a:pPr>
                      <a:r>
                        <a:rPr lang="en-US" sz="1600" b="1" kern="100" dirty="0">
                          <a:effectLst/>
                          <a:latin typeface="+mj-ea"/>
                          <a:ea typeface="+mj-ea"/>
                        </a:rPr>
                        <a:t>10</a:t>
                      </a:r>
                      <a:r>
                        <a:rPr lang="ja-JP" sz="1600" b="1" kern="100" dirty="0">
                          <a:effectLst/>
                          <a:latin typeface="+mj-ea"/>
                          <a:ea typeface="+mj-ea"/>
                        </a:rPr>
                        <a:t>月分の保険料</a:t>
                      </a:r>
                      <a:endParaRPr lang="ja-JP" sz="1600" b="1" kern="100" dirty="0">
                        <a:effectLst/>
                        <a:latin typeface="+mj-ea"/>
                        <a:ea typeface="+mj-ea"/>
                        <a:cs typeface="Times New Roman" panose="02020603050405020304" pitchFamily="18" charset="0"/>
                      </a:endParaRPr>
                    </a:p>
                  </a:txBody>
                  <a:tcPr marL="18154" marR="18154" marT="0" marB="0" anchor="ctr"/>
                </a:tc>
                <a:extLst>
                  <a:ext uri="{0D108BD9-81ED-4DB2-BD59-A6C34878D82A}">
                    <a16:rowId xmlns:a16="http://schemas.microsoft.com/office/drawing/2014/main" xmlns="" val="10001"/>
                  </a:ext>
                </a:extLst>
              </a:tr>
              <a:tr h="595082">
                <a:tc>
                  <a:txBody>
                    <a:bodyPr/>
                    <a:lstStyle/>
                    <a:p>
                      <a:pPr algn="ctr">
                        <a:spcAft>
                          <a:spcPts val="0"/>
                        </a:spcAft>
                      </a:pPr>
                      <a:r>
                        <a:rPr lang="ja-JP" sz="1600" kern="100" dirty="0">
                          <a:effectLst/>
                          <a:latin typeface="+mj-ea"/>
                          <a:ea typeface="+mj-ea"/>
                        </a:rPr>
                        <a:t>令和５年</a:t>
                      </a:r>
                      <a:r>
                        <a:rPr lang="en-US" sz="1600" kern="100" dirty="0">
                          <a:effectLst/>
                          <a:latin typeface="+mj-ea"/>
                          <a:ea typeface="+mj-ea"/>
                        </a:rPr>
                        <a:t>11</a:t>
                      </a:r>
                      <a:r>
                        <a:rPr lang="ja-JP" sz="1600" kern="100" dirty="0">
                          <a:effectLst/>
                          <a:latin typeface="+mj-ea"/>
                          <a:ea typeface="+mj-ea"/>
                        </a:rPr>
                        <a:t>月１日以降も</a:t>
                      </a:r>
                    </a:p>
                    <a:p>
                      <a:pPr algn="ctr">
                        <a:spcAft>
                          <a:spcPts val="0"/>
                        </a:spcAft>
                      </a:pPr>
                      <a:r>
                        <a:rPr lang="ja-JP" sz="1600" kern="100" dirty="0">
                          <a:effectLst/>
                          <a:latin typeface="+mj-ea"/>
                          <a:ea typeface="+mj-ea"/>
                        </a:rPr>
                        <a:t>引続き継続する方</a:t>
                      </a:r>
                      <a:endParaRPr lang="ja-JP" sz="1600" kern="100" dirty="0">
                        <a:effectLst/>
                        <a:latin typeface="+mj-ea"/>
                        <a:ea typeface="+mj-ea"/>
                        <a:cs typeface="Times New Roman" panose="02020603050405020304" pitchFamily="18" charset="0"/>
                      </a:endParaRPr>
                    </a:p>
                  </a:txBody>
                  <a:tcPr marL="18154" marR="18154" marT="0" marB="0" anchor="ctr"/>
                </a:tc>
                <a:tc>
                  <a:txBody>
                    <a:bodyPr/>
                    <a:lstStyle/>
                    <a:p>
                      <a:pPr algn="ctr">
                        <a:spcAft>
                          <a:spcPts val="0"/>
                        </a:spcAft>
                      </a:pPr>
                      <a:r>
                        <a:rPr lang="ja-JP" sz="1600" b="1" kern="100" dirty="0">
                          <a:effectLst/>
                          <a:latin typeface="+mj-ea"/>
                          <a:ea typeface="+mj-ea"/>
                        </a:rPr>
                        <a:t>令和５年</a:t>
                      </a:r>
                      <a:r>
                        <a:rPr lang="en-US" sz="1600" b="1" kern="100" dirty="0">
                          <a:effectLst/>
                          <a:latin typeface="+mj-ea"/>
                          <a:ea typeface="+mj-ea"/>
                        </a:rPr>
                        <a:t>10</a:t>
                      </a:r>
                      <a:r>
                        <a:rPr lang="ja-JP" sz="1600" b="1" kern="100" dirty="0">
                          <a:effectLst/>
                          <a:latin typeface="+mj-ea"/>
                          <a:ea typeface="+mj-ea"/>
                        </a:rPr>
                        <a:t>月</a:t>
                      </a:r>
                      <a:r>
                        <a:rPr lang="en-US" sz="1600" b="1" kern="100" dirty="0">
                          <a:effectLst/>
                          <a:latin typeface="+mj-ea"/>
                          <a:ea typeface="+mj-ea"/>
                        </a:rPr>
                        <a:t>23</a:t>
                      </a:r>
                      <a:r>
                        <a:rPr lang="ja-JP" sz="1600" b="1" kern="100" dirty="0">
                          <a:effectLst/>
                          <a:latin typeface="+mj-ea"/>
                          <a:ea typeface="+mj-ea"/>
                        </a:rPr>
                        <a:t>日</a:t>
                      </a:r>
                      <a:endParaRPr lang="ja-JP" sz="1600" b="1" kern="100" dirty="0">
                        <a:effectLst/>
                        <a:latin typeface="+mj-ea"/>
                        <a:ea typeface="+mj-ea"/>
                        <a:cs typeface="Times New Roman" panose="02020603050405020304" pitchFamily="18" charset="0"/>
                      </a:endParaRPr>
                    </a:p>
                  </a:txBody>
                  <a:tcPr marL="18154" marR="18154" marT="0" marB="0" anchor="ctr"/>
                </a:tc>
                <a:tc>
                  <a:txBody>
                    <a:bodyPr/>
                    <a:lstStyle/>
                    <a:p>
                      <a:pPr algn="ctr">
                        <a:spcAft>
                          <a:spcPts val="0"/>
                        </a:spcAft>
                      </a:pPr>
                      <a:r>
                        <a:rPr lang="ja-JP" sz="1600" b="1" kern="100" dirty="0">
                          <a:effectLst/>
                          <a:latin typeface="+mj-ea"/>
                          <a:ea typeface="+mj-ea"/>
                        </a:rPr>
                        <a:t>令和５年</a:t>
                      </a:r>
                      <a:r>
                        <a:rPr lang="en-US" sz="1600" b="1" kern="100" dirty="0">
                          <a:effectLst/>
                          <a:latin typeface="+mj-ea"/>
                          <a:ea typeface="+mj-ea"/>
                        </a:rPr>
                        <a:t>11</a:t>
                      </a:r>
                      <a:r>
                        <a:rPr lang="ja-JP" sz="1600" b="1" kern="100" dirty="0">
                          <a:effectLst/>
                          <a:latin typeface="+mj-ea"/>
                          <a:ea typeface="+mj-ea"/>
                        </a:rPr>
                        <a:t>月～</a:t>
                      </a:r>
                    </a:p>
                    <a:p>
                      <a:pPr algn="ctr">
                        <a:spcAft>
                          <a:spcPts val="0"/>
                        </a:spcAft>
                      </a:pPr>
                      <a:r>
                        <a:rPr lang="ja-JP" sz="1600" b="1" kern="100" dirty="0">
                          <a:effectLst/>
                          <a:latin typeface="+mj-ea"/>
                          <a:ea typeface="+mj-ea"/>
                        </a:rPr>
                        <a:t>令和６年４月分の保険料</a:t>
                      </a:r>
                      <a:endParaRPr lang="ja-JP" sz="1600" b="1" kern="100" dirty="0">
                        <a:effectLst/>
                        <a:latin typeface="+mj-ea"/>
                        <a:ea typeface="+mj-ea"/>
                        <a:cs typeface="Times New Roman" panose="02020603050405020304" pitchFamily="18" charset="0"/>
                      </a:endParaRPr>
                    </a:p>
                  </a:txBody>
                  <a:tcPr marL="18154" marR="18154" marT="0" marB="0" anchor="ctr"/>
                </a:tc>
                <a:extLst>
                  <a:ext uri="{0D108BD9-81ED-4DB2-BD59-A6C34878D82A}">
                    <a16:rowId xmlns:a16="http://schemas.microsoft.com/office/drawing/2014/main" xmlns="" val="10002"/>
                  </a:ext>
                </a:extLst>
              </a:tr>
            </a:tbl>
          </a:graphicData>
        </a:graphic>
      </p:graphicFrame>
      <p:sp>
        <p:nvSpPr>
          <p:cNvPr id="9" name="正方形/長方形 8"/>
          <p:cNvSpPr/>
          <p:nvPr/>
        </p:nvSpPr>
        <p:spPr>
          <a:xfrm>
            <a:off x="1728877" y="3771913"/>
            <a:ext cx="8852004" cy="307777"/>
          </a:xfrm>
          <a:prstGeom prst="rect">
            <a:avLst/>
          </a:prstGeom>
        </p:spPr>
        <p:txBody>
          <a:bodyPr wrap="square">
            <a:spAutoFit/>
          </a:bodyPr>
          <a:lstStyle/>
          <a:p>
            <a:pPr marL="283845" indent="-150495" algn="just">
              <a:spcBef>
                <a:spcPts val="120"/>
              </a:spcBef>
              <a:spcAft>
                <a:spcPts val="0"/>
              </a:spcAft>
            </a:pPr>
            <a:r>
              <a:rPr lang="ja-JP" altLang="ja-JP" sz="1400" kern="100" dirty="0">
                <a:latin typeface="+mn-ea"/>
                <a:cs typeface="Times New Roman" panose="02020603050405020304" pitchFamily="18" charset="0"/>
              </a:rPr>
              <a:t>※　令和６年以降の振替日は４月</a:t>
            </a:r>
            <a:r>
              <a:rPr lang="en-US" altLang="ja-JP" sz="1400" kern="100" dirty="0">
                <a:latin typeface="+mn-ea"/>
                <a:cs typeface="Times New Roman" panose="02020603050405020304" pitchFamily="18" charset="0"/>
              </a:rPr>
              <a:t>22</a:t>
            </a:r>
            <a:r>
              <a:rPr lang="ja-JP" altLang="ja-JP" sz="1400" kern="100" dirty="0">
                <a:latin typeface="+mn-ea"/>
                <a:cs typeface="Times New Roman" panose="02020603050405020304" pitchFamily="18" charset="0"/>
              </a:rPr>
              <a:t>日，</a:t>
            </a:r>
            <a:r>
              <a:rPr lang="en-US" altLang="ja-JP" sz="1400" kern="100" dirty="0">
                <a:latin typeface="+mn-ea"/>
                <a:cs typeface="Times New Roman" panose="02020603050405020304" pitchFamily="18" charset="0"/>
              </a:rPr>
              <a:t>10</a:t>
            </a:r>
            <a:r>
              <a:rPr lang="ja-JP" altLang="ja-JP" sz="1400" kern="100" dirty="0">
                <a:latin typeface="+mn-ea"/>
                <a:cs typeface="Times New Roman" panose="02020603050405020304" pitchFamily="18" charset="0"/>
              </a:rPr>
              <a:t>月</a:t>
            </a:r>
            <a:r>
              <a:rPr lang="en-US" altLang="ja-JP" sz="1400" kern="100" dirty="0">
                <a:latin typeface="+mn-ea"/>
                <a:cs typeface="Times New Roman" panose="02020603050405020304" pitchFamily="18" charset="0"/>
              </a:rPr>
              <a:t>22</a:t>
            </a:r>
            <a:r>
              <a:rPr lang="ja-JP" altLang="ja-JP" sz="1400" kern="100" dirty="0">
                <a:latin typeface="+mn-ea"/>
                <a:cs typeface="Times New Roman" panose="02020603050405020304" pitchFamily="18" charset="0"/>
              </a:rPr>
              <a:t>日（金融機関が休業日の場合，翌営業日）になります。</a:t>
            </a:r>
            <a:endParaRPr lang="ja-JP" altLang="ja-JP" sz="1400" kern="100" dirty="0">
              <a:effectLst/>
              <a:latin typeface="+mn-ea"/>
              <a:cs typeface="Times New Roman" panose="02020603050405020304" pitchFamily="18" charset="0"/>
            </a:endParaRPr>
          </a:p>
        </p:txBody>
      </p:sp>
      <p:sp>
        <p:nvSpPr>
          <p:cNvPr id="10" name="正方形/長方形 9"/>
          <p:cNvSpPr/>
          <p:nvPr/>
        </p:nvSpPr>
        <p:spPr>
          <a:xfrm>
            <a:off x="1839433" y="5861197"/>
            <a:ext cx="6026192" cy="374461"/>
          </a:xfrm>
          <a:prstGeom prst="rect">
            <a:avLst/>
          </a:prstGeom>
        </p:spPr>
        <p:txBody>
          <a:bodyPr wrap="square">
            <a:spAutoFit/>
          </a:bodyPr>
          <a:lstStyle/>
          <a:p>
            <a:pPr>
              <a:lnSpc>
                <a:spcPts val="2200"/>
              </a:lnSpc>
            </a:pPr>
            <a:r>
              <a:rPr lang="en-US" altLang="ja-JP" sz="1400" dirty="0"/>
              <a:t>※</a:t>
            </a:r>
            <a:r>
              <a:rPr lang="ja-JP" altLang="en-US" sz="1400" dirty="0"/>
              <a:t>　開設時間：月曜日から金曜日（祝日・年末年始を除く）の</a:t>
            </a:r>
            <a:r>
              <a:rPr lang="en-US" altLang="ja-JP" sz="1400" dirty="0"/>
              <a:t>10</a:t>
            </a:r>
            <a:r>
              <a:rPr lang="ja-JP" altLang="en-US" sz="1400" dirty="0"/>
              <a:t>：</a:t>
            </a:r>
            <a:r>
              <a:rPr lang="en-US" altLang="ja-JP" sz="1400" dirty="0"/>
              <a:t>00</a:t>
            </a:r>
            <a:r>
              <a:rPr lang="ja-JP" altLang="en-US" sz="1400" dirty="0"/>
              <a:t>～</a:t>
            </a:r>
            <a:r>
              <a:rPr lang="en-US" altLang="ja-JP" sz="1400" dirty="0"/>
              <a:t>16</a:t>
            </a:r>
            <a:r>
              <a:rPr lang="ja-JP" altLang="en-US" sz="1400" dirty="0"/>
              <a:t>：</a:t>
            </a:r>
            <a:r>
              <a:rPr lang="en-US" altLang="ja-JP" sz="1400" dirty="0"/>
              <a:t>00</a:t>
            </a:r>
          </a:p>
        </p:txBody>
      </p:sp>
      <p:graphicFrame>
        <p:nvGraphicFramePr>
          <p:cNvPr id="3" name="表 2"/>
          <p:cNvGraphicFramePr>
            <a:graphicFrameLocks noGrp="1"/>
          </p:cNvGraphicFramePr>
          <p:nvPr>
            <p:extLst>
              <p:ext uri="{D42A27DB-BD31-4B8C-83A1-F6EECF244321}">
                <p14:modId xmlns:p14="http://schemas.microsoft.com/office/powerpoint/2010/main" val="2509762033"/>
              </p:ext>
            </p:extLst>
          </p:nvPr>
        </p:nvGraphicFramePr>
        <p:xfrm>
          <a:off x="1839433" y="4570933"/>
          <a:ext cx="9006824" cy="1265156"/>
        </p:xfrm>
        <a:graphic>
          <a:graphicData uri="http://schemas.openxmlformats.org/drawingml/2006/table">
            <a:tbl>
              <a:tblPr firstRow="1" bandRow="1">
                <a:tableStyleId>{5C22544A-7EE6-4342-B048-85BDC9FD1C3A}</a:tableStyleId>
              </a:tblPr>
              <a:tblGrid>
                <a:gridCol w="3283882">
                  <a:extLst>
                    <a:ext uri="{9D8B030D-6E8A-4147-A177-3AD203B41FA5}">
                      <a16:colId xmlns:a16="http://schemas.microsoft.com/office/drawing/2014/main" xmlns="" val="20000"/>
                    </a:ext>
                  </a:extLst>
                </a:gridCol>
                <a:gridCol w="2949709">
                  <a:extLst>
                    <a:ext uri="{9D8B030D-6E8A-4147-A177-3AD203B41FA5}">
                      <a16:colId xmlns:a16="http://schemas.microsoft.com/office/drawing/2014/main" xmlns="" val="20001"/>
                    </a:ext>
                  </a:extLst>
                </a:gridCol>
                <a:gridCol w="2773233">
                  <a:extLst>
                    <a:ext uri="{9D8B030D-6E8A-4147-A177-3AD203B41FA5}">
                      <a16:colId xmlns:a16="http://schemas.microsoft.com/office/drawing/2014/main" xmlns="" val="20002"/>
                    </a:ext>
                  </a:extLst>
                </a:gridCol>
              </a:tblGrid>
              <a:tr h="340652">
                <a:tc>
                  <a:txBody>
                    <a:bodyPr/>
                    <a:lstStyle/>
                    <a:p>
                      <a:pPr algn="ctr"/>
                      <a:r>
                        <a:rPr kumimoji="1" lang="ja-JP" altLang="en-US" sz="1600" dirty="0"/>
                        <a:t>お問合せ窓口</a:t>
                      </a:r>
                    </a:p>
                  </a:txBody>
                  <a:tcPr/>
                </a:tc>
                <a:tc>
                  <a:txBody>
                    <a:bodyPr/>
                    <a:lstStyle/>
                    <a:p>
                      <a:pPr algn="ctr"/>
                      <a:r>
                        <a:rPr kumimoji="1" lang="ja-JP" altLang="en-US" sz="1600" dirty="0"/>
                        <a:t>照会内容</a:t>
                      </a:r>
                    </a:p>
                  </a:txBody>
                  <a:tcPr/>
                </a:tc>
                <a:tc>
                  <a:txBody>
                    <a:bodyPr/>
                    <a:lstStyle/>
                    <a:p>
                      <a:pPr algn="ctr"/>
                      <a:r>
                        <a:rPr kumimoji="1" lang="ja-JP" altLang="en-US" sz="1600" dirty="0"/>
                        <a:t>電話番号</a:t>
                      </a:r>
                    </a:p>
                  </a:txBody>
                  <a:tcPr/>
                </a:tc>
                <a:extLst>
                  <a:ext uri="{0D108BD9-81ED-4DB2-BD59-A6C34878D82A}">
                    <a16:rowId xmlns:a16="http://schemas.microsoft.com/office/drawing/2014/main" xmlns="" val="10000"/>
                  </a:ext>
                </a:extLst>
              </a:tr>
              <a:tr h="539366">
                <a:tc>
                  <a:txBody>
                    <a:bodyPr/>
                    <a:lstStyle/>
                    <a:p>
                      <a:pPr algn="ctr"/>
                      <a:r>
                        <a:rPr kumimoji="1" lang="ja-JP" altLang="en-US" sz="1600" b="1" dirty="0">
                          <a:solidFill>
                            <a:schemeClr val="bg1"/>
                          </a:solidFill>
                        </a:rPr>
                        <a:t>公立学校共済組合</a:t>
                      </a:r>
                      <a:endParaRPr kumimoji="1" lang="en-US" altLang="ja-JP" sz="1600" b="1" dirty="0">
                        <a:solidFill>
                          <a:schemeClr val="bg1"/>
                        </a:solidFill>
                      </a:endParaRPr>
                    </a:p>
                    <a:p>
                      <a:pPr algn="ctr"/>
                      <a:r>
                        <a:rPr kumimoji="1" lang="ja-JP" altLang="en-US" sz="1600" b="1" dirty="0">
                          <a:solidFill>
                            <a:schemeClr val="bg1"/>
                          </a:solidFill>
                        </a:rPr>
                        <a:t>福祉保険制度担当</a:t>
                      </a:r>
                    </a:p>
                  </a:txBody>
                  <a:tcPr anchor="ctr">
                    <a:solidFill>
                      <a:schemeClr val="accent1"/>
                    </a:solidFill>
                  </a:tcPr>
                </a:tc>
                <a:tc>
                  <a:txBody>
                    <a:bodyPr/>
                    <a:lstStyle/>
                    <a:p>
                      <a:pPr algn="ctr"/>
                      <a:r>
                        <a:rPr kumimoji="1" lang="ja-JP" altLang="en-US" sz="1600" b="1" dirty="0"/>
                        <a:t>制度内容全般</a:t>
                      </a:r>
                      <a:endParaRPr kumimoji="1" lang="en-US" altLang="ja-JP" sz="1600" b="1" dirty="0"/>
                    </a:p>
                    <a:p>
                      <a:pPr algn="ctr"/>
                      <a:r>
                        <a:rPr kumimoji="1" lang="ja-JP" altLang="en-US" sz="1600" b="1" dirty="0"/>
                        <a:t>登録内容の変更等</a:t>
                      </a:r>
                    </a:p>
                  </a:txBody>
                  <a:tcPr anchor="ctr"/>
                </a:tc>
                <a:tc>
                  <a:txBody>
                    <a:bodyPr/>
                    <a:lstStyle/>
                    <a:p>
                      <a:pPr algn="ctr"/>
                      <a:r>
                        <a:rPr kumimoji="1" lang="ja-JP" altLang="en-US" sz="1600" b="1" dirty="0"/>
                        <a:t>０１２０－７７８－５９９</a:t>
                      </a:r>
                    </a:p>
                  </a:txBody>
                  <a:tcPr anchor="ctr"/>
                </a:tc>
                <a:extLst>
                  <a:ext uri="{0D108BD9-81ED-4DB2-BD59-A6C34878D82A}">
                    <a16:rowId xmlns:a16="http://schemas.microsoft.com/office/drawing/2014/main" xmlns="" val="10001"/>
                  </a:ext>
                </a:extLst>
              </a:tr>
              <a:tr h="345384">
                <a:tc>
                  <a:txBody>
                    <a:bodyPr/>
                    <a:lstStyle/>
                    <a:p>
                      <a:pPr algn="ctr"/>
                      <a:r>
                        <a:rPr kumimoji="1" lang="ja-JP" altLang="en-US" sz="1600" b="1" dirty="0">
                          <a:solidFill>
                            <a:schemeClr val="bg1"/>
                          </a:solidFill>
                        </a:rPr>
                        <a:t>請求相談センター</a:t>
                      </a:r>
                    </a:p>
                  </a:txBody>
                  <a:tcPr anchor="ctr">
                    <a:solidFill>
                      <a:schemeClr val="accent1"/>
                    </a:solidFill>
                  </a:tcPr>
                </a:tc>
                <a:tc>
                  <a:txBody>
                    <a:bodyPr/>
                    <a:lstStyle/>
                    <a:p>
                      <a:pPr algn="ctr"/>
                      <a:r>
                        <a:rPr kumimoji="1" lang="ja-JP" altLang="en-US" sz="1600" b="1" dirty="0"/>
                        <a:t>給付金の請求</a:t>
                      </a:r>
                    </a:p>
                  </a:txBody>
                  <a:tcPr anchor="ctr"/>
                </a:tc>
                <a:tc>
                  <a:txBody>
                    <a:bodyPr/>
                    <a:lstStyle/>
                    <a:p>
                      <a:pPr algn="ctr"/>
                      <a:r>
                        <a:rPr kumimoji="1" lang="ja-JP" altLang="en-US" sz="1600" b="1" dirty="0"/>
                        <a:t>０１２０－６６０－９９８</a:t>
                      </a:r>
                    </a:p>
                  </a:txBody>
                  <a:tcPr anchor="ctr"/>
                </a:tc>
                <a:extLst>
                  <a:ext uri="{0D108BD9-81ED-4DB2-BD59-A6C34878D82A}">
                    <a16:rowId xmlns:a16="http://schemas.microsoft.com/office/drawing/2014/main" xmlns="" val="10002"/>
                  </a:ext>
                </a:extLst>
              </a:tr>
            </a:tbl>
          </a:graphicData>
        </a:graphic>
      </p:graphicFrame>
      <p:sp>
        <p:nvSpPr>
          <p:cNvPr id="11" name="正方形/長方形 10"/>
          <p:cNvSpPr/>
          <p:nvPr/>
        </p:nvSpPr>
        <p:spPr>
          <a:xfrm>
            <a:off x="1470990" y="4178422"/>
            <a:ext cx="3657601" cy="369332"/>
          </a:xfrm>
          <a:prstGeom prst="rect">
            <a:avLst/>
          </a:prstGeom>
        </p:spPr>
        <p:txBody>
          <a:bodyPr wrap="square">
            <a:spAutoFit/>
          </a:bodyPr>
          <a:lstStyle/>
          <a:p>
            <a:pPr lvl="0" defTabSz="914400" eaLnBrk="0" fontAlgn="base" hangingPunct="0">
              <a:spcBef>
                <a:spcPct val="0"/>
              </a:spcBef>
              <a:spcAft>
                <a:spcPct val="0"/>
              </a:spcAft>
            </a:pPr>
            <a:r>
              <a:rPr lang="ja-JP" altLang="en-US"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600" b="1" dirty="0">
                <a:latin typeface="ＭＳ ゴシック" panose="020B0609070205080204" pitchFamily="49" charset="-128"/>
                <a:ea typeface="ＭＳ ゴシック" panose="020B0609070205080204" pitchFamily="49" charset="-128"/>
                <a:cs typeface="Times New Roman" panose="02020603050405020304" pitchFamily="18" charset="0"/>
              </a:rPr>
              <a:t>福祉保険制度に関するお問合せ先</a:t>
            </a:r>
            <a:endParaRPr lang="ja-JP" altLang="ja-JP" sz="1600" b="1" dirty="0"/>
          </a:p>
        </p:txBody>
      </p:sp>
      <p:pic>
        <p:nvPicPr>
          <p:cNvPr id="6" name="オーディオ 5">
            <a:hlinkClick r:id="" action="ppaction://media"/>
            <a:extLst>
              <a:ext uri="{FF2B5EF4-FFF2-40B4-BE49-F238E27FC236}">
                <a16:creationId xmlns:a16="http://schemas.microsoft.com/office/drawing/2014/main" xmlns="" id="{5AF55890-F230-4815-941E-14B8779D195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11110509"/>
      </p:ext>
    </p:extLst>
  </p:cSld>
  <p:clrMapOvr>
    <a:masterClrMapping/>
  </p:clrMapOvr>
  <mc:AlternateContent xmlns:mc="http://schemas.openxmlformats.org/markup-compatibility/2006" xmlns:p14="http://schemas.microsoft.com/office/powerpoint/2010/main">
    <mc:Choice Requires="p14">
      <p:transition spd="slow" p14:dur="2000" advTm="46716"/>
    </mc:Choice>
    <mc:Fallback xmlns="">
      <p:transition spd="slow" advTm="467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613608"/>
            <a:ext cx="10058400" cy="858129"/>
          </a:xfrm>
        </p:spPr>
        <p:txBody>
          <a:bodyPr>
            <a:normAutofit/>
          </a:bodyPr>
          <a:lstStyle/>
          <a:p>
            <a:pPr algn="l"/>
            <a:r>
              <a:rPr lang="ja-JP" altLang="en-US" dirty="0"/>
              <a:t>４</a:t>
            </a:r>
            <a:r>
              <a:rPr kumimoji="1" lang="ja-JP" altLang="en-US" dirty="0"/>
              <a:t>　アイリスプランの取扱い</a:t>
            </a:r>
          </a:p>
        </p:txBody>
      </p:sp>
      <p:sp>
        <p:nvSpPr>
          <p:cNvPr id="3" name="コンテンツ プレースホルダー 2"/>
          <p:cNvSpPr>
            <a:spLocks noGrp="1"/>
          </p:cNvSpPr>
          <p:nvPr>
            <p:ph idx="1"/>
          </p:nvPr>
        </p:nvSpPr>
        <p:spPr>
          <a:xfrm>
            <a:off x="1223078" y="1984443"/>
            <a:ext cx="9932602" cy="4182894"/>
          </a:xfrm>
        </p:spPr>
        <p:txBody>
          <a:bodyPr>
            <a:noAutofit/>
          </a:bodyPr>
          <a:lstStyle/>
          <a:p>
            <a:pPr>
              <a:lnSpc>
                <a:spcPct val="70000"/>
              </a:lnSpc>
            </a:pPr>
            <a:r>
              <a:rPr lang="ja-JP" altLang="en-US" sz="2600" b="1" dirty="0">
                <a:solidFill>
                  <a:schemeClr val="tx1"/>
                </a:solidFill>
                <a:latin typeface="+mn-ea"/>
              </a:rPr>
              <a:t>●年金コース</a:t>
            </a:r>
            <a:endParaRPr lang="en-US" altLang="ja-JP" sz="2600" b="1" dirty="0">
              <a:solidFill>
                <a:schemeClr val="tx1"/>
              </a:solidFill>
              <a:latin typeface="+mn-ea"/>
            </a:endParaRPr>
          </a:p>
          <a:p>
            <a:pPr marL="0" indent="0">
              <a:lnSpc>
                <a:spcPct val="70000"/>
              </a:lnSpc>
              <a:buNone/>
            </a:pPr>
            <a:r>
              <a:rPr lang="ja-JP" altLang="en-US" sz="2600" b="1" dirty="0">
                <a:solidFill>
                  <a:schemeClr val="tx1"/>
                </a:solidFill>
                <a:latin typeface="+mn-ea"/>
              </a:rPr>
              <a:t>　　・</a:t>
            </a:r>
            <a:r>
              <a:rPr lang="ja-JP" altLang="en-US" sz="2600" b="1" dirty="0">
                <a:solidFill>
                  <a:srgbClr val="FF0000"/>
                </a:solidFill>
                <a:latin typeface="+mn-ea"/>
              </a:rPr>
              <a:t>退職と同時に脱退</a:t>
            </a:r>
            <a:endParaRPr lang="en-US" altLang="ja-JP" sz="2600" b="1" dirty="0">
              <a:solidFill>
                <a:srgbClr val="FF0000"/>
              </a:solidFill>
              <a:latin typeface="+mn-ea"/>
            </a:endParaRPr>
          </a:p>
          <a:p>
            <a:pPr marL="0" indent="0">
              <a:lnSpc>
                <a:spcPct val="70000"/>
              </a:lnSpc>
              <a:spcBef>
                <a:spcPts val="1800"/>
              </a:spcBef>
              <a:buNone/>
            </a:pPr>
            <a:r>
              <a:rPr lang="ja-JP" altLang="en-US" sz="2600" b="1" dirty="0">
                <a:solidFill>
                  <a:schemeClr val="tx1"/>
                </a:solidFill>
                <a:latin typeface="+mn-ea"/>
              </a:rPr>
              <a:t>　　・年度末時点で</a:t>
            </a:r>
            <a:r>
              <a:rPr lang="ja-JP" altLang="en-US" sz="2600" b="1" dirty="0">
                <a:solidFill>
                  <a:srgbClr val="FF0000"/>
                </a:solidFill>
                <a:latin typeface="+mn-ea"/>
              </a:rPr>
              <a:t>満</a:t>
            </a:r>
            <a:r>
              <a:rPr lang="en-US" altLang="ja-JP" sz="2600" b="1" dirty="0">
                <a:solidFill>
                  <a:srgbClr val="FF0000"/>
                </a:solidFill>
                <a:latin typeface="+mn-ea"/>
              </a:rPr>
              <a:t>60</a:t>
            </a:r>
            <a:r>
              <a:rPr lang="ja-JP" altLang="en-US" sz="2600" b="1" dirty="0">
                <a:solidFill>
                  <a:srgbClr val="FF0000"/>
                </a:solidFill>
                <a:latin typeface="+mn-ea"/>
              </a:rPr>
              <a:t>歳以上</a:t>
            </a:r>
            <a:endParaRPr lang="en-US" altLang="ja-JP" sz="2600" b="1" dirty="0">
              <a:solidFill>
                <a:srgbClr val="FF0000"/>
              </a:solidFill>
              <a:latin typeface="+mn-ea"/>
            </a:endParaRPr>
          </a:p>
          <a:p>
            <a:pPr marL="0" indent="0">
              <a:lnSpc>
                <a:spcPct val="70000"/>
              </a:lnSpc>
              <a:buNone/>
            </a:pPr>
            <a:r>
              <a:rPr lang="ja-JP" altLang="en-US" sz="2600" b="1" dirty="0">
                <a:solidFill>
                  <a:schemeClr val="tx1"/>
                </a:solidFill>
                <a:latin typeface="+mn-ea"/>
              </a:rPr>
              <a:t>　　　令和４年</a:t>
            </a:r>
            <a:r>
              <a:rPr lang="en-US" altLang="ja-JP" sz="2600" b="1" dirty="0">
                <a:solidFill>
                  <a:schemeClr val="tx1"/>
                </a:solidFill>
                <a:latin typeface="+mn-ea"/>
              </a:rPr>
              <a:t>12</a:t>
            </a:r>
            <a:r>
              <a:rPr lang="ja-JP" altLang="en-US" sz="2600" b="1" dirty="0">
                <a:solidFill>
                  <a:schemeClr val="tx1"/>
                </a:solidFill>
                <a:latin typeface="+mn-ea"/>
              </a:rPr>
              <a:t>月末頃に退職後の取扱いについて教職員生涯福祉財</a:t>
            </a:r>
            <a:endParaRPr lang="en-US" altLang="ja-JP" sz="2600" b="1" dirty="0">
              <a:solidFill>
                <a:schemeClr val="tx1"/>
              </a:solidFill>
              <a:latin typeface="+mn-ea"/>
            </a:endParaRPr>
          </a:p>
          <a:p>
            <a:pPr marL="0" indent="0">
              <a:lnSpc>
                <a:spcPct val="70000"/>
              </a:lnSpc>
              <a:buNone/>
            </a:pPr>
            <a:r>
              <a:rPr lang="ja-JP" altLang="en-US" sz="2600" b="1" dirty="0">
                <a:solidFill>
                  <a:schemeClr val="tx1"/>
                </a:solidFill>
                <a:latin typeface="+mn-ea"/>
              </a:rPr>
              <a:t>　　　団サービスセンターから案内が送付されているので手続を行う。</a:t>
            </a:r>
            <a:endParaRPr lang="en-US" altLang="ja-JP" sz="2600" b="1" dirty="0">
              <a:solidFill>
                <a:schemeClr val="tx1"/>
              </a:solidFill>
              <a:latin typeface="+mn-ea"/>
            </a:endParaRPr>
          </a:p>
          <a:p>
            <a:pPr marL="0" indent="0">
              <a:lnSpc>
                <a:spcPct val="70000"/>
              </a:lnSpc>
              <a:spcBef>
                <a:spcPts val="1800"/>
              </a:spcBef>
              <a:buNone/>
            </a:pPr>
            <a:r>
              <a:rPr lang="ja-JP" altLang="en-US" sz="2600" b="1" dirty="0">
                <a:solidFill>
                  <a:schemeClr val="tx1"/>
                </a:solidFill>
                <a:latin typeface="+mn-ea"/>
              </a:rPr>
              <a:t>　　・年度末時点で</a:t>
            </a:r>
            <a:r>
              <a:rPr lang="ja-JP" altLang="en-US" sz="2600" b="1" dirty="0">
                <a:solidFill>
                  <a:srgbClr val="FF0000"/>
                </a:solidFill>
                <a:latin typeface="+mn-ea"/>
              </a:rPr>
              <a:t>満</a:t>
            </a:r>
            <a:r>
              <a:rPr lang="en-US" altLang="ja-JP" sz="2600" b="1" dirty="0">
                <a:solidFill>
                  <a:srgbClr val="FF0000"/>
                </a:solidFill>
                <a:latin typeface="+mn-ea"/>
              </a:rPr>
              <a:t>60</a:t>
            </a:r>
            <a:r>
              <a:rPr lang="ja-JP" altLang="en-US" sz="2600" b="1" dirty="0">
                <a:solidFill>
                  <a:srgbClr val="FF0000"/>
                </a:solidFill>
                <a:latin typeface="+mn-ea"/>
              </a:rPr>
              <a:t>歳未満</a:t>
            </a:r>
            <a:endParaRPr lang="en-US" altLang="ja-JP" sz="2600" b="1" dirty="0">
              <a:solidFill>
                <a:srgbClr val="FF0000"/>
              </a:solidFill>
              <a:latin typeface="+mn-ea"/>
            </a:endParaRPr>
          </a:p>
          <a:p>
            <a:pPr marL="0" indent="0">
              <a:lnSpc>
                <a:spcPct val="70000"/>
              </a:lnSpc>
              <a:buNone/>
            </a:pPr>
            <a:r>
              <a:rPr lang="ja-JP" altLang="en-US" sz="2600" b="1" dirty="0">
                <a:solidFill>
                  <a:schemeClr val="tx1"/>
                </a:solidFill>
                <a:latin typeface="+mn-ea"/>
              </a:rPr>
              <a:t>　　　教職員生涯福祉財団サービスセンターに連絡する。脱退手続に関</a:t>
            </a:r>
            <a:endParaRPr lang="en-US" altLang="ja-JP" sz="2600" b="1" dirty="0">
              <a:solidFill>
                <a:schemeClr val="tx1"/>
              </a:solidFill>
              <a:latin typeface="+mn-ea"/>
            </a:endParaRPr>
          </a:p>
          <a:p>
            <a:pPr marL="0" indent="0">
              <a:lnSpc>
                <a:spcPct val="70000"/>
              </a:lnSpc>
              <a:buNone/>
            </a:pPr>
            <a:r>
              <a:rPr lang="ja-JP" altLang="en-US" sz="2600" b="1" dirty="0">
                <a:solidFill>
                  <a:schemeClr val="tx1"/>
                </a:solidFill>
                <a:latin typeface="+mn-ea"/>
              </a:rPr>
              <a:t>　　　する書類が届いたら加入期間中に積み立てた積立金の受取手続</a:t>
            </a:r>
            <a:endParaRPr lang="en-US" altLang="ja-JP" sz="2600" b="1" dirty="0">
              <a:solidFill>
                <a:schemeClr val="tx1"/>
              </a:solidFill>
              <a:latin typeface="+mn-ea"/>
            </a:endParaRPr>
          </a:p>
          <a:p>
            <a:pPr marL="0" indent="0">
              <a:lnSpc>
                <a:spcPct val="70000"/>
              </a:lnSpc>
              <a:buNone/>
            </a:pPr>
            <a:r>
              <a:rPr lang="ja-JP" altLang="en-US" sz="2600" b="1" dirty="0">
                <a:solidFill>
                  <a:schemeClr val="tx1"/>
                </a:solidFill>
                <a:latin typeface="+mn-ea"/>
              </a:rPr>
              <a:t>　　　を行う。</a:t>
            </a:r>
            <a:endParaRPr kumimoji="1" lang="ja-JP" altLang="en-US" sz="2600" dirty="0"/>
          </a:p>
        </p:txBody>
      </p:sp>
      <p:sp>
        <p:nvSpPr>
          <p:cNvPr id="4" name="スライド番号プレースホルダー 3"/>
          <p:cNvSpPr>
            <a:spLocks noGrp="1"/>
          </p:cNvSpPr>
          <p:nvPr>
            <p:ph type="sldNum" sz="quarter" idx="12"/>
          </p:nvPr>
        </p:nvSpPr>
        <p:spPr/>
        <p:txBody>
          <a:bodyPr/>
          <a:lstStyle/>
          <a:p>
            <a:fld id="{6CCFD2E8-DE03-4C84-8222-C88459698FBE}" type="slidenum">
              <a:rPr lang="en-US" altLang="ja-JP" smtClean="0"/>
              <a:pPr/>
              <a:t>7</a:t>
            </a:fld>
            <a:endParaRPr lang="en-US" altLang="ja-JP"/>
          </a:p>
        </p:txBody>
      </p:sp>
      <p:pic>
        <p:nvPicPr>
          <p:cNvPr id="8" name="オーディオ 7">
            <a:hlinkClick r:id="" action="ppaction://media"/>
            <a:extLst>
              <a:ext uri="{FF2B5EF4-FFF2-40B4-BE49-F238E27FC236}">
                <a16:creationId xmlns:a16="http://schemas.microsoft.com/office/drawing/2014/main" xmlns="" id="{A8E0045F-CD13-45AE-B9E6-7DBAA1D49E7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774444566"/>
      </p:ext>
    </p:extLst>
  </p:cSld>
  <p:clrMapOvr>
    <a:masterClrMapping/>
  </p:clrMapOvr>
  <mc:AlternateContent xmlns:mc="http://schemas.openxmlformats.org/markup-compatibility/2006" xmlns:p14="http://schemas.microsoft.com/office/powerpoint/2010/main">
    <mc:Choice Requires="p14">
      <p:transition spd="slow" p14:dur="2000" advTm="45547"/>
    </mc:Choice>
    <mc:Fallback xmlns="">
      <p:transition spd="slow" advTm="455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613608"/>
            <a:ext cx="10058400" cy="858129"/>
          </a:xfrm>
        </p:spPr>
        <p:txBody>
          <a:bodyPr>
            <a:normAutofit/>
          </a:bodyPr>
          <a:lstStyle/>
          <a:p>
            <a:pPr algn="l"/>
            <a:r>
              <a:rPr lang="ja-JP" altLang="en-US" dirty="0"/>
              <a:t>４</a:t>
            </a:r>
            <a:r>
              <a:rPr kumimoji="1" lang="ja-JP" altLang="en-US" dirty="0"/>
              <a:t>　アイリスプランの取扱い</a:t>
            </a:r>
          </a:p>
        </p:txBody>
      </p:sp>
      <p:sp>
        <p:nvSpPr>
          <p:cNvPr id="3" name="コンテンツ プレースホルダー 2"/>
          <p:cNvSpPr>
            <a:spLocks noGrp="1"/>
          </p:cNvSpPr>
          <p:nvPr>
            <p:ph idx="1"/>
          </p:nvPr>
        </p:nvSpPr>
        <p:spPr>
          <a:xfrm>
            <a:off x="1262743" y="2013777"/>
            <a:ext cx="9949740" cy="4125766"/>
          </a:xfrm>
        </p:spPr>
        <p:txBody>
          <a:bodyPr>
            <a:noAutofit/>
          </a:bodyPr>
          <a:lstStyle/>
          <a:p>
            <a:r>
              <a:rPr lang="ja-JP" altLang="en-US" sz="2400" b="1" dirty="0">
                <a:solidFill>
                  <a:schemeClr val="tx1"/>
                </a:solidFill>
              </a:rPr>
              <a:t>●医療・日常事故コース</a:t>
            </a:r>
            <a:endParaRPr lang="en-US" altLang="ja-JP" sz="2400" b="1" dirty="0">
              <a:solidFill>
                <a:schemeClr val="tx1"/>
              </a:solidFill>
            </a:endParaRPr>
          </a:p>
          <a:p>
            <a:pPr marL="0" indent="0">
              <a:buNone/>
            </a:pPr>
            <a:r>
              <a:rPr lang="ja-JP" altLang="en-US" sz="2400" b="1" dirty="0">
                <a:solidFill>
                  <a:schemeClr val="tx1"/>
                </a:solidFill>
              </a:rPr>
              <a:t>　　・退職時の</a:t>
            </a:r>
            <a:r>
              <a:rPr lang="ja-JP" altLang="en-US" sz="2400" b="1" dirty="0">
                <a:solidFill>
                  <a:srgbClr val="FF0000"/>
                </a:solidFill>
              </a:rPr>
              <a:t>手続は不要</a:t>
            </a:r>
            <a:endParaRPr lang="en-US" altLang="ja-JP" sz="2400" b="1" dirty="0">
              <a:solidFill>
                <a:srgbClr val="FF0000"/>
              </a:solidFill>
            </a:endParaRPr>
          </a:p>
          <a:p>
            <a:pPr marL="0" indent="0">
              <a:spcBef>
                <a:spcPts val="600"/>
              </a:spcBef>
              <a:buNone/>
            </a:pPr>
            <a:r>
              <a:rPr lang="ja-JP" altLang="en-US" sz="2400" b="1" dirty="0">
                <a:solidFill>
                  <a:schemeClr val="tx1"/>
                </a:solidFill>
              </a:rPr>
              <a:t>　　　医療入院コースは退職後</a:t>
            </a:r>
            <a:r>
              <a:rPr lang="en-US" altLang="ja-JP" sz="2400" b="1" dirty="0">
                <a:solidFill>
                  <a:schemeClr val="tx1"/>
                </a:solidFill>
              </a:rPr>
              <a:t>90</a:t>
            </a:r>
            <a:r>
              <a:rPr lang="ja-JP" altLang="en-US" sz="2400" b="1" dirty="0">
                <a:solidFill>
                  <a:schemeClr val="tx1"/>
                </a:solidFill>
              </a:rPr>
              <a:t>歳まで更新でき，</a:t>
            </a:r>
            <a:r>
              <a:rPr lang="en-US" altLang="ja-JP" sz="2400" b="1" dirty="0">
                <a:solidFill>
                  <a:schemeClr val="tx1"/>
                </a:solidFill>
              </a:rPr>
              <a:t>66</a:t>
            </a:r>
            <a:r>
              <a:rPr lang="ja-JP" altLang="en-US" sz="2400" b="1" dirty="0">
                <a:solidFill>
                  <a:schemeClr val="tx1"/>
                </a:solidFill>
              </a:rPr>
              <a:t>歳から掛金が変わる。</a:t>
            </a:r>
            <a:endParaRPr lang="en-US" altLang="ja-JP" sz="2400" b="1" dirty="0">
              <a:solidFill>
                <a:schemeClr val="tx1"/>
              </a:solidFill>
            </a:endParaRPr>
          </a:p>
          <a:p>
            <a:pPr marL="0" indent="0">
              <a:spcBef>
                <a:spcPts val="600"/>
              </a:spcBef>
              <a:buNone/>
            </a:pPr>
            <a:r>
              <a:rPr lang="ja-JP" altLang="en-US" sz="2400" b="1" dirty="0">
                <a:solidFill>
                  <a:schemeClr val="tx1"/>
                </a:solidFill>
              </a:rPr>
              <a:t>　　　日常事故補償コースは一生涯継続でき，年齢による掛金の変更なし。</a:t>
            </a:r>
            <a:endParaRPr lang="en-US" altLang="ja-JP" sz="2400" b="1" dirty="0">
              <a:solidFill>
                <a:schemeClr val="tx1"/>
              </a:solidFill>
            </a:endParaRPr>
          </a:p>
          <a:p>
            <a:pPr marL="0" indent="0">
              <a:buNone/>
            </a:pPr>
            <a:r>
              <a:rPr lang="ja-JP" altLang="en-US" sz="2400" b="1" dirty="0">
                <a:solidFill>
                  <a:schemeClr val="tx1"/>
                </a:solidFill>
              </a:rPr>
              <a:t>　　・次年度の継続を希望しない場合は毎年１０月下旬に送付される「満期の</a:t>
            </a:r>
            <a:endParaRPr lang="en-US" altLang="ja-JP" sz="2400" b="1" dirty="0">
              <a:solidFill>
                <a:schemeClr val="tx1"/>
              </a:solidFill>
            </a:endParaRPr>
          </a:p>
          <a:p>
            <a:pPr marL="0" indent="0">
              <a:buNone/>
            </a:pPr>
            <a:r>
              <a:rPr lang="ja-JP" altLang="en-US" sz="2400" b="1" dirty="0">
                <a:solidFill>
                  <a:schemeClr val="tx1"/>
                </a:solidFill>
              </a:rPr>
              <a:t>　　　お知らせ」に同封の「契約変更届」（</a:t>
            </a:r>
            <a:r>
              <a:rPr lang="en-US" altLang="ja-JP" sz="2400" b="1" dirty="0">
                <a:solidFill>
                  <a:schemeClr val="tx1"/>
                </a:solidFill>
              </a:rPr>
              <a:t>11</a:t>
            </a:r>
            <a:r>
              <a:rPr lang="ja-JP" altLang="en-US" sz="2400" b="1" dirty="0">
                <a:solidFill>
                  <a:schemeClr val="tx1"/>
                </a:solidFill>
              </a:rPr>
              <a:t>月中旬頃に締切）を送付すること。</a:t>
            </a:r>
            <a:endParaRPr lang="en-US" altLang="ja-JP" sz="2400" dirty="0"/>
          </a:p>
          <a:p>
            <a:pPr marL="0" indent="0">
              <a:buNone/>
            </a:pPr>
            <a:r>
              <a:rPr lang="ja-JP" altLang="en-US" sz="2400" b="1" dirty="0">
                <a:solidFill>
                  <a:schemeClr val="tx1"/>
                </a:solidFill>
              </a:rPr>
              <a:t>　　・年度途中の解約を希望する場合は，教職員生涯福祉財団サービスセン</a:t>
            </a:r>
            <a:endParaRPr lang="en-US" altLang="ja-JP" sz="2400" b="1" dirty="0">
              <a:solidFill>
                <a:schemeClr val="tx1"/>
              </a:solidFill>
            </a:endParaRPr>
          </a:p>
          <a:p>
            <a:pPr marL="0" indent="0">
              <a:spcBef>
                <a:spcPts val="600"/>
              </a:spcBef>
              <a:buNone/>
            </a:pPr>
            <a:r>
              <a:rPr lang="ja-JP" altLang="en-US" sz="2400" b="1" dirty="0">
                <a:solidFill>
                  <a:schemeClr val="tx1"/>
                </a:solidFill>
              </a:rPr>
              <a:t>　　　ターに連絡すること。</a:t>
            </a:r>
            <a:endParaRPr lang="en-US" altLang="ja-JP" sz="2400" b="1" dirty="0">
              <a:solidFill>
                <a:schemeClr val="tx1"/>
              </a:solidFill>
            </a:endParaRPr>
          </a:p>
        </p:txBody>
      </p:sp>
      <p:sp>
        <p:nvSpPr>
          <p:cNvPr id="4" name="スライド番号プレースホルダー 3"/>
          <p:cNvSpPr>
            <a:spLocks noGrp="1"/>
          </p:cNvSpPr>
          <p:nvPr>
            <p:ph type="sldNum" sz="quarter" idx="12"/>
          </p:nvPr>
        </p:nvSpPr>
        <p:spPr/>
        <p:txBody>
          <a:bodyPr/>
          <a:lstStyle/>
          <a:p>
            <a:fld id="{6CCFD2E8-DE03-4C84-8222-C88459698FBE}" type="slidenum">
              <a:rPr lang="en-US" altLang="ja-JP" smtClean="0"/>
              <a:pPr/>
              <a:t>8</a:t>
            </a:fld>
            <a:endParaRPr lang="en-US" altLang="ja-JP"/>
          </a:p>
        </p:txBody>
      </p:sp>
      <p:pic>
        <p:nvPicPr>
          <p:cNvPr id="5" name="オーディオ 4">
            <a:hlinkClick r:id="" action="ppaction://media"/>
            <a:extLst>
              <a:ext uri="{FF2B5EF4-FFF2-40B4-BE49-F238E27FC236}">
                <a16:creationId xmlns:a16="http://schemas.microsoft.com/office/drawing/2014/main" xmlns="" id="{37D5214B-D061-4DD9-9048-060BB0C1E50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72029521"/>
      </p:ext>
    </p:extLst>
  </p:cSld>
  <p:clrMapOvr>
    <a:masterClrMapping/>
  </p:clrMapOvr>
  <mc:AlternateContent xmlns:mc="http://schemas.openxmlformats.org/markup-compatibility/2006" xmlns:p14="http://schemas.microsoft.com/office/powerpoint/2010/main">
    <mc:Choice Requires="p14">
      <p:transition spd="slow" p14:dur="2000" advTm="53858"/>
    </mc:Choice>
    <mc:Fallback xmlns="">
      <p:transition spd="slow" advTm="538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613608"/>
            <a:ext cx="10058400" cy="858129"/>
          </a:xfrm>
        </p:spPr>
        <p:txBody>
          <a:bodyPr>
            <a:normAutofit/>
          </a:bodyPr>
          <a:lstStyle/>
          <a:p>
            <a:pPr algn="l"/>
            <a:r>
              <a:rPr lang="ja-JP" altLang="en-US" dirty="0"/>
              <a:t>４</a:t>
            </a:r>
            <a:r>
              <a:rPr kumimoji="1" lang="ja-JP" altLang="en-US" dirty="0"/>
              <a:t>　アイリスプランの取扱い</a:t>
            </a:r>
          </a:p>
        </p:txBody>
      </p:sp>
      <p:sp>
        <p:nvSpPr>
          <p:cNvPr id="3" name="コンテンツ プレースホルダー 2"/>
          <p:cNvSpPr>
            <a:spLocks noGrp="1"/>
          </p:cNvSpPr>
          <p:nvPr>
            <p:ph idx="1"/>
          </p:nvPr>
        </p:nvSpPr>
        <p:spPr>
          <a:xfrm>
            <a:off x="1252413" y="1883703"/>
            <a:ext cx="9960070" cy="1906640"/>
          </a:xfrm>
        </p:spPr>
        <p:txBody>
          <a:bodyPr>
            <a:noAutofit/>
          </a:bodyPr>
          <a:lstStyle/>
          <a:p>
            <a:pPr>
              <a:lnSpc>
                <a:spcPct val="100000"/>
              </a:lnSpc>
              <a:spcBef>
                <a:spcPts val="600"/>
              </a:spcBef>
            </a:pPr>
            <a:r>
              <a:rPr lang="ja-JP" altLang="en-US" sz="2400" b="1" dirty="0">
                <a:solidFill>
                  <a:schemeClr val="tx1"/>
                </a:solidFill>
              </a:rPr>
              <a:t>●介護保障コース</a:t>
            </a:r>
            <a:endParaRPr lang="en-US" altLang="ja-JP" sz="2400" b="1" dirty="0">
              <a:solidFill>
                <a:schemeClr val="tx1"/>
              </a:solidFill>
            </a:endParaRPr>
          </a:p>
          <a:p>
            <a:pPr>
              <a:lnSpc>
                <a:spcPct val="100000"/>
              </a:lnSpc>
              <a:spcBef>
                <a:spcPts val="600"/>
              </a:spcBef>
            </a:pPr>
            <a:r>
              <a:rPr lang="ja-JP" altLang="en-US" sz="2400" b="1" dirty="0">
                <a:solidFill>
                  <a:schemeClr val="tx1"/>
                </a:solidFill>
              </a:rPr>
              <a:t>　　・退職時の</a:t>
            </a:r>
            <a:r>
              <a:rPr lang="ja-JP" altLang="en-US" sz="2400" b="1" dirty="0">
                <a:solidFill>
                  <a:srgbClr val="FF0000"/>
                </a:solidFill>
              </a:rPr>
              <a:t>手続は不要</a:t>
            </a:r>
            <a:endParaRPr lang="en-US" altLang="ja-JP" sz="2400" b="1" dirty="0">
              <a:solidFill>
                <a:srgbClr val="FF0000"/>
              </a:solidFill>
            </a:endParaRPr>
          </a:p>
          <a:p>
            <a:pPr>
              <a:lnSpc>
                <a:spcPct val="100000"/>
              </a:lnSpc>
              <a:spcBef>
                <a:spcPts val="600"/>
              </a:spcBef>
            </a:pPr>
            <a:r>
              <a:rPr lang="ja-JP" altLang="en-US" sz="2400" b="1" dirty="0">
                <a:solidFill>
                  <a:schemeClr val="tx1"/>
                </a:solidFill>
              </a:rPr>
              <a:t>　　・年度途中の解約については，株式会社一ツ橋サービスに連絡すること。</a:t>
            </a:r>
            <a:endParaRPr lang="en-US" altLang="ja-JP" sz="2400" b="1" dirty="0">
              <a:solidFill>
                <a:schemeClr val="tx1"/>
              </a:solidFill>
            </a:endParaRPr>
          </a:p>
        </p:txBody>
      </p:sp>
      <p:sp>
        <p:nvSpPr>
          <p:cNvPr id="4" name="スライド番号プレースホルダー 3"/>
          <p:cNvSpPr>
            <a:spLocks noGrp="1"/>
          </p:cNvSpPr>
          <p:nvPr>
            <p:ph type="sldNum" sz="quarter" idx="12"/>
          </p:nvPr>
        </p:nvSpPr>
        <p:spPr/>
        <p:txBody>
          <a:bodyPr/>
          <a:lstStyle/>
          <a:p>
            <a:fld id="{6CCFD2E8-DE03-4C84-8222-C88459698FBE}" type="slidenum">
              <a:rPr lang="en-US" altLang="ja-JP" smtClean="0"/>
              <a:pPr/>
              <a:t>9</a:t>
            </a:fld>
            <a:endParaRPr lang="en-US" altLang="ja-JP"/>
          </a:p>
        </p:txBody>
      </p:sp>
      <p:graphicFrame>
        <p:nvGraphicFramePr>
          <p:cNvPr id="8" name="表 7"/>
          <p:cNvGraphicFramePr>
            <a:graphicFrameLocks noGrp="1"/>
          </p:cNvGraphicFramePr>
          <p:nvPr>
            <p:extLst>
              <p:ext uri="{D42A27DB-BD31-4B8C-83A1-F6EECF244321}">
                <p14:modId xmlns:p14="http://schemas.microsoft.com/office/powerpoint/2010/main" val="621403016"/>
              </p:ext>
            </p:extLst>
          </p:nvPr>
        </p:nvGraphicFramePr>
        <p:xfrm>
          <a:off x="1548828" y="4239806"/>
          <a:ext cx="9367239" cy="1534933"/>
        </p:xfrm>
        <a:graphic>
          <a:graphicData uri="http://schemas.openxmlformats.org/drawingml/2006/table">
            <a:tbl>
              <a:tblPr firstRow="1" bandRow="1">
                <a:tableStyleId>{5C22544A-7EE6-4342-B048-85BDC9FD1C3A}</a:tableStyleId>
              </a:tblPr>
              <a:tblGrid>
                <a:gridCol w="3538643">
                  <a:extLst>
                    <a:ext uri="{9D8B030D-6E8A-4147-A177-3AD203B41FA5}">
                      <a16:colId xmlns:a16="http://schemas.microsoft.com/office/drawing/2014/main" xmlns="" val="20000"/>
                    </a:ext>
                  </a:extLst>
                </a:gridCol>
                <a:gridCol w="3032449">
                  <a:extLst>
                    <a:ext uri="{9D8B030D-6E8A-4147-A177-3AD203B41FA5}">
                      <a16:colId xmlns:a16="http://schemas.microsoft.com/office/drawing/2014/main" xmlns="" val="20001"/>
                    </a:ext>
                  </a:extLst>
                </a:gridCol>
                <a:gridCol w="2796147">
                  <a:extLst>
                    <a:ext uri="{9D8B030D-6E8A-4147-A177-3AD203B41FA5}">
                      <a16:colId xmlns:a16="http://schemas.microsoft.com/office/drawing/2014/main" xmlns="" val="20002"/>
                    </a:ext>
                  </a:extLst>
                </a:gridCol>
              </a:tblGrid>
              <a:tr h="465867">
                <a:tc>
                  <a:txBody>
                    <a:bodyPr/>
                    <a:lstStyle/>
                    <a:p>
                      <a:pPr algn="ctr"/>
                      <a:r>
                        <a:rPr kumimoji="1" lang="ja-JP" altLang="en-US" sz="1600" dirty="0"/>
                        <a:t>お問合せ窓口</a:t>
                      </a:r>
                    </a:p>
                  </a:txBody>
                  <a:tcPr anchor="ctr"/>
                </a:tc>
                <a:tc>
                  <a:txBody>
                    <a:bodyPr/>
                    <a:lstStyle/>
                    <a:p>
                      <a:pPr algn="ctr"/>
                      <a:r>
                        <a:rPr kumimoji="1" lang="ja-JP" altLang="en-US" sz="1600" dirty="0"/>
                        <a:t>照会内容</a:t>
                      </a:r>
                    </a:p>
                  </a:txBody>
                  <a:tcPr anchor="ctr"/>
                </a:tc>
                <a:tc>
                  <a:txBody>
                    <a:bodyPr/>
                    <a:lstStyle/>
                    <a:p>
                      <a:pPr algn="ctr"/>
                      <a:r>
                        <a:rPr kumimoji="1" lang="ja-JP" altLang="en-US" sz="1600" dirty="0"/>
                        <a:t>電話番号</a:t>
                      </a:r>
                    </a:p>
                  </a:txBody>
                  <a:tcPr anchor="ctr"/>
                </a:tc>
                <a:extLst>
                  <a:ext uri="{0D108BD9-81ED-4DB2-BD59-A6C34878D82A}">
                    <a16:rowId xmlns:a16="http://schemas.microsoft.com/office/drawing/2014/main" xmlns="" val="10000"/>
                  </a:ext>
                </a:extLst>
              </a:tr>
              <a:tr h="677075">
                <a:tc>
                  <a:txBody>
                    <a:bodyPr/>
                    <a:lstStyle/>
                    <a:p>
                      <a:pPr algn="ctr"/>
                      <a:r>
                        <a:rPr lang="ja-JP" altLang="en-US" sz="1800" b="1" dirty="0">
                          <a:solidFill>
                            <a:schemeClr val="bg1"/>
                          </a:solidFill>
                        </a:rPr>
                        <a:t>　教職員生涯福祉財団</a:t>
                      </a:r>
                      <a:endParaRPr lang="en-US" altLang="ja-JP" sz="1800" b="1" dirty="0">
                        <a:solidFill>
                          <a:schemeClr val="bg1"/>
                        </a:solidFill>
                      </a:endParaRPr>
                    </a:p>
                    <a:p>
                      <a:pPr algn="ctr"/>
                      <a:r>
                        <a:rPr lang="ja-JP" altLang="en-US" sz="1800" b="1" dirty="0">
                          <a:solidFill>
                            <a:schemeClr val="bg1"/>
                          </a:solidFill>
                        </a:rPr>
                        <a:t>サービスセンター</a:t>
                      </a:r>
                      <a:endParaRPr kumimoji="1" lang="ja-JP" altLang="en-US" sz="1800" dirty="0">
                        <a:solidFill>
                          <a:schemeClr val="bg1"/>
                        </a:solidFill>
                      </a:endParaRPr>
                    </a:p>
                  </a:txBody>
                  <a:tcPr anchor="ctr">
                    <a:solidFill>
                      <a:schemeClr val="accent1"/>
                    </a:solidFill>
                  </a:tcPr>
                </a:tc>
                <a:tc>
                  <a:txBody>
                    <a:bodyPr/>
                    <a:lstStyle/>
                    <a:p>
                      <a:pPr algn="ctr"/>
                      <a:r>
                        <a:rPr kumimoji="1" lang="ja-JP" altLang="en-US" sz="1800" b="1" dirty="0"/>
                        <a:t>年金コース</a:t>
                      </a:r>
                      <a:endParaRPr kumimoji="1" lang="en-US" altLang="ja-JP" sz="1800" b="1" dirty="0"/>
                    </a:p>
                    <a:p>
                      <a:pPr algn="ctr"/>
                      <a:r>
                        <a:rPr kumimoji="1" lang="ja-JP" altLang="en-US" sz="1800" b="1" dirty="0"/>
                        <a:t>医療・日常事故コース</a:t>
                      </a:r>
                    </a:p>
                  </a:txBody>
                  <a:tcPr anchor="ctr"/>
                </a:tc>
                <a:tc>
                  <a:txBody>
                    <a:bodyPr/>
                    <a:lstStyle/>
                    <a:p>
                      <a:pPr algn="ctr"/>
                      <a:r>
                        <a:rPr lang="ja-JP" altLang="en-US" sz="1800" b="1" dirty="0">
                          <a:solidFill>
                            <a:schemeClr val="tx1"/>
                          </a:solidFill>
                        </a:rPr>
                        <a:t>０１２０－４９１－２９４</a:t>
                      </a:r>
                      <a:endParaRPr lang="en-US" altLang="ja-JP" sz="1800" b="1" dirty="0">
                        <a:solidFill>
                          <a:schemeClr val="tx1"/>
                        </a:solidFill>
                      </a:endParaRPr>
                    </a:p>
                  </a:txBody>
                  <a:tcPr anchor="ctr"/>
                </a:tc>
                <a:extLst>
                  <a:ext uri="{0D108BD9-81ED-4DB2-BD59-A6C34878D82A}">
                    <a16:rowId xmlns:a16="http://schemas.microsoft.com/office/drawing/2014/main" xmlns="" val="10001"/>
                  </a:ext>
                </a:extLst>
              </a:tr>
              <a:tr h="391991">
                <a:tc>
                  <a:txBody>
                    <a:bodyPr/>
                    <a:lstStyle/>
                    <a:p>
                      <a:pPr algn="ctr"/>
                      <a:r>
                        <a:rPr lang="ja-JP" altLang="en-US" sz="1800" b="1" dirty="0">
                          <a:solidFill>
                            <a:schemeClr val="bg1"/>
                          </a:solidFill>
                        </a:rPr>
                        <a:t>株式会社一ツ橋サービス</a:t>
                      </a:r>
                      <a:endParaRPr kumimoji="1" lang="ja-JP" altLang="en-US" sz="1800" dirty="0">
                        <a:solidFill>
                          <a:schemeClr val="bg1"/>
                        </a:solidFill>
                      </a:endParaRPr>
                    </a:p>
                  </a:txBody>
                  <a:tcPr anchor="ctr">
                    <a:solidFill>
                      <a:schemeClr val="accent1"/>
                    </a:solidFill>
                  </a:tcPr>
                </a:tc>
                <a:tc>
                  <a:txBody>
                    <a:bodyPr/>
                    <a:lstStyle/>
                    <a:p>
                      <a:pPr algn="ctr"/>
                      <a:r>
                        <a:rPr kumimoji="1" lang="ja-JP" altLang="en-US" sz="1800" b="1" dirty="0"/>
                        <a:t>介護保障コース</a:t>
                      </a:r>
                    </a:p>
                  </a:txBody>
                  <a:tcPr anchor="ctr"/>
                </a:tc>
                <a:tc>
                  <a:txBody>
                    <a:bodyPr/>
                    <a:lstStyle/>
                    <a:p>
                      <a:pPr algn="ctr"/>
                      <a:r>
                        <a:rPr lang="ja-JP" altLang="en-US" sz="1800" b="1" dirty="0">
                          <a:solidFill>
                            <a:schemeClr val="tx1"/>
                          </a:solidFill>
                        </a:rPr>
                        <a:t> ０１２０－８７８－６２６　　</a:t>
                      </a:r>
                      <a:endParaRPr lang="en-US" altLang="ja-JP" sz="1800" b="1" dirty="0">
                        <a:solidFill>
                          <a:schemeClr val="tx1"/>
                        </a:solidFill>
                      </a:endParaRPr>
                    </a:p>
                  </a:txBody>
                  <a:tcPr anchor="ctr"/>
                </a:tc>
                <a:extLst>
                  <a:ext uri="{0D108BD9-81ED-4DB2-BD59-A6C34878D82A}">
                    <a16:rowId xmlns:a16="http://schemas.microsoft.com/office/drawing/2014/main" xmlns="" val="10002"/>
                  </a:ext>
                </a:extLst>
              </a:tr>
            </a:tbl>
          </a:graphicData>
        </a:graphic>
      </p:graphicFrame>
      <p:sp>
        <p:nvSpPr>
          <p:cNvPr id="9" name="正方形/長方形 8"/>
          <p:cNvSpPr/>
          <p:nvPr/>
        </p:nvSpPr>
        <p:spPr>
          <a:xfrm>
            <a:off x="1252413" y="3807921"/>
            <a:ext cx="5813730" cy="400110"/>
          </a:xfrm>
          <a:prstGeom prst="rect">
            <a:avLst/>
          </a:prstGeom>
        </p:spPr>
        <p:txBody>
          <a:bodyPr wrap="square">
            <a:spAutoFit/>
          </a:bodyPr>
          <a:lstStyle/>
          <a:p>
            <a:pPr lvl="0" defTabSz="914400" eaLnBrk="0" fontAlgn="base" hangingPunct="0">
              <a:spcBef>
                <a:spcPct val="0"/>
              </a:spcBef>
              <a:spcAft>
                <a:spcPct val="0"/>
              </a:spcAft>
            </a:pPr>
            <a:r>
              <a:rPr lang="ja-JP" altLang="en-US" sz="2000" b="1" dirty="0">
                <a:latin typeface="ＭＳ ゴシック" panose="020B0609070205080204" pitchFamily="49" charset="-128"/>
                <a:ea typeface="ＭＳ ゴシック" panose="020B0609070205080204" pitchFamily="49" charset="-128"/>
                <a:cs typeface="Times New Roman" panose="02020603050405020304" pitchFamily="18" charset="0"/>
              </a:rPr>
              <a:t>アイリスプランに関するお問い合せ先</a:t>
            </a:r>
            <a:endParaRPr lang="ja-JP" altLang="ja-JP" sz="2000" b="1" dirty="0"/>
          </a:p>
        </p:txBody>
      </p:sp>
      <p:sp>
        <p:nvSpPr>
          <p:cNvPr id="10" name="正方形/長方形 9"/>
          <p:cNvSpPr/>
          <p:nvPr/>
        </p:nvSpPr>
        <p:spPr>
          <a:xfrm>
            <a:off x="1548828" y="5849741"/>
            <a:ext cx="7251829" cy="374461"/>
          </a:xfrm>
          <a:prstGeom prst="rect">
            <a:avLst/>
          </a:prstGeom>
        </p:spPr>
        <p:txBody>
          <a:bodyPr wrap="square">
            <a:spAutoFit/>
          </a:bodyPr>
          <a:lstStyle/>
          <a:p>
            <a:pPr>
              <a:lnSpc>
                <a:spcPts val="2200"/>
              </a:lnSpc>
            </a:pPr>
            <a:r>
              <a:rPr lang="en-US" altLang="ja-JP" sz="1600" dirty="0"/>
              <a:t>※</a:t>
            </a:r>
            <a:r>
              <a:rPr lang="ja-JP" altLang="en-US" sz="1600" dirty="0"/>
              <a:t>　開設時間：月曜日から金曜日（祝日・年末年始を除く）の</a:t>
            </a:r>
            <a:r>
              <a:rPr lang="en-US" altLang="ja-JP" sz="1600" dirty="0"/>
              <a:t>10</a:t>
            </a:r>
            <a:r>
              <a:rPr lang="ja-JP" altLang="en-US" sz="1600" dirty="0"/>
              <a:t>：</a:t>
            </a:r>
            <a:r>
              <a:rPr lang="en-US" altLang="ja-JP" sz="1600" dirty="0"/>
              <a:t>00</a:t>
            </a:r>
            <a:r>
              <a:rPr lang="ja-JP" altLang="en-US" sz="1600" dirty="0"/>
              <a:t>～</a:t>
            </a:r>
            <a:r>
              <a:rPr lang="en-US" altLang="ja-JP" sz="1600" dirty="0"/>
              <a:t>17</a:t>
            </a:r>
            <a:r>
              <a:rPr lang="ja-JP" altLang="en-US" sz="1600" dirty="0"/>
              <a:t>：</a:t>
            </a:r>
            <a:r>
              <a:rPr lang="en-US" altLang="ja-JP" sz="1600" dirty="0"/>
              <a:t>00</a:t>
            </a:r>
          </a:p>
        </p:txBody>
      </p:sp>
      <p:pic>
        <p:nvPicPr>
          <p:cNvPr id="11" name="オーディオ 10">
            <a:hlinkClick r:id="" action="ppaction://media"/>
            <a:extLst>
              <a:ext uri="{FF2B5EF4-FFF2-40B4-BE49-F238E27FC236}">
                <a16:creationId xmlns:a16="http://schemas.microsoft.com/office/drawing/2014/main" xmlns="" id="{88AFD815-F8AB-4BB9-88B8-44C644C5EC5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692572646"/>
      </p:ext>
    </p:extLst>
  </p:cSld>
  <p:clrMapOvr>
    <a:masterClrMapping/>
  </p:clrMapOvr>
  <mc:AlternateContent xmlns:mc="http://schemas.openxmlformats.org/markup-compatibility/2006" xmlns:p14="http://schemas.microsoft.com/office/powerpoint/2010/main">
    <mc:Choice Requires="p14">
      <p:transition spd="slow" p14:dur="2000" advTm="33256"/>
    </mc:Choice>
    <mc:Fallback xmlns="">
      <p:transition spd="slow" advTm="332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TM02900769[[fn=レトロスペクト]]</Template>
  <TotalTime>0</TotalTime>
  <Words>441</Words>
  <Application>Microsoft Office PowerPoint</Application>
  <PresentationFormat>ワイド画面</PresentationFormat>
  <Paragraphs>193</Paragraphs>
  <Slides>10</Slides>
  <Notes>10</Notes>
  <HiddenSlides>0</HiddenSlides>
  <MMClips>10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10</vt:i4>
      </vt:variant>
    </vt:vector>
  </HeadingPairs>
  <TitlesOfParts>
    <vt:vector size="17" baseType="lpstr">
      <vt:lpstr>ＭＳ Ｐゴシック</vt:lpstr>
      <vt:lpstr>ＭＳ Ｐ明朝</vt:lpstr>
      <vt:lpstr>ＭＳ ゴシック</vt:lpstr>
      <vt:lpstr>Calibri</vt:lpstr>
      <vt:lpstr>Calibri Light</vt:lpstr>
      <vt:lpstr>Times New Roman</vt:lpstr>
      <vt:lpstr>レトロスペクト</vt:lpstr>
      <vt:lpstr>PowerPoint プレゼンテーション</vt:lpstr>
      <vt:lpstr>１　貸付金の未償還の取扱い</vt:lpstr>
      <vt:lpstr>２　住宅貸付けと教育貸付けの 　　団信制度の取扱い</vt:lpstr>
      <vt:lpstr>３　福祉保険制度の取扱い （ファミリー年金・傷病休職給付金・医療費支援制度・元気づくりサービスコース）</vt:lpstr>
      <vt:lpstr>３　福祉保険制度の取扱い （ファミリー年金・傷病休職給付金・医療費支援制度・元気づくりサービスコース）</vt:lpstr>
      <vt:lpstr>３　福祉保険制度の取扱い （ファミリー年金・傷病休職給付金・医療費支援制度・元気づくりサービスコース）</vt:lpstr>
      <vt:lpstr>４　アイリスプランの取扱い</vt:lpstr>
      <vt:lpstr>４　アイリスプランの取扱い</vt:lpstr>
      <vt:lpstr>４　アイリスプランの取扱い</vt:lpstr>
      <vt:lpstr>５　財形貯蓄の取扱い ６　個人型確定拠出年金（iDeCo）の取扱い</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2023-01-16T01:59:02Z</dcterms:created>
  <dcterms:modified xsi:type="dcterms:W3CDTF">2023-01-16T01:59:30Z</dcterms:modified>
</cp:coreProperties>
</file>