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08" r:id="rId1"/>
  </p:sldMasterIdLst>
  <p:notesMasterIdLst>
    <p:notesMasterId r:id="rId8"/>
  </p:notesMasterIdLst>
  <p:sldIdLst>
    <p:sldId id="258" r:id="rId2"/>
    <p:sldId id="259" r:id="rId3"/>
    <p:sldId id="273" r:id="rId4"/>
    <p:sldId id="274" r:id="rId5"/>
    <p:sldId id="275" r:id="rId6"/>
    <p:sldId id="276" r:id="rId7"/>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3+8dwyArFYMVHZ+3RDwYg==" hashData="T4VYgzH65iBtzVhvXrdqthEGjnsfhU/gTt+DNZZMJMJGE0Ljr0qwLGDAaL2PvTT9KU2rK72BOQSWX6eWTVaO8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9015" autoAdjust="0"/>
  </p:normalViewPr>
  <p:slideViewPr>
    <p:cSldViewPr snapToGrid="0">
      <p:cViewPr varScale="1">
        <p:scale>
          <a:sx n="44" d="100"/>
          <a:sy n="44" d="100"/>
        </p:scale>
        <p:origin x="1740" y="42"/>
      </p:cViewPr>
      <p:guideLst/>
    </p:cSldViewPr>
  </p:slideViewPr>
  <p:outlineViewPr>
    <p:cViewPr>
      <p:scale>
        <a:sx n="33" d="100"/>
        <a:sy n="33" d="100"/>
      </p:scale>
      <p:origin x="0" y="-6450"/>
    </p:cViewPr>
  </p:outlineViewPr>
  <p:notesTextViewPr>
    <p:cViewPr>
      <p:scale>
        <a:sx n="1" d="1"/>
        <a:sy n="1" d="1"/>
      </p:scale>
      <p:origin x="0" y="0"/>
    </p:cViewPr>
  </p:notesTextViewPr>
  <p:notesViewPr>
    <p:cSldViewPr snapToGrid="0">
      <p:cViewPr varScale="1">
        <p:scale>
          <a:sx n="48" d="100"/>
          <a:sy n="48" d="100"/>
        </p:scale>
        <p:origin x="194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7C55890-6296-43BE-B67C-6B93D2C8C0DC}" type="datetimeFigureOut">
              <a:rPr kumimoji="1" lang="ja-JP" altLang="en-US" smtClean="0"/>
              <a:t>2023/1/16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6C5BDD5-8C39-4D92-B163-EDCA3A42DD3B}" type="slidenum">
              <a:rPr kumimoji="1" lang="ja-JP" altLang="en-US" smtClean="0"/>
              <a:t>‹#›</a:t>
            </a:fld>
            <a:endParaRPr kumimoji="1" lang="ja-JP" altLang="en-US"/>
          </a:p>
        </p:txBody>
      </p:sp>
    </p:spTree>
    <p:extLst>
      <p:ext uri="{BB962C8B-B14F-4D97-AF65-F5344CB8AC3E}">
        <p14:creationId xmlns:p14="http://schemas.microsoft.com/office/powerpoint/2010/main" val="21365283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　</a:t>
            </a:r>
            <a:r>
              <a:rPr lang="ja-JP" altLang="ja-JP" sz="1400" dirty="0"/>
              <a:t>「退職後の福祉事業」</a:t>
            </a:r>
            <a:r>
              <a:rPr lang="ja-JP" altLang="en-US" sz="1400" dirty="0"/>
              <a:t>としまして，「宿泊施設の利用」，「宿泊保養施設利用補助」，「旅行商品特別割引」，「特定健康診査」，「退職後の貸付け制度」の５点について</a:t>
            </a:r>
            <a:r>
              <a:rPr lang="ja-JP" altLang="ja-JP" sz="1400" dirty="0"/>
              <a:t>説明します。</a:t>
            </a:r>
            <a:endParaRPr lang="en-US" altLang="ja-JP" sz="1400" dirty="0">
              <a:latin typeface="ＭＳ Ｐ明朝" panose="02020600040205080304" pitchFamily="18" charset="-128"/>
            </a:endParaRPr>
          </a:p>
          <a:p>
            <a:endParaRPr lang="ja-JP" altLang="en-US" sz="1400" dirty="0">
              <a:latin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1</a:t>
            </a:fld>
            <a:endParaRPr lang="en-US" altLang="ja-JP"/>
          </a:p>
        </p:txBody>
      </p:sp>
    </p:spTree>
    <p:extLst>
      <p:ext uri="{BB962C8B-B14F-4D97-AF65-F5344CB8AC3E}">
        <p14:creationId xmlns:p14="http://schemas.microsoft.com/office/powerpoint/2010/main" val="1570649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21119" y="5056745"/>
            <a:ext cx="6240570" cy="4661574"/>
          </a:xfrm>
        </p:spPr>
        <p:txBody>
          <a:bodyPr/>
          <a:lstStyle/>
          <a:p>
            <a:r>
              <a:rPr lang="ja-JP" altLang="en-US" sz="1400" dirty="0"/>
              <a:t>　まず「「</a:t>
            </a:r>
            <a:r>
              <a:rPr lang="ja-JP" altLang="ja-JP" sz="1400" dirty="0"/>
              <a:t>１宿泊施設の利用」について</a:t>
            </a:r>
            <a:r>
              <a:rPr lang="ja-JP" altLang="en-US" sz="1400" dirty="0"/>
              <a:t>説明します</a:t>
            </a:r>
            <a:r>
              <a:rPr lang="ja-JP" altLang="ja-JP" sz="1400" dirty="0"/>
              <a:t>。</a:t>
            </a:r>
          </a:p>
          <a:p>
            <a:r>
              <a:rPr lang="ja-JP" altLang="ja-JP" sz="1400" dirty="0"/>
              <a:t>　退職された組合員と家族の方が公立学校共済組合等の宿泊施設を利用する場合，宿泊施設特別利用者証を窓口に提示すれば，組合員料金で利用できます。</a:t>
            </a:r>
            <a:endParaRPr lang="en-US" altLang="ja-JP" sz="1400" dirty="0"/>
          </a:p>
          <a:p>
            <a:r>
              <a:rPr lang="ja-JP" altLang="en-US" sz="1400" dirty="0"/>
              <a:t>　</a:t>
            </a:r>
            <a:r>
              <a:rPr lang="ja-JP" altLang="ja-JP" sz="1400" dirty="0"/>
              <a:t>組合員料金は各施設によって設定が異なります</a:t>
            </a:r>
            <a:r>
              <a:rPr lang="ja-JP" altLang="en-US" sz="1400" dirty="0"/>
              <a:t>ので，公立共済やすらぎの宿のサイトで御確認ください</a:t>
            </a:r>
            <a:r>
              <a:rPr lang="ja-JP" altLang="ja-JP" sz="1400" dirty="0"/>
              <a:t>。</a:t>
            </a:r>
            <a:endParaRPr lang="en-US" altLang="ja-JP" sz="1400" dirty="0"/>
          </a:p>
          <a:p>
            <a:r>
              <a:rPr lang="ja-JP" altLang="en-US" sz="1400" dirty="0"/>
              <a:t>　窓口に提示いただく</a:t>
            </a:r>
            <a:r>
              <a:rPr lang="ja-JP" altLang="ja-JP" sz="1400" dirty="0"/>
              <a:t>利用者証に</a:t>
            </a:r>
            <a:r>
              <a:rPr lang="ja-JP" altLang="en-US" sz="1400" dirty="0"/>
              <a:t>は</a:t>
            </a:r>
            <a:r>
              <a:rPr lang="ja-JP" altLang="ja-JP" sz="1400" dirty="0"/>
              <a:t>利用期限</a:t>
            </a:r>
            <a:r>
              <a:rPr lang="ja-JP" altLang="en-US" sz="1400" dirty="0"/>
              <a:t>がありませんので</a:t>
            </a:r>
            <a:r>
              <a:rPr lang="ja-JP" altLang="ja-JP" sz="1400" dirty="0"/>
              <a:t>，生涯</a:t>
            </a:r>
            <a:r>
              <a:rPr lang="ja-JP" altLang="en-US" sz="1400" dirty="0"/>
              <a:t>に渡って</a:t>
            </a:r>
            <a:r>
              <a:rPr lang="ja-JP" altLang="ja-JP" sz="1400" dirty="0"/>
              <a:t>利用</a:t>
            </a:r>
            <a:r>
              <a:rPr lang="ja-JP" altLang="en-US" sz="1400" dirty="0"/>
              <a:t>可能となっています。</a:t>
            </a:r>
            <a:endParaRPr lang="en-US" altLang="ja-JP" sz="1400" dirty="0"/>
          </a:p>
          <a:p>
            <a:r>
              <a:rPr lang="ja-JP" altLang="en-US" sz="1400" dirty="0"/>
              <a:t>　利用者証の送付を希望される場合は，公立学校共済組合広島支部健康管理係まで御連絡ください。</a:t>
            </a:r>
            <a:endParaRPr lang="en-US" altLang="ja-JP" sz="1400" dirty="0"/>
          </a:p>
          <a:p>
            <a:r>
              <a:rPr lang="ja-JP" altLang="en-US" sz="1400" dirty="0"/>
              <a:t>　また，この利用者証が利用できる</a:t>
            </a:r>
            <a:r>
              <a:rPr lang="ja-JP" altLang="ja-JP" sz="1400" dirty="0"/>
              <a:t>対象の宿泊施設は，</a:t>
            </a:r>
            <a:r>
              <a:rPr lang="ja-JP" altLang="en-US" sz="1400" dirty="0"/>
              <a:t>公立学校共済組合が経営する施設と，地方職員共済組合や市町村職員共済組合などの他の共済組合が経営する</a:t>
            </a:r>
            <a:r>
              <a:rPr lang="ja-JP" altLang="ja-JP" sz="1400" dirty="0"/>
              <a:t>施設</a:t>
            </a:r>
            <a:r>
              <a:rPr lang="ja-JP" altLang="en-US" sz="1400" dirty="0"/>
              <a:t>となっています</a:t>
            </a:r>
            <a:r>
              <a:rPr lang="ja-JP" altLang="ja-JP" sz="1400" dirty="0"/>
              <a:t>。</a:t>
            </a:r>
            <a:endParaRPr lang="en-US" altLang="ja-JP" sz="1400" dirty="0"/>
          </a:p>
          <a:p>
            <a:r>
              <a:rPr lang="ja-JP" altLang="en-US" sz="1400" dirty="0"/>
              <a:t>　</a:t>
            </a:r>
            <a:r>
              <a:rPr lang="ja-JP" altLang="ja-JP" sz="1400" dirty="0"/>
              <a:t>次に</a:t>
            </a:r>
            <a:r>
              <a:rPr lang="ja-JP" altLang="en-US" sz="1400" dirty="0"/>
              <a:t>説明します</a:t>
            </a:r>
            <a:r>
              <a:rPr lang="ja-JP" altLang="ja-JP" sz="1400" dirty="0"/>
              <a:t>「宿泊保養施設利用補助」とは対象施設が異な</a:t>
            </a:r>
            <a:r>
              <a:rPr lang="ja-JP" altLang="en-US" sz="1400" dirty="0"/>
              <a:t>ってい</a:t>
            </a:r>
            <a:r>
              <a:rPr lang="ja-JP" altLang="ja-JP" sz="1400" dirty="0"/>
              <a:t>ますので</a:t>
            </a:r>
            <a:r>
              <a:rPr lang="ja-JP" altLang="en-US" sz="1400" dirty="0"/>
              <a:t>，利用に当たっては</a:t>
            </a:r>
            <a:r>
              <a:rPr lang="ja-JP" altLang="ja-JP" sz="1400" dirty="0"/>
              <a:t>御注意ください。</a:t>
            </a:r>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2</a:t>
            </a:fld>
            <a:endParaRPr lang="en-US" altLang="ja-JP"/>
          </a:p>
        </p:txBody>
      </p:sp>
    </p:spTree>
    <p:extLst>
      <p:ext uri="{BB962C8B-B14F-4D97-AF65-F5344CB8AC3E}">
        <p14:creationId xmlns:p14="http://schemas.microsoft.com/office/powerpoint/2010/main" val="142594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21119" y="5056745"/>
            <a:ext cx="6240570" cy="4661574"/>
          </a:xfrm>
        </p:spPr>
        <p:txBody>
          <a:bodyPr/>
          <a:lstStyle/>
          <a:p>
            <a:r>
              <a:rPr lang="ja-JP" altLang="en-US" sz="1400" dirty="0"/>
              <a:t>　それでは，「２宿泊保養施設利用補助」について説明します。</a:t>
            </a:r>
            <a:endParaRPr lang="en-US" altLang="ja-JP" sz="1400" dirty="0"/>
          </a:p>
          <a:p>
            <a:r>
              <a:rPr lang="ja-JP" altLang="en-US" sz="1400" dirty="0"/>
              <a:t>　こちらは，任意継続組合員になられた方が利用できるもので，先ほどの共済組合等の宿泊施設とは別の施設も対象となっています。</a:t>
            </a:r>
            <a:endParaRPr lang="en-US" altLang="ja-JP" sz="1400" dirty="0"/>
          </a:p>
          <a:p>
            <a:r>
              <a:rPr lang="ja-JP" altLang="en-US" sz="1400" dirty="0"/>
              <a:t>　利用方法にも違いがあり，</a:t>
            </a:r>
            <a:r>
              <a:rPr lang="ja-JP" altLang="ja-JP" sz="1400" dirty="0"/>
              <a:t>こ</a:t>
            </a:r>
            <a:r>
              <a:rPr lang="ja-JP" altLang="en-US" sz="1400" dirty="0"/>
              <a:t>ちら</a:t>
            </a:r>
            <a:r>
              <a:rPr lang="ja-JP" altLang="ja-JP" sz="1400" dirty="0"/>
              <a:t>は，在職中</a:t>
            </a:r>
            <a:r>
              <a:rPr lang="ja-JP" altLang="en-US" sz="1400" dirty="0"/>
              <a:t>の場合と</a:t>
            </a:r>
            <a:r>
              <a:rPr lang="ja-JP" altLang="ja-JP" sz="1400" dirty="0"/>
              <a:t>同様</a:t>
            </a:r>
            <a:r>
              <a:rPr lang="ja-JP" altLang="en-US" sz="1400" dirty="0"/>
              <a:t>で，利用の都度，共済組合から交付された「</a:t>
            </a:r>
            <a:r>
              <a:rPr lang="ja-JP" altLang="ja-JP" sz="1400" dirty="0"/>
              <a:t>宿泊保養施設利用補助券</a:t>
            </a:r>
            <a:r>
              <a:rPr lang="ja-JP" altLang="en-US" sz="1400" dirty="0"/>
              <a:t>」</a:t>
            </a:r>
            <a:r>
              <a:rPr lang="ja-JP" altLang="ja-JP" sz="1400" dirty="0"/>
              <a:t>を</a:t>
            </a:r>
            <a:r>
              <a:rPr lang="ja-JP" altLang="en-US" sz="1400" dirty="0"/>
              <a:t>対象施設に提出することで</a:t>
            </a:r>
            <a:r>
              <a:rPr lang="ja-JP" altLang="ja-JP" sz="1400" dirty="0"/>
              <a:t>，利用額</a:t>
            </a:r>
            <a:r>
              <a:rPr lang="ja-JP" altLang="en-US" sz="1400" dirty="0"/>
              <a:t>がお安くなるという</a:t>
            </a:r>
            <a:r>
              <a:rPr lang="ja-JP" altLang="ja-JP" sz="1400" dirty="0"/>
              <a:t>ものです。</a:t>
            </a:r>
          </a:p>
          <a:p>
            <a:r>
              <a:rPr lang="ja-JP" altLang="ja-JP" sz="1400" dirty="0"/>
              <a:t>　</a:t>
            </a:r>
            <a:r>
              <a:rPr lang="ja-JP" altLang="en-US" sz="1400" dirty="0"/>
              <a:t>この</a:t>
            </a:r>
            <a:r>
              <a:rPr lang="ja-JP" altLang="ja-JP" sz="1400" dirty="0"/>
              <a:t>利用補助</a:t>
            </a:r>
            <a:r>
              <a:rPr lang="ja-JP" altLang="en-US" sz="1400" dirty="0"/>
              <a:t>券の申込みをされるときに，２点注意していただきたいことがあります。</a:t>
            </a:r>
            <a:endParaRPr lang="en-US" altLang="ja-JP" sz="1400" dirty="0"/>
          </a:p>
          <a:p>
            <a:r>
              <a:rPr lang="ja-JP" altLang="en-US" sz="1400" dirty="0"/>
              <a:t>　１点目は，「任意継続組合員用の様式」に</a:t>
            </a:r>
            <a:r>
              <a:rPr lang="ja-JP" altLang="ja-JP" sz="1400" dirty="0"/>
              <a:t>必要事項を記入</a:t>
            </a:r>
            <a:r>
              <a:rPr lang="ja-JP" altLang="en-US" sz="1400" dirty="0"/>
              <a:t>すること，２点目は</a:t>
            </a:r>
            <a:r>
              <a:rPr lang="ja-JP" altLang="ja-JP" sz="1400" dirty="0"/>
              <a:t>，</a:t>
            </a:r>
            <a:r>
              <a:rPr lang="ja-JP" altLang="en-US" sz="1400" dirty="0"/>
              <a:t>再任用等で</a:t>
            </a:r>
            <a:r>
              <a:rPr lang="ja-JP" altLang="ja-JP" sz="1400" dirty="0"/>
              <a:t>学校にお勤めであっても，</a:t>
            </a:r>
            <a:r>
              <a:rPr lang="ja-JP" altLang="en-US" sz="1400" dirty="0"/>
              <a:t>申込書の提出先は，所属所の学校</a:t>
            </a:r>
            <a:r>
              <a:rPr lang="ja-JP" altLang="ja-JP" sz="1400" dirty="0"/>
              <a:t>ではなく，共済組合</a:t>
            </a:r>
            <a:r>
              <a:rPr lang="ja-JP" altLang="en-US" sz="1400" dirty="0"/>
              <a:t>であるということです</a:t>
            </a:r>
            <a:r>
              <a:rPr lang="ja-JP" altLang="ja-JP" sz="1400" dirty="0"/>
              <a:t>。</a:t>
            </a:r>
          </a:p>
          <a:p>
            <a:r>
              <a:rPr lang="ja-JP" altLang="en-US" sz="1400" dirty="0"/>
              <a:t>　申請書の提出・利用補助券の受取は郵送になることが多いと思いますが，</a:t>
            </a:r>
            <a:r>
              <a:rPr lang="ja-JP" altLang="ja-JP" sz="1400" dirty="0"/>
              <a:t>宿泊</a:t>
            </a:r>
            <a:r>
              <a:rPr lang="ja-JP" altLang="en-US" sz="1400" dirty="0"/>
              <a:t>予定日の</a:t>
            </a:r>
            <a:r>
              <a:rPr lang="ja-JP" altLang="ja-JP" sz="1400" dirty="0"/>
              <a:t>１週間</a:t>
            </a:r>
            <a:r>
              <a:rPr lang="ja-JP" altLang="en-US" sz="1400" dirty="0"/>
              <a:t>前に当支部に届くように，早めに</a:t>
            </a:r>
            <a:r>
              <a:rPr lang="ja-JP" altLang="ja-JP" sz="1400" dirty="0"/>
              <a:t>提出</a:t>
            </a:r>
            <a:r>
              <a:rPr lang="ja-JP" altLang="en-US" sz="1400" dirty="0"/>
              <a:t>いただきますようお願いします</a:t>
            </a:r>
            <a:r>
              <a:rPr lang="ja-JP" altLang="ja-JP" sz="1400" dirty="0"/>
              <a:t>。</a:t>
            </a:r>
          </a:p>
          <a:p>
            <a:r>
              <a:rPr lang="ja-JP" altLang="en-US" sz="1400" dirty="0"/>
              <a:t>　この利用補助券が使用できる</a:t>
            </a:r>
            <a:r>
              <a:rPr lang="ja-JP" altLang="ja-JP" sz="1400" dirty="0"/>
              <a:t>対象の宿泊施設</a:t>
            </a:r>
            <a:r>
              <a:rPr lang="ja-JP" altLang="en-US" sz="1400" dirty="0"/>
              <a:t>は，１の共済組合の宿泊施設のほか，当支部が契約している施設となります。様式も掲載していますので，公立学校共済組合広島支部のホームページで御確認ください。</a:t>
            </a:r>
            <a:endParaRPr lang="ja-JP" altLang="ja-JP" sz="1400" dirty="0"/>
          </a:p>
          <a:p>
            <a:endParaRPr lang="en-US" altLang="ja-JP" sz="1400" dirty="0"/>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3</a:t>
            </a:fld>
            <a:endParaRPr lang="en-US" altLang="ja-JP"/>
          </a:p>
        </p:txBody>
      </p:sp>
    </p:spTree>
    <p:extLst>
      <p:ext uri="{BB962C8B-B14F-4D97-AF65-F5344CB8AC3E}">
        <p14:creationId xmlns:p14="http://schemas.microsoft.com/office/powerpoint/2010/main" val="1045967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21119" y="5056745"/>
            <a:ext cx="6240570" cy="4661574"/>
          </a:xfrm>
        </p:spPr>
        <p:txBody>
          <a:bodyPr/>
          <a:lstStyle/>
          <a:p>
            <a:r>
              <a:rPr lang="ja-JP" altLang="en-US" sz="1400" dirty="0"/>
              <a:t>　次に</a:t>
            </a:r>
            <a:r>
              <a:rPr lang="ja-JP" altLang="ja-JP" sz="1400" dirty="0"/>
              <a:t>，</a:t>
            </a:r>
            <a:r>
              <a:rPr lang="ja-JP" altLang="en-US" sz="1400" dirty="0"/>
              <a:t>「３</a:t>
            </a:r>
            <a:r>
              <a:rPr lang="ja-JP" altLang="ja-JP" sz="1400" dirty="0"/>
              <a:t>旅行商品特別割引」</a:t>
            </a:r>
            <a:r>
              <a:rPr lang="ja-JP" altLang="en-US" sz="1400" dirty="0"/>
              <a:t>です。こちら</a:t>
            </a:r>
            <a:r>
              <a:rPr lang="ja-JP" altLang="ja-JP" sz="1400" dirty="0"/>
              <a:t>も</a:t>
            </a:r>
            <a:r>
              <a:rPr lang="ja-JP" altLang="en-US" sz="1400" dirty="0"/>
              <a:t>，</a:t>
            </a:r>
            <a:r>
              <a:rPr lang="ja-JP" altLang="ja-JP" sz="1400" dirty="0"/>
              <a:t>任意継続組合員</a:t>
            </a:r>
            <a:r>
              <a:rPr lang="ja-JP" altLang="en-US" sz="1400" dirty="0"/>
              <a:t>の方が</a:t>
            </a:r>
            <a:r>
              <a:rPr lang="ja-JP" altLang="ja-JP" sz="1400" dirty="0"/>
              <a:t>利用できる制度です。</a:t>
            </a:r>
            <a:endParaRPr lang="en-US" altLang="ja-JP" sz="1400" dirty="0"/>
          </a:p>
          <a:p>
            <a:r>
              <a:rPr lang="ja-JP" altLang="en-US" sz="1400" dirty="0"/>
              <a:t>　対象となる旅行商品や割引率等の詳細は，公立学校共済組合広島支部のホームページに掲載していますので，そちらで御確認ください。</a:t>
            </a:r>
            <a:endParaRPr lang="ja-JP" altLang="ja-JP" sz="1400" dirty="0"/>
          </a:p>
          <a:p>
            <a:endParaRPr lang="en-US" altLang="ja-JP" sz="1400" dirty="0"/>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4</a:t>
            </a:fld>
            <a:endParaRPr lang="en-US" altLang="ja-JP"/>
          </a:p>
        </p:txBody>
      </p:sp>
    </p:spTree>
    <p:extLst>
      <p:ext uri="{BB962C8B-B14F-4D97-AF65-F5344CB8AC3E}">
        <p14:creationId xmlns:p14="http://schemas.microsoft.com/office/powerpoint/2010/main" val="84727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21119" y="5056745"/>
            <a:ext cx="6240570" cy="4661574"/>
          </a:xfrm>
        </p:spPr>
        <p:txBody>
          <a:bodyPr/>
          <a:lstStyle/>
          <a:p>
            <a:r>
              <a:rPr lang="ja-JP" altLang="en-US" sz="1400" dirty="0"/>
              <a:t>　次に，「４</a:t>
            </a:r>
            <a:r>
              <a:rPr lang="ja-JP" altLang="ja-JP" sz="1400" dirty="0"/>
              <a:t>特定健康診査」についてです。</a:t>
            </a:r>
          </a:p>
          <a:p>
            <a:r>
              <a:rPr lang="ja-JP" altLang="en-US" sz="1400" dirty="0"/>
              <a:t>　</a:t>
            </a:r>
            <a:r>
              <a:rPr lang="ja-JP" altLang="ja-JP" sz="1400" dirty="0"/>
              <a:t>４０歳以上７５歳未満の任意継続組合員</a:t>
            </a:r>
            <a:r>
              <a:rPr lang="ja-JP" altLang="en-US" sz="1400" dirty="0"/>
              <a:t>の方</a:t>
            </a:r>
            <a:r>
              <a:rPr lang="ja-JP" altLang="ja-JP" sz="1400" dirty="0"/>
              <a:t>と</a:t>
            </a:r>
            <a:r>
              <a:rPr lang="ja-JP" altLang="en-US" sz="1400" dirty="0"/>
              <a:t>，その</a:t>
            </a:r>
            <a:r>
              <a:rPr lang="ja-JP" altLang="ja-JP" sz="1400" dirty="0"/>
              <a:t>被扶養者の方が対象で</a:t>
            </a:r>
            <a:r>
              <a:rPr lang="ja-JP" altLang="en-US" sz="1400" dirty="0"/>
              <a:t>，</a:t>
            </a:r>
            <a:r>
              <a:rPr lang="ja-JP" altLang="ja-JP" sz="1400" dirty="0"/>
              <a:t>年に１回，無料で受診できます。</a:t>
            </a:r>
            <a:endParaRPr lang="en-US" altLang="ja-JP" sz="1400" dirty="0"/>
          </a:p>
          <a:p>
            <a:r>
              <a:rPr lang="ja-JP" altLang="en-US" sz="1400" dirty="0"/>
              <a:t>　</a:t>
            </a:r>
            <a:r>
              <a:rPr lang="ja-JP" altLang="ja-JP" sz="1400" dirty="0"/>
              <a:t>６月から７月にかけて受診券を送付しますので，指定医療機関等で受診してください。</a:t>
            </a:r>
          </a:p>
          <a:p>
            <a:r>
              <a:rPr lang="ja-JP" altLang="ja-JP" sz="1400" dirty="0"/>
              <a:t>　</a:t>
            </a:r>
            <a:r>
              <a:rPr lang="ja-JP" altLang="en-US" sz="1400" dirty="0"/>
              <a:t>また，</a:t>
            </a:r>
            <a:r>
              <a:rPr lang="ja-JP" altLang="ja-JP" sz="1400" dirty="0"/>
              <a:t>人間ドック</a:t>
            </a:r>
            <a:r>
              <a:rPr lang="ja-JP" altLang="en-US" sz="1400" dirty="0"/>
              <a:t>事業</a:t>
            </a:r>
            <a:r>
              <a:rPr lang="ja-JP" altLang="ja-JP" sz="1400" dirty="0"/>
              <a:t>は，任意継続組合員</a:t>
            </a:r>
            <a:r>
              <a:rPr lang="ja-JP" altLang="en-US" sz="1400" dirty="0"/>
              <a:t>の方</a:t>
            </a:r>
            <a:r>
              <a:rPr lang="ja-JP" altLang="ja-JP" sz="1400" dirty="0"/>
              <a:t>は対象となりません</a:t>
            </a:r>
            <a:r>
              <a:rPr lang="ja-JP" altLang="en-US" sz="1400" dirty="0"/>
              <a:t>ので，</a:t>
            </a:r>
            <a:r>
              <a:rPr lang="ja-JP" altLang="ja-JP" sz="1400" dirty="0"/>
              <a:t>御了承ください。</a:t>
            </a:r>
          </a:p>
          <a:p>
            <a:endParaRPr lang="en-US" altLang="ja-JP" sz="1400" dirty="0"/>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5</a:t>
            </a:fld>
            <a:endParaRPr lang="en-US" altLang="ja-JP"/>
          </a:p>
        </p:txBody>
      </p:sp>
    </p:spTree>
    <p:extLst>
      <p:ext uri="{BB962C8B-B14F-4D97-AF65-F5344CB8AC3E}">
        <p14:creationId xmlns:p14="http://schemas.microsoft.com/office/powerpoint/2010/main" val="363149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21119" y="5056745"/>
            <a:ext cx="6240570" cy="4661574"/>
          </a:xfrm>
        </p:spPr>
        <p:txBody>
          <a:bodyPr/>
          <a:lstStyle/>
          <a:p>
            <a:r>
              <a:rPr lang="ja-JP" altLang="en-US" sz="1400" dirty="0"/>
              <a:t>　任意継続組合員の方が利用することができる貸付けは，「高額医療貸付け」と「出産貸付け」の２種類となっています。</a:t>
            </a:r>
            <a:endParaRPr lang="en-US" altLang="ja-JP" sz="1400" dirty="0"/>
          </a:p>
          <a:p>
            <a:r>
              <a:rPr lang="ja-JP" altLang="en-US" sz="1400" dirty="0"/>
              <a:t>　ただ，実際には，貸付けを利用しなくても短期給付制度でカバーされるようになっています。</a:t>
            </a:r>
            <a:endParaRPr lang="en-US" altLang="ja-JP" sz="1400" dirty="0"/>
          </a:p>
          <a:p>
            <a:r>
              <a:rPr lang="ja-JP" altLang="en-US" sz="1400" dirty="0"/>
              <a:t>　高額療養費，出産費に該当がある場合は，短期給付係にお問い合わせください。</a:t>
            </a:r>
            <a:endParaRPr lang="en-US" altLang="ja-JP" sz="1400" dirty="0"/>
          </a:p>
          <a:p>
            <a:r>
              <a:rPr lang="ja-JP" altLang="en-US" sz="1400" dirty="0"/>
              <a:t>　以上で，「退職後の福祉事業」についての説明を終わります。</a:t>
            </a:r>
          </a:p>
          <a:p>
            <a:endParaRPr lang="en-US" altLang="ja-JP" sz="1400" dirty="0"/>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6</a:t>
            </a:fld>
            <a:endParaRPr lang="en-US" altLang="ja-JP"/>
          </a:p>
        </p:txBody>
      </p:sp>
    </p:spTree>
    <p:extLst>
      <p:ext uri="{BB962C8B-B14F-4D97-AF65-F5344CB8AC3E}">
        <p14:creationId xmlns:p14="http://schemas.microsoft.com/office/powerpoint/2010/main" val="1213088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3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954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0143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540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75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6593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544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2770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9956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64DE79-268F-4C1A-8933-263129D2AF90}" type="datetimeFigureOut">
              <a:rPr lang="en-US" smtClean="0"/>
              <a:t>1/16/2023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95920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2985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64DE79-268F-4C1A-8933-263129D2AF90}" type="datetimeFigureOut">
              <a:rPr lang="en-US" smtClean="0"/>
              <a:t>1/16/2023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9345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hyperlink" Target="https://www.kourituyasuragi.jp/"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hyperlink" Target="https://www.kouritu.or.jp/hiroshima/kousei/reflesh/syukuhakuriyou/index.html"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hyperlink" Target="https://www.kouritu.or.jp/hiroshima/kousei/reflesh/syukuhakuriyou/index.html"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81200" y="1988839"/>
            <a:ext cx="8229600" cy="4092783"/>
          </a:xfrm>
        </p:spPr>
        <p:txBody>
          <a:bodyPr>
            <a:normAutofit/>
          </a:bodyPr>
          <a:lstStyle/>
          <a:p>
            <a:pPr>
              <a:lnSpc>
                <a:spcPct val="120000"/>
              </a:lnSpc>
              <a:spcBef>
                <a:spcPts val="1800"/>
              </a:spcBef>
              <a:buNone/>
            </a:pPr>
            <a:r>
              <a:rPr lang="ja-JP" altLang="en-US" sz="2800" dirty="0">
                <a:solidFill>
                  <a:schemeClr val="accent1">
                    <a:lumMod val="50000"/>
                  </a:schemeClr>
                </a:solidFill>
                <a:latin typeface="+mn-ea"/>
              </a:rPr>
              <a:t>１　宿泊施設の利用</a:t>
            </a:r>
          </a:p>
          <a:p>
            <a:pPr>
              <a:lnSpc>
                <a:spcPct val="120000"/>
              </a:lnSpc>
              <a:spcBef>
                <a:spcPts val="1800"/>
              </a:spcBef>
              <a:buNone/>
            </a:pPr>
            <a:r>
              <a:rPr lang="ja-JP" altLang="en-US" sz="2800" dirty="0">
                <a:solidFill>
                  <a:schemeClr val="accent1">
                    <a:lumMod val="50000"/>
                  </a:schemeClr>
                </a:solidFill>
                <a:latin typeface="+mn-ea"/>
              </a:rPr>
              <a:t>２　宿泊保養施設利用補助（任意継続組合員）</a:t>
            </a:r>
            <a:endParaRPr lang="en-US" altLang="ja-JP" sz="2800" dirty="0">
              <a:solidFill>
                <a:schemeClr val="accent1">
                  <a:lumMod val="50000"/>
                </a:schemeClr>
              </a:solidFill>
              <a:latin typeface="+mn-ea"/>
            </a:endParaRPr>
          </a:p>
          <a:p>
            <a:pPr>
              <a:lnSpc>
                <a:spcPct val="120000"/>
              </a:lnSpc>
              <a:spcBef>
                <a:spcPts val="1800"/>
              </a:spcBef>
              <a:buNone/>
            </a:pPr>
            <a:r>
              <a:rPr lang="ja-JP" altLang="en-US" sz="2800" dirty="0">
                <a:solidFill>
                  <a:schemeClr val="accent1">
                    <a:lumMod val="50000"/>
                  </a:schemeClr>
                </a:solidFill>
                <a:latin typeface="+mn-ea"/>
              </a:rPr>
              <a:t>３　旅行商品特別割引（任意継続組合員）</a:t>
            </a:r>
            <a:endParaRPr lang="en-US" altLang="ja-JP" sz="2800" dirty="0">
              <a:solidFill>
                <a:schemeClr val="accent1">
                  <a:lumMod val="50000"/>
                </a:schemeClr>
              </a:solidFill>
              <a:latin typeface="+mn-ea"/>
            </a:endParaRPr>
          </a:p>
          <a:p>
            <a:pPr>
              <a:lnSpc>
                <a:spcPct val="120000"/>
              </a:lnSpc>
              <a:spcBef>
                <a:spcPts val="1800"/>
              </a:spcBef>
              <a:buNone/>
            </a:pPr>
            <a:r>
              <a:rPr lang="ja-JP" altLang="en-US" sz="2800" dirty="0">
                <a:solidFill>
                  <a:schemeClr val="accent1">
                    <a:lumMod val="50000"/>
                  </a:schemeClr>
                </a:solidFill>
                <a:latin typeface="+mn-ea"/>
              </a:rPr>
              <a:t>４　特定健康診査（任意継続組合員）</a:t>
            </a:r>
            <a:endParaRPr lang="en-US" altLang="ja-JP" sz="2800" dirty="0">
              <a:solidFill>
                <a:schemeClr val="accent1">
                  <a:lumMod val="50000"/>
                </a:schemeClr>
              </a:solidFill>
              <a:latin typeface="+mn-ea"/>
            </a:endParaRPr>
          </a:p>
          <a:p>
            <a:pPr>
              <a:lnSpc>
                <a:spcPct val="120000"/>
              </a:lnSpc>
              <a:spcBef>
                <a:spcPts val="1800"/>
              </a:spcBef>
              <a:buNone/>
            </a:pPr>
            <a:r>
              <a:rPr lang="ja-JP" altLang="en-US" sz="2800" dirty="0">
                <a:solidFill>
                  <a:schemeClr val="accent1">
                    <a:lumMod val="50000"/>
                  </a:schemeClr>
                </a:solidFill>
                <a:latin typeface="+mn-ea"/>
              </a:rPr>
              <a:t>５　退職後の貸付け制度</a:t>
            </a:r>
          </a:p>
        </p:txBody>
      </p:sp>
      <p:sp>
        <p:nvSpPr>
          <p:cNvPr id="4" name="スライド番号プレースホルダー 3"/>
          <p:cNvSpPr>
            <a:spLocks noGrp="1"/>
          </p:cNvSpPr>
          <p:nvPr>
            <p:ph type="sldNum" sz="quarter" idx="12"/>
          </p:nvPr>
        </p:nvSpPr>
        <p:spPr/>
        <p:txBody>
          <a:bodyPr/>
          <a:lstStyle/>
          <a:p>
            <a:fld id="{6CCFD2E8-DE03-4C84-8222-C88459698FBE}" type="slidenum">
              <a:rPr lang="en-US" altLang="ja-JP" smtClean="0"/>
              <a:pPr/>
              <a:t>1</a:t>
            </a:fld>
            <a:endParaRPr lang="en-US" altLang="ja-JP"/>
          </a:p>
        </p:txBody>
      </p:sp>
      <p:sp>
        <p:nvSpPr>
          <p:cNvPr id="5" name="タイトル 1"/>
          <p:cNvSpPr txBox="1">
            <a:spLocks/>
          </p:cNvSpPr>
          <p:nvPr/>
        </p:nvSpPr>
        <p:spPr>
          <a:xfrm>
            <a:off x="1517452" y="586656"/>
            <a:ext cx="8009334"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dirty="0"/>
              <a:t>退職後の福祉事業</a:t>
            </a:r>
          </a:p>
        </p:txBody>
      </p:sp>
      <p:pic>
        <p:nvPicPr>
          <p:cNvPr id="6" name="オーディオ 5">
            <a:hlinkClick r:id="" action="ppaction://media"/>
            <a:extLst>
              <a:ext uri="{FF2B5EF4-FFF2-40B4-BE49-F238E27FC236}">
                <a16:creationId xmlns:a16="http://schemas.microsoft.com/office/drawing/2014/main" xmlns="" id="{53608FD9-0B8E-4051-A00A-69FA044E26A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55757073"/>
      </p:ext>
    </p:extLst>
  </p:cSld>
  <p:clrMapOvr>
    <a:masterClrMapping/>
  </p:clrMapOvr>
  <mc:AlternateContent xmlns:mc="http://schemas.openxmlformats.org/markup-compatibility/2006" xmlns:p14="http://schemas.microsoft.com/office/powerpoint/2010/main">
    <mc:Choice Requires="p14">
      <p:transition spd="slow" p14:dur="2000" advTm="18739"/>
    </mc:Choice>
    <mc:Fallback xmlns="">
      <p:transition spd="slow" advTm="18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a:t>１　</a:t>
            </a:r>
            <a:r>
              <a:rPr lang="ja-JP" altLang="en-US" dirty="0"/>
              <a:t>宿泊施設の利用</a:t>
            </a:r>
            <a:endParaRPr kumimoji="1" lang="ja-JP" altLang="en-US" dirty="0"/>
          </a:p>
        </p:txBody>
      </p:sp>
      <p:sp>
        <p:nvSpPr>
          <p:cNvPr id="3" name="コンテンツ プレースホルダー 2"/>
          <p:cNvSpPr>
            <a:spLocks noGrp="1"/>
          </p:cNvSpPr>
          <p:nvPr>
            <p:ph idx="1"/>
          </p:nvPr>
        </p:nvSpPr>
        <p:spPr>
          <a:xfrm>
            <a:off x="1466491" y="1820173"/>
            <a:ext cx="9316528" cy="4442603"/>
          </a:xfrm>
        </p:spPr>
        <p:txBody>
          <a:bodyPr>
            <a:normAutofit fontScale="92500"/>
          </a:bodyPr>
          <a:lstStyle/>
          <a:p>
            <a:r>
              <a:rPr lang="ja-JP" altLang="en-US" sz="2800" b="1" dirty="0">
                <a:solidFill>
                  <a:schemeClr val="tx1"/>
                </a:solidFill>
                <a:latin typeface="+mn-ea"/>
              </a:rPr>
              <a:t>●</a:t>
            </a:r>
            <a:r>
              <a:rPr lang="ja-JP" altLang="ja-JP" sz="2800" b="1" dirty="0">
                <a:solidFill>
                  <a:schemeClr val="tx1"/>
                </a:solidFill>
              </a:rPr>
              <a:t>退職された</a:t>
            </a:r>
            <a:r>
              <a:rPr lang="ja-JP" altLang="ja-JP" sz="2800" b="1" dirty="0">
                <a:solidFill>
                  <a:srgbClr val="FF0000"/>
                </a:solidFill>
              </a:rPr>
              <a:t>組合員と家族</a:t>
            </a:r>
            <a:r>
              <a:rPr lang="ja-JP" altLang="ja-JP" sz="2800" b="1" dirty="0">
                <a:solidFill>
                  <a:schemeClr val="tx1"/>
                </a:solidFill>
              </a:rPr>
              <a:t>が公立学校共済組合等</a:t>
            </a:r>
            <a:r>
              <a:rPr lang="ja-JP" altLang="en-US" sz="2800" b="1" dirty="0">
                <a:solidFill>
                  <a:schemeClr val="tx1"/>
                </a:solidFill>
              </a:rPr>
              <a:t>の宿泊</a:t>
            </a:r>
            <a:r>
              <a:rPr lang="ja-JP" altLang="ja-JP" sz="2800" b="1" dirty="0">
                <a:solidFill>
                  <a:schemeClr val="tx1"/>
                </a:solidFill>
              </a:rPr>
              <a:t>施設</a:t>
            </a:r>
            <a:endParaRPr lang="en-US" altLang="ja-JP" sz="2800" b="1" dirty="0">
              <a:solidFill>
                <a:schemeClr val="tx1"/>
              </a:solidFill>
            </a:endParaRPr>
          </a:p>
          <a:p>
            <a:r>
              <a:rPr lang="ja-JP" altLang="en-US" sz="2800" b="1" dirty="0">
                <a:solidFill>
                  <a:schemeClr val="tx1"/>
                </a:solidFill>
              </a:rPr>
              <a:t>　  </a:t>
            </a:r>
            <a:r>
              <a:rPr lang="ja-JP" altLang="ja-JP" sz="2800" b="1" dirty="0">
                <a:solidFill>
                  <a:schemeClr val="tx1"/>
                </a:solidFill>
              </a:rPr>
              <a:t>を利用する場合，</a:t>
            </a:r>
            <a:r>
              <a:rPr lang="ja-JP" altLang="en-US" sz="2800" b="1" dirty="0">
                <a:solidFill>
                  <a:schemeClr val="tx1"/>
                </a:solidFill>
              </a:rPr>
              <a:t>「</a:t>
            </a:r>
            <a:r>
              <a:rPr lang="ja-JP" altLang="ja-JP" sz="2800" b="1" dirty="0">
                <a:solidFill>
                  <a:srgbClr val="FF0000"/>
                </a:solidFill>
              </a:rPr>
              <a:t>宿泊施設特別利用者証</a:t>
            </a:r>
            <a:r>
              <a:rPr lang="ja-JP" altLang="en-US" sz="2800" b="1" dirty="0">
                <a:solidFill>
                  <a:schemeClr val="tx1"/>
                </a:solidFill>
              </a:rPr>
              <a:t>」</a:t>
            </a:r>
            <a:r>
              <a:rPr lang="ja-JP" altLang="ja-JP" sz="2800" b="1" dirty="0">
                <a:solidFill>
                  <a:schemeClr val="tx1"/>
                </a:solidFill>
              </a:rPr>
              <a:t>を</a:t>
            </a:r>
            <a:r>
              <a:rPr lang="ja-JP" altLang="en-US" sz="2800" b="1" dirty="0">
                <a:solidFill>
                  <a:schemeClr val="tx1"/>
                </a:solidFill>
              </a:rPr>
              <a:t>窓口に 提</a:t>
            </a:r>
            <a:r>
              <a:rPr lang="ja-JP" altLang="ja-JP" sz="2800" b="1" dirty="0">
                <a:solidFill>
                  <a:schemeClr val="tx1"/>
                </a:solidFill>
              </a:rPr>
              <a:t>示</a:t>
            </a:r>
            <a:endParaRPr lang="en-US" altLang="ja-JP" sz="2800" b="1" dirty="0">
              <a:solidFill>
                <a:schemeClr val="tx1"/>
              </a:solidFill>
            </a:endParaRPr>
          </a:p>
          <a:p>
            <a:r>
              <a:rPr lang="ja-JP" altLang="en-US" sz="2800" b="1" dirty="0">
                <a:solidFill>
                  <a:schemeClr val="tx1"/>
                </a:solidFill>
              </a:rPr>
              <a:t>    </a:t>
            </a:r>
            <a:r>
              <a:rPr lang="ja-JP" altLang="ja-JP" sz="2800" b="1" dirty="0">
                <a:solidFill>
                  <a:schemeClr val="tx1"/>
                </a:solidFill>
              </a:rPr>
              <a:t>すれば，</a:t>
            </a:r>
            <a:r>
              <a:rPr lang="ja-JP" altLang="en-US" sz="2800" b="1" dirty="0">
                <a:solidFill>
                  <a:schemeClr val="tx1"/>
                </a:solidFill>
              </a:rPr>
              <a:t>「</a:t>
            </a:r>
            <a:r>
              <a:rPr lang="ja-JP" altLang="ja-JP" sz="2800" b="1" dirty="0">
                <a:solidFill>
                  <a:srgbClr val="FF0000"/>
                </a:solidFill>
              </a:rPr>
              <a:t>組合員料金</a:t>
            </a:r>
            <a:r>
              <a:rPr lang="ja-JP" altLang="en-US" sz="2800" b="1" dirty="0">
                <a:solidFill>
                  <a:schemeClr val="tx1"/>
                </a:solidFill>
              </a:rPr>
              <a:t>」</a:t>
            </a:r>
            <a:r>
              <a:rPr lang="ja-JP" altLang="ja-JP" sz="2800" b="1" dirty="0">
                <a:solidFill>
                  <a:schemeClr val="tx1"/>
                </a:solidFill>
              </a:rPr>
              <a:t>で利用でき</a:t>
            </a:r>
            <a:r>
              <a:rPr lang="ja-JP" altLang="en-US" sz="2800" b="1" dirty="0">
                <a:solidFill>
                  <a:schemeClr val="tx1"/>
                </a:solidFill>
              </a:rPr>
              <a:t>る。</a:t>
            </a:r>
            <a:endParaRPr lang="en-US" altLang="ja-JP" sz="2800" b="1" dirty="0">
              <a:solidFill>
                <a:schemeClr val="tx1"/>
              </a:solidFill>
            </a:endParaRPr>
          </a:p>
          <a:p>
            <a:r>
              <a:rPr lang="ja-JP" altLang="en-US" sz="2800" b="1" dirty="0">
                <a:solidFill>
                  <a:schemeClr val="tx1"/>
                </a:solidFill>
              </a:rPr>
              <a:t>●</a:t>
            </a:r>
            <a:r>
              <a:rPr lang="ja-JP" altLang="ja-JP" sz="2800" b="1" dirty="0">
                <a:solidFill>
                  <a:schemeClr val="tx1"/>
                </a:solidFill>
              </a:rPr>
              <a:t>組合員料金</a:t>
            </a:r>
            <a:r>
              <a:rPr lang="ja-JP" altLang="en-US" sz="2800" b="1" dirty="0">
                <a:solidFill>
                  <a:schemeClr val="tx1"/>
                </a:solidFill>
              </a:rPr>
              <a:t>等</a:t>
            </a:r>
            <a:r>
              <a:rPr lang="ja-JP" altLang="ja-JP" sz="2800" b="1" dirty="0">
                <a:solidFill>
                  <a:schemeClr val="tx1"/>
                </a:solidFill>
              </a:rPr>
              <a:t>は</a:t>
            </a:r>
            <a:r>
              <a:rPr lang="ja-JP" altLang="en-US" sz="2800" b="1" dirty="0">
                <a:solidFill>
                  <a:schemeClr val="tx1"/>
                </a:solidFill>
                <a:hlinkClick r:id="rId5"/>
              </a:rPr>
              <a:t>公立共済やすらぎの宿</a:t>
            </a:r>
            <a:r>
              <a:rPr lang="en-US" altLang="ja-JP" sz="2800" b="1" dirty="0">
                <a:solidFill>
                  <a:schemeClr val="tx1"/>
                </a:solidFill>
                <a:hlinkClick r:id="rId5"/>
              </a:rPr>
              <a:t>【</a:t>
            </a:r>
            <a:r>
              <a:rPr lang="ja-JP" altLang="en-US" sz="2800" b="1" dirty="0">
                <a:solidFill>
                  <a:schemeClr val="tx1"/>
                </a:solidFill>
                <a:hlinkClick r:id="rId5"/>
              </a:rPr>
              <a:t>公式サイト</a:t>
            </a:r>
            <a:r>
              <a:rPr lang="en-US" altLang="ja-JP" sz="2800" b="1" dirty="0">
                <a:solidFill>
                  <a:schemeClr val="tx1"/>
                </a:solidFill>
                <a:hlinkClick r:id="rId5"/>
              </a:rPr>
              <a:t>】</a:t>
            </a:r>
            <a:r>
              <a:rPr lang="ja-JP" altLang="en-US" sz="2800" b="1" dirty="0">
                <a:solidFill>
                  <a:schemeClr val="tx1"/>
                </a:solidFill>
              </a:rPr>
              <a:t>に掲載</a:t>
            </a:r>
            <a:endParaRPr lang="en-US" altLang="ja-JP" sz="2800" b="1" dirty="0">
              <a:solidFill>
                <a:schemeClr val="tx1"/>
              </a:solidFill>
            </a:endParaRPr>
          </a:p>
          <a:p>
            <a:r>
              <a:rPr lang="ja-JP" altLang="en-US" sz="2800" b="1" dirty="0">
                <a:solidFill>
                  <a:schemeClr val="tx1"/>
                </a:solidFill>
              </a:rPr>
              <a:t>●宿泊施設特別利用</a:t>
            </a:r>
            <a:r>
              <a:rPr lang="ja-JP" altLang="ja-JP" sz="2800" b="1" dirty="0">
                <a:solidFill>
                  <a:schemeClr val="tx1"/>
                </a:solidFill>
              </a:rPr>
              <a:t>証に</a:t>
            </a:r>
            <a:r>
              <a:rPr lang="ja-JP" altLang="en-US" sz="2800" b="1" dirty="0">
                <a:solidFill>
                  <a:schemeClr val="tx1"/>
                </a:solidFill>
              </a:rPr>
              <a:t>は</a:t>
            </a:r>
            <a:r>
              <a:rPr lang="ja-JP" altLang="ja-JP" sz="2800" b="1" dirty="0">
                <a:solidFill>
                  <a:schemeClr val="tx1"/>
                </a:solidFill>
              </a:rPr>
              <a:t>利用期限はなく，</a:t>
            </a:r>
            <a:r>
              <a:rPr lang="ja-JP" altLang="ja-JP" sz="2800" b="1" dirty="0">
                <a:solidFill>
                  <a:srgbClr val="FF0000"/>
                </a:solidFill>
              </a:rPr>
              <a:t>生涯利用</a:t>
            </a:r>
            <a:r>
              <a:rPr lang="ja-JP" altLang="en-US" sz="2800" b="1" dirty="0">
                <a:solidFill>
                  <a:schemeClr val="tx1"/>
                </a:solidFill>
              </a:rPr>
              <a:t>できる。</a:t>
            </a:r>
            <a:endParaRPr lang="ja-JP" altLang="ja-JP" sz="2800" dirty="0">
              <a:solidFill>
                <a:schemeClr val="tx1"/>
              </a:solidFill>
            </a:endParaRPr>
          </a:p>
          <a:p>
            <a:r>
              <a:rPr lang="ja-JP" altLang="en-US" sz="2800" b="1" dirty="0">
                <a:solidFill>
                  <a:schemeClr val="tx1"/>
                </a:solidFill>
              </a:rPr>
              <a:t>●</a:t>
            </a:r>
            <a:r>
              <a:rPr lang="ja-JP" altLang="ja-JP" sz="2800" b="1" dirty="0">
                <a:solidFill>
                  <a:schemeClr val="tx1"/>
                </a:solidFill>
              </a:rPr>
              <a:t>対象の宿泊施設は，</a:t>
            </a:r>
            <a:r>
              <a:rPr lang="ja-JP" altLang="en-US" sz="2800" b="1" dirty="0">
                <a:solidFill>
                  <a:srgbClr val="FF0000"/>
                </a:solidFill>
              </a:rPr>
              <a:t>公立学校共済組合</a:t>
            </a:r>
            <a:r>
              <a:rPr lang="ja-JP" altLang="en-US" sz="2800" b="1" dirty="0">
                <a:solidFill>
                  <a:schemeClr val="tx1"/>
                </a:solidFill>
              </a:rPr>
              <a:t>及び</a:t>
            </a:r>
            <a:r>
              <a:rPr lang="ja-JP" altLang="en-US" sz="2800" b="1" dirty="0">
                <a:solidFill>
                  <a:srgbClr val="FF0000"/>
                </a:solidFill>
              </a:rPr>
              <a:t>他の共済組合</a:t>
            </a:r>
            <a:r>
              <a:rPr lang="ja-JP" altLang="en-US" sz="2800" b="1" dirty="0">
                <a:solidFill>
                  <a:schemeClr val="tx1"/>
                </a:solidFill>
              </a:rPr>
              <a:t>が</a:t>
            </a:r>
            <a:endParaRPr lang="en-US" altLang="ja-JP" sz="2800" b="1" dirty="0">
              <a:solidFill>
                <a:schemeClr val="tx1"/>
              </a:solidFill>
            </a:endParaRPr>
          </a:p>
          <a:p>
            <a:r>
              <a:rPr lang="ja-JP" altLang="en-US" sz="2800" b="1" dirty="0">
                <a:solidFill>
                  <a:schemeClr val="tx1"/>
                </a:solidFill>
              </a:rPr>
              <a:t>　 経営する宿泊施設</a:t>
            </a:r>
            <a:endParaRPr lang="en-US" altLang="ja-JP" sz="2800" b="1" dirty="0">
              <a:solidFill>
                <a:schemeClr val="tx1"/>
              </a:solidFill>
            </a:endParaRPr>
          </a:p>
          <a:p>
            <a:r>
              <a:rPr lang="ja-JP" altLang="en-US" sz="2800" b="1" dirty="0">
                <a:solidFill>
                  <a:schemeClr val="tx1"/>
                </a:solidFill>
              </a:rPr>
              <a:t>●</a:t>
            </a:r>
            <a:r>
              <a:rPr lang="ja-JP" altLang="ja-JP" sz="2800" b="1" dirty="0">
                <a:solidFill>
                  <a:schemeClr val="tx1"/>
                </a:solidFill>
              </a:rPr>
              <a:t>「宿泊保養施設利用補助」とは</a:t>
            </a:r>
            <a:r>
              <a:rPr lang="ja-JP" altLang="ja-JP" sz="2800" b="1" dirty="0">
                <a:solidFill>
                  <a:srgbClr val="FF0000"/>
                </a:solidFill>
              </a:rPr>
              <a:t>対象施設が異な</a:t>
            </a:r>
            <a:r>
              <a:rPr lang="ja-JP" altLang="en-US" sz="2800" b="1" dirty="0">
                <a:solidFill>
                  <a:srgbClr val="FF0000"/>
                </a:solidFill>
              </a:rPr>
              <a:t>る</a:t>
            </a:r>
            <a:r>
              <a:rPr lang="ja-JP" altLang="en-US" sz="2800" b="1" dirty="0">
                <a:solidFill>
                  <a:schemeClr val="tx1"/>
                </a:solidFill>
              </a:rPr>
              <a:t>ので注意</a:t>
            </a:r>
            <a:endParaRPr lang="ja-JP" altLang="ja-JP" sz="2800" dirty="0">
              <a:solidFill>
                <a:schemeClr val="tx1"/>
              </a:solidFill>
            </a:endParaRP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CCFD2E8-DE03-4C84-8222-C88459698FBE}" type="slidenum">
              <a:rPr lang="en-US" altLang="ja-JP" smtClean="0"/>
              <a:pPr/>
              <a:t>2</a:t>
            </a:fld>
            <a:endParaRPr lang="en-US" altLang="ja-JP"/>
          </a:p>
        </p:txBody>
      </p:sp>
      <p:pic>
        <p:nvPicPr>
          <p:cNvPr id="7" name="オーディオ 6">
            <a:hlinkClick r:id="" action="ppaction://media"/>
            <a:extLst>
              <a:ext uri="{FF2B5EF4-FFF2-40B4-BE49-F238E27FC236}">
                <a16:creationId xmlns:a16="http://schemas.microsoft.com/office/drawing/2014/main" xmlns="" id="{C80DB332-DCB0-4B82-A4C1-634AC68A53D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833091517"/>
      </p:ext>
    </p:extLst>
  </p:cSld>
  <p:clrMapOvr>
    <a:masterClrMapping/>
  </p:clrMapOvr>
  <mc:AlternateContent xmlns:mc="http://schemas.openxmlformats.org/markup-compatibility/2006" xmlns:p14="http://schemas.microsoft.com/office/powerpoint/2010/main">
    <mc:Choice Requires="p14">
      <p:transition spd="slow" p14:dur="2000" advTm="69481"/>
    </mc:Choice>
    <mc:Fallback xmlns="">
      <p:transition spd="slow" advTm="694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058400" cy="1336561"/>
          </a:xfrm>
        </p:spPr>
        <p:txBody>
          <a:bodyPr>
            <a:normAutofit/>
          </a:bodyPr>
          <a:lstStyle/>
          <a:p>
            <a:r>
              <a:rPr lang="ja-JP" altLang="en-US" dirty="0"/>
              <a:t>２</a:t>
            </a:r>
            <a:r>
              <a:rPr kumimoji="1" lang="ja-JP" altLang="en-US" dirty="0"/>
              <a:t>　宿泊保養施設</a:t>
            </a:r>
            <a:r>
              <a:rPr lang="ja-JP" altLang="en-US" dirty="0"/>
              <a:t>利用補助</a:t>
            </a:r>
            <a:r>
              <a:rPr lang="ja-JP" altLang="en-US" sz="2800" dirty="0"/>
              <a:t>（任意継続組合員）</a:t>
            </a:r>
            <a:endParaRPr kumimoji="1" lang="ja-JP" altLang="en-US" sz="2800" dirty="0"/>
          </a:p>
        </p:txBody>
      </p:sp>
      <p:sp>
        <p:nvSpPr>
          <p:cNvPr id="3" name="コンテンツ プレースホルダー 2"/>
          <p:cNvSpPr>
            <a:spLocks noGrp="1"/>
          </p:cNvSpPr>
          <p:nvPr>
            <p:ph idx="1"/>
          </p:nvPr>
        </p:nvSpPr>
        <p:spPr>
          <a:xfrm>
            <a:off x="1466491" y="1820173"/>
            <a:ext cx="9422226" cy="4442603"/>
          </a:xfrm>
        </p:spPr>
        <p:txBody>
          <a:bodyPr>
            <a:normAutofit fontScale="92500" lnSpcReduction="10000"/>
          </a:bodyPr>
          <a:lstStyle/>
          <a:p>
            <a:r>
              <a:rPr lang="ja-JP" altLang="en-US" sz="2800" b="1" dirty="0">
                <a:solidFill>
                  <a:schemeClr val="tx1"/>
                </a:solidFill>
                <a:latin typeface="+mn-ea"/>
              </a:rPr>
              <a:t>●在職中と同様に，共済組合から交付された「</a:t>
            </a:r>
            <a:r>
              <a:rPr lang="ja-JP" altLang="en-US" sz="2800" b="1" dirty="0">
                <a:solidFill>
                  <a:srgbClr val="FF0000"/>
                </a:solidFill>
                <a:latin typeface="+mn-ea"/>
              </a:rPr>
              <a:t>宿泊保養施設利用</a:t>
            </a:r>
            <a:endParaRPr lang="en-US" altLang="ja-JP" sz="2800" b="1" dirty="0">
              <a:solidFill>
                <a:srgbClr val="FF0000"/>
              </a:solidFill>
              <a:latin typeface="+mn-ea"/>
            </a:endParaRPr>
          </a:p>
          <a:p>
            <a:r>
              <a:rPr lang="ja-JP" altLang="en-US" sz="2800" b="1" dirty="0">
                <a:solidFill>
                  <a:srgbClr val="FF0000"/>
                </a:solidFill>
                <a:latin typeface="+mn-ea"/>
              </a:rPr>
              <a:t>　 補助券</a:t>
            </a:r>
            <a:r>
              <a:rPr lang="ja-JP" altLang="en-US" sz="2800" b="1" dirty="0">
                <a:solidFill>
                  <a:schemeClr val="tx1"/>
                </a:solidFill>
                <a:latin typeface="+mn-ea"/>
              </a:rPr>
              <a:t>」により</a:t>
            </a:r>
            <a:r>
              <a:rPr lang="en-US" altLang="ja-JP" sz="2800" b="1" dirty="0">
                <a:solidFill>
                  <a:schemeClr val="tx1"/>
                </a:solidFill>
                <a:latin typeface="+mn-ea"/>
              </a:rPr>
              <a:t> </a:t>
            </a:r>
            <a:r>
              <a:rPr lang="ja-JP" altLang="en-US" sz="2800" b="1" dirty="0">
                <a:solidFill>
                  <a:srgbClr val="FF0000"/>
                </a:solidFill>
                <a:latin typeface="+mn-ea"/>
              </a:rPr>
              <a:t>施設利用額の一部を割引</a:t>
            </a:r>
            <a:r>
              <a:rPr lang="ja-JP" altLang="en-US" sz="2800" b="1" dirty="0">
                <a:solidFill>
                  <a:schemeClr val="tx1"/>
                </a:solidFill>
                <a:latin typeface="+mn-ea"/>
              </a:rPr>
              <a:t>（公務利用以外）</a:t>
            </a:r>
            <a:endParaRPr lang="en-US" altLang="ja-JP" sz="2800" b="1" dirty="0">
              <a:solidFill>
                <a:schemeClr val="tx1"/>
              </a:solidFill>
            </a:endParaRPr>
          </a:p>
          <a:p>
            <a:r>
              <a:rPr lang="ja-JP" altLang="en-US" sz="2800" b="1" dirty="0">
                <a:solidFill>
                  <a:schemeClr val="tx1"/>
                </a:solidFill>
              </a:rPr>
              <a:t>●利用補助を受ける場合は，</a:t>
            </a:r>
            <a:r>
              <a:rPr lang="ja-JP" altLang="en-US" sz="2800" b="1" dirty="0">
                <a:solidFill>
                  <a:srgbClr val="FF0000"/>
                </a:solidFill>
              </a:rPr>
              <a:t>任意継続組合員用の様式</a:t>
            </a:r>
            <a:r>
              <a:rPr lang="ja-JP" altLang="en-US" sz="2800" b="1" dirty="0">
                <a:solidFill>
                  <a:schemeClr val="tx1"/>
                </a:solidFill>
              </a:rPr>
              <a:t>に必要事</a:t>
            </a:r>
            <a:endParaRPr lang="en-US" altLang="ja-JP" sz="2800" b="1" dirty="0">
              <a:solidFill>
                <a:schemeClr val="tx1"/>
              </a:solidFill>
            </a:endParaRPr>
          </a:p>
          <a:p>
            <a:r>
              <a:rPr lang="ja-JP" altLang="en-US" sz="2800" b="1" dirty="0">
                <a:solidFill>
                  <a:schemeClr val="tx1"/>
                </a:solidFill>
              </a:rPr>
              <a:t>　 項を記入し，共済組合へ提出し支部長の証明を得ること。</a:t>
            </a:r>
            <a:endParaRPr lang="en-US" altLang="ja-JP" sz="2800" b="1" dirty="0">
              <a:solidFill>
                <a:schemeClr val="tx1"/>
              </a:solidFill>
            </a:endParaRPr>
          </a:p>
          <a:p>
            <a:r>
              <a:rPr lang="ja-JP" altLang="en-US" sz="2800" b="1" dirty="0">
                <a:solidFill>
                  <a:schemeClr val="tx1"/>
                </a:solidFill>
              </a:rPr>
              <a:t>●再任用などで学校に勤務していても，</a:t>
            </a:r>
            <a:r>
              <a:rPr lang="ja-JP" altLang="en-US" sz="2800" b="1" dirty="0">
                <a:solidFill>
                  <a:srgbClr val="FF0000"/>
                </a:solidFill>
              </a:rPr>
              <a:t>所属所ではなく，共済組合</a:t>
            </a:r>
            <a:endParaRPr lang="en-US" altLang="ja-JP" sz="2800" b="1" dirty="0">
              <a:solidFill>
                <a:srgbClr val="FF0000"/>
              </a:solidFill>
            </a:endParaRPr>
          </a:p>
          <a:p>
            <a:r>
              <a:rPr lang="ja-JP" altLang="en-US" sz="2800" b="1" dirty="0">
                <a:solidFill>
                  <a:srgbClr val="FF0000"/>
                </a:solidFill>
              </a:rPr>
              <a:t>　 に申込み</a:t>
            </a:r>
            <a:r>
              <a:rPr lang="ja-JP" altLang="en-US" sz="2800" b="1" dirty="0">
                <a:solidFill>
                  <a:schemeClr val="tx1"/>
                </a:solidFill>
              </a:rPr>
              <a:t>を行うこと。</a:t>
            </a:r>
            <a:endParaRPr lang="ja-JP" altLang="ja-JP" sz="2800" dirty="0">
              <a:solidFill>
                <a:schemeClr val="tx1"/>
              </a:solidFill>
            </a:endParaRPr>
          </a:p>
          <a:p>
            <a:r>
              <a:rPr lang="ja-JP" altLang="en-US" sz="2800" b="1" dirty="0">
                <a:solidFill>
                  <a:schemeClr val="tx1"/>
                </a:solidFill>
              </a:rPr>
              <a:t>●郵送の場合は，宿泊に間に合うよう，１週間程度の余裕を持ち，</a:t>
            </a:r>
            <a:endParaRPr lang="en-US" altLang="ja-JP" sz="2800" b="1" dirty="0">
              <a:solidFill>
                <a:schemeClr val="tx1"/>
              </a:solidFill>
            </a:endParaRPr>
          </a:p>
          <a:p>
            <a:r>
              <a:rPr lang="en-US" altLang="ja-JP" sz="2800" b="1" dirty="0">
                <a:solidFill>
                  <a:schemeClr val="tx1"/>
                </a:solidFill>
              </a:rPr>
              <a:t>    </a:t>
            </a:r>
            <a:r>
              <a:rPr lang="ja-JP" altLang="en-US" sz="2800" b="1" dirty="0">
                <a:solidFill>
                  <a:schemeClr val="tx1"/>
                </a:solidFill>
              </a:rPr>
              <a:t>早めに提出すること。</a:t>
            </a:r>
            <a:endParaRPr lang="en-US" altLang="ja-JP" sz="2800" b="1" dirty="0">
              <a:solidFill>
                <a:schemeClr val="tx1"/>
              </a:solidFill>
            </a:endParaRPr>
          </a:p>
          <a:p>
            <a:r>
              <a:rPr lang="ja-JP" altLang="en-US" sz="2800" b="1" dirty="0">
                <a:solidFill>
                  <a:schemeClr val="tx1"/>
                </a:solidFill>
              </a:rPr>
              <a:t>●対象施設・様式は</a:t>
            </a:r>
            <a:r>
              <a:rPr lang="ja-JP" altLang="en-US" sz="2800" b="1" dirty="0">
                <a:solidFill>
                  <a:schemeClr val="tx1"/>
                </a:solidFill>
                <a:hlinkClick r:id="rId5"/>
              </a:rPr>
              <a:t>公立学校共済組合広島支部の</a:t>
            </a:r>
            <a:r>
              <a:rPr lang="en-US" altLang="ja-JP" sz="2800" b="1" dirty="0">
                <a:solidFill>
                  <a:schemeClr val="tx1"/>
                </a:solidFill>
                <a:hlinkClick r:id="rId5"/>
              </a:rPr>
              <a:t>HP</a:t>
            </a:r>
            <a:r>
              <a:rPr lang="ja-JP" altLang="en-US" sz="2800" b="1" dirty="0">
                <a:solidFill>
                  <a:schemeClr val="tx1"/>
                </a:solidFill>
              </a:rPr>
              <a:t>に掲載</a:t>
            </a:r>
            <a:endParaRPr kumimoji="1" lang="ja-JP" altLang="en-US" dirty="0"/>
          </a:p>
        </p:txBody>
      </p:sp>
      <p:sp>
        <p:nvSpPr>
          <p:cNvPr id="4" name="スライド番号プレースホルダー 3"/>
          <p:cNvSpPr>
            <a:spLocks noGrp="1"/>
          </p:cNvSpPr>
          <p:nvPr>
            <p:ph type="sldNum" sz="quarter" idx="12"/>
          </p:nvPr>
        </p:nvSpPr>
        <p:spPr/>
        <p:txBody>
          <a:bodyPr/>
          <a:lstStyle/>
          <a:p>
            <a:fld id="{6CCFD2E8-DE03-4C84-8222-C88459698FBE}" type="slidenum">
              <a:rPr lang="en-US" altLang="ja-JP" smtClean="0"/>
              <a:pPr/>
              <a:t>3</a:t>
            </a:fld>
            <a:endParaRPr lang="en-US" altLang="ja-JP"/>
          </a:p>
        </p:txBody>
      </p:sp>
      <p:pic>
        <p:nvPicPr>
          <p:cNvPr id="12" name="オーディオ 11">
            <a:hlinkClick r:id="" action="ppaction://media"/>
            <a:extLst>
              <a:ext uri="{FF2B5EF4-FFF2-40B4-BE49-F238E27FC236}">
                <a16:creationId xmlns:a16="http://schemas.microsoft.com/office/drawing/2014/main" xmlns="" id="{E8C8CC46-DCFA-4C86-95BC-889365F354C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68348963"/>
      </p:ext>
    </p:extLst>
  </p:cSld>
  <p:clrMapOvr>
    <a:masterClrMapping/>
  </p:clrMapOvr>
  <mc:AlternateContent xmlns:mc="http://schemas.openxmlformats.org/markup-compatibility/2006" xmlns:p14="http://schemas.microsoft.com/office/powerpoint/2010/main">
    <mc:Choice Requires="p14">
      <p:transition spd="slow" p14:dur="2000" advTm="89840"/>
    </mc:Choice>
    <mc:Fallback xmlns="">
      <p:transition spd="slow" advTm="898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en-US" altLang="ja-JP" dirty="0"/>
              <a:t/>
            </a:r>
            <a:br>
              <a:rPr kumimoji="1" lang="en-US" altLang="ja-JP" dirty="0"/>
            </a:br>
            <a:r>
              <a:rPr lang="ja-JP" altLang="en-US" dirty="0"/>
              <a:t>３</a:t>
            </a:r>
            <a:r>
              <a:rPr kumimoji="1" lang="ja-JP" altLang="en-US" dirty="0"/>
              <a:t>　旅行商品特別割引</a:t>
            </a:r>
            <a:r>
              <a:rPr kumimoji="1" lang="ja-JP" altLang="en-US" sz="3100" dirty="0"/>
              <a:t>（任意継続組合員）</a:t>
            </a:r>
          </a:p>
        </p:txBody>
      </p:sp>
      <p:sp>
        <p:nvSpPr>
          <p:cNvPr id="3" name="コンテンツ プレースホルダー 2"/>
          <p:cNvSpPr>
            <a:spLocks noGrp="1"/>
          </p:cNvSpPr>
          <p:nvPr>
            <p:ph idx="1"/>
          </p:nvPr>
        </p:nvSpPr>
        <p:spPr>
          <a:xfrm>
            <a:off x="1466491" y="1820173"/>
            <a:ext cx="9316528" cy="4442603"/>
          </a:xfrm>
        </p:spPr>
        <p:txBody>
          <a:bodyPr>
            <a:normAutofit/>
          </a:bodyPr>
          <a:lstStyle/>
          <a:p>
            <a:r>
              <a:rPr lang="ja-JP" altLang="en-US" sz="2800" b="1" dirty="0">
                <a:solidFill>
                  <a:schemeClr val="tx1"/>
                </a:solidFill>
                <a:latin typeface="+mn-ea"/>
              </a:rPr>
              <a:t>●特定の旅行商品を利用する際，特別割引を受けることがで</a:t>
            </a:r>
            <a:endParaRPr lang="en-US" altLang="ja-JP" sz="2800" b="1" dirty="0">
              <a:solidFill>
                <a:schemeClr val="tx1"/>
              </a:solidFill>
              <a:latin typeface="+mn-ea"/>
            </a:endParaRPr>
          </a:p>
          <a:p>
            <a:r>
              <a:rPr lang="en-US" altLang="ja-JP" sz="2800" b="1" dirty="0">
                <a:solidFill>
                  <a:schemeClr val="tx1"/>
                </a:solidFill>
                <a:latin typeface="+mn-ea"/>
              </a:rPr>
              <a:t>   </a:t>
            </a:r>
            <a:r>
              <a:rPr lang="ja-JP" altLang="en-US" sz="2800" b="1" dirty="0">
                <a:solidFill>
                  <a:schemeClr val="tx1"/>
                </a:solidFill>
                <a:latin typeface="+mn-ea"/>
              </a:rPr>
              <a:t>きる。</a:t>
            </a:r>
            <a:endParaRPr lang="en-US" altLang="ja-JP" sz="2800" b="1" dirty="0">
              <a:solidFill>
                <a:schemeClr val="tx1"/>
              </a:solidFill>
              <a:latin typeface="+mn-ea"/>
            </a:endParaRPr>
          </a:p>
          <a:p>
            <a:endParaRPr lang="en-US" altLang="ja-JP" sz="2800" b="1" dirty="0">
              <a:solidFill>
                <a:schemeClr val="tx1"/>
              </a:solidFill>
            </a:endParaRPr>
          </a:p>
          <a:p>
            <a:r>
              <a:rPr lang="ja-JP" altLang="en-US" sz="2800" b="1" dirty="0">
                <a:solidFill>
                  <a:schemeClr val="tx1"/>
                </a:solidFill>
              </a:rPr>
              <a:t>●詳細は</a:t>
            </a:r>
            <a:r>
              <a:rPr lang="ja-JP" altLang="en-US" sz="2800" b="1" dirty="0">
                <a:solidFill>
                  <a:schemeClr val="tx1"/>
                </a:solidFill>
                <a:hlinkClick r:id="rId5"/>
              </a:rPr>
              <a:t>公立学校共済組合広島支部の</a:t>
            </a:r>
            <a:r>
              <a:rPr lang="en-US" altLang="ja-JP" sz="2800" b="1" dirty="0">
                <a:solidFill>
                  <a:schemeClr val="tx1"/>
                </a:solidFill>
                <a:hlinkClick r:id="rId5"/>
              </a:rPr>
              <a:t>HP</a:t>
            </a:r>
            <a:r>
              <a:rPr lang="ja-JP" altLang="en-US" sz="2800" b="1" dirty="0">
                <a:solidFill>
                  <a:schemeClr val="tx1"/>
                </a:solidFill>
              </a:rPr>
              <a:t>に掲載</a:t>
            </a:r>
            <a:endParaRPr lang="ja-JP" altLang="en-US" sz="2800" dirty="0"/>
          </a:p>
          <a:p>
            <a:endParaRPr lang="en-US" altLang="ja-JP" sz="2800" b="1" dirty="0">
              <a:solidFill>
                <a:schemeClr val="tx1"/>
              </a:solidFill>
              <a:latin typeface="+mn-ea"/>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6CCFD2E8-DE03-4C84-8222-C88459698FBE}" type="slidenum">
              <a:rPr lang="en-US" altLang="ja-JP" smtClean="0"/>
              <a:pPr/>
              <a:t>4</a:t>
            </a:fld>
            <a:endParaRPr lang="en-US" altLang="ja-JP"/>
          </a:p>
        </p:txBody>
      </p:sp>
      <p:sp>
        <p:nvSpPr>
          <p:cNvPr id="10" name="Rectangle 5"/>
          <p:cNvSpPr>
            <a:spLocks noChangeArrowheads="1"/>
          </p:cNvSpPr>
          <p:nvPr/>
        </p:nvSpPr>
        <p:spPr bwMode="auto">
          <a:xfrm>
            <a:off x="1312357" y="2827445"/>
            <a:ext cx="12961923" cy="493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7" name="オーディオ 6">
            <a:hlinkClick r:id="" action="ppaction://media"/>
            <a:extLst>
              <a:ext uri="{FF2B5EF4-FFF2-40B4-BE49-F238E27FC236}">
                <a16:creationId xmlns:a16="http://schemas.microsoft.com/office/drawing/2014/main" xmlns="" id="{48909497-8C0F-45D4-8BB7-6845B63D3E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43084916"/>
      </p:ext>
    </p:extLst>
  </p:cSld>
  <p:clrMapOvr>
    <a:masterClrMapping/>
  </p:clrMapOvr>
  <mc:AlternateContent xmlns:mc="http://schemas.openxmlformats.org/markup-compatibility/2006" xmlns:p14="http://schemas.microsoft.com/office/powerpoint/2010/main">
    <mc:Choice Requires="p14">
      <p:transition spd="slow" p14:dur="2000" advTm="20996"/>
    </mc:Choice>
    <mc:Fallback xmlns="">
      <p:transition spd="slow" advTm="209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t>４</a:t>
            </a:r>
            <a:r>
              <a:rPr kumimoji="1" lang="ja-JP" altLang="en-US" dirty="0"/>
              <a:t>　特定健康診査</a:t>
            </a:r>
            <a:r>
              <a:rPr kumimoji="1" lang="ja-JP" altLang="en-US" sz="2800" dirty="0"/>
              <a:t>（任意継続組合員）</a:t>
            </a:r>
          </a:p>
        </p:txBody>
      </p:sp>
      <p:sp>
        <p:nvSpPr>
          <p:cNvPr id="3" name="コンテンツ プレースホルダー 2"/>
          <p:cNvSpPr>
            <a:spLocks noGrp="1"/>
          </p:cNvSpPr>
          <p:nvPr>
            <p:ph idx="1"/>
          </p:nvPr>
        </p:nvSpPr>
        <p:spPr>
          <a:xfrm>
            <a:off x="1466491" y="1820173"/>
            <a:ext cx="9316528" cy="4442603"/>
          </a:xfrm>
        </p:spPr>
        <p:txBody>
          <a:bodyPr>
            <a:normAutofit/>
          </a:bodyPr>
          <a:lstStyle/>
          <a:p>
            <a:r>
              <a:rPr lang="ja-JP" altLang="en-US" sz="2800" b="1" dirty="0">
                <a:solidFill>
                  <a:schemeClr val="tx1"/>
                </a:solidFill>
                <a:latin typeface="+mn-ea"/>
              </a:rPr>
              <a:t>●４０歳以上７５歳未満の</a:t>
            </a:r>
            <a:r>
              <a:rPr lang="ja-JP" altLang="en-US" sz="2800" b="1" dirty="0">
                <a:solidFill>
                  <a:srgbClr val="FF0000"/>
                </a:solidFill>
                <a:latin typeface="+mn-ea"/>
              </a:rPr>
              <a:t>任意継続組合員と被扶養者</a:t>
            </a:r>
            <a:r>
              <a:rPr lang="ja-JP" altLang="en-US" sz="2800" b="1" dirty="0">
                <a:solidFill>
                  <a:schemeClr val="tx1"/>
                </a:solidFill>
                <a:latin typeface="+mn-ea"/>
              </a:rPr>
              <a:t>が対象</a:t>
            </a:r>
            <a:endParaRPr lang="en-US" altLang="ja-JP" sz="2800" b="1" dirty="0">
              <a:solidFill>
                <a:schemeClr val="tx1"/>
              </a:solidFill>
            </a:endParaRPr>
          </a:p>
          <a:p>
            <a:endParaRPr lang="en-US" altLang="ja-JP" sz="2800" b="1" dirty="0">
              <a:solidFill>
                <a:schemeClr val="tx1"/>
              </a:solidFill>
            </a:endParaRPr>
          </a:p>
          <a:p>
            <a:r>
              <a:rPr lang="ja-JP" altLang="en-US" sz="2800" b="1" dirty="0">
                <a:solidFill>
                  <a:schemeClr val="tx1"/>
                </a:solidFill>
              </a:rPr>
              <a:t>●年に１回，</a:t>
            </a:r>
            <a:r>
              <a:rPr lang="ja-JP" altLang="en-US" sz="2800" b="1" dirty="0">
                <a:solidFill>
                  <a:srgbClr val="FF0000"/>
                </a:solidFill>
              </a:rPr>
              <a:t>無料</a:t>
            </a:r>
            <a:r>
              <a:rPr lang="ja-JP" altLang="en-US" sz="2800" b="1" dirty="0">
                <a:solidFill>
                  <a:schemeClr val="tx1"/>
                </a:solidFill>
              </a:rPr>
              <a:t>で受診できる。</a:t>
            </a:r>
            <a:endParaRPr lang="en-US" altLang="ja-JP" sz="2800" b="1" dirty="0">
              <a:solidFill>
                <a:schemeClr val="tx1"/>
              </a:solidFill>
            </a:endParaRPr>
          </a:p>
          <a:p>
            <a:endParaRPr lang="en-US" altLang="ja-JP" sz="2800" b="1" dirty="0">
              <a:solidFill>
                <a:schemeClr val="tx1"/>
              </a:solidFill>
            </a:endParaRPr>
          </a:p>
          <a:p>
            <a:r>
              <a:rPr lang="ja-JP" altLang="en-US" sz="2800" b="1" dirty="0">
                <a:solidFill>
                  <a:schemeClr val="tx1"/>
                </a:solidFill>
              </a:rPr>
              <a:t>●６～７月に送付する受診券を持参し，指定医療機関等で受</a:t>
            </a:r>
            <a:endParaRPr lang="en-US" altLang="ja-JP" sz="2800" b="1" dirty="0">
              <a:solidFill>
                <a:schemeClr val="tx1"/>
              </a:solidFill>
            </a:endParaRPr>
          </a:p>
          <a:p>
            <a:r>
              <a:rPr lang="ja-JP" altLang="en-US" sz="2800" b="1" dirty="0">
                <a:solidFill>
                  <a:schemeClr val="tx1"/>
                </a:solidFill>
              </a:rPr>
              <a:t> 　診する。</a:t>
            </a:r>
            <a:endParaRPr lang="ja-JP" altLang="ja-JP" sz="2800" dirty="0">
              <a:solidFill>
                <a:schemeClr val="tx1"/>
              </a:solidFill>
            </a:endParaRPr>
          </a:p>
          <a:p>
            <a:endParaRPr lang="en-US" altLang="ja-JP" sz="2800" b="1" dirty="0">
              <a:solidFill>
                <a:schemeClr val="tx1"/>
              </a:solidFill>
            </a:endParaRPr>
          </a:p>
          <a:p>
            <a:r>
              <a:rPr lang="ja-JP" altLang="en-US" sz="2800" b="1" dirty="0">
                <a:solidFill>
                  <a:schemeClr val="tx1"/>
                </a:solidFill>
              </a:rPr>
              <a:t>●</a:t>
            </a:r>
            <a:r>
              <a:rPr lang="ja-JP" altLang="en-US" sz="2800" b="1" dirty="0">
                <a:solidFill>
                  <a:srgbClr val="FF0000"/>
                </a:solidFill>
              </a:rPr>
              <a:t>人間ドック事業は対象とならない</a:t>
            </a:r>
            <a:r>
              <a:rPr lang="ja-JP" altLang="en-US" sz="2800" b="1" dirty="0">
                <a:solidFill>
                  <a:schemeClr val="tx1"/>
                </a:solidFill>
              </a:rPr>
              <a:t>ので注意</a:t>
            </a:r>
            <a:endParaRPr lang="ja-JP" altLang="ja-JP" sz="2800" dirty="0">
              <a:solidFill>
                <a:schemeClr val="tx1"/>
              </a:solidFill>
            </a:endParaRP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CCFD2E8-DE03-4C84-8222-C88459698FBE}" type="slidenum">
              <a:rPr lang="en-US" altLang="ja-JP" smtClean="0"/>
              <a:pPr/>
              <a:t>5</a:t>
            </a:fld>
            <a:endParaRPr lang="en-US" altLang="ja-JP"/>
          </a:p>
        </p:txBody>
      </p:sp>
      <p:pic>
        <p:nvPicPr>
          <p:cNvPr id="5" name="オーディオ 4">
            <a:hlinkClick r:id="" action="ppaction://media"/>
            <a:extLst>
              <a:ext uri="{FF2B5EF4-FFF2-40B4-BE49-F238E27FC236}">
                <a16:creationId xmlns:a16="http://schemas.microsoft.com/office/drawing/2014/main" xmlns="" id="{3E1EBB8F-3580-48DB-9CD4-7FAFF886100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66373040"/>
      </p:ext>
    </p:extLst>
  </p:cSld>
  <p:clrMapOvr>
    <a:masterClrMapping/>
  </p:clrMapOvr>
  <mc:AlternateContent xmlns:mc="http://schemas.openxmlformats.org/markup-compatibility/2006" xmlns:p14="http://schemas.microsoft.com/office/powerpoint/2010/main">
    <mc:Choice Requires="p14">
      <p:transition spd="slow" p14:dur="2000" advTm="30146"/>
    </mc:Choice>
    <mc:Fallback xmlns="">
      <p:transition spd="slow" advTm="301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t>５</a:t>
            </a:r>
            <a:r>
              <a:rPr kumimoji="1" lang="ja-JP" altLang="en-US" dirty="0"/>
              <a:t>　退職後の貸付け制度</a:t>
            </a:r>
            <a:r>
              <a:rPr kumimoji="1" lang="ja-JP" altLang="en-US" sz="2800" dirty="0"/>
              <a:t>（任意継続組合員）</a:t>
            </a:r>
          </a:p>
        </p:txBody>
      </p:sp>
      <p:sp>
        <p:nvSpPr>
          <p:cNvPr id="3" name="コンテンツ プレースホルダー 2"/>
          <p:cNvSpPr>
            <a:spLocks noGrp="1"/>
          </p:cNvSpPr>
          <p:nvPr>
            <p:ph idx="1"/>
          </p:nvPr>
        </p:nvSpPr>
        <p:spPr>
          <a:xfrm>
            <a:off x="1466491" y="1820173"/>
            <a:ext cx="9316528" cy="4442603"/>
          </a:xfrm>
        </p:spPr>
        <p:txBody>
          <a:bodyPr>
            <a:normAutofit fontScale="92500" lnSpcReduction="10000"/>
          </a:bodyPr>
          <a:lstStyle/>
          <a:p>
            <a:pPr marL="0" indent="0">
              <a:buNone/>
            </a:pPr>
            <a:r>
              <a:rPr lang="ja-JP" altLang="en-US" sz="2800" dirty="0"/>
              <a:t>●任意継続組合員が受けることのできる貸付けは，</a:t>
            </a:r>
            <a:endParaRPr lang="en-US" altLang="ja-JP" sz="2800" dirty="0"/>
          </a:p>
          <a:p>
            <a:pPr marL="0" indent="0">
              <a:buNone/>
            </a:pPr>
            <a:r>
              <a:rPr lang="ja-JP" altLang="en-US" sz="2800" dirty="0"/>
              <a:t>　　①「</a:t>
            </a:r>
            <a:r>
              <a:rPr lang="ja-JP" altLang="en-US" sz="2800" dirty="0">
                <a:solidFill>
                  <a:srgbClr val="FF0000"/>
                </a:solidFill>
              </a:rPr>
              <a:t>高額医療貸付け</a:t>
            </a:r>
            <a:r>
              <a:rPr lang="ja-JP" altLang="en-US" sz="2800" dirty="0">
                <a:solidFill>
                  <a:schemeClr val="tx1"/>
                </a:solidFill>
              </a:rPr>
              <a:t>」，②「</a:t>
            </a:r>
            <a:r>
              <a:rPr lang="ja-JP" altLang="en-US" sz="2800" dirty="0">
                <a:solidFill>
                  <a:srgbClr val="FF0000"/>
                </a:solidFill>
              </a:rPr>
              <a:t>出産貸付け</a:t>
            </a:r>
            <a:r>
              <a:rPr lang="ja-JP" altLang="en-US" sz="2800" dirty="0"/>
              <a:t>」の２種類。</a:t>
            </a:r>
          </a:p>
          <a:p>
            <a:pPr marL="0" indent="0">
              <a:buNone/>
            </a:pPr>
            <a:endParaRPr lang="en-US" altLang="ja-JP" sz="2800" dirty="0"/>
          </a:p>
          <a:p>
            <a:pPr marL="0" indent="0">
              <a:buNone/>
            </a:pPr>
            <a:r>
              <a:rPr lang="ja-JP" altLang="en-US" sz="2800" dirty="0"/>
              <a:t>●利用可能ではあるが，実際には，短期給付制度でカバー</a:t>
            </a:r>
          </a:p>
          <a:p>
            <a:pPr marL="0" indent="0">
              <a:buNone/>
            </a:pPr>
            <a:r>
              <a:rPr lang="ja-JP" altLang="en-US" sz="2800" dirty="0"/>
              <a:t>　（高額療養費は「限度額適用認定証」の利用で，</a:t>
            </a:r>
            <a:endParaRPr lang="en-US" altLang="ja-JP" sz="2800" dirty="0"/>
          </a:p>
          <a:p>
            <a:pPr marL="0" indent="0">
              <a:buNone/>
            </a:pPr>
            <a:r>
              <a:rPr lang="ja-JP" altLang="en-US" sz="2800" dirty="0"/>
              <a:t>　　出産費又は家族出産費は「直接支払制度」の利用で，</a:t>
            </a:r>
            <a:endParaRPr lang="en-US" altLang="ja-JP" sz="2800" dirty="0"/>
          </a:p>
          <a:p>
            <a:pPr marL="0" indent="0">
              <a:buNone/>
            </a:pPr>
            <a:r>
              <a:rPr lang="ja-JP" altLang="en-US" sz="2800" dirty="0"/>
              <a:t>　　当初の自己負担を抑制できる。）</a:t>
            </a:r>
          </a:p>
          <a:p>
            <a:pPr marL="0" indent="0">
              <a:buNone/>
            </a:pPr>
            <a:endParaRPr lang="en-US" altLang="ja-JP" sz="2800" dirty="0"/>
          </a:p>
          <a:p>
            <a:pPr marL="0" indent="0">
              <a:buNone/>
            </a:pPr>
            <a:r>
              <a:rPr lang="ja-JP" altLang="en-US" sz="2800" dirty="0"/>
              <a:t>●高額療養費，出産費等についての照会は短期給付係へ</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CCFD2E8-DE03-4C84-8222-C88459698FBE}" type="slidenum">
              <a:rPr lang="en-US" altLang="ja-JP" smtClean="0"/>
              <a:pPr/>
              <a:t>6</a:t>
            </a:fld>
            <a:endParaRPr lang="en-US" altLang="ja-JP"/>
          </a:p>
        </p:txBody>
      </p:sp>
      <p:pic>
        <p:nvPicPr>
          <p:cNvPr id="5" name="オーディオ 4">
            <a:hlinkClick r:id="" action="ppaction://media"/>
            <a:extLst>
              <a:ext uri="{FF2B5EF4-FFF2-40B4-BE49-F238E27FC236}">
                <a16:creationId xmlns:a16="http://schemas.microsoft.com/office/drawing/2014/main" xmlns="" id="{3CC03CDE-1113-4D14-9EE2-BDDD8BD01B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287361833"/>
      </p:ext>
    </p:extLst>
  </p:cSld>
  <p:clrMapOvr>
    <a:masterClrMapping/>
  </p:clrMapOvr>
  <mc:AlternateContent xmlns:mc="http://schemas.openxmlformats.org/markup-compatibility/2006" xmlns:p14="http://schemas.microsoft.com/office/powerpoint/2010/main">
    <mc:Choice Requires="p14">
      <p:transition spd="slow" p14:dur="2000" advTm="28465"/>
    </mc:Choice>
    <mc:Fallback xmlns="">
      <p:transition spd="slow" advTm="284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TM02900769[[fn=レトロスペクト]]</Template>
  <TotalTime>0</TotalTime>
  <Words>140</Words>
  <Application>Microsoft Office PowerPoint</Application>
  <PresentationFormat>ワイド画面</PresentationFormat>
  <Paragraphs>86</Paragraphs>
  <Slides>6</Slides>
  <Notes>6</Notes>
  <HiddenSlides>0</HiddenSlides>
  <MMClips>6</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ＭＳ Ｐゴシック</vt:lpstr>
      <vt:lpstr>ＭＳ Ｐ明朝</vt:lpstr>
      <vt:lpstr>Calibri</vt:lpstr>
      <vt:lpstr>Calibri Light</vt:lpstr>
      <vt:lpstr>レトロスペクト</vt:lpstr>
      <vt:lpstr>PowerPoint プレゼンテーション</vt:lpstr>
      <vt:lpstr>１　宿泊施設の利用</vt:lpstr>
      <vt:lpstr>２　宿泊保養施設利用補助（任意継続組合員）</vt:lpstr>
      <vt:lpstr> ３　旅行商品特別割引（任意継続組合員）</vt:lpstr>
      <vt:lpstr>４　特定健康診査（任意継続組合員）</vt:lpstr>
      <vt:lpstr>５　退職後の貸付け制度（任意継続組合員）</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2023-01-16T01:57:54Z</dcterms:created>
  <dcterms:modified xsi:type="dcterms:W3CDTF">2023-01-16T01:58:36Z</dcterms:modified>
</cp:coreProperties>
</file>