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sldIdLst>
    <p:sldId id="283" r:id="rId2"/>
    <p:sldId id="284" r:id="rId3"/>
    <p:sldId id="326" r:id="rId4"/>
    <p:sldId id="286" r:id="rId5"/>
    <p:sldId id="310" r:id="rId6"/>
    <p:sldId id="287" r:id="rId7"/>
    <p:sldId id="311" r:id="rId8"/>
    <p:sldId id="289" r:id="rId9"/>
    <p:sldId id="290" r:id="rId1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RQJO5ku87PmvoLFbqFPnQ==" hashData="Ajtd7pkrvfCYC0Az9VmsgCR6Z6NkMje78zxgOJLRq1PmN5lTEk2oNOcSagfxoau30gtaZgeR1FPvItEFG5dx1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3898" autoAdjust="0"/>
  </p:normalViewPr>
  <p:slideViewPr>
    <p:cSldViewPr snapToGrid="0">
      <p:cViewPr varScale="1">
        <p:scale>
          <a:sx n="70" d="100"/>
          <a:sy n="70" d="100"/>
        </p:scale>
        <p:origin x="61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72"/>
    </p:cViewPr>
  </p:sorterViewPr>
  <p:notesViewPr>
    <p:cSldViewPr snapToGrid="0">
      <p:cViewPr varScale="1">
        <p:scale>
          <a:sx n="82" d="100"/>
          <a:sy n="82"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BF78A42-D36E-4C7D-BB0D-203C7FEEE5C4}" type="datetimeFigureOut">
              <a:rPr kumimoji="1" lang="ja-JP" altLang="en-US" smtClean="0"/>
              <a:t>2023/1/16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C6EC7D5-9000-4609-A27A-C43125B0D3BA}" type="slidenum">
              <a:rPr kumimoji="1" lang="ja-JP" altLang="en-US" smtClean="0"/>
              <a:t>‹#›</a:t>
            </a:fld>
            <a:endParaRPr kumimoji="1" lang="ja-JP" altLang="en-US"/>
          </a:p>
        </p:txBody>
      </p:sp>
    </p:spTree>
    <p:extLst>
      <p:ext uri="{BB962C8B-B14F-4D97-AF65-F5344CB8AC3E}">
        <p14:creationId xmlns:p14="http://schemas.microsoft.com/office/powerpoint/2010/main" val="38606645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00"/>
              </a:lnSpc>
            </a:pPr>
            <a:r>
              <a:rPr lang="ja-JP" altLang="en-US" dirty="0">
                <a:latin typeface="ＭＳ 明朝" panose="02020609040205080304" pitchFamily="17" charset="-128"/>
                <a:ea typeface="ＭＳ 明朝" panose="02020609040205080304" pitchFamily="17" charset="-128"/>
              </a:rPr>
              <a:t>　続いて，年金の繰上げと繰下げについてです。</a:t>
            </a:r>
          </a:p>
          <a:p>
            <a:pPr>
              <a:lnSpc>
                <a:spcPts val="2000"/>
              </a:lnSpc>
            </a:pPr>
            <a:r>
              <a:rPr lang="ja-JP" altLang="en-US" dirty="0">
                <a:latin typeface="ＭＳ 明朝" panose="02020609040205080304" pitchFamily="17" charset="-128"/>
                <a:ea typeface="ＭＳ 明朝" panose="02020609040205080304" pitchFamily="17" charset="-128"/>
              </a:rPr>
              <a:t>　まず，繰上げについてですが，今年度末に</a:t>
            </a:r>
            <a:r>
              <a:rPr lang="en-US" altLang="ja-JP" dirty="0">
                <a:latin typeface="ＭＳ 明朝" panose="02020609040205080304" pitchFamily="17" charset="-128"/>
                <a:ea typeface="ＭＳ 明朝" panose="02020609040205080304" pitchFamily="17" charset="-128"/>
              </a:rPr>
              <a:t>60</a:t>
            </a:r>
            <a:r>
              <a:rPr lang="ja-JP" altLang="en-US" dirty="0">
                <a:latin typeface="ＭＳ 明朝" panose="02020609040205080304" pitchFamily="17" charset="-128"/>
                <a:ea typeface="ＭＳ 明朝" panose="02020609040205080304" pitchFamily="17" charset="-128"/>
              </a:rPr>
              <a:t>歳で定年退職をされる方は，本来</a:t>
            </a:r>
            <a:r>
              <a:rPr lang="en-US" altLang="ja-JP" dirty="0">
                <a:latin typeface="ＭＳ 明朝" panose="02020609040205080304" pitchFamily="17" charset="-128"/>
                <a:ea typeface="ＭＳ 明朝" panose="02020609040205080304" pitchFamily="17" charset="-128"/>
              </a:rPr>
              <a:t>65</a:t>
            </a:r>
            <a:r>
              <a:rPr lang="ja-JP" altLang="en-US" dirty="0">
                <a:latin typeface="ＭＳ 明朝" panose="02020609040205080304" pitchFamily="17" charset="-128"/>
                <a:ea typeface="ＭＳ 明朝" panose="02020609040205080304" pitchFamily="17" charset="-128"/>
              </a:rPr>
              <a:t>歳からの受給となりますが，支給開始年齢に到達していなくても</a:t>
            </a:r>
            <a:r>
              <a:rPr lang="en-US" altLang="ja-JP" dirty="0">
                <a:latin typeface="ＭＳ 明朝" panose="02020609040205080304" pitchFamily="17" charset="-128"/>
                <a:ea typeface="ＭＳ 明朝" panose="02020609040205080304" pitchFamily="17" charset="-128"/>
              </a:rPr>
              <a:t>60</a:t>
            </a:r>
            <a:r>
              <a:rPr lang="ja-JP" altLang="en-US" dirty="0">
                <a:latin typeface="ＭＳ 明朝" panose="02020609040205080304" pitchFamily="17" charset="-128"/>
                <a:ea typeface="ＭＳ 明朝" panose="02020609040205080304" pitchFamily="17" charset="-128"/>
              </a:rPr>
              <a:t>歳以降であれば，本人が希望することで本来の支給開始年齢より前に繰上げて受給することができます。</a:t>
            </a:r>
          </a:p>
          <a:p>
            <a:pPr>
              <a:lnSpc>
                <a:spcPts val="2000"/>
              </a:lnSpc>
            </a:pPr>
            <a:r>
              <a:rPr lang="ja-JP" altLang="en-US" dirty="0">
                <a:latin typeface="ＭＳ 明朝" panose="02020609040205080304" pitchFamily="17" charset="-128"/>
                <a:ea typeface="ＭＳ 明朝" panose="02020609040205080304" pitchFamily="17" charset="-128"/>
              </a:rPr>
              <a:t>　ただし，繰り上げて受給した場合は，本来の年金額から</a:t>
            </a:r>
            <a:r>
              <a:rPr lang="en-US" altLang="ja-JP" dirty="0">
                <a:latin typeface="ＭＳ 明朝" panose="02020609040205080304" pitchFamily="17" charset="-128"/>
                <a:ea typeface="ＭＳ 明朝" panose="02020609040205080304" pitchFamily="17" charset="-128"/>
              </a:rPr>
              <a:t>1</a:t>
            </a:r>
            <a:r>
              <a:rPr lang="ja-JP" altLang="en-US" dirty="0">
                <a:latin typeface="ＭＳ 明朝" panose="02020609040205080304" pitchFamily="17" charset="-128"/>
                <a:ea typeface="ＭＳ 明朝" panose="02020609040205080304" pitchFamily="17" charset="-128"/>
              </a:rPr>
              <a:t>月につき</a:t>
            </a:r>
            <a:r>
              <a:rPr lang="en-US" altLang="ja-JP" dirty="0">
                <a:latin typeface="ＭＳ 明朝" panose="02020609040205080304" pitchFamily="17" charset="-128"/>
                <a:ea typeface="ＭＳ 明朝" panose="02020609040205080304" pitchFamily="17" charset="-128"/>
              </a:rPr>
              <a:t>0.4</a:t>
            </a:r>
            <a:r>
              <a:rPr lang="ja-JP" altLang="en-US" dirty="0">
                <a:latin typeface="ＭＳ 明朝" panose="02020609040205080304" pitchFamily="17" charset="-128"/>
                <a:ea typeface="ＭＳ 明朝" panose="02020609040205080304" pitchFamily="17" charset="-128"/>
              </a:rPr>
              <a:t>％の減額となりますので，例えば，１年早く受給した場合は，</a:t>
            </a:r>
            <a:r>
              <a:rPr lang="en-US" altLang="ja-JP" dirty="0">
                <a:latin typeface="ＭＳ 明朝" panose="02020609040205080304" pitchFamily="17" charset="-128"/>
                <a:ea typeface="ＭＳ 明朝" panose="02020609040205080304" pitchFamily="17" charset="-128"/>
              </a:rPr>
              <a:t>0.4</a:t>
            </a: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月で</a:t>
            </a:r>
            <a:r>
              <a:rPr lang="en-US" altLang="ja-JP" dirty="0">
                <a:latin typeface="ＭＳ 明朝" panose="02020609040205080304" pitchFamily="17" charset="-128"/>
                <a:ea typeface="ＭＳ 明朝" panose="02020609040205080304" pitchFamily="17" charset="-128"/>
              </a:rPr>
              <a:t>4.8</a:t>
            </a:r>
            <a:r>
              <a:rPr lang="ja-JP" altLang="en-US" dirty="0">
                <a:latin typeface="ＭＳ 明朝" panose="02020609040205080304" pitchFamily="17" charset="-128"/>
                <a:ea typeface="ＭＳ 明朝" panose="02020609040205080304" pitchFamily="17" charset="-128"/>
              </a:rPr>
              <a:t>％の減額となり，その年金額は生涯続くことになります。</a:t>
            </a:r>
          </a:p>
          <a:p>
            <a:pPr>
              <a:lnSpc>
                <a:spcPts val="2000"/>
              </a:lnSpc>
            </a:pP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CC6EC7D5-9000-4609-A27A-C43125B0D3BA}" type="slidenum">
              <a:rPr kumimoji="1" lang="ja-JP" altLang="en-US" smtClean="0"/>
              <a:t>1</a:t>
            </a:fld>
            <a:endParaRPr kumimoji="1" lang="ja-JP" altLang="en-US"/>
          </a:p>
        </p:txBody>
      </p:sp>
    </p:spTree>
    <p:extLst>
      <p:ext uri="{BB962C8B-B14F-4D97-AF65-F5344CB8AC3E}">
        <p14:creationId xmlns:p14="http://schemas.microsoft.com/office/powerpoint/2010/main" val="397123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00"/>
              </a:lnSpc>
            </a:pPr>
            <a:r>
              <a:rPr lang="ja-JP" altLang="en-US" dirty="0">
                <a:latin typeface="ＭＳ 明朝" panose="02020609040205080304" pitchFamily="17" charset="-128"/>
                <a:ea typeface="ＭＳ 明朝" panose="02020609040205080304" pitchFamily="17" charset="-128"/>
              </a:rPr>
              <a:t>　また，繰上げとした場合には，年金の減額以外にも制約があり，記載のとおりです。</a:t>
            </a:r>
          </a:p>
          <a:p>
            <a:pPr>
              <a:lnSpc>
                <a:spcPts val="2000"/>
              </a:lnSpc>
            </a:pPr>
            <a:r>
              <a:rPr lang="ja-JP" altLang="en-US" dirty="0">
                <a:latin typeface="ＭＳ 明朝" panose="02020609040205080304" pitchFamily="17" charset="-128"/>
                <a:ea typeface="ＭＳ 明朝" panose="02020609040205080304" pitchFamily="17" charset="-128"/>
              </a:rPr>
              <a:t>　まず，先ほども言いましたように，老齢厚生年金の減額が生涯続くことになります。</a:t>
            </a:r>
          </a:p>
          <a:p>
            <a:pPr>
              <a:lnSpc>
                <a:spcPts val="2000"/>
              </a:lnSpc>
            </a:pPr>
            <a:r>
              <a:rPr lang="ja-JP" altLang="en-US" dirty="0">
                <a:latin typeface="ＭＳ 明朝" panose="02020609040205080304" pitchFamily="17" charset="-128"/>
                <a:ea typeface="ＭＳ 明朝" panose="02020609040205080304" pitchFamily="17" charset="-128"/>
              </a:rPr>
              <a:t>　次に，</a:t>
            </a:r>
            <a:r>
              <a:rPr lang="en-US" altLang="ja-JP" dirty="0">
                <a:latin typeface="ＭＳ 明朝" panose="02020609040205080304" pitchFamily="17" charset="-128"/>
                <a:ea typeface="ＭＳ 明朝" panose="02020609040205080304" pitchFamily="17" charset="-128"/>
              </a:rPr>
              <a:t>65</a:t>
            </a:r>
            <a:r>
              <a:rPr lang="ja-JP" altLang="en-US" dirty="0">
                <a:latin typeface="ＭＳ 明朝" panose="02020609040205080304" pitchFamily="17" charset="-128"/>
                <a:ea typeface="ＭＳ 明朝" panose="02020609040205080304" pitchFamily="17" charset="-128"/>
              </a:rPr>
              <a:t>歳からの老齢基礎年金の減額も生涯続きます。これは，老齢厚生年金を繰り上げて請求すると，他の年金もすべて同時に繰上げ請求をしなければならないためです。</a:t>
            </a:r>
          </a:p>
          <a:p>
            <a:pPr>
              <a:lnSpc>
                <a:spcPts val="2000"/>
              </a:lnSpc>
            </a:pPr>
            <a:r>
              <a:rPr lang="ja-JP" altLang="en-US" dirty="0">
                <a:latin typeface="ＭＳ 明朝" panose="02020609040205080304" pitchFamily="17" charset="-128"/>
                <a:ea typeface="ＭＳ 明朝" panose="02020609040205080304" pitchFamily="17" charset="-128"/>
              </a:rPr>
              <a:t>　したがいまして，場合によっては，生涯で受け取る年金の総額が，本来よりも減少することがあります。</a:t>
            </a:r>
          </a:p>
          <a:p>
            <a:pPr>
              <a:lnSpc>
                <a:spcPts val="2000"/>
              </a:lnSpc>
            </a:pPr>
            <a:r>
              <a:rPr lang="ja-JP" altLang="en-US" dirty="0">
                <a:latin typeface="ＭＳ 明朝" panose="02020609040205080304" pitchFamily="17" charset="-128"/>
                <a:ea typeface="ＭＳ 明朝" panose="02020609040205080304" pitchFamily="17" charset="-128"/>
              </a:rPr>
              <a:t>　他にも，繰上げ請求は取り消すことができない，障害年金を請求することができなくなる等の制約がございます。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C6EC7D5-9000-4609-A27A-C43125B0D3BA}" type="slidenum">
              <a:rPr kumimoji="1" lang="ja-JP" altLang="en-US" smtClean="0"/>
              <a:t>2</a:t>
            </a:fld>
            <a:endParaRPr kumimoji="1" lang="ja-JP" altLang="en-US"/>
          </a:p>
        </p:txBody>
      </p:sp>
    </p:spTree>
    <p:extLst>
      <p:ext uri="{BB962C8B-B14F-4D97-AF65-F5344CB8AC3E}">
        <p14:creationId xmlns:p14="http://schemas.microsoft.com/office/powerpoint/2010/main" val="132950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00"/>
              </a:lnSpc>
            </a:pPr>
            <a:r>
              <a:rPr lang="ja-JP" altLang="en-US" dirty="0">
                <a:latin typeface="ＭＳ 明朝" panose="02020609040205080304" pitchFamily="17" charset="-128"/>
                <a:ea typeface="ＭＳ 明朝" panose="02020609040205080304" pitchFamily="17" charset="-128"/>
              </a:rPr>
              <a:t>　また，繰上げとした場合には，年金の減額以外にも制約があり，記載のとおりです。</a:t>
            </a:r>
          </a:p>
          <a:p>
            <a:pPr>
              <a:lnSpc>
                <a:spcPts val="2000"/>
              </a:lnSpc>
            </a:pPr>
            <a:r>
              <a:rPr lang="ja-JP" altLang="en-US" dirty="0">
                <a:latin typeface="ＭＳ 明朝" panose="02020609040205080304" pitchFamily="17" charset="-128"/>
                <a:ea typeface="ＭＳ 明朝" panose="02020609040205080304" pitchFamily="17" charset="-128"/>
              </a:rPr>
              <a:t>　まず，先ほども言いましたように，老齢厚生年金の減額が生涯続くことになります。</a:t>
            </a:r>
          </a:p>
          <a:p>
            <a:pPr>
              <a:lnSpc>
                <a:spcPts val="2000"/>
              </a:lnSpc>
            </a:pPr>
            <a:r>
              <a:rPr lang="ja-JP" altLang="en-US" dirty="0">
                <a:latin typeface="ＭＳ 明朝" panose="02020609040205080304" pitchFamily="17" charset="-128"/>
                <a:ea typeface="ＭＳ 明朝" panose="02020609040205080304" pitchFamily="17" charset="-128"/>
              </a:rPr>
              <a:t>　次に，</a:t>
            </a:r>
            <a:r>
              <a:rPr lang="en-US" altLang="ja-JP" dirty="0">
                <a:latin typeface="ＭＳ 明朝" panose="02020609040205080304" pitchFamily="17" charset="-128"/>
                <a:ea typeface="ＭＳ 明朝" panose="02020609040205080304" pitchFamily="17" charset="-128"/>
              </a:rPr>
              <a:t>65</a:t>
            </a:r>
            <a:r>
              <a:rPr lang="ja-JP" altLang="en-US" dirty="0">
                <a:latin typeface="ＭＳ 明朝" panose="02020609040205080304" pitchFamily="17" charset="-128"/>
                <a:ea typeface="ＭＳ 明朝" panose="02020609040205080304" pitchFamily="17" charset="-128"/>
              </a:rPr>
              <a:t>歳からの老齢基礎年金の減額も生涯続きます。これは，老齢厚生年金を繰り上げて請求すると，他の年金もすべて同時に繰上げ請求をしなければならないためです。</a:t>
            </a:r>
          </a:p>
          <a:p>
            <a:pPr>
              <a:lnSpc>
                <a:spcPts val="2000"/>
              </a:lnSpc>
            </a:pPr>
            <a:r>
              <a:rPr lang="ja-JP" altLang="en-US" dirty="0">
                <a:latin typeface="ＭＳ 明朝" panose="02020609040205080304" pitchFamily="17" charset="-128"/>
                <a:ea typeface="ＭＳ 明朝" panose="02020609040205080304" pitchFamily="17" charset="-128"/>
              </a:rPr>
              <a:t>　したがいまして，場合によっては，生涯で受け取る年金の総額が，本来よりも減少することがあります。</a:t>
            </a:r>
          </a:p>
          <a:p>
            <a:pPr>
              <a:lnSpc>
                <a:spcPts val="2000"/>
              </a:lnSpc>
            </a:pPr>
            <a:r>
              <a:rPr lang="ja-JP" altLang="en-US" dirty="0">
                <a:latin typeface="ＭＳ 明朝" panose="02020609040205080304" pitchFamily="17" charset="-128"/>
                <a:ea typeface="ＭＳ 明朝" panose="02020609040205080304" pitchFamily="17" charset="-128"/>
              </a:rPr>
              <a:t>　他にも，繰上げ請求は取り消すことができない，障害年金を請求することができなくなる等の制約がございます。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C6EC7D5-9000-4609-A27A-C43125B0D3BA}" type="slidenum">
              <a:rPr kumimoji="1" lang="ja-JP" altLang="en-US" smtClean="0"/>
              <a:t>3</a:t>
            </a:fld>
            <a:endParaRPr kumimoji="1" lang="ja-JP" altLang="en-US"/>
          </a:p>
        </p:txBody>
      </p:sp>
    </p:spTree>
    <p:extLst>
      <p:ext uri="{BB962C8B-B14F-4D97-AF65-F5344CB8AC3E}">
        <p14:creationId xmlns:p14="http://schemas.microsoft.com/office/powerpoint/2010/main" val="98630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00"/>
              </a:lnSpc>
            </a:pPr>
            <a:r>
              <a:rPr lang="ja-JP" altLang="en-US" dirty="0">
                <a:latin typeface="ＭＳ 明朝" panose="02020609040205080304" pitchFamily="17" charset="-128"/>
                <a:ea typeface="ＭＳ 明朝" panose="02020609040205080304" pitchFamily="17" charset="-128"/>
              </a:rPr>
              <a:t>　続いて，２　年金の繰下げについてです。</a:t>
            </a:r>
          </a:p>
          <a:p>
            <a:pPr>
              <a:lnSpc>
                <a:spcPts val="2000"/>
              </a:lnSpc>
            </a:pPr>
            <a:r>
              <a:rPr lang="ja-JP" altLang="en-US" dirty="0">
                <a:latin typeface="ＭＳ 明朝" panose="02020609040205080304" pitchFamily="17" charset="-128"/>
                <a:ea typeface="ＭＳ 明朝" panose="02020609040205080304" pitchFamily="17" charset="-128"/>
              </a:rPr>
              <a:t>　先程の繰上げとは逆に，</a:t>
            </a:r>
            <a:r>
              <a:rPr lang="en-US" altLang="ja-JP" dirty="0">
                <a:latin typeface="ＭＳ 明朝" panose="02020609040205080304" pitchFamily="17" charset="-128"/>
                <a:ea typeface="ＭＳ 明朝" panose="02020609040205080304" pitchFamily="17" charset="-128"/>
              </a:rPr>
              <a:t>65</a:t>
            </a:r>
            <a:r>
              <a:rPr lang="ja-JP" altLang="en-US" dirty="0">
                <a:latin typeface="ＭＳ 明朝" panose="02020609040205080304" pitchFamily="17" charset="-128"/>
                <a:ea typeface="ＭＳ 明朝" panose="02020609040205080304" pitchFamily="17" charset="-128"/>
              </a:rPr>
              <a:t>歳から支給される老齢厚生年金及び老齢基礎年金を</a:t>
            </a:r>
            <a:r>
              <a:rPr lang="en-US" altLang="ja-JP" dirty="0">
                <a:latin typeface="ＭＳ 明朝" panose="02020609040205080304" pitchFamily="17" charset="-128"/>
                <a:ea typeface="ＭＳ 明朝" panose="02020609040205080304" pitchFamily="17" charset="-128"/>
              </a:rPr>
              <a:t>66</a:t>
            </a:r>
            <a:r>
              <a:rPr lang="ja-JP" altLang="en-US" dirty="0">
                <a:latin typeface="ＭＳ 明朝" panose="02020609040205080304" pitchFamily="17" charset="-128"/>
                <a:ea typeface="ＭＳ 明朝" panose="02020609040205080304" pitchFamily="17" charset="-128"/>
              </a:rPr>
              <a:t>歳以降に繰り下げて，増額された年金を受給することができます。</a:t>
            </a:r>
          </a:p>
          <a:p>
            <a:pPr>
              <a:lnSpc>
                <a:spcPts val="2000"/>
              </a:lnSpc>
            </a:pPr>
            <a:r>
              <a:rPr lang="ja-JP" altLang="en-US" dirty="0">
                <a:latin typeface="ＭＳ 明朝" panose="02020609040205080304" pitchFamily="17" charset="-128"/>
                <a:ea typeface="ＭＳ 明朝" panose="02020609040205080304" pitchFamily="17" charset="-128"/>
              </a:rPr>
              <a:t>　最低１年から最大</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120</a:t>
            </a:r>
            <a:r>
              <a:rPr lang="ja-JP" altLang="en-US" dirty="0">
                <a:latin typeface="ＭＳ 明朝" panose="02020609040205080304" pitchFamily="17" charset="-128"/>
                <a:ea typeface="ＭＳ 明朝" panose="02020609040205080304" pitchFamily="17" charset="-128"/>
              </a:rPr>
              <a:t>月まで繰り下げることができ，月に</a:t>
            </a:r>
            <a:r>
              <a:rPr lang="en-US" altLang="ja-JP" dirty="0">
                <a:latin typeface="ＭＳ 明朝" panose="02020609040205080304" pitchFamily="17" charset="-128"/>
                <a:ea typeface="ＭＳ 明朝" panose="02020609040205080304" pitchFamily="17" charset="-128"/>
              </a:rPr>
              <a:t>0.7</a:t>
            </a:r>
            <a:r>
              <a:rPr lang="ja-JP" altLang="en-US" dirty="0">
                <a:latin typeface="ＭＳ 明朝" panose="02020609040205080304" pitchFamily="17" charset="-128"/>
                <a:ea typeface="ＭＳ 明朝" panose="02020609040205080304" pitchFamily="17" charset="-128"/>
              </a:rPr>
              <a:t>％増額した年金を受給することができます。先ほどの繰上げの場合とは違って，老齢厚生年金と老齢基礎年金を別々に繰下げることもできます。</a:t>
            </a:r>
          </a:p>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CC6EC7D5-9000-4609-A27A-C43125B0D3BA}" type="slidenum">
              <a:rPr kumimoji="1" lang="ja-JP" altLang="en-US" smtClean="0"/>
              <a:t>4</a:t>
            </a:fld>
            <a:endParaRPr kumimoji="1" lang="ja-JP" altLang="en-US"/>
          </a:p>
        </p:txBody>
      </p:sp>
    </p:spTree>
    <p:extLst>
      <p:ext uri="{BB962C8B-B14F-4D97-AF65-F5344CB8AC3E}">
        <p14:creationId xmlns:p14="http://schemas.microsoft.com/office/powerpoint/2010/main" val="255824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00"/>
              </a:lnSpc>
            </a:pPr>
            <a:r>
              <a:rPr lang="ja-JP" altLang="en-US" dirty="0">
                <a:latin typeface="ＭＳ 明朝" panose="02020609040205080304" pitchFamily="17" charset="-128"/>
                <a:ea typeface="ＭＳ 明朝" panose="02020609040205080304" pitchFamily="17" charset="-128"/>
              </a:rPr>
              <a:t>　多少の制約はありますが，支給開始年齢より早く年金を受給することができる繰上げと，支給は遅れますが増額した年金を受給できる繰下げがあることを覚えておいてください。</a:t>
            </a:r>
          </a:p>
          <a:p>
            <a:pPr>
              <a:lnSpc>
                <a:spcPts val="2000"/>
              </a:lnSpc>
            </a:pPr>
            <a:r>
              <a:rPr lang="ja-JP" altLang="en-US" dirty="0">
                <a:latin typeface="ＭＳ 明朝" panose="02020609040205080304" pitchFamily="17" charset="-128"/>
                <a:ea typeface="ＭＳ 明朝" panose="02020609040205080304" pitchFamily="17" charset="-128"/>
              </a:rPr>
              <a:t>　なお，「特別支給の老齢厚生年金」は，繰下げ請求して増額することはできませんので，ご注意ください。</a:t>
            </a:r>
            <a:endParaRPr lang="en-US" altLang="ja-JP" dirty="0">
              <a:latin typeface="ＭＳ 明朝" panose="02020609040205080304" pitchFamily="17" charset="-128"/>
              <a:ea typeface="ＭＳ 明朝" panose="02020609040205080304" pitchFamily="17" charset="-128"/>
            </a:endParaRPr>
          </a:p>
          <a:p>
            <a:pPr>
              <a:lnSpc>
                <a:spcPts val="2000"/>
              </a:lnSpc>
            </a:pPr>
            <a:r>
              <a:rPr lang="ja-JP" altLang="en-US" dirty="0">
                <a:latin typeface="ＭＳ 明朝" panose="02020609040205080304" pitchFamily="17" charset="-128"/>
                <a:ea typeface="ＭＳ 明朝" panose="02020609040205080304" pitchFamily="17" charset="-128"/>
              </a:rPr>
              <a:t>　</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CC6EC7D5-9000-4609-A27A-C43125B0D3BA}" type="slidenum">
              <a:rPr kumimoji="1" lang="ja-JP" altLang="en-US" smtClean="0"/>
              <a:t>5</a:t>
            </a:fld>
            <a:endParaRPr kumimoji="1" lang="ja-JP" altLang="en-US"/>
          </a:p>
        </p:txBody>
      </p:sp>
    </p:spTree>
    <p:extLst>
      <p:ext uri="{BB962C8B-B14F-4D97-AF65-F5344CB8AC3E}">
        <p14:creationId xmlns:p14="http://schemas.microsoft.com/office/powerpoint/2010/main" val="251719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2"/>
            <a:ext cx="5388610" cy="4237229"/>
          </a:xfrm>
        </p:spPr>
        <p:txBody>
          <a:bodyPr/>
          <a:lstStyle/>
          <a:p>
            <a:pPr>
              <a:lnSpc>
                <a:spcPts val="2000"/>
              </a:lnSpc>
            </a:pPr>
            <a:r>
              <a:rPr lang="ja-JP" altLang="en-US" dirty="0">
                <a:latin typeface="ＭＳ 明朝" panose="02020609040205080304" pitchFamily="17" charset="-128"/>
                <a:ea typeface="ＭＳ 明朝" panose="02020609040205080304" pitchFamily="17" charset="-128"/>
              </a:rPr>
              <a:t>　「老齢厚生年金と退職後の所得による支給制限」についてです。</a:t>
            </a:r>
          </a:p>
          <a:p>
            <a:pPr>
              <a:lnSpc>
                <a:spcPts val="2000"/>
              </a:lnSpc>
            </a:pPr>
            <a:r>
              <a:rPr lang="ja-JP" altLang="en-US" dirty="0">
                <a:latin typeface="ＭＳ 明朝" panose="02020609040205080304" pitchFamily="17" charset="-128"/>
                <a:ea typeface="ＭＳ 明朝" panose="02020609040205080304" pitchFamily="17" charset="-128"/>
              </a:rPr>
              <a:t>　ここでは，再就職による年金の調整について，改めて詳しくご説明します。</a:t>
            </a:r>
          </a:p>
          <a:p>
            <a:pPr>
              <a:lnSpc>
                <a:spcPts val="2000"/>
              </a:lnSpc>
            </a:pPr>
            <a:r>
              <a:rPr lang="ja-JP" altLang="en-US" dirty="0">
                <a:latin typeface="ＭＳ 明朝" panose="02020609040205080304" pitchFamily="17" charset="-128"/>
                <a:ea typeface="ＭＳ 明朝" panose="02020609040205080304" pitchFamily="17" charset="-128"/>
              </a:rPr>
              <a:t>　まず前提条件として，給料と年金が調整されるのは，お勤めになって厚生年金に加入される方が対象となります。</a:t>
            </a:r>
          </a:p>
          <a:p>
            <a:pPr>
              <a:lnSpc>
                <a:spcPts val="2000"/>
              </a:lnSpc>
            </a:pPr>
            <a:r>
              <a:rPr lang="ja-JP" altLang="en-US" dirty="0">
                <a:latin typeface="ＭＳ 明朝" panose="02020609040205080304" pitchFamily="17" charset="-128"/>
                <a:ea typeface="ＭＳ 明朝" panose="02020609040205080304" pitchFamily="17" charset="-128"/>
              </a:rPr>
              <a:t>　年金の支給開始年齢到達以降に被用者年金制度，つまり厚生年金に加入して勤務されている場合，その時の給料と過去１年間の期末手当等の賞与を基準として定められる「総報酬月額相当額」と老齢厚生年金の「基本月額」の合計額が一定額を超える場合は，年金の一部又は全部が支給停止となります。</a:t>
            </a:r>
          </a:p>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CC6EC7D5-9000-4609-A27A-C43125B0D3BA}" type="slidenum">
              <a:rPr kumimoji="1" lang="ja-JP" altLang="en-US" smtClean="0"/>
              <a:t>6</a:t>
            </a:fld>
            <a:endParaRPr kumimoji="1" lang="ja-JP" altLang="en-US"/>
          </a:p>
        </p:txBody>
      </p:sp>
    </p:spTree>
    <p:extLst>
      <p:ext uri="{BB962C8B-B14F-4D97-AF65-F5344CB8AC3E}">
        <p14:creationId xmlns:p14="http://schemas.microsoft.com/office/powerpoint/2010/main" val="356561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2"/>
            <a:ext cx="5388610" cy="4237229"/>
          </a:xfrm>
        </p:spPr>
        <p:txBody>
          <a:bodyPr/>
          <a:lstStyle/>
          <a:p>
            <a:pPr>
              <a:lnSpc>
                <a:spcPts val="2000"/>
              </a:lnSpc>
            </a:pPr>
            <a:r>
              <a:rPr lang="ja-JP" altLang="en-US" dirty="0">
                <a:latin typeface="ＭＳ 明朝" panose="02020609040205080304" pitchFamily="17" charset="-128"/>
                <a:ea typeface="ＭＳ 明朝" panose="02020609040205080304" pitchFamily="17" charset="-128"/>
              </a:rPr>
              <a:t>　まず，このページには再就職した場合の年金加入について，フロー図で示しています。</a:t>
            </a:r>
          </a:p>
          <a:p>
            <a:pPr>
              <a:lnSpc>
                <a:spcPts val="2000"/>
              </a:lnSpc>
            </a:pPr>
            <a:r>
              <a:rPr lang="ja-JP" altLang="en-US" dirty="0">
                <a:latin typeface="ＭＳ 明朝" panose="02020609040205080304" pitchFamily="17" charset="-128"/>
                <a:ea typeface="ＭＳ 明朝" panose="02020609040205080304" pitchFamily="17" charset="-128"/>
              </a:rPr>
              <a:t>　図のとおりではございますが，学校勤務で定年退職の場合，再就職は，再任用フルタイムかハーフタイムでの勤務がほとんどかと思います。再任用フルタイムの場合は，フロー図右側の一番上にあたり，厚生年金加入となります。</a:t>
            </a:r>
          </a:p>
          <a:p>
            <a:pPr>
              <a:lnSpc>
                <a:spcPts val="2000"/>
              </a:lnSpc>
            </a:pPr>
            <a:r>
              <a:rPr lang="ja-JP" altLang="en-US" dirty="0">
                <a:latin typeface="ＭＳ 明朝" panose="02020609040205080304" pitchFamily="17" charset="-128"/>
                <a:ea typeface="ＭＳ 明朝" panose="02020609040205080304" pitchFamily="17" charset="-128"/>
              </a:rPr>
              <a:t>　気を付けていただきたいのは再任用ハーフタイム等の短時間勤務の場合です。ページ下部点線囲み内をご覧ください。厚生年金の適用範囲が拡大されたことにより，週</a:t>
            </a:r>
            <a:r>
              <a:rPr lang="en-US" altLang="ja-JP" dirty="0">
                <a:latin typeface="ＭＳ 明朝" panose="02020609040205080304" pitchFamily="17" charset="-128"/>
                <a:ea typeface="ＭＳ 明朝" panose="02020609040205080304" pitchFamily="17" charset="-128"/>
              </a:rPr>
              <a:t>20</a:t>
            </a:r>
            <a:r>
              <a:rPr lang="ja-JP" altLang="en-US" dirty="0">
                <a:latin typeface="ＭＳ 明朝" panose="02020609040205080304" pitchFamily="17" charset="-128"/>
                <a:ea typeface="ＭＳ 明朝" panose="02020609040205080304" pitchFamily="17" charset="-128"/>
              </a:rPr>
              <a:t>時間以上の労働者がこれらの条件を満たせば厚生年金に加入することとなります。条件によりハーフタイム等短時間勤務の方をひとくくりにすることはできませんので，再就職することにより，厚生年金制度に加入になるのかどうかについて必ず再就職先に御確認ください。</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CC6EC7D5-9000-4609-A27A-C43125B0D3BA}" type="slidenum">
              <a:rPr kumimoji="1" lang="ja-JP" altLang="en-US" smtClean="0"/>
              <a:t>7</a:t>
            </a:fld>
            <a:endParaRPr kumimoji="1" lang="ja-JP" altLang="en-US"/>
          </a:p>
        </p:txBody>
      </p:sp>
    </p:spTree>
    <p:extLst>
      <p:ext uri="{BB962C8B-B14F-4D97-AF65-F5344CB8AC3E}">
        <p14:creationId xmlns:p14="http://schemas.microsoft.com/office/powerpoint/2010/main" val="3217020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00"/>
              </a:lnSpc>
            </a:pPr>
            <a:r>
              <a:rPr lang="ja-JP" altLang="en-US" dirty="0">
                <a:latin typeface="ＭＳ 明朝" panose="02020609040205080304" pitchFamily="17" charset="-128"/>
                <a:ea typeface="ＭＳ 明朝" panose="02020609040205080304" pitchFamily="17" charset="-128"/>
              </a:rPr>
              <a:t>　まず，計算するうえで重要な基本月額と総報酬月額相当額についでですが，基本月額とは，年金額を月額にしたものです。</a:t>
            </a:r>
          </a:p>
          <a:p>
            <a:pPr>
              <a:lnSpc>
                <a:spcPts val="2000"/>
              </a:lnSpc>
            </a:pPr>
            <a:r>
              <a:rPr lang="ja-JP" altLang="en-US" dirty="0">
                <a:latin typeface="ＭＳ 明朝" panose="02020609040205080304" pitchFamily="17" charset="-128"/>
                <a:ea typeface="ＭＳ 明朝" panose="02020609040205080304" pitchFamily="17" charset="-128"/>
              </a:rPr>
              <a:t>　この年金は，経過的職域加算と加給年金額を除いた厚生年金相当部分の年金額が算定の対象となります。</a:t>
            </a:r>
          </a:p>
          <a:p>
            <a:pPr>
              <a:lnSpc>
                <a:spcPts val="2000"/>
              </a:lnSpc>
            </a:pPr>
            <a:r>
              <a:rPr lang="ja-JP" altLang="en-US" dirty="0">
                <a:latin typeface="ＭＳ 明朝" panose="02020609040205080304" pitchFamily="17" charset="-128"/>
                <a:ea typeface="ＭＳ 明朝" panose="02020609040205080304" pitchFamily="17" charset="-128"/>
              </a:rPr>
              <a:t>　総報酬月額相当額とは，賃金から算出される標準報酬月額と過去１年間の賞与を月額にしたものを合算した額です。</a:t>
            </a:r>
          </a:p>
          <a:p>
            <a:pPr>
              <a:lnSpc>
                <a:spcPts val="2000"/>
              </a:lnSpc>
            </a:pPr>
            <a:r>
              <a:rPr lang="ja-JP" altLang="en-US" dirty="0">
                <a:latin typeface="ＭＳ 明朝" panose="02020609040205080304" pitchFamily="17" charset="-128"/>
                <a:ea typeface="ＭＳ 明朝" panose="02020609040205080304" pitchFamily="17" charset="-128"/>
              </a:rPr>
              <a:t>　この年金，給料，賞与を合算したものが</a:t>
            </a:r>
            <a:r>
              <a:rPr lang="en-US" altLang="ja-JP" dirty="0">
                <a:latin typeface="ＭＳ 明朝" panose="02020609040205080304" pitchFamily="17" charset="-128"/>
                <a:ea typeface="ＭＳ 明朝" panose="02020609040205080304" pitchFamily="17" charset="-128"/>
              </a:rPr>
              <a:t>47</a:t>
            </a:r>
            <a:r>
              <a:rPr lang="ja-JP" altLang="en-US" dirty="0">
                <a:latin typeface="ＭＳ 明朝" panose="02020609040205080304" pitchFamily="17" charset="-128"/>
                <a:ea typeface="ＭＳ 明朝" panose="02020609040205080304" pitchFamily="17" charset="-128"/>
              </a:rPr>
              <a:t>万円を超えた場合，計算方法にあてはめて計算することとなり，停止額が算出されます。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C6EC7D5-9000-4609-A27A-C43125B0D3BA}" type="slidenum">
              <a:rPr kumimoji="1" lang="ja-JP" altLang="en-US" smtClean="0"/>
              <a:t>8</a:t>
            </a:fld>
            <a:endParaRPr kumimoji="1" lang="ja-JP" altLang="en-US"/>
          </a:p>
        </p:txBody>
      </p:sp>
    </p:spTree>
    <p:extLst>
      <p:ext uri="{BB962C8B-B14F-4D97-AF65-F5344CB8AC3E}">
        <p14:creationId xmlns:p14="http://schemas.microsoft.com/office/powerpoint/2010/main" val="386964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00"/>
              </a:lnSpc>
            </a:pPr>
            <a:r>
              <a:rPr lang="ja-JP" altLang="en-US" dirty="0">
                <a:latin typeface="ＭＳ 明朝" panose="02020609040205080304" pitchFamily="17" charset="-128"/>
                <a:ea typeface="ＭＳ 明朝" panose="02020609040205080304" pitchFamily="17" charset="-128"/>
              </a:rPr>
              <a:t>　現在，年金を受給されながら再任用フルタイムで勤務されている方が多くいらっしゃいます。フルタイムの場合は，全額支給停止となっている方もおられると思いますが，今回の支給停止基準額の引き上げにより調整後に年金が支給されることとなる方が増えるのではないかと思います。</a:t>
            </a:r>
          </a:p>
          <a:p>
            <a:pPr>
              <a:lnSpc>
                <a:spcPts val="2000"/>
              </a:lnSpc>
            </a:pP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CC6EC7D5-9000-4609-A27A-C43125B0D3BA}" type="slidenum">
              <a:rPr kumimoji="1" lang="ja-JP" altLang="en-US" smtClean="0"/>
              <a:t>9</a:t>
            </a:fld>
            <a:endParaRPr kumimoji="1" lang="ja-JP" altLang="en-US"/>
          </a:p>
        </p:txBody>
      </p:sp>
    </p:spTree>
    <p:extLst>
      <p:ext uri="{BB962C8B-B14F-4D97-AF65-F5344CB8AC3E}">
        <p14:creationId xmlns:p14="http://schemas.microsoft.com/office/powerpoint/2010/main" val="120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C31A5C0-29B3-44E8-A9F9-9822A2090B42}" type="datetimeFigureOut">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7F904E-0972-4151-B589-A7A4B5F9F1CC}" type="slidenum">
              <a:rPr kumimoji="1" lang="ja-JP" altLang="en-US" smtClean="0"/>
              <a:t>‹#›</a:t>
            </a:fld>
            <a:endParaRPr kumimoji="1" lang="ja-JP" altLang="en-US"/>
          </a:p>
        </p:txBody>
      </p:sp>
    </p:spTree>
    <p:extLst>
      <p:ext uri="{BB962C8B-B14F-4D97-AF65-F5344CB8AC3E}">
        <p14:creationId xmlns:p14="http://schemas.microsoft.com/office/powerpoint/2010/main" val="301065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C31A5C0-29B3-44E8-A9F9-9822A2090B42}" type="datetimeFigureOut">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7F904E-0972-4151-B589-A7A4B5F9F1CC}" type="slidenum">
              <a:rPr kumimoji="1" lang="ja-JP" altLang="en-US" smtClean="0"/>
              <a:t>‹#›</a:t>
            </a:fld>
            <a:endParaRPr kumimoji="1" lang="ja-JP" altLang="en-US"/>
          </a:p>
        </p:txBody>
      </p:sp>
    </p:spTree>
    <p:extLst>
      <p:ext uri="{BB962C8B-B14F-4D97-AF65-F5344CB8AC3E}">
        <p14:creationId xmlns:p14="http://schemas.microsoft.com/office/powerpoint/2010/main" val="4672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C31A5C0-29B3-44E8-A9F9-9822A2090B42}" type="datetimeFigureOut">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7F904E-0972-4151-B589-A7A4B5F9F1CC}" type="slidenum">
              <a:rPr kumimoji="1" lang="ja-JP" altLang="en-US" smtClean="0"/>
              <a:t>‹#›</a:t>
            </a:fld>
            <a:endParaRPr kumimoji="1" lang="ja-JP" altLang="en-US"/>
          </a:p>
        </p:txBody>
      </p:sp>
    </p:spTree>
    <p:extLst>
      <p:ext uri="{BB962C8B-B14F-4D97-AF65-F5344CB8AC3E}">
        <p14:creationId xmlns:p14="http://schemas.microsoft.com/office/powerpoint/2010/main" val="24025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C31A5C0-29B3-44E8-A9F9-9822A2090B42}" type="datetimeFigureOut">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7F904E-0972-4151-B589-A7A4B5F9F1CC}" type="slidenum">
              <a:rPr kumimoji="1" lang="ja-JP" altLang="en-US" smtClean="0"/>
              <a:t>‹#›</a:t>
            </a:fld>
            <a:endParaRPr kumimoji="1" lang="ja-JP" altLang="en-US"/>
          </a:p>
        </p:txBody>
      </p:sp>
    </p:spTree>
    <p:extLst>
      <p:ext uri="{BB962C8B-B14F-4D97-AF65-F5344CB8AC3E}">
        <p14:creationId xmlns:p14="http://schemas.microsoft.com/office/powerpoint/2010/main" val="268932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C31A5C0-29B3-44E8-A9F9-9822A2090B42}" type="datetimeFigureOut">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7F904E-0972-4151-B589-A7A4B5F9F1CC}" type="slidenum">
              <a:rPr kumimoji="1" lang="ja-JP" altLang="en-US" smtClean="0"/>
              <a:t>‹#›</a:t>
            </a:fld>
            <a:endParaRPr kumimoji="1" lang="ja-JP" altLang="en-US"/>
          </a:p>
        </p:txBody>
      </p:sp>
    </p:spTree>
    <p:extLst>
      <p:ext uri="{BB962C8B-B14F-4D97-AF65-F5344CB8AC3E}">
        <p14:creationId xmlns:p14="http://schemas.microsoft.com/office/powerpoint/2010/main" val="43447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C31A5C0-29B3-44E8-A9F9-9822A2090B42}" type="datetimeFigureOut">
              <a:rPr kumimoji="1" lang="ja-JP" altLang="en-US" smtClean="0"/>
              <a:t>2023/1/16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7F904E-0972-4151-B589-A7A4B5F9F1CC}" type="slidenum">
              <a:rPr kumimoji="1" lang="ja-JP" altLang="en-US" smtClean="0"/>
              <a:t>‹#›</a:t>
            </a:fld>
            <a:endParaRPr kumimoji="1" lang="ja-JP" altLang="en-US"/>
          </a:p>
        </p:txBody>
      </p:sp>
    </p:spTree>
    <p:extLst>
      <p:ext uri="{BB962C8B-B14F-4D97-AF65-F5344CB8AC3E}">
        <p14:creationId xmlns:p14="http://schemas.microsoft.com/office/powerpoint/2010/main" val="403701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C31A5C0-29B3-44E8-A9F9-9822A2090B42}" type="datetimeFigureOut">
              <a:rPr kumimoji="1" lang="ja-JP" altLang="en-US" smtClean="0"/>
              <a:t>2023/1/16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77F904E-0972-4151-B589-A7A4B5F9F1CC}" type="slidenum">
              <a:rPr kumimoji="1" lang="ja-JP" altLang="en-US" smtClean="0"/>
              <a:t>‹#›</a:t>
            </a:fld>
            <a:endParaRPr kumimoji="1" lang="ja-JP" altLang="en-US"/>
          </a:p>
        </p:txBody>
      </p:sp>
    </p:spTree>
    <p:extLst>
      <p:ext uri="{BB962C8B-B14F-4D97-AF65-F5344CB8AC3E}">
        <p14:creationId xmlns:p14="http://schemas.microsoft.com/office/powerpoint/2010/main" val="328943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C31A5C0-29B3-44E8-A9F9-9822A2090B42}" type="datetimeFigureOut">
              <a:rPr kumimoji="1" lang="ja-JP" altLang="en-US" smtClean="0"/>
              <a:t>2023/1/16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77F904E-0972-4151-B589-A7A4B5F9F1CC}" type="slidenum">
              <a:rPr kumimoji="1" lang="ja-JP" altLang="en-US" smtClean="0"/>
              <a:t>‹#›</a:t>
            </a:fld>
            <a:endParaRPr kumimoji="1" lang="ja-JP" altLang="en-US"/>
          </a:p>
        </p:txBody>
      </p:sp>
    </p:spTree>
    <p:extLst>
      <p:ext uri="{BB962C8B-B14F-4D97-AF65-F5344CB8AC3E}">
        <p14:creationId xmlns:p14="http://schemas.microsoft.com/office/powerpoint/2010/main" val="286566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C31A5C0-29B3-44E8-A9F9-9822A2090B42}" type="datetimeFigureOut">
              <a:rPr kumimoji="1" lang="ja-JP" altLang="en-US" smtClean="0"/>
              <a:t>2023/1/16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77F904E-0972-4151-B589-A7A4B5F9F1CC}" type="slidenum">
              <a:rPr kumimoji="1" lang="ja-JP" altLang="en-US" smtClean="0"/>
              <a:t>‹#›</a:t>
            </a:fld>
            <a:endParaRPr kumimoji="1" lang="ja-JP" altLang="en-US"/>
          </a:p>
        </p:txBody>
      </p:sp>
    </p:spTree>
    <p:extLst>
      <p:ext uri="{BB962C8B-B14F-4D97-AF65-F5344CB8AC3E}">
        <p14:creationId xmlns:p14="http://schemas.microsoft.com/office/powerpoint/2010/main" val="156854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C31A5C0-29B3-44E8-A9F9-9822A2090B42}" type="datetimeFigureOut">
              <a:rPr kumimoji="1" lang="ja-JP" altLang="en-US" smtClean="0"/>
              <a:t>2023/1/16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7F904E-0972-4151-B589-A7A4B5F9F1CC}" type="slidenum">
              <a:rPr kumimoji="1" lang="ja-JP" altLang="en-US" smtClean="0"/>
              <a:t>‹#›</a:t>
            </a:fld>
            <a:endParaRPr kumimoji="1" lang="ja-JP" altLang="en-US"/>
          </a:p>
        </p:txBody>
      </p:sp>
    </p:spTree>
    <p:extLst>
      <p:ext uri="{BB962C8B-B14F-4D97-AF65-F5344CB8AC3E}">
        <p14:creationId xmlns:p14="http://schemas.microsoft.com/office/powerpoint/2010/main" val="251890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C31A5C0-29B3-44E8-A9F9-9822A2090B42}" type="datetimeFigureOut">
              <a:rPr kumimoji="1" lang="ja-JP" altLang="en-US" smtClean="0"/>
              <a:t>2023/1/16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7F904E-0972-4151-B589-A7A4B5F9F1CC}" type="slidenum">
              <a:rPr kumimoji="1" lang="ja-JP" altLang="en-US" smtClean="0"/>
              <a:t>‹#›</a:t>
            </a:fld>
            <a:endParaRPr kumimoji="1" lang="ja-JP" altLang="en-US"/>
          </a:p>
        </p:txBody>
      </p:sp>
    </p:spTree>
    <p:extLst>
      <p:ext uri="{BB962C8B-B14F-4D97-AF65-F5344CB8AC3E}">
        <p14:creationId xmlns:p14="http://schemas.microsoft.com/office/powerpoint/2010/main" val="130550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1A5C0-29B3-44E8-A9F9-9822A2090B42}" type="datetimeFigureOut">
              <a:rPr kumimoji="1" lang="ja-JP" altLang="en-US" smtClean="0"/>
              <a:t>2023/1/16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F904E-0972-4151-B589-A7A4B5F9F1CC}" type="slidenum">
              <a:rPr kumimoji="1" lang="ja-JP" altLang="en-US" smtClean="0"/>
              <a:t>‹#›</a:t>
            </a:fld>
            <a:endParaRPr kumimoji="1" lang="ja-JP" altLang="en-US"/>
          </a:p>
        </p:txBody>
      </p:sp>
    </p:spTree>
    <p:extLst>
      <p:ext uri="{BB962C8B-B14F-4D97-AF65-F5344CB8AC3E}">
        <p14:creationId xmlns:p14="http://schemas.microsoft.com/office/powerpoint/2010/main" val="1104637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964809" y="570369"/>
            <a:ext cx="1421394" cy="6790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15</a:t>
            </a:r>
            <a:r>
              <a:rPr kumimoji="1" lang="ja-JP" altLang="en-US" dirty="0"/>
              <a:t>頁</a:t>
            </a:r>
          </a:p>
        </p:txBody>
      </p:sp>
      <p:sp>
        <p:nvSpPr>
          <p:cNvPr id="4" name="正方形/長方形 3"/>
          <p:cNvSpPr/>
          <p:nvPr/>
        </p:nvSpPr>
        <p:spPr>
          <a:xfrm>
            <a:off x="3040755" y="909874"/>
            <a:ext cx="5995552" cy="400110"/>
          </a:xfrm>
          <a:prstGeom prst="rect">
            <a:avLst/>
          </a:prstGeom>
        </p:spPr>
        <p:txBody>
          <a:bodyPr wrap="none">
            <a:spAutoFit/>
          </a:bodyPr>
          <a:lstStyle/>
          <a:p>
            <a:r>
              <a:rPr lang="ja-JP" altLang="ja-JP" sz="2000" b="1" dirty="0">
                <a:latin typeface="ＭＳ 明朝" panose="02020609040205080304" pitchFamily="17" charset="-128"/>
                <a:ea typeface="ＭＳ 明朝" panose="02020609040205080304" pitchFamily="17" charset="-128"/>
                <a:cs typeface="Times New Roman" panose="02020603050405020304" pitchFamily="18" charset="0"/>
              </a:rPr>
              <a:t>年金の繰上げ（</a:t>
            </a:r>
            <a:r>
              <a:rPr lang="en-US" altLang="ja-JP" sz="2000" b="1" dirty="0">
                <a:latin typeface="ＭＳ 明朝" panose="02020609040205080304" pitchFamily="17" charset="-128"/>
                <a:ea typeface="ＭＳ 明朝" panose="02020609040205080304" pitchFamily="17" charset="-128"/>
                <a:cs typeface="Times New Roman" panose="02020603050405020304" pitchFamily="18" charset="0"/>
              </a:rPr>
              <a:t>60</a:t>
            </a:r>
            <a:r>
              <a:rPr lang="ja-JP" altLang="ja-JP" sz="2000" b="1" dirty="0">
                <a:latin typeface="ＭＳ 明朝" panose="02020609040205080304" pitchFamily="17" charset="-128"/>
                <a:ea typeface="ＭＳ 明朝" panose="02020609040205080304" pitchFamily="17" charset="-128"/>
                <a:cs typeface="Times New Roman" panose="02020603050405020304" pitchFamily="18" charset="0"/>
              </a:rPr>
              <a:t>歳以降）＆ 繰下げ（</a:t>
            </a:r>
            <a:r>
              <a:rPr lang="en-US" altLang="ja-JP" sz="2000" b="1" dirty="0">
                <a:latin typeface="ＭＳ 明朝" panose="02020609040205080304" pitchFamily="17" charset="-128"/>
                <a:ea typeface="ＭＳ 明朝" panose="02020609040205080304" pitchFamily="17" charset="-128"/>
                <a:cs typeface="Times New Roman" panose="02020603050405020304" pitchFamily="18" charset="0"/>
              </a:rPr>
              <a:t>66</a:t>
            </a:r>
            <a:r>
              <a:rPr lang="ja-JP" altLang="ja-JP" sz="2000" b="1" dirty="0">
                <a:latin typeface="ＭＳ 明朝" panose="02020609040205080304" pitchFamily="17" charset="-128"/>
                <a:ea typeface="ＭＳ 明朝" panose="02020609040205080304" pitchFamily="17" charset="-128"/>
                <a:cs typeface="Times New Roman" panose="02020603050405020304" pitchFamily="18" charset="0"/>
              </a:rPr>
              <a:t>歳以降）</a:t>
            </a:r>
            <a:endParaRPr lang="ja-JP" altLang="en-US" sz="2000" dirty="0">
              <a:latin typeface="ＭＳ 明朝" panose="02020609040205080304" pitchFamily="17" charset="-128"/>
              <a:ea typeface="ＭＳ 明朝" panose="02020609040205080304" pitchFamily="17" charset="-128"/>
            </a:endParaRPr>
          </a:p>
        </p:txBody>
      </p:sp>
      <p:sp>
        <p:nvSpPr>
          <p:cNvPr id="5" name="正方形/長方形 4"/>
          <p:cNvSpPr/>
          <p:nvPr/>
        </p:nvSpPr>
        <p:spPr>
          <a:xfrm>
            <a:off x="1248508" y="1468870"/>
            <a:ext cx="9328638" cy="1246495"/>
          </a:xfrm>
          <a:prstGeom prst="rect">
            <a:avLst/>
          </a:prstGeom>
        </p:spPr>
        <p:txBody>
          <a:bodyPr wrap="square">
            <a:spAutoFit/>
          </a:bodyPr>
          <a:lstStyle/>
          <a:p>
            <a:pPr indent="269240" algn="just">
              <a:lnSpc>
                <a:spcPts val="1800"/>
              </a:lnSpc>
              <a:spcAft>
                <a:spcPts val="0"/>
              </a:spcAft>
              <a:tabLst>
                <a:tab pos="952500" algn="l"/>
              </a:tabLst>
            </a:pPr>
            <a:r>
              <a:rPr lang="ja-JP" altLang="ja-JP" kern="100" dirty="0">
                <a:latin typeface="ＭＳ 明朝" panose="02020609040205080304" pitchFamily="17" charset="-128"/>
                <a:ea typeface="ＭＳ ゴシック" panose="020B0609070205080204" pitchFamily="49" charset="-128"/>
                <a:cs typeface="Times New Roman" panose="02020603050405020304" pitchFamily="18" charset="0"/>
              </a:rPr>
              <a:t>特別支給の老齢厚生年金（</a:t>
            </a:r>
            <a:r>
              <a:rPr lang="en-US" altLang="ja-JP" kern="100" dirty="0">
                <a:latin typeface="ＭＳ 明朝" panose="02020609040205080304" pitchFamily="17" charset="-128"/>
                <a:ea typeface="ＭＳ ゴシック" panose="020B0609070205080204" pitchFamily="49" charset="-128"/>
                <a:cs typeface="Times New Roman" panose="02020603050405020304" pitchFamily="18" charset="0"/>
              </a:rPr>
              <a:t>S28.4.2</a:t>
            </a:r>
            <a:r>
              <a:rPr lang="ja-JP" altLang="ja-JP" kern="100" dirty="0">
                <a:latin typeface="ＭＳ 明朝" panose="02020609040205080304" pitchFamily="17" charset="-128"/>
                <a:ea typeface="ＭＳ ゴシック" panose="020B0609070205080204" pitchFamily="49" charset="-128"/>
                <a:cs typeface="Times New Roman" panose="02020603050405020304" pitchFamily="18" charset="0"/>
              </a:rPr>
              <a:t>～</a:t>
            </a:r>
            <a:r>
              <a:rPr lang="en-US" altLang="ja-JP" kern="100" dirty="0">
                <a:latin typeface="ＭＳ 明朝" panose="02020609040205080304" pitchFamily="17" charset="-128"/>
                <a:ea typeface="ＭＳ ゴシック" panose="020B0609070205080204" pitchFamily="49" charset="-128"/>
                <a:cs typeface="Times New Roman" panose="02020603050405020304" pitchFamily="18" charset="0"/>
              </a:rPr>
              <a:t>S36.4.1</a:t>
            </a:r>
            <a:r>
              <a:rPr lang="ja-JP" altLang="ja-JP" kern="100" dirty="0">
                <a:latin typeface="ＭＳ 明朝" panose="02020609040205080304" pitchFamily="17" charset="-128"/>
                <a:ea typeface="ＭＳ ゴシック" panose="020B0609070205080204" pitchFamily="49" charset="-128"/>
                <a:cs typeface="Times New Roman" panose="02020603050405020304" pitchFamily="18" charset="0"/>
              </a:rPr>
              <a:t>生まれの者）及び老齢厚生年金（</a:t>
            </a:r>
            <a:r>
              <a:rPr lang="en-US" altLang="ja-JP" kern="100" dirty="0">
                <a:latin typeface="ＭＳ 明朝" panose="02020609040205080304" pitchFamily="17" charset="-128"/>
                <a:ea typeface="ＭＳ ゴシック" panose="020B0609070205080204" pitchFamily="49" charset="-128"/>
                <a:cs typeface="Times New Roman" panose="02020603050405020304" pitchFamily="18" charset="0"/>
              </a:rPr>
              <a:t>S36.4.2</a:t>
            </a:r>
            <a:r>
              <a:rPr lang="ja-JP" altLang="ja-JP" kern="100" dirty="0">
                <a:latin typeface="ＭＳ 明朝" panose="02020609040205080304" pitchFamily="17" charset="-128"/>
                <a:ea typeface="ＭＳ ゴシック" panose="020B0609070205080204" pitchFamily="49" charset="-128"/>
                <a:cs typeface="Times New Roman" panose="02020603050405020304" pitchFamily="18" charset="0"/>
              </a:rPr>
              <a:t>以降生まれの者）は，「</a:t>
            </a:r>
            <a:r>
              <a:rPr lang="ja-JP" altLang="ja-JP" b="1" kern="100" dirty="0">
                <a:solidFill>
                  <a:srgbClr val="FF0000"/>
                </a:solidFill>
                <a:latin typeface="ＭＳ 明朝" panose="02020609040205080304" pitchFamily="17" charset="-128"/>
                <a:ea typeface="ＭＳ ゴシック" panose="020B0609070205080204" pitchFamily="49" charset="-128"/>
                <a:cs typeface="Times New Roman" panose="02020603050405020304" pitchFamily="18" charset="0"/>
              </a:rPr>
              <a:t>繰上げ</a:t>
            </a:r>
            <a:r>
              <a:rPr lang="ja-JP" altLang="ja-JP" kern="100" dirty="0">
                <a:latin typeface="ＭＳ 明朝" panose="02020609040205080304" pitchFamily="17" charset="-128"/>
                <a:ea typeface="ＭＳ ゴシック" panose="020B0609070205080204" pitchFamily="49" charset="-128"/>
                <a:cs typeface="Times New Roman" panose="02020603050405020304" pitchFamily="18" charset="0"/>
              </a:rPr>
              <a:t>請求」して，</a:t>
            </a:r>
            <a:r>
              <a:rPr lang="ja-JP" altLang="ja-JP" u="dotted" kern="100" spc="70" dirty="0">
                <a:latin typeface="ＭＳ 明朝" panose="02020609040205080304" pitchFamily="17" charset="-128"/>
                <a:ea typeface="ＭＳ ゴシック" panose="020B0609070205080204" pitchFamily="49" charset="-128"/>
                <a:cs typeface="Times New Roman" panose="02020603050405020304" pitchFamily="18" charset="0"/>
              </a:rPr>
              <a:t>自身の支給開始年齢より</a:t>
            </a:r>
            <a:r>
              <a:rPr lang="ja-JP" altLang="ja-JP" b="1" u="dotted" kern="100" spc="70" dirty="0">
                <a:latin typeface="ＭＳ 明朝" panose="02020609040205080304" pitchFamily="17" charset="-128"/>
                <a:ea typeface="ＭＳ ゴシック" panose="020B0609070205080204" pitchFamily="49" charset="-128"/>
                <a:cs typeface="Times New Roman" panose="02020603050405020304" pitchFamily="18" charset="0"/>
              </a:rPr>
              <a:t>前に年金を</a:t>
            </a:r>
            <a:r>
              <a:rPr lang="ja-JP" altLang="ja-JP" kern="100" dirty="0">
                <a:latin typeface="ＭＳ 明朝" panose="02020609040205080304" pitchFamily="17" charset="-128"/>
                <a:ea typeface="ＭＳ ゴシック" panose="020B0609070205080204" pitchFamily="49" charset="-128"/>
                <a:cs typeface="Times New Roman" panose="02020603050405020304" pitchFamily="18" charset="0"/>
              </a:rPr>
              <a:t>受給することができます。</a:t>
            </a:r>
            <a:endPar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238760" algn="just">
              <a:lnSpc>
                <a:spcPts val="1800"/>
              </a:lnSpc>
              <a:spcAft>
                <a:spcPts val="0"/>
              </a:spcAft>
              <a:tabLst>
                <a:tab pos="952500" algn="l"/>
              </a:tabLst>
            </a:pPr>
            <a:r>
              <a:rPr lang="en-US" altLang="ja-JP" kern="100" dirty="0">
                <a:latin typeface="ＭＳ ゴシック" panose="020B0609070205080204" pitchFamily="49" charset="-128"/>
                <a:ea typeface="ＭＳ 明朝" panose="02020609040205080304" pitchFamily="17" charset="-128"/>
                <a:cs typeface="Times New Roman" panose="02020603050405020304" pitchFamily="18" charset="0"/>
              </a:rPr>
              <a:t>65</a:t>
            </a:r>
            <a:r>
              <a:rPr lang="ja-JP" altLang="ja-JP" kern="100" dirty="0">
                <a:latin typeface="ＭＳ 明朝" panose="02020609040205080304" pitchFamily="17" charset="-128"/>
                <a:ea typeface="ＭＳ ゴシック" panose="020B0609070205080204" pitchFamily="49" charset="-128"/>
                <a:cs typeface="Times New Roman" panose="02020603050405020304" pitchFamily="18" charset="0"/>
              </a:rPr>
              <a:t>歳から支給される「老齢厚生年金」及び「老齢基礎年金」は，</a:t>
            </a:r>
            <a:r>
              <a:rPr lang="en-US" altLang="ja-JP" dirty="0">
                <a:latin typeface="ＭＳ ゴシック" panose="020B0609070205080204" pitchFamily="49" charset="-128"/>
                <a:cs typeface="Times New Roman" panose="02020603050405020304" pitchFamily="18" charset="0"/>
              </a:rPr>
              <a:t>66</a:t>
            </a:r>
            <a:r>
              <a:rPr lang="ja-JP" altLang="ja-JP" dirty="0">
                <a:ea typeface="ＭＳ ゴシック" panose="020B0609070205080204" pitchFamily="49" charset="-128"/>
                <a:cs typeface="Times New Roman" panose="02020603050405020304" pitchFamily="18" charset="0"/>
              </a:rPr>
              <a:t>歳以降，希望する月から「</a:t>
            </a:r>
            <a:r>
              <a:rPr lang="ja-JP" altLang="ja-JP" b="1" dirty="0">
                <a:solidFill>
                  <a:srgbClr val="FF0000"/>
                </a:solidFill>
                <a:ea typeface="ＭＳ ゴシック" panose="020B0609070205080204" pitchFamily="49" charset="-128"/>
                <a:cs typeface="Times New Roman" panose="02020603050405020304" pitchFamily="18" charset="0"/>
              </a:rPr>
              <a:t>繰下げ</a:t>
            </a:r>
            <a:r>
              <a:rPr lang="ja-JP" altLang="ja-JP" dirty="0">
                <a:ea typeface="ＭＳ ゴシック" panose="020B0609070205080204" pitchFamily="49" charset="-128"/>
                <a:cs typeface="Times New Roman" panose="02020603050405020304" pitchFamily="18" charset="0"/>
              </a:rPr>
              <a:t>請求」をすることができます。</a:t>
            </a:r>
            <a:endParaRPr lang="ja-JP" altLang="en-US" dirty="0"/>
          </a:p>
        </p:txBody>
      </p:sp>
      <p:sp>
        <p:nvSpPr>
          <p:cNvPr id="6" name="正方形/長方形 5"/>
          <p:cNvSpPr/>
          <p:nvPr/>
        </p:nvSpPr>
        <p:spPr>
          <a:xfrm>
            <a:off x="1112227" y="2934856"/>
            <a:ext cx="10093569" cy="3323987"/>
          </a:xfrm>
          <a:prstGeom prst="rect">
            <a:avLst/>
          </a:prstGeom>
        </p:spPr>
        <p:txBody>
          <a:bodyPr wrap="square">
            <a:spAutoFit/>
          </a:bodyPr>
          <a:lstStyle/>
          <a:p>
            <a:pPr>
              <a:lnSpc>
                <a:spcPts val="1800"/>
              </a:lnSpc>
            </a:pPr>
            <a:r>
              <a:rPr lang="ja-JP" altLang="ja-JP" b="1" kern="100" dirty="0">
                <a:latin typeface="ＭＳ 明朝" panose="02020609040205080304" pitchFamily="17" charset="-128"/>
                <a:ea typeface="ＭＳ ゴシック" panose="020B0609070205080204" pitchFamily="49" charset="-128"/>
                <a:cs typeface="Times New Roman" panose="02020603050405020304" pitchFamily="18" charset="0"/>
              </a:rPr>
              <a:t>１　年金の</a:t>
            </a:r>
            <a:r>
              <a:rPr lang="ja-JP" altLang="ja-JP" b="1" u="sng" kern="100" dirty="0">
                <a:solidFill>
                  <a:srgbClr val="FF0000"/>
                </a:solidFill>
                <a:latin typeface="ＭＳ 明朝" panose="02020609040205080304" pitchFamily="17" charset="-128"/>
                <a:ea typeface="ＭＳ ゴシック" panose="020B0609070205080204" pitchFamily="49" charset="-128"/>
                <a:cs typeface="Times New Roman" panose="02020603050405020304" pitchFamily="18" charset="0"/>
              </a:rPr>
              <a:t>繰上げ</a:t>
            </a:r>
            <a:r>
              <a:rPr lang="ja-JP" altLang="ja-JP" b="1" u="sng" kern="100" dirty="0">
                <a:latin typeface="ＭＳ 明朝" panose="02020609040205080304" pitchFamily="17" charset="-128"/>
                <a:ea typeface="ＭＳ ゴシック" panose="020B0609070205080204" pitchFamily="49" charset="-128"/>
                <a:cs typeface="Times New Roman" panose="02020603050405020304" pitchFamily="18" charset="0"/>
              </a:rPr>
              <a:t> </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133350" indent="133350">
              <a:lnSpc>
                <a:spcPts val="1800"/>
              </a:lnSpc>
            </a:pP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老齢を事由とする厚生年金は，生年月日に応じて，支給開始年齢が異なりますが，自身の</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支給開始年齢に到達していなくても，</a:t>
            </a:r>
            <a:r>
              <a:rPr lang="en-US" altLang="ja-JP" b="1" kern="0" dirty="0">
                <a:latin typeface="ＭＳ 明朝" panose="02020609040205080304" pitchFamily="17" charset="-128"/>
                <a:ea typeface="ＭＳ 明朝" panose="02020609040205080304" pitchFamily="17" charset="-128"/>
                <a:cs typeface="ＭＳ 明朝" panose="02020609040205080304" pitchFamily="17" charset="-128"/>
              </a:rPr>
              <a:t>60</a:t>
            </a:r>
            <a:r>
              <a:rPr lang="ja-JP" altLang="ja-JP" b="1" kern="0" dirty="0">
                <a:latin typeface="ＭＳ 明朝" panose="02020609040205080304" pitchFamily="17" charset="-128"/>
                <a:ea typeface="ＭＳ 明朝" panose="02020609040205080304" pitchFamily="17" charset="-128"/>
                <a:cs typeface="ＭＳ 明朝" panose="02020609040205080304" pitchFamily="17" charset="-128"/>
              </a:rPr>
              <a:t>歳以降に</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繰上げ請求を行うことができます。</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133350" indent="-133350" algn="just">
              <a:lnSpc>
                <a:spcPts val="1800"/>
              </a:lnSpc>
              <a:spcAft>
                <a:spcPts val="0"/>
              </a:spcAft>
            </a:pP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　　ただし， 繰上げて受給した場合は，本来の年金額から，「</a:t>
            </a:r>
            <a:r>
              <a:rPr lang="ja-JP" altLang="ja-JP" b="1" kern="0" dirty="0">
                <a:latin typeface="ＭＳ 明朝" panose="02020609040205080304" pitchFamily="17" charset="-128"/>
                <a:ea typeface="ＭＳ 明朝" panose="02020609040205080304" pitchFamily="17" charset="-128"/>
                <a:cs typeface="ＭＳ 明朝" panose="02020609040205080304" pitchFamily="17" charset="-128"/>
              </a:rPr>
              <a:t>年</a:t>
            </a:r>
            <a:r>
              <a:rPr lang="en-US" altLang="ja-JP" b="1" kern="0" dirty="0">
                <a:latin typeface="ＭＳ 明朝" panose="02020609040205080304" pitchFamily="17" charset="-128"/>
                <a:ea typeface="ＭＳ 明朝" panose="02020609040205080304" pitchFamily="17" charset="-128"/>
                <a:cs typeface="ＭＳ 明朝" panose="02020609040205080304" pitchFamily="17" charset="-128"/>
              </a:rPr>
              <a:t>4.8</a:t>
            </a:r>
            <a:r>
              <a:rPr lang="ja-JP" altLang="ja-JP" b="1" kern="0" dirty="0">
                <a:latin typeface="ＭＳ 明朝" panose="02020609040205080304" pitchFamily="17" charset="-128"/>
                <a:ea typeface="ＭＳ 明朝" panose="02020609040205080304" pitchFamily="17" charset="-128"/>
                <a:cs typeface="ＭＳ 明朝" panose="02020609040205080304" pitchFamily="17" charset="-128"/>
              </a:rPr>
              <a:t>％</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 （１か月×</a:t>
            </a:r>
            <a:r>
              <a:rPr lang="en-US" altLang="ja-JP" kern="0" dirty="0">
                <a:latin typeface="ＭＳ 明朝" panose="02020609040205080304" pitchFamily="17" charset="-128"/>
                <a:ea typeface="ＭＳ 明朝" panose="02020609040205080304" pitchFamily="17" charset="-128"/>
                <a:cs typeface="ＭＳ 明朝" panose="02020609040205080304" pitchFamily="17" charset="-128"/>
              </a:rPr>
              <a:t>0.4</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kern="0" dirty="0">
                <a:latin typeface="ＭＳ 明朝" panose="02020609040205080304" pitchFamily="17" charset="-128"/>
                <a:ea typeface="ＭＳ 明朝" panose="02020609040205080304" pitchFamily="17" charset="-128"/>
                <a:cs typeface="ＭＳ 明朝" panose="02020609040205080304" pitchFamily="17" charset="-128"/>
              </a:rPr>
              <a:t>12</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月＝</a:t>
            </a:r>
            <a:r>
              <a:rPr lang="en-US" altLang="ja-JP" kern="0" dirty="0">
                <a:latin typeface="ＭＳ 明朝" panose="02020609040205080304" pitchFamily="17" charset="-128"/>
                <a:ea typeface="ＭＳ 明朝" panose="02020609040205080304" pitchFamily="17" charset="-128"/>
                <a:cs typeface="ＭＳ 明朝" panose="02020609040205080304" pitchFamily="17" charset="-128"/>
              </a:rPr>
              <a:t>4.8</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％）」の割合で減額され，その年金額は，生涯続く等の</a:t>
            </a:r>
            <a:r>
              <a:rPr lang="ja-JP" altLang="ja-JP" b="1" kern="0" dirty="0">
                <a:latin typeface="ＭＳ 明朝" panose="02020609040205080304" pitchFamily="17" charset="-128"/>
                <a:ea typeface="ＭＳ 明朝" panose="02020609040205080304" pitchFamily="17" charset="-128"/>
                <a:cs typeface="ＭＳ 明朝" panose="02020609040205080304" pitchFamily="17" charset="-128"/>
              </a:rPr>
              <a:t>「制約 </a:t>
            </a:r>
            <a:r>
              <a:rPr lang="en-US" altLang="ja-JP" b="1" kern="0" dirty="0">
                <a:latin typeface="ＭＳ 明朝" panose="02020609040205080304" pitchFamily="17" charset="-128"/>
                <a:ea typeface="ＭＳ 明朝" panose="02020609040205080304" pitchFamily="17" charset="-128"/>
                <a:cs typeface="ＭＳ 明朝" panose="02020609040205080304" pitchFamily="17" charset="-128"/>
              </a:rPr>
              <a:t>(*)</a:t>
            </a:r>
            <a:r>
              <a:rPr lang="ja-JP" altLang="ja-JP" b="1" kern="0" dirty="0">
                <a:latin typeface="ＭＳ 明朝" panose="02020609040205080304" pitchFamily="17" charset="-128"/>
                <a:ea typeface="ＭＳ 明朝" panose="02020609040205080304" pitchFamily="17" charset="-128"/>
                <a:cs typeface="ＭＳ 明朝" panose="02020609040205080304" pitchFamily="17" charset="-128"/>
              </a:rPr>
              <a:t>」</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がありますので，熟考した上で繰上げの請求手続を行ってください。</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133350" indent="133350">
              <a:lnSpc>
                <a:spcPts val="1800"/>
              </a:lnSpc>
            </a:pP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（令和</a:t>
            </a:r>
            <a:r>
              <a:rPr lang="en-US" altLang="ja-JP" kern="0" dirty="0">
                <a:latin typeface="ＭＳ 明朝" panose="02020609040205080304" pitchFamily="17" charset="-128"/>
                <a:ea typeface="ＭＳ 明朝" panose="02020609040205080304" pitchFamily="17" charset="-128"/>
                <a:cs typeface="ＭＳ 明朝" panose="02020609040205080304" pitchFamily="17" charset="-128"/>
              </a:rPr>
              <a:t>4</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年</a:t>
            </a:r>
            <a:r>
              <a:rPr lang="en-US" altLang="ja-JP" kern="0" dirty="0">
                <a:latin typeface="ＭＳ 明朝" panose="02020609040205080304" pitchFamily="17" charset="-128"/>
                <a:ea typeface="ＭＳ 明朝" panose="02020609040205080304" pitchFamily="17" charset="-128"/>
                <a:cs typeface="ＭＳ 明朝" panose="02020609040205080304" pitchFamily="17" charset="-128"/>
              </a:rPr>
              <a:t>4</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月</a:t>
            </a:r>
            <a:r>
              <a:rPr lang="en-US" altLang="ja-JP" kern="0" dirty="0">
                <a:latin typeface="ＭＳ 明朝" panose="02020609040205080304" pitchFamily="17" charset="-128"/>
                <a:ea typeface="ＭＳ 明朝" panose="02020609040205080304" pitchFamily="17" charset="-128"/>
                <a:cs typeface="ＭＳ 明朝" panose="02020609040205080304" pitchFamily="17" charset="-128"/>
              </a:rPr>
              <a:t>1</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日の制度改正により，減額率が変更されています。（</a:t>
            </a:r>
            <a:r>
              <a:rPr lang="en-US" altLang="ja-JP" kern="0" dirty="0">
                <a:latin typeface="ＭＳ 明朝" panose="02020609040205080304" pitchFamily="17" charset="-128"/>
                <a:ea typeface="ＭＳ 明朝" panose="02020609040205080304" pitchFamily="17" charset="-128"/>
                <a:cs typeface="ＭＳ 明朝" panose="02020609040205080304" pitchFamily="17" charset="-128"/>
              </a:rPr>
              <a:t>30</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頁参照））</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133350" indent="65405">
              <a:lnSpc>
                <a:spcPts val="1800"/>
              </a:lnSpc>
            </a:pPr>
            <a:r>
              <a:rPr lang="ja-JP" altLang="ja-JP" b="1" kern="0" dirty="0">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b="1" kern="0" dirty="0">
                <a:latin typeface="ＭＳ 明朝" panose="02020609040205080304" pitchFamily="17" charset="-128"/>
                <a:ea typeface="ＭＳ 明朝" panose="02020609040205080304" pitchFamily="17" charset="-128"/>
                <a:cs typeface="ＭＳ 明朝" panose="02020609040205080304" pitchFamily="17" charset="-128"/>
              </a:rPr>
              <a:t>  </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国民年金制度から支給される「老齢基礎年金」の支給開始年齢は，</a:t>
            </a:r>
            <a:r>
              <a:rPr lang="ja-JP" altLang="ja-JP" b="1" u="sng" kern="0" dirty="0">
                <a:solidFill>
                  <a:srgbClr val="FF0000"/>
                </a:solidFill>
                <a:latin typeface="ＭＳ 明朝" panose="02020609040205080304" pitchFamily="17" charset="-128"/>
                <a:ea typeface="ＭＳ 明朝" panose="02020609040205080304" pitchFamily="17" charset="-128"/>
                <a:cs typeface="ＭＳ 明朝" panose="02020609040205080304" pitchFamily="17" charset="-128"/>
              </a:rPr>
              <a:t>全員</a:t>
            </a:r>
            <a:r>
              <a:rPr lang="en-US" altLang="ja-JP" b="1" u="sng" kern="0" dirty="0">
                <a:solidFill>
                  <a:srgbClr val="FF0000"/>
                </a:solidFill>
                <a:latin typeface="ＭＳ 明朝" panose="02020609040205080304" pitchFamily="17" charset="-128"/>
                <a:ea typeface="ＭＳ 明朝" panose="02020609040205080304" pitchFamily="17" charset="-128"/>
                <a:cs typeface="ＭＳ 明朝" panose="02020609040205080304" pitchFamily="17" charset="-128"/>
              </a:rPr>
              <a:t>65</a:t>
            </a:r>
            <a:r>
              <a:rPr lang="ja-JP" altLang="ja-JP" b="1" u="sng" kern="0" dirty="0">
                <a:solidFill>
                  <a:srgbClr val="FF0000"/>
                </a:solidFill>
                <a:latin typeface="ＭＳ 明朝" panose="02020609040205080304" pitchFamily="17" charset="-128"/>
                <a:ea typeface="ＭＳ 明朝" panose="02020609040205080304" pitchFamily="17" charset="-128"/>
                <a:cs typeface="ＭＳ 明朝" panose="02020609040205080304" pitchFamily="17" charset="-128"/>
              </a:rPr>
              <a:t>歳</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139700" indent="333375">
              <a:lnSpc>
                <a:spcPts val="1800"/>
              </a:lnSpc>
            </a:pPr>
            <a:r>
              <a:rPr lang="en-US" altLang="ja-JP" kern="0" dirty="0">
                <a:latin typeface="ＭＳ 明朝" panose="02020609040205080304" pitchFamily="17" charset="-128"/>
                <a:ea typeface="ＭＳ 明朝" panose="02020609040205080304" pitchFamily="17" charset="-128"/>
                <a:cs typeface="ＭＳ 明朝" panose="02020609040205080304" pitchFamily="17" charset="-128"/>
              </a:rPr>
              <a:t>60</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歳から繰上げて受給すると</a:t>
            </a:r>
            <a:r>
              <a:rPr lang="ja-JP" altLang="ja-JP" b="1" u="sng" kern="0" dirty="0">
                <a:latin typeface="ＭＳ 明朝" panose="02020609040205080304" pitchFamily="17" charset="-128"/>
                <a:ea typeface="ＭＳ 明朝" panose="02020609040205080304" pitchFamily="17" charset="-128"/>
                <a:cs typeface="ＭＳ 明朝" panose="02020609040205080304" pitchFamily="17" charset="-128"/>
              </a:rPr>
              <a:t>年</a:t>
            </a:r>
            <a:r>
              <a:rPr lang="en-US" altLang="ja-JP" b="1" u="sng" kern="0" dirty="0">
                <a:latin typeface="ＭＳ 明朝" panose="02020609040205080304" pitchFamily="17" charset="-128"/>
                <a:ea typeface="ＭＳ 明朝" panose="02020609040205080304" pitchFamily="17" charset="-128"/>
                <a:cs typeface="ＭＳ 明朝" panose="02020609040205080304" pitchFamily="17" charset="-128"/>
              </a:rPr>
              <a:t>24</a:t>
            </a:r>
            <a:r>
              <a:rPr lang="ja-JP" altLang="ja-JP" b="1" u="sng" kern="0" dirty="0">
                <a:latin typeface="ＭＳ 明朝" panose="02020609040205080304" pitchFamily="17" charset="-128"/>
                <a:ea typeface="ＭＳ 明朝" panose="02020609040205080304" pitchFamily="17" charset="-128"/>
                <a:cs typeface="ＭＳ 明朝" panose="02020609040205080304" pitchFamily="17" charset="-128"/>
              </a:rPr>
              <a:t>％年</a:t>
            </a:r>
            <a:r>
              <a:rPr lang="ja-JP" altLang="ja-JP" u="sng" kern="0" dirty="0">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b="1" u="sng" kern="0" dirty="0">
                <a:latin typeface="ＭＳ 明朝" panose="02020609040205080304" pitchFamily="17" charset="-128"/>
                <a:ea typeface="ＭＳ 明朝" panose="02020609040205080304" pitchFamily="17" charset="-128"/>
                <a:cs typeface="ＭＳ 明朝" panose="02020609040205080304" pitchFamily="17" charset="-128"/>
              </a:rPr>
              <a:t>0.4</a:t>
            </a:r>
            <a:r>
              <a:rPr lang="ja-JP" altLang="ja-JP" b="1" u="sng" kern="0" dirty="0">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b="1" u="sng" kern="0" dirty="0">
                <a:latin typeface="ＭＳ 明朝" panose="02020609040205080304" pitchFamily="17" charset="-128"/>
                <a:ea typeface="ＭＳ 明朝" panose="02020609040205080304" pitchFamily="17" charset="-128"/>
                <a:cs typeface="ＭＳ 明朝" panose="02020609040205080304" pitchFamily="17" charset="-128"/>
              </a:rPr>
              <a:t>60</a:t>
            </a:r>
            <a:r>
              <a:rPr lang="ja-JP" altLang="ja-JP" b="1" u="sng" kern="0" dirty="0">
                <a:latin typeface="ＭＳ 明朝" panose="02020609040205080304" pitchFamily="17" charset="-128"/>
                <a:ea typeface="ＭＳ 明朝" panose="02020609040205080304" pitchFamily="17" charset="-128"/>
                <a:cs typeface="ＭＳ 明朝" panose="02020609040205080304" pitchFamily="17" charset="-128"/>
              </a:rPr>
              <a:t>月（</a:t>
            </a:r>
            <a:r>
              <a:rPr lang="en-US" altLang="ja-JP" b="1" u="sng" kern="0" dirty="0">
                <a:latin typeface="ＭＳ 明朝" panose="02020609040205080304" pitchFamily="17" charset="-128"/>
                <a:ea typeface="ＭＳ 明朝" panose="02020609040205080304" pitchFamily="17" charset="-128"/>
                <a:cs typeface="ＭＳ 明朝" panose="02020609040205080304" pitchFamily="17" charset="-128"/>
              </a:rPr>
              <a:t>5</a:t>
            </a:r>
            <a:r>
              <a:rPr lang="ja-JP" altLang="ja-JP" b="1" u="sng" kern="0" dirty="0">
                <a:latin typeface="ＭＳ 明朝" panose="02020609040205080304" pitchFamily="17" charset="-128"/>
                <a:ea typeface="ＭＳ 明朝" panose="02020609040205080304" pitchFamily="17" charset="-128"/>
                <a:cs typeface="ＭＳ 明朝" panose="02020609040205080304" pitchFamily="17" charset="-128"/>
              </a:rPr>
              <a:t>年））</a:t>
            </a:r>
            <a:r>
              <a:rPr lang="ja-JP" altLang="ja-JP" u="sng" kern="0" dirty="0">
                <a:latin typeface="ＭＳ 明朝" panose="02020609040205080304" pitchFamily="17" charset="-128"/>
                <a:ea typeface="ＭＳ 明朝" panose="02020609040205080304" pitchFamily="17" charset="-128"/>
                <a:cs typeface="ＭＳ 明朝" panose="02020609040205080304" pitchFamily="17" charset="-128"/>
              </a:rPr>
              <a:t>の減額</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になります。</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316230" indent="-129540">
              <a:lnSpc>
                <a:spcPts val="1800"/>
              </a:lnSpc>
            </a:pPr>
            <a:r>
              <a:rPr lang="ja-JP" altLang="ja-JP" b="1" kern="0" dirty="0">
                <a:latin typeface="ＭＳ 明朝" panose="02020609040205080304" pitchFamily="17" charset="-128"/>
                <a:ea typeface="ＭＳ 明朝" panose="02020609040205080304" pitchFamily="17" charset="-128"/>
                <a:cs typeface="ＭＳ 明朝" panose="02020609040205080304" pitchFamily="17" charset="-128"/>
              </a:rPr>
              <a:t>※  </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老齢厚生年金の支給開始年齢が，</a:t>
            </a:r>
            <a:r>
              <a:rPr lang="en-US" altLang="ja-JP" kern="0" dirty="0">
                <a:latin typeface="ＭＳ 明朝" panose="02020609040205080304" pitchFamily="17" charset="-128"/>
                <a:ea typeface="ＭＳ 明朝" panose="02020609040205080304" pitchFamily="17" charset="-128"/>
                <a:cs typeface="ＭＳ 明朝" panose="02020609040205080304" pitchFamily="17" charset="-128"/>
              </a:rPr>
              <a:t>65</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歳の者が，</a:t>
            </a:r>
            <a:r>
              <a:rPr lang="en-US" altLang="ja-JP" b="1" kern="0" dirty="0">
                <a:latin typeface="ＭＳ 明朝" panose="02020609040205080304" pitchFamily="17" charset="-128"/>
                <a:ea typeface="ＭＳ 明朝" panose="02020609040205080304" pitchFamily="17" charset="-128"/>
                <a:cs typeface="ＭＳ 明朝" panose="02020609040205080304" pitchFamily="17" charset="-128"/>
              </a:rPr>
              <a:t>60</a:t>
            </a:r>
            <a:r>
              <a:rPr lang="ja-JP" altLang="ja-JP" b="1" u="sng" kern="0" dirty="0">
                <a:latin typeface="ＭＳ 明朝" panose="02020609040205080304" pitchFamily="17" charset="-128"/>
                <a:ea typeface="ＭＳ 明朝" panose="02020609040205080304" pitchFamily="17" charset="-128"/>
                <a:cs typeface="ＭＳ 明朝" panose="02020609040205080304" pitchFamily="17" charset="-128"/>
              </a:rPr>
              <a:t>歳から</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繰上げた年金を受ける場合は，</a:t>
            </a:r>
            <a:r>
              <a:rPr lang="en-US" altLang="ja-JP" kern="0" dirty="0">
                <a:latin typeface="ＭＳ 明朝" panose="02020609040205080304" pitchFamily="17" charset="-128"/>
                <a:ea typeface="ＭＳ 明朝" panose="02020609040205080304" pitchFamily="17" charset="-128"/>
                <a:cs typeface="ＭＳ 明朝" panose="02020609040205080304" pitchFamily="17" charset="-128"/>
              </a:rPr>
              <a:t>24</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a:t>
            </a:r>
            <a:r>
              <a:rPr lang="ja-JP" altLang="ja-JP" b="1" u="sng" kern="0" dirty="0">
                <a:latin typeface="ＭＳ 明朝" panose="02020609040205080304" pitchFamily="17" charset="-128"/>
                <a:ea typeface="ＭＳ 明朝" panose="02020609040205080304" pitchFamily="17" charset="-128"/>
                <a:cs typeface="ＭＳ 明朝" panose="02020609040205080304" pitchFamily="17" charset="-128"/>
              </a:rPr>
              <a:t>減額</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された年金を受け取ることになります。（令和</a:t>
            </a:r>
            <a:r>
              <a:rPr lang="en-US" altLang="ja-JP" kern="0" dirty="0">
                <a:latin typeface="ＭＳ 明朝" panose="02020609040205080304" pitchFamily="17" charset="-128"/>
                <a:ea typeface="ＭＳ 明朝" panose="02020609040205080304" pitchFamily="17" charset="-128"/>
                <a:cs typeface="ＭＳ 明朝" panose="02020609040205080304" pitchFamily="17" charset="-128"/>
              </a:rPr>
              <a:t>4</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年</a:t>
            </a:r>
            <a:r>
              <a:rPr lang="en-US" altLang="ja-JP" kern="0" dirty="0">
                <a:latin typeface="ＭＳ 明朝" panose="02020609040205080304" pitchFamily="17" charset="-128"/>
                <a:ea typeface="ＭＳ 明朝" panose="02020609040205080304" pitchFamily="17" charset="-128"/>
                <a:cs typeface="ＭＳ 明朝" panose="02020609040205080304" pitchFamily="17" charset="-128"/>
              </a:rPr>
              <a:t>4</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月</a:t>
            </a:r>
            <a:r>
              <a:rPr lang="en-US" altLang="ja-JP" kern="0" dirty="0">
                <a:latin typeface="ＭＳ 明朝" panose="02020609040205080304" pitchFamily="17" charset="-128"/>
                <a:ea typeface="ＭＳ 明朝" panose="02020609040205080304" pitchFamily="17" charset="-128"/>
                <a:cs typeface="ＭＳ 明朝" panose="02020609040205080304" pitchFamily="17" charset="-128"/>
              </a:rPr>
              <a:t>1</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日の改正により</a:t>
            </a:r>
            <a:r>
              <a:rPr lang="en-US" altLang="ja-JP" kern="0" dirty="0">
                <a:latin typeface="ＭＳ 明朝" panose="02020609040205080304" pitchFamily="17" charset="-128"/>
                <a:ea typeface="ＭＳ 明朝" panose="02020609040205080304" pitchFamily="17" charset="-128"/>
                <a:cs typeface="ＭＳ 明朝" panose="02020609040205080304" pitchFamily="17" charset="-128"/>
              </a:rPr>
              <a:t>0.5</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b="1" u="sng" kern="0" dirty="0">
                <a:solidFill>
                  <a:srgbClr val="FF0000"/>
                </a:solidFill>
                <a:latin typeface="ＭＳ 明朝" panose="02020609040205080304" pitchFamily="17" charset="-128"/>
                <a:ea typeface="ＭＳ 明朝" panose="02020609040205080304" pitchFamily="17" charset="-128"/>
                <a:cs typeface="ＭＳ 明朝" panose="02020609040205080304" pitchFamily="17" charset="-128"/>
              </a:rPr>
              <a:t>0.4</a:t>
            </a:r>
            <a:r>
              <a:rPr lang="ja-JP" altLang="ja-JP" b="1" u="sng" kern="0" dirty="0">
                <a:solidFill>
                  <a:srgbClr val="FF0000"/>
                </a:solidFill>
                <a:latin typeface="ＭＳ 明朝" panose="02020609040205080304" pitchFamily="17" charset="-128"/>
                <a:ea typeface="ＭＳ 明朝" panose="02020609040205080304" pitchFamily="17" charset="-128"/>
                <a:cs typeface="ＭＳ 明朝" panose="02020609040205080304" pitchFamily="17" charset="-128"/>
              </a:rPr>
              <a:t>％</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86055">
              <a:lnSpc>
                <a:spcPts val="1800"/>
              </a:lnSpc>
            </a:pPr>
            <a:r>
              <a:rPr lang="ja-JP" altLang="ja-JP" b="1" kern="0" dirty="0">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b="1" kern="0" dirty="0">
                <a:latin typeface="ＭＳ 明朝" panose="02020609040205080304" pitchFamily="17" charset="-128"/>
                <a:ea typeface="ＭＳ 明朝" panose="02020609040205080304" pitchFamily="17" charset="-128"/>
                <a:cs typeface="ＭＳ 明朝" panose="02020609040205080304" pitchFamily="17" charset="-128"/>
              </a:rPr>
              <a:t>  </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老齢厚生年金は，</a:t>
            </a:r>
            <a:r>
              <a:rPr lang="ja-JP" altLang="ja-JP" b="1" u="dbl" kern="0" dirty="0">
                <a:latin typeface="ＭＳ 明朝" panose="02020609040205080304" pitchFamily="17" charset="-128"/>
                <a:ea typeface="ＭＳ 明朝" panose="02020609040205080304" pitchFamily="17" charset="-128"/>
                <a:cs typeface="ＭＳ 明朝" panose="02020609040205080304" pitchFamily="17" charset="-128"/>
              </a:rPr>
              <a:t>老齢基礎年金と同時</a:t>
            </a: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に繰上げ請求を行う必要があります。</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391795">
              <a:lnSpc>
                <a:spcPts val="1800"/>
              </a:lnSpc>
            </a:pPr>
            <a:r>
              <a:rPr lang="ja-JP" altLang="ja-JP" kern="0" dirty="0">
                <a:latin typeface="ＭＳ 明朝" panose="02020609040205080304" pitchFamily="17" charset="-128"/>
                <a:ea typeface="ＭＳ 明朝" panose="02020609040205080304" pitchFamily="17" charset="-128"/>
                <a:cs typeface="ＭＳ 明朝" panose="02020609040205080304" pitchFamily="17" charset="-128"/>
              </a:rPr>
              <a:t>（どちらか一方のみを繰上げて受給することはできません。）</a:t>
            </a: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2" name="オーディオ 1">
            <a:hlinkClick r:id="" action="ppaction://media"/>
            <a:extLst>
              <a:ext uri="{FF2B5EF4-FFF2-40B4-BE49-F238E27FC236}">
                <a16:creationId xmlns:a16="http://schemas.microsoft.com/office/drawing/2014/main" xmlns="" id="{F8259D79-BF1B-4760-9D2C-E348376C93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5349951"/>
      </p:ext>
    </p:extLst>
  </p:cSld>
  <p:clrMapOvr>
    <a:masterClrMapping/>
  </p:clrMapOvr>
  <mc:AlternateContent xmlns:mc="http://schemas.openxmlformats.org/markup-compatibility/2006" xmlns:p14="http://schemas.microsoft.com/office/powerpoint/2010/main">
    <mc:Choice Requires="p14">
      <p:transition spd="slow" p14:dur="2000" advTm="52243"/>
    </mc:Choice>
    <mc:Fallback xmlns="">
      <p:transition spd="slow" advTm="522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964809" y="570369"/>
            <a:ext cx="1421394" cy="6790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15</a:t>
            </a:r>
            <a:r>
              <a:rPr kumimoji="1" lang="ja-JP" altLang="en-US" dirty="0"/>
              <a:t>頁</a:t>
            </a:r>
          </a:p>
        </p:txBody>
      </p:sp>
      <p:sp>
        <p:nvSpPr>
          <p:cNvPr id="4" name="正方形/長方形 3"/>
          <p:cNvSpPr/>
          <p:nvPr/>
        </p:nvSpPr>
        <p:spPr>
          <a:xfrm>
            <a:off x="615594" y="909874"/>
            <a:ext cx="4483920" cy="369332"/>
          </a:xfrm>
          <a:prstGeom prst="rect">
            <a:avLst/>
          </a:prstGeom>
        </p:spPr>
        <p:txBody>
          <a:bodyPr wrap="none">
            <a:spAutoFit/>
          </a:bodyPr>
          <a:lstStyle/>
          <a:p>
            <a:r>
              <a:rPr lang="ja-JP" altLang="ja-JP" b="1" dirty="0">
                <a:latin typeface="BatangChe"/>
                <a:ea typeface="ＭＳ 明朝" panose="02020609040205080304" pitchFamily="17" charset="-128"/>
                <a:cs typeface="Times New Roman" panose="02020603050405020304" pitchFamily="18" charset="0"/>
              </a:rPr>
              <a:t>◇</a:t>
            </a:r>
            <a:r>
              <a:rPr lang="ja-JP" altLang="ja-JP" dirty="0">
                <a:latin typeface="BatangChe"/>
                <a:ea typeface="ＭＳ 明朝" panose="02020609040205080304" pitchFamily="17" charset="-128"/>
                <a:cs typeface="Times New Roman" panose="02020603050405020304" pitchFamily="18" charset="0"/>
              </a:rPr>
              <a:t>　</a:t>
            </a:r>
            <a:r>
              <a:rPr lang="ja-JP" altLang="ja-JP" b="1" dirty="0">
                <a:latin typeface="BatangChe"/>
                <a:ea typeface="ＭＳ 明朝" panose="02020609040205080304" pitchFamily="17" charset="-128"/>
                <a:cs typeface="Times New Roman" panose="02020603050405020304" pitchFamily="18" charset="0"/>
              </a:rPr>
              <a:t>繰上げ請求を行った場合の「制約」</a:t>
            </a:r>
            <a:endParaRPr lang="ja-JP" altLang="en-US" dirty="0"/>
          </a:p>
        </p:txBody>
      </p:sp>
      <p:sp>
        <p:nvSpPr>
          <p:cNvPr id="5" name="正方形/長方形 4"/>
          <p:cNvSpPr/>
          <p:nvPr/>
        </p:nvSpPr>
        <p:spPr>
          <a:xfrm>
            <a:off x="615594" y="1538260"/>
            <a:ext cx="10392507" cy="3877985"/>
          </a:xfrm>
          <a:prstGeom prst="rect">
            <a:avLst/>
          </a:prstGeom>
        </p:spPr>
        <p:txBody>
          <a:bodyPr wrap="square">
            <a:spAutoFit/>
          </a:bodyPr>
          <a:lstStyle/>
          <a:p>
            <a:pPr lvl="0" algn="just">
              <a:lnSpc>
                <a:spcPts val="1800"/>
              </a:lnSpc>
              <a:spcAft>
                <a:spcPts val="0"/>
              </a:spcAft>
              <a:tabLst>
                <a:tab pos="952500" algn="l"/>
              </a:tabLst>
            </a:pPr>
            <a:r>
              <a:rPr lang="ja-JP" altLang="en-US" kern="100" spc="-70" dirty="0">
                <a:latin typeface="ＭＳ 明朝" panose="02020609040205080304" pitchFamily="17" charset="-128"/>
                <a:ea typeface="ＭＳ 明朝" panose="02020609040205080304" pitchFamily="17" charset="-128"/>
                <a:cs typeface="Times New Roman" panose="02020603050405020304" pitchFamily="18" charset="0"/>
              </a:rPr>
              <a:t>①　</a:t>
            </a:r>
            <a:r>
              <a:rPr lang="ja-JP" altLang="ja-JP" kern="100" spc="-70" dirty="0">
                <a:latin typeface="BatangChe"/>
                <a:ea typeface="ＭＳ 明朝" panose="02020609040205080304" pitchFamily="17" charset="-128"/>
                <a:cs typeface="Times New Roman" panose="02020603050405020304" pitchFamily="18" charset="0"/>
              </a:rPr>
              <a:t>老齢厚生年金の減額は，一生涯続く。</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800"/>
              </a:lnSpc>
              <a:spcAft>
                <a:spcPts val="0"/>
              </a:spcAft>
              <a:tabLst>
                <a:tab pos="952500" algn="l"/>
              </a:tabLst>
            </a:pPr>
            <a:r>
              <a:rPr lang="ja-JP" altLang="en-US" kern="100" spc="-70" dirty="0">
                <a:latin typeface="BatangChe"/>
                <a:ea typeface="ＭＳ 明朝" panose="02020609040205080304" pitchFamily="17" charset="-128"/>
                <a:cs typeface="Times New Roman" panose="02020603050405020304" pitchFamily="18" charset="0"/>
              </a:rPr>
              <a:t>➁　</a:t>
            </a:r>
            <a:r>
              <a:rPr lang="ja-JP" altLang="ja-JP" kern="100" spc="-70" dirty="0">
                <a:latin typeface="BatangChe"/>
                <a:ea typeface="ＭＳ 明朝" panose="02020609040205080304" pitchFamily="17" charset="-128"/>
                <a:cs typeface="Times New Roman" panose="02020603050405020304" pitchFamily="18" charset="0"/>
              </a:rPr>
              <a:t>老齢基礎年金の減額は一生涯続く。（</a:t>
            </a:r>
            <a:r>
              <a:rPr lang="ja-JP" altLang="ja-JP" kern="100" spc="-70" dirty="0">
                <a:latin typeface="ＭＳ 明朝" panose="02020609040205080304" pitchFamily="17" charset="-128"/>
                <a:ea typeface="BatangChe"/>
                <a:cs typeface="Times New Roman" panose="02020603050405020304" pitchFamily="18" charset="0"/>
              </a:rPr>
              <a:t> </a:t>
            </a:r>
            <a:r>
              <a:rPr lang="en-US" altLang="ja-JP" kern="100" spc="-70" dirty="0">
                <a:latin typeface="ＭＳ 明朝" panose="02020609040205080304" pitchFamily="17" charset="-128"/>
                <a:ea typeface="BatangChe"/>
                <a:cs typeface="Times New Roman" panose="02020603050405020304" pitchFamily="18" charset="0"/>
              </a:rPr>
              <a:t>60</a:t>
            </a:r>
            <a:r>
              <a:rPr lang="ja-JP" altLang="ja-JP" kern="100" spc="-70" dirty="0">
                <a:latin typeface="BatangChe"/>
                <a:ea typeface="ＭＳ 明朝" panose="02020609040205080304" pitchFamily="17" charset="-128"/>
                <a:cs typeface="Times New Roman" panose="02020603050405020304" pitchFamily="18" charset="0"/>
              </a:rPr>
              <a:t>歳から受給した場合，損益分岐点となる年齢は，</a:t>
            </a:r>
            <a:r>
              <a:rPr lang="en-US" altLang="ja-JP" kern="100" spc="-70" dirty="0">
                <a:latin typeface="BatangChe"/>
                <a:ea typeface="ＭＳ 明朝" panose="02020609040205080304" pitchFamily="17" charset="-128"/>
                <a:cs typeface="Times New Roman" panose="02020603050405020304" pitchFamily="18" charset="0"/>
              </a:rPr>
              <a:t>80</a:t>
            </a:r>
            <a:r>
              <a:rPr lang="ja-JP" altLang="ja-JP" kern="100" spc="-70" dirty="0">
                <a:latin typeface="BatangChe"/>
                <a:ea typeface="ＭＳ 明朝" panose="02020609040205080304" pitchFamily="17" charset="-128"/>
                <a:cs typeface="Times New Roman" panose="02020603050405020304" pitchFamily="18" charset="0"/>
              </a:rPr>
              <a:t>歳頃）</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462280" algn="just">
              <a:lnSpc>
                <a:spcPts val="1800"/>
              </a:lnSpc>
              <a:spcAft>
                <a:spcPts val="0"/>
              </a:spcAft>
              <a:tabLst>
                <a:tab pos="952500" algn="l"/>
                <a:tab pos="5495925" algn="l"/>
              </a:tabLst>
            </a:pPr>
            <a:r>
              <a:rPr lang="ja-JP" altLang="ja-JP" kern="100" spc="-70" dirty="0">
                <a:latin typeface="BatangChe"/>
                <a:ea typeface="ＭＳ 明朝" panose="02020609040205080304" pitchFamily="17" charset="-128"/>
                <a:cs typeface="Times New Roman" panose="02020603050405020304" pitchFamily="18" charset="0"/>
              </a:rPr>
              <a:t>※「</a:t>
            </a:r>
            <a:r>
              <a:rPr lang="ja-JP" altLang="ja-JP" kern="100" spc="-70" dirty="0">
                <a:latin typeface="ＭＳ 明朝" panose="02020609040205080304" pitchFamily="17" charset="-128"/>
                <a:ea typeface="BatangChe"/>
                <a:cs typeface="Times New Roman" panose="02020603050405020304" pitchFamily="18" charset="0"/>
              </a:rPr>
              <a:t> </a:t>
            </a:r>
            <a:r>
              <a:rPr lang="ja-JP" altLang="ja-JP" kern="100" dirty="0">
                <a:latin typeface="BatangChe"/>
                <a:ea typeface="ＭＳ 明朝" panose="02020609040205080304" pitchFamily="17" charset="-128"/>
                <a:cs typeface="Times New Roman" panose="02020603050405020304" pitchFamily="18" charset="0"/>
              </a:rPr>
              <a:t>①</a:t>
            </a:r>
            <a:r>
              <a:rPr lang="ja-JP" altLang="ja-JP" kern="100" dirty="0">
                <a:latin typeface="ＭＳ 明朝" panose="02020609040205080304" pitchFamily="17" charset="-128"/>
                <a:ea typeface="BatangChe"/>
                <a:cs typeface="Times New Roman" panose="02020603050405020304" pitchFamily="18" charset="0"/>
              </a:rPr>
              <a:t> </a:t>
            </a:r>
            <a:r>
              <a:rPr lang="ja-JP" altLang="ja-JP" kern="100" dirty="0">
                <a:latin typeface="BatangChe"/>
                <a:ea typeface="ＭＳ 明朝" panose="02020609040205080304" pitchFamily="17" charset="-128"/>
                <a:cs typeface="Times New Roman" panose="02020603050405020304" pitchFamily="18" charset="0"/>
              </a:rPr>
              <a:t>及び</a:t>
            </a:r>
            <a:r>
              <a:rPr lang="ja-JP" altLang="ja-JP" kern="100" dirty="0">
                <a:latin typeface="ＭＳ 明朝" panose="02020609040205080304" pitchFamily="17" charset="-128"/>
                <a:ea typeface="BatangChe"/>
                <a:cs typeface="Times New Roman" panose="02020603050405020304" pitchFamily="18" charset="0"/>
              </a:rPr>
              <a:t> </a:t>
            </a:r>
            <a:r>
              <a:rPr lang="ja-JP" altLang="ja-JP" kern="100" dirty="0">
                <a:latin typeface="BatangChe"/>
                <a:ea typeface="ＭＳ 明朝" panose="02020609040205080304" pitchFamily="17" charset="-128"/>
                <a:cs typeface="Times New Roman" panose="02020603050405020304" pitchFamily="18" charset="0"/>
              </a:rPr>
              <a:t>②</a:t>
            </a:r>
            <a:r>
              <a:rPr lang="ja-JP" altLang="ja-JP" kern="100" spc="-70" dirty="0">
                <a:latin typeface="ＭＳ 明朝" panose="02020609040205080304" pitchFamily="17" charset="-128"/>
                <a:ea typeface="BatangChe"/>
                <a:cs typeface="Times New Roman" panose="02020603050405020304" pitchFamily="18" charset="0"/>
              </a:rPr>
              <a:t> </a:t>
            </a:r>
            <a:r>
              <a:rPr lang="ja-JP" altLang="ja-JP" kern="100" spc="-70" dirty="0">
                <a:latin typeface="BatangChe"/>
                <a:ea typeface="ＭＳ 明朝" panose="02020609040205080304" pitchFamily="17" charset="-128"/>
                <a:cs typeface="Times New Roman" panose="02020603050405020304" pitchFamily="18" charset="0"/>
              </a:rPr>
              <a:t>」の</a:t>
            </a:r>
            <a:r>
              <a:rPr lang="ja-JP" altLang="ja-JP" kern="100" spc="-50" dirty="0">
                <a:latin typeface="BatangChe"/>
                <a:ea typeface="ＭＳ 明朝" panose="02020609040205080304" pitchFamily="17" charset="-128"/>
                <a:cs typeface="Times New Roman" panose="02020603050405020304" pitchFamily="18" charset="0"/>
              </a:rPr>
              <a:t>減額された年金額</a:t>
            </a:r>
            <a:r>
              <a:rPr lang="ja-JP" altLang="ja-JP" kern="100" spc="-70" dirty="0">
                <a:latin typeface="BatangChe"/>
                <a:ea typeface="ＭＳ 明朝" panose="02020609040205080304" pitchFamily="17" charset="-128"/>
                <a:cs typeface="Times New Roman" panose="02020603050405020304" pitchFamily="18" charset="0"/>
              </a:rPr>
              <a:t>は，</a:t>
            </a:r>
            <a:r>
              <a:rPr lang="en-US" altLang="ja-JP" kern="100" spc="-70" dirty="0">
                <a:latin typeface="BatangChe"/>
                <a:ea typeface="ＭＳ 明朝" panose="02020609040205080304" pitchFamily="17" charset="-128"/>
                <a:cs typeface="Times New Roman" panose="02020603050405020304" pitchFamily="18" charset="0"/>
              </a:rPr>
              <a:t>65</a:t>
            </a:r>
            <a:r>
              <a:rPr lang="ja-JP" altLang="ja-JP" kern="100" spc="-70" dirty="0">
                <a:latin typeface="BatangChe"/>
                <a:ea typeface="ＭＳ 明朝" panose="02020609040205080304" pitchFamily="17" charset="-128"/>
                <a:cs typeface="Times New Roman" panose="02020603050405020304" pitchFamily="18" charset="0"/>
              </a:rPr>
              <a:t>歳になっても戻ることはない。このため，受け</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577850" algn="just">
              <a:lnSpc>
                <a:spcPts val="1800"/>
              </a:lnSpc>
              <a:spcAft>
                <a:spcPts val="0"/>
              </a:spcAft>
              <a:tabLst>
                <a:tab pos="952500" algn="l"/>
              </a:tabLst>
            </a:pPr>
            <a:r>
              <a:rPr lang="ja-JP" altLang="ja-JP" kern="100" spc="-70" dirty="0">
                <a:latin typeface="BatangChe"/>
                <a:ea typeface="ＭＳ 明朝" panose="02020609040205080304" pitchFamily="17" charset="-128"/>
                <a:cs typeface="Times New Roman" panose="02020603050405020304" pitchFamily="18" charset="0"/>
              </a:rPr>
              <a:t>取る期間の長短より，</a:t>
            </a:r>
            <a:r>
              <a:rPr lang="ja-JP" altLang="ja-JP" u="sng" kern="100" spc="-70" dirty="0">
                <a:latin typeface="BatangChe"/>
                <a:ea typeface="ＭＳ 明朝" panose="02020609040205080304" pitchFamily="17" charset="-128"/>
                <a:cs typeface="Times New Roman" panose="02020603050405020304" pitchFamily="18" charset="0"/>
              </a:rPr>
              <a:t>繰上げ請求しない場合よりも受け取る総額が減少する場合</a:t>
            </a:r>
            <a:r>
              <a:rPr lang="ja-JP" altLang="ja-JP" kern="100" spc="-70" dirty="0">
                <a:latin typeface="BatangChe"/>
                <a:ea typeface="ＭＳ 明朝" panose="02020609040205080304" pitchFamily="17" charset="-128"/>
                <a:cs typeface="Times New Roman" panose="02020603050405020304" pitchFamily="18" charset="0"/>
              </a:rPr>
              <a:t>もある。</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800"/>
              </a:lnSpc>
              <a:spcAft>
                <a:spcPts val="0"/>
              </a:spcAft>
              <a:tabLst>
                <a:tab pos="952500" algn="l"/>
              </a:tabLst>
            </a:pPr>
            <a:r>
              <a:rPr lang="ja-JP" altLang="en-US" kern="100" spc="-70" dirty="0">
                <a:latin typeface="BatangChe"/>
                <a:ea typeface="ＭＳ 明朝" panose="02020609040205080304" pitchFamily="17" charset="-128"/>
                <a:cs typeface="Times New Roman" panose="02020603050405020304" pitchFamily="18" charset="0"/>
              </a:rPr>
              <a:t>③　</a:t>
            </a:r>
            <a:r>
              <a:rPr lang="ja-JP" altLang="ja-JP" kern="100" spc="-70" dirty="0">
                <a:latin typeface="BatangChe"/>
                <a:ea typeface="ＭＳ 明朝" panose="02020609040205080304" pitchFamily="17" charset="-128"/>
                <a:cs typeface="Times New Roman" panose="02020603050405020304" pitchFamily="18" charset="0"/>
              </a:rPr>
              <a:t>繰上げ請求を行った後で，取り消すことができない。</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800"/>
              </a:lnSpc>
              <a:spcAft>
                <a:spcPts val="0"/>
              </a:spcAft>
              <a:tabLst>
                <a:tab pos="952500" algn="l"/>
              </a:tabLst>
            </a:pPr>
            <a:r>
              <a:rPr lang="ja-JP" altLang="en-US" kern="100" spc="-70" dirty="0">
                <a:latin typeface="BatangChe"/>
                <a:ea typeface="ＭＳ 明朝" panose="02020609040205080304" pitchFamily="17" charset="-128"/>
                <a:cs typeface="Times New Roman" panose="02020603050405020304" pitchFamily="18" charset="0"/>
              </a:rPr>
              <a:t>④　</a:t>
            </a:r>
            <a:r>
              <a:rPr lang="ja-JP" altLang="ja-JP" kern="100" spc="-70" dirty="0">
                <a:latin typeface="BatangChe"/>
                <a:ea typeface="ＭＳ 明朝" panose="02020609040205080304" pitchFamily="17" charset="-128"/>
                <a:cs typeface="Times New Roman" panose="02020603050405020304" pitchFamily="18" charset="0"/>
              </a:rPr>
              <a:t>繰上げ請求を行った後は，障害基礎（厚生）年金の請求等ができなくなる。</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231775" algn="just">
              <a:lnSpc>
                <a:spcPts val="1800"/>
              </a:lnSpc>
              <a:spcAft>
                <a:spcPts val="0"/>
              </a:spcAft>
              <a:tabLst>
                <a:tab pos="952500" algn="l"/>
              </a:tabLst>
            </a:pPr>
            <a:r>
              <a:rPr lang="ja-JP" altLang="ja-JP" kern="100" spc="-70" dirty="0">
                <a:latin typeface="BatangChe"/>
                <a:ea typeface="ＭＳ 明朝" panose="02020609040205080304" pitchFamily="17" charset="-128"/>
                <a:cs typeface="Times New Roman" panose="02020603050405020304" pitchFamily="18" charset="0"/>
              </a:rPr>
              <a:t>（ア）</a:t>
            </a:r>
            <a:r>
              <a:rPr lang="ja-JP" altLang="ja-JP" kern="100" spc="-70" dirty="0">
                <a:latin typeface="ＭＳ 明朝" panose="02020609040205080304" pitchFamily="17" charset="-128"/>
                <a:ea typeface="BatangChe"/>
                <a:cs typeface="Times New Roman" panose="02020603050405020304" pitchFamily="18" charset="0"/>
              </a:rPr>
              <a:t> </a:t>
            </a:r>
            <a:r>
              <a:rPr lang="ja-JP" altLang="ja-JP" kern="100" spc="-70" dirty="0">
                <a:latin typeface="BatangChe"/>
                <a:ea typeface="ＭＳ 明朝" panose="02020609040205080304" pitchFamily="17" charset="-128"/>
                <a:cs typeface="Times New Roman" panose="02020603050405020304" pitchFamily="18" charset="0"/>
              </a:rPr>
              <a:t>事後重症などによる障害基礎（厚生）年金の請求</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231775" algn="just">
              <a:lnSpc>
                <a:spcPts val="1800"/>
              </a:lnSpc>
              <a:spcAft>
                <a:spcPts val="0"/>
              </a:spcAft>
              <a:tabLst>
                <a:tab pos="952500" algn="l"/>
              </a:tabLst>
            </a:pPr>
            <a:r>
              <a:rPr lang="ja-JP" altLang="ja-JP" kern="100" spc="-70" dirty="0">
                <a:latin typeface="BatangChe"/>
                <a:ea typeface="ＭＳ 明朝" panose="02020609040205080304" pitchFamily="17" charset="-128"/>
                <a:cs typeface="Times New Roman" panose="02020603050405020304" pitchFamily="18" charset="0"/>
              </a:rPr>
              <a:t>（イ）</a:t>
            </a:r>
            <a:r>
              <a:rPr lang="ja-JP" altLang="ja-JP" kern="100" spc="-70" dirty="0">
                <a:latin typeface="ＭＳ 明朝" panose="02020609040205080304" pitchFamily="17" charset="-128"/>
                <a:ea typeface="BatangChe"/>
                <a:cs typeface="Times New Roman" panose="02020603050405020304" pitchFamily="18" charset="0"/>
              </a:rPr>
              <a:t> </a:t>
            </a:r>
            <a:r>
              <a:rPr lang="ja-JP" altLang="ja-JP" kern="100" spc="-70" dirty="0">
                <a:latin typeface="BatangChe"/>
                <a:ea typeface="ＭＳ 明朝" panose="02020609040205080304" pitchFamily="17" charset="-128"/>
                <a:cs typeface="Times New Roman" panose="02020603050405020304" pitchFamily="18" charset="0"/>
              </a:rPr>
              <a:t>繰上げ請求を行った後に初診日がある障害基礎年金の請求</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231140" algn="just">
              <a:lnSpc>
                <a:spcPts val="1800"/>
              </a:lnSpc>
              <a:spcAft>
                <a:spcPts val="0"/>
              </a:spcAft>
              <a:tabLst>
                <a:tab pos="952500" algn="l"/>
              </a:tabLst>
            </a:pPr>
            <a:r>
              <a:rPr lang="ja-JP" altLang="ja-JP" kern="100" spc="-70" dirty="0">
                <a:latin typeface="BatangChe"/>
                <a:ea typeface="ＭＳ 明朝" panose="02020609040205080304" pitchFamily="17" charset="-128"/>
                <a:cs typeface="Times New Roman" panose="02020603050405020304" pitchFamily="18" charset="0"/>
              </a:rPr>
              <a:t>（ウ）３級の障害共済（厚生）年金を受給している者の障害の程度が増進した場合の改定請求</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800"/>
              </a:lnSpc>
              <a:spcAft>
                <a:spcPts val="0"/>
              </a:spcAft>
              <a:tabLst>
                <a:tab pos="952500" algn="l"/>
              </a:tabLst>
            </a:pPr>
            <a:r>
              <a:rPr lang="ja-JP" altLang="en-US" kern="100" spc="-70" dirty="0">
                <a:latin typeface="BatangChe"/>
                <a:ea typeface="ＭＳ 明朝" panose="02020609040205080304" pitchFamily="17" charset="-128"/>
                <a:cs typeface="Times New Roman" panose="02020603050405020304" pitchFamily="18" charset="0"/>
              </a:rPr>
              <a:t>⑤　</a:t>
            </a:r>
            <a:r>
              <a:rPr lang="ja-JP" altLang="ja-JP" kern="100" spc="-70" dirty="0">
                <a:latin typeface="BatangChe"/>
                <a:ea typeface="ＭＳ 明朝" panose="02020609040205080304" pitchFamily="17" charset="-128"/>
                <a:cs typeface="Times New Roman" panose="02020603050405020304" pitchFamily="18" charset="0"/>
              </a:rPr>
              <a:t>繰上げ請求を行った後に国民年金の任意加入被保険者になることはできない。</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800"/>
              </a:lnSpc>
              <a:spcAft>
                <a:spcPts val="0"/>
              </a:spcAft>
              <a:tabLst>
                <a:tab pos="952500" algn="l"/>
                <a:tab pos="5499735" algn="l"/>
              </a:tabLst>
            </a:pPr>
            <a:r>
              <a:rPr lang="ja-JP" altLang="en-US" kern="100" spc="-70" dirty="0">
                <a:latin typeface="BatangChe"/>
                <a:ea typeface="ＭＳ 明朝" panose="02020609040205080304" pitchFamily="17" charset="-128"/>
                <a:cs typeface="Times New Roman" panose="02020603050405020304" pitchFamily="18" charset="0"/>
              </a:rPr>
              <a:t>⑥　</a:t>
            </a:r>
            <a:r>
              <a:rPr lang="ja-JP" altLang="ja-JP" kern="100" spc="-70" dirty="0">
                <a:latin typeface="BatangChe"/>
                <a:ea typeface="ＭＳ 明朝" panose="02020609040205080304" pitchFamily="17" charset="-128"/>
                <a:cs typeface="Times New Roman" panose="02020603050405020304" pitchFamily="18" charset="0"/>
              </a:rPr>
              <a:t>繰上げ請求を行った後に</a:t>
            </a:r>
            <a:r>
              <a:rPr lang="en-US" altLang="ja-JP" kern="100" spc="-70" dirty="0">
                <a:latin typeface="BatangChe"/>
                <a:ea typeface="ＭＳ 明朝" panose="02020609040205080304" pitchFamily="17" charset="-128"/>
                <a:cs typeface="Times New Roman" panose="02020603050405020304" pitchFamily="18" charset="0"/>
              </a:rPr>
              <a:t>,</a:t>
            </a:r>
            <a:r>
              <a:rPr lang="ja-JP" altLang="ja-JP" kern="100" spc="-90" dirty="0">
                <a:latin typeface="BatangChe"/>
                <a:ea typeface="ＭＳ 明朝" panose="02020609040205080304" pitchFamily="17" charset="-128"/>
                <a:cs typeface="Times New Roman" panose="02020603050405020304" pitchFamily="18" charset="0"/>
              </a:rPr>
              <a:t>以下に該当する場合は，</a:t>
            </a:r>
            <a:r>
              <a:rPr lang="ja-JP" altLang="ja-JP" u="wavy" kern="100" spc="-90" dirty="0">
                <a:latin typeface="BatangChe"/>
                <a:ea typeface="ＭＳ 明朝" panose="02020609040205080304" pitchFamily="17" charset="-128"/>
                <a:cs typeface="Times New Roman" panose="02020603050405020304" pitchFamily="18" charset="0"/>
              </a:rPr>
              <a:t>繰上げ支給の</a:t>
            </a:r>
            <a:r>
              <a:rPr lang="ja-JP" altLang="ja-JP" u="wavy" kern="100" spc="-60" dirty="0">
                <a:latin typeface="BatangChe"/>
                <a:ea typeface="ＭＳ 明朝" panose="02020609040205080304" pitchFamily="17" charset="-128"/>
                <a:cs typeface="Times New Roman" panose="02020603050405020304" pitchFamily="18" charset="0"/>
              </a:rPr>
              <a:t>老齢厚生年金の一部又は</a:t>
            </a:r>
            <a:r>
              <a:rPr lang="ja-JP" altLang="ja-JP" u="wavy" kern="100" dirty="0">
                <a:latin typeface="BatangChe"/>
                <a:ea typeface="ＭＳ 明朝" panose="02020609040205080304" pitchFamily="17" charset="-128"/>
                <a:cs typeface="Times New Roman" panose="02020603050405020304" pitchFamily="18" charset="0"/>
              </a:rPr>
              <a:t>，</a:t>
            </a:r>
            <a:r>
              <a:rPr lang="ja-JP" altLang="ja-JP" u="wavy" kern="100" spc="-60" dirty="0">
                <a:latin typeface="BatangChe"/>
                <a:ea typeface="ＭＳ 明朝" panose="02020609040205080304" pitchFamily="17" charset="-128"/>
                <a:cs typeface="Times New Roman" panose="02020603050405020304" pitchFamily="18" charset="0"/>
              </a:rPr>
              <a:t>全部が</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240" algn="just">
              <a:lnSpc>
                <a:spcPts val="1800"/>
              </a:lnSpc>
              <a:spcAft>
                <a:spcPts val="0"/>
              </a:spcAft>
              <a:tabLst>
                <a:tab pos="952500" algn="l"/>
              </a:tabLst>
            </a:pPr>
            <a:r>
              <a:rPr lang="en-US" altLang="ja-JP" kern="100" spc="-70" dirty="0">
                <a:latin typeface="BatangChe"/>
                <a:ea typeface="ＭＳ 明朝" panose="02020609040205080304" pitchFamily="17" charset="-128"/>
                <a:cs typeface="Times New Roman" panose="02020603050405020304" pitchFamily="18" charset="0"/>
              </a:rPr>
              <a:t>     </a:t>
            </a:r>
            <a:r>
              <a:rPr lang="ja-JP" altLang="ja-JP" u="wavy" kern="100" spc="-70" dirty="0">
                <a:latin typeface="BatangChe"/>
                <a:ea typeface="ＭＳ 明朝" panose="02020609040205080304" pitchFamily="17" charset="-128"/>
                <a:cs typeface="Times New Roman" panose="02020603050405020304" pitchFamily="18" charset="0"/>
              </a:rPr>
              <a:t>支給停止となる場合がある。</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231140" algn="just">
              <a:lnSpc>
                <a:spcPts val="1800"/>
              </a:lnSpc>
              <a:spcAft>
                <a:spcPts val="0"/>
              </a:spcAft>
              <a:tabLst>
                <a:tab pos="952500" algn="l"/>
              </a:tabLst>
            </a:pPr>
            <a:r>
              <a:rPr lang="ja-JP" altLang="ja-JP" kern="100" spc="-70" dirty="0">
                <a:latin typeface="BatangChe"/>
                <a:ea typeface="ＭＳ 明朝" panose="02020609040205080304" pitchFamily="17" charset="-128"/>
                <a:cs typeface="Times New Roman" panose="02020603050405020304" pitchFamily="18" charset="0"/>
              </a:rPr>
              <a:t>（ア）障害基礎（厚生）年金・遺族基礎（厚生）年金の受給権がある場合</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231140" algn="just">
              <a:lnSpc>
                <a:spcPts val="1800"/>
              </a:lnSpc>
              <a:spcAft>
                <a:spcPts val="0"/>
              </a:spcAft>
              <a:tabLst>
                <a:tab pos="952500" algn="l"/>
              </a:tabLst>
            </a:pPr>
            <a:r>
              <a:rPr lang="ja-JP" altLang="ja-JP" kern="100" spc="-70" dirty="0">
                <a:latin typeface="BatangChe"/>
                <a:ea typeface="ＭＳ 明朝" panose="02020609040205080304" pitchFamily="17" charset="-128"/>
                <a:cs typeface="Times New Roman" panose="02020603050405020304" pitchFamily="18" charset="0"/>
              </a:rPr>
              <a:t>（イ）厚生年金保険又は私立学校教職員共済制度に加入している場合（共済組合の短期組合員等）</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pc="-70" dirty="0">
                <a:latin typeface="BatangChe"/>
                <a:ea typeface="ＭＳ 明朝" panose="02020609040205080304" pitchFamily="17" charset="-128"/>
                <a:cs typeface="Times New Roman" panose="02020603050405020304" pitchFamily="18" charset="0"/>
              </a:rPr>
              <a:t>　</a:t>
            </a:r>
            <a:r>
              <a:rPr lang="ja-JP" altLang="ja-JP" spc="-70" dirty="0">
                <a:latin typeface="BatangChe"/>
                <a:ea typeface="ＭＳ 明朝" panose="02020609040205080304" pitchFamily="17" charset="-128"/>
                <a:cs typeface="Times New Roman" panose="02020603050405020304" pitchFamily="18" charset="0"/>
              </a:rPr>
              <a:t>（ウ）常勤の公務員として「再就職」し，共済</a:t>
            </a:r>
            <a:r>
              <a:rPr lang="ja-JP" altLang="ja-JP" spc="-70" dirty="0">
                <a:latin typeface="ＭＳ 明朝" panose="02020609040205080304" pitchFamily="17" charset="-128"/>
                <a:ea typeface="ＭＳ 明朝" panose="02020609040205080304" pitchFamily="17" charset="-128"/>
                <a:cs typeface="Times New Roman" panose="02020603050405020304" pitchFamily="18" charset="0"/>
              </a:rPr>
              <a:t>組</a:t>
            </a:r>
            <a:r>
              <a:rPr lang="ja-JP" altLang="ja-JP" dirty="0">
                <a:latin typeface="ＭＳ 明朝" panose="02020609040205080304" pitchFamily="17" charset="-128"/>
                <a:ea typeface="ＭＳ 明朝" panose="02020609040205080304" pitchFamily="17" charset="-128"/>
              </a:rPr>
              <a:t>合の一般組合員となった場合</a:t>
            </a:r>
          </a:p>
          <a:p>
            <a:r>
              <a:rPr lang="ja-JP" altLang="en-US" dirty="0">
                <a:latin typeface="ＭＳ 明朝" panose="02020609040205080304" pitchFamily="17" charset="-128"/>
                <a:ea typeface="ＭＳ 明朝" panose="02020609040205080304" pitchFamily="17" charset="-128"/>
              </a:rPr>
              <a:t>　</a:t>
            </a:r>
            <a:r>
              <a:rPr lang="ja-JP" altLang="ja-JP" dirty="0">
                <a:latin typeface="ＭＳ 明朝" panose="02020609040205080304" pitchFamily="17" charset="-128"/>
                <a:ea typeface="ＭＳ 明朝" panose="02020609040205080304" pitchFamily="17" charset="-128"/>
              </a:rPr>
              <a:t>（エ）雇用保険の基本手当を受給する場合</a:t>
            </a:r>
            <a:endParaRPr lang="ja-JP" altLang="en-US" dirty="0">
              <a:latin typeface="ＭＳ 明朝" panose="02020609040205080304" pitchFamily="17" charset="-128"/>
              <a:ea typeface="ＭＳ 明朝" panose="02020609040205080304" pitchFamily="17" charset="-128"/>
            </a:endParaRPr>
          </a:p>
        </p:txBody>
      </p:sp>
      <p:sp>
        <p:nvSpPr>
          <p:cNvPr id="6" name="正方形/長方形 5"/>
          <p:cNvSpPr/>
          <p:nvPr/>
        </p:nvSpPr>
        <p:spPr>
          <a:xfrm>
            <a:off x="893884" y="5778696"/>
            <a:ext cx="10210932" cy="369332"/>
          </a:xfrm>
          <a:prstGeom prst="rect">
            <a:avLst/>
          </a:prstGeom>
        </p:spPr>
        <p:txBody>
          <a:bodyPr wrap="square">
            <a:spAutoFit/>
          </a:bodyPr>
          <a:lstStyle/>
          <a:p>
            <a:r>
              <a:rPr lang="ja-JP" altLang="ja-JP" dirty="0">
                <a:latin typeface="BatangChe"/>
                <a:ea typeface="ＭＳ 明朝" panose="02020609040205080304" pitchFamily="17" charset="-128"/>
                <a:cs typeface="Times New Roman" panose="02020603050405020304" pitchFamily="18" charset="0"/>
              </a:rPr>
              <a:t>☆　繰上げ後のメリット・デメリットを十分理解した上で，繰上げ請求の手続を行ってください。</a:t>
            </a:r>
            <a:endParaRPr lang="ja-JP" altLang="en-US" dirty="0"/>
          </a:p>
        </p:txBody>
      </p:sp>
      <p:pic>
        <p:nvPicPr>
          <p:cNvPr id="2" name="オーディオ 1">
            <a:hlinkClick r:id="" action="ppaction://media"/>
            <a:extLst>
              <a:ext uri="{FF2B5EF4-FFF2-40B4-BE49-F238E27FC236}">
                <a16:creationId xmlns:a16="http://schemas.microsoft.com/office/drawing/2014/main" xmlns="" id="{86A824DF-AFFE-4B20-BAE1-147CC1B581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02690207"/>
      </p:ext>
    </p:extLst>
  </p:cSld>
  <p:clrMapOvr>
    <a:masterClrMapping/>
  </p:clrMapOvr>
  <mc:AlternateContent xmlns:mc="http://schemas.openxmlformats.org/markup-compatibility/2006" xmlns:p14="http://schemas.microsoft.com/office/powerpoint/2010/main">
    <mc:Choice Requires="p14">
      <p:transition spd="slow" p14:dur="2000" advTm="42000"/>
    </mc:Choice>
    <mc:Fallback xmlns="">
      <p:transition spd="slow" advTm="4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964809" y="570369"/>
            <a:ext cx="1421394" cy="6790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15</a:t>
            </a:r>
            <a:r>
              <a:rPr kumimoji="1" lang="ja-JP" altLang="en-US" dirty="0"/>
              <a:t>頁</a:t>
            </a:r>
          </a:p>
        </p:txBody>
      </p:sp>
      <p:sp>
        <p:nvSpPr>
          <p:cNvPr id="4" name="正方形/長方形 3"/>
          <p:cNvSpPr/>
          <p:nvPr/>
        </p:nvSpPr>
        <p:spPr>
          <a:xfrm>
            <a:off x="615594" y="909874"/>
            <a:ext cx="4483920" cy="369332"/>
          </a:xfrm>
          <a:prstGeom prst="rect">
            <a:avLst/>
          </a:prstGeom>
        </p:spPr>
        <p:txBody>
          <a:bodyPr wrap="none">
            <a:spAutoFit/>
          </a:bodyPr>
          <a:lstStyle/>
          <a:p>
            <a:r>
              <a:rPr lang="ja-JP" altLang="ja-JP" b="1" dirty="0">
                <a:latin typeface="BatangChe"/>
                <a:ea typeface="ＭＳ 明朝" panose="02020609040205080304" pitchFamily="17" charset="-128"/>
                <a:cs typeface="Times New Roman" panose="02020603050405020304" pitchFamily="18" charset="0"/>
              </a:rPr>
              <a:t>◇</a:t>
            </a:r>
            <a:r>
              <a:rPr lang="ja-JP" altLang="ja-JP" dirty="0">
                <a:latin typeface="BatangChe"/>
                <a:ea typeface="ＭＳ 明朝" panose="02020609040205080304" pitchFamily="17" charset="-128"/>
                <a:cs typeface="Times New Roman" panose="02020603050405020304" pitchFamily="18" charset="0"/>
              </a:rPr>
              <a:t>　</a:t>
            </a:r>
            <a:r>
              <a:rPr lang="ja-JP" altLang="ja-JP" b="1" dirty="0">
                <a:latin typeface="BatangChe"/>
                <a:ea typeface="ＭＳ 明朝" panose="02020609040205080304" pitchFamily="17" charset="-128"/>
                <a:cs typeface="Times New Roman" panose="02020603050405020304" pitchFamily="18" charset="0"/>
              </a:rPr>
              <a:t>繰上げ請求を行った場合の「制約」</a:t>
            </a:r>
            <a:endParaRPr lang="ja-JP" altLang="en-US" dirty="0"/>
          </a:p>
        </p:txBody>
      </p:sp>
      <p:sp>
        <p:nvSpPr>
          <p:cNvPr id="5" name="正方形/長方形 4"/>
          <p:cNvSpPr/>
          <p:nvPr/>
        </p:nvSpPr>
        <p:spPr>
          <a:xfrm>
            <a:off x="615594" y="1538260"/>
            <a:ext cx="10392507" cy="3877985"/>
          </a:xfrm>
          <a:prstGeom prst="rect">
            <a:avLst/>
          </a:prstGeom>
        </p:spPr>
        <p:txBody>
          <a:bodyPr wrap="square">
            <a:spAutoFit/>
          </a:bodyPr>
          <a:lstStyle/>
          <a:p>
            <a:pPr lvl="0" algn="just">
              <a:lnSpc>
                <a:spcPts val="1800"/>
              </a:lnSpc>
              <a:spcAft>
                <a:spcPts val="0"/>
              </a:spcAft>
              <a:tabLst>
                <a:tab pos="952500" algn="l"/>
              </a:tabLst>
            </a:pPr>
            <a:r>
              <a:rPr lang="ja-JP" altLang="en-US" kern="100" spc="-70" dirty="0">
                <a:latin typeface="ＭＳ 明朝" panose="02020609040205080304" pitchFamily="17" charset="-128"/>
                <a:ea typeface="ＭＳ 明朝" panose="02020609040205080304" pitchFamily="17" charset="-128"/>
                <a:cs typeface="Times New Roman" panose="02020603050405020304" pitchFamily="18" charset="0"/>
              </a:rPr>
              <a:t>①　</a:t>
            </a:r>
            <a:r>
              <a:rPr lang="ja-JP" altLang="ja-JP" kern="100" spc="-70" dirty="0">
                <a:latin typeface="BatangChe"/>
                <a:ea typeface="ＭＳ 明朝" panose="02020609040205080304" pitchFamily="17" charset="-128"/>
                <a:cs typeface="Times New Roman" panose="02020603050405020304" pitchFamily="18" charset="0"/>
              </a:rPr>
              <a:t>老齢厚生年金の減額は，一生涯続く。</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800"/>
              </a:lnSpc>
              <a:spcAft>
                <a:spcPts val="0"/>
              </a:spcAft>
              <a:tabLst>
                <a:tab pos="952500" algn="l"/>
              </a:tabLst>
            </a:pPr>
            <a:r>
              <a:rPr lang="ja-JP" altLang="en-US" kern="100" spc="-70" dirty="0">
                <a:latin typeface="BatangChe"/>
                <a:ea typeface="ＭＳ 明朝" panose="02020609040205080304" pitchFamily="17" charset="-128"/>
                <a:cs typeface="Times New Roman" panose="02020603050405020304" pitchFamily="18" charset="0"/>
              </a:rPr>
              <a:t>➁　</a:t>
            </a:r>
            <a:r>
              <a:rPr lang="ja-JP" altLang="ja-JP" kern="100" spc="-70" dirty="0">
                <a:latin typeface="BatangChe"/>
                <a:ea typeface="ＭＳ 明朝" panose="02020609040205080304" pitchFamily="17" charset="-128"/>
                <a:cs typeface="Times New Roman" panose="02020603050405020304" pitchFamily="18" charset="0"/>
              </a:rPr>
              <a:t>老齢基礎年金の減額は一生涯続く。（</a:t>
            </a:r>
            <a:r>
              <a:rPr lang="ja-JP" altLang="ja-JP" kern="100" spc="-70" dirty="0">
                <a:latin typeface="ＭＳ 明朝" panose="02020609040205080304" pitchFamily="17" charset="-128"/>
                <a:ea typeface="BatangChe"/>
                <a:cs typeface="Times New Roman" panose="02020603050405020304" pitchFamily="18" charset="0"/>
              </a:rPr>
              <a:t> </a:t>
            </a:r>
            <a:r>
              <a:rPr lang="en-US" altLang="ja-JP" kern="100" spc="-70" dirty="0">
                <a:latin typeface="ＭＳ 明朝" panose="02020609040205080304" pitchFamily="17" charset="-128"/>
                <a:ea typeface="BatangChe"/>
                <a:cs typeface="Times New Roman" panose="02020603050405020304" pitchFamily="18" charset="0"/>
              </a:rPr>
              <a:t>60</a:t>
            </a:r>
            <a:r>
              <a:rPr lang="ja-JP" altLang="ja-JP" kern="100" spc="-70" dirty="0">
                <a:latin typeface="BatangChe"/>
                <a:ea typeface="ＭＳ 明朝" panose="02020609040205080304" pitchFamily="17" charset="-128"/>
                <a:cs typeface="Times New Roman" panose="02020603050405020304" pitchFamily="18" charset="0"/>
              </a:rPr>
              <a:t>歳から受給した場合，損益分岐点となる年齢は，</a:t>
            </a:r>
            <a:r>
              <a:rPr lang="en-US" altLang="ja-JP" kern="100" spc="-70" dirty="0">
                <a:latin typeface="BatangChe"/>
                <a:ea typeface="ＭＳ 明朝" panose="02020609040205080304" pitchFamily="17" charset="-128"/>
                <a:cs typeface="Times New Roman" panose="02020603050405020304" pitchFamily="18" charset="0"/>
              </a:rPr>
              <a:t>80</a:t>
            </a:r>
            <a:r>
              <a:rPr lang="ja-JP" altLang="ja-JP" kern="100" spc="-70" dirty="0">
                <a:latin typeface="BatangChe"/>
                <a:ea typeface="ＭＳ 明朝" panose="02020609040205080304" pitchFamily="17" charset="-128"/>
                <a:cs typeface="Times New Roman" panose="02020603050405020304" pitchFamily="18" charset="0"/>
              </a:rPr>
              <a:t>歳頃）</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462280" algn="just">
              <a:lnSpc>
                <a:spcPts val="1800"/>
              </a:lnSpc>
              <a:spcAft>
                <a:spcPts val="0"/>
              </a:spcAft>
              <a:tabLst>
                <a:tab pos="952500" algn="l"/>
                <a:tab pos="5495925" algn="l"/>
              </a:tabLst>
            </a:pPr>
            <a:r>
              <a:rPr lang="ja-JP" altLang="ja-JP" kern="100" spc="-70" dirty="0">
                <a:latin typeface="BatangChe"/>
                <a:ea typeface="ＭＳ 明朝" panose="02020609040205080304" pitchFamily="17" charset="-128"/>
                <a:cs typeface="Times New Roman" panose="02020603050405020304" pitchFamily="18" charset="0"/>
              </a:rPr>
              <a:t>※「</a:t>
            </a:r>
            <a:r>
              <a:rPr lang="ja-JP" altLang="ja-JP" kern="100" spc="-70" dirty="0">
                <a:latin typeface="ＭＳ 明朝" panose="02020609040205080304" pitchFamily="17" charset="-128"/>
                <a:ea typeface="BatangChe"/>
                <a:cs typeface="Times New Roman" panose="02020603050405020304" pitchFamily="18" charset="0"/>
              </a:rPr>
              <a:t> </a:t>
            </a:r>
            <a:r>
              <a:rPr lang="ja-JP" altLang="ja-JP" kern="100" dirty="0">
                <a:latin typeface="BatangChe"/>
                <a:ea typeface="ＭＳ 明朝" panose="02020609040205080304" pitchFamily="17" charset="-128"/>
                <a:cs typeface="Times New Roman" panose="02020603050405020304" pitchFamily="18" charset="0"/>
              </a:rPr>
              <a:t>①</a:t>
            </a:r>
            <a:r>
              <a:rPr lang="ja-JP" altLang="ja-JP" kern="100" dirty="0">
                <a:latin typeface="ＭＳ 明朝" panose="02020609040205080304" pitchFamily="17" charset="-128"/>
                <a:ea typeface="BatangChe"/>
                <a:cs typeface="Times New Roman" panose="02020603050405020304" pitchFamily="18" charset="0"/>
              </a:rPr>
              <a:t> </a:t>
            </a:r>
            <a:r>
              <a:rPr lang="ja-JP" altLang="ja-JP" kern="100" dirty="0">
                <a:latin typeface="BatangChe"/>
                <a:ea typeface="ＭＳ 明朝" panose="02020609040205080304" pitchFamily="17" charset="-128"/>
                <a:cs typeface="Times New Roman" panose="02020603050405020304" pitchFamily="18" charset="0"/>
              </a:rPr>
              <a:t>及び</a:t>
            </a:r>
            <a:r>
              <a:rPr lang="ja-JP" altLang="ja-JP" kern="100" dirty="0">
                <a:latin typeface="ＭＳ 明朝" panose="02020609040205080304" pitchFamily="17" charset="-128"/>
                <a:ea typeface="BatangChe"/>
                <a:cs typeface="Times New Roman" panose="02020603050405020304" pitchFamily="18" charset="0"/>
              </a:rPr>
              <a:t> </a:t>
            </a:r>
            <a:r>
              <a:rPr lang="ja-JP" altLang="ja-JP" kern="100" dirty="0">
                <a:latin typeface="BatangChe"/>
                <a:ea typeface="ＭＳ 明朝" panose="02020609040205080304" pitchFamily="17" charset="-128"/>
                <a:cs typeface="Times New Roman" panose="02020603050405020304" pitchFamily="18" charset="0"/>
              </a:rPr>
              <a:t>②</a:t>
            </a:r>
            <a:r>
              <a:rPr lang="ja-JP" altLang="ja-JP" kern="100" spc="-70" dirty="0">
                <a:latin typeface="ＭＳ 明朝" panose="02020609040205080304" pitchFamily="17" charset="-128"/>
                <a:ea typeface="BatangChe"/>
                <a:cs typeface="Times New Roman" panose="02020603050405020304" pitchFamily="18" charset="0"/>
              </a:rPr>
              <a:t> </a:t>
            </a:r>
            <a:r>
              <a:rPr lang="ja-JP" altLang="ja-JP" kern="100" spc="-70" dirty="0">
                <a:latin typeface="BatangChe"/>
                <a:ea typeface="ＭＳ 明朝" panose="02020609040205080304" pitchFamily="17" charset="-128"/>
                <a:cs typeface="Times New Roman" panose="02020603050405020304" pitchFamily="18" charset="0"/>
              </a:rPr>
              <a:t>」の</a:t>
            </a:r>
            <a:r>
              <a:rPr lang="ja-JP" altLang="ja-JP" kern="100" spc="-50" dirty="0">
                <a:latin typeface="BatangChe"/>
                <a:ea typeface="ＭＳ 明朝" panose="02020609040205080304" pitchFamily="17" charset="-128"/>
                <a:cs typeface="Times New Roman" panose="02020603050405020304" pitchFamily="18" charset="0"/>
              </a:rPr>
              <a:t>減額された年金額</a:t>
            </a:r>
            <a:r>
              <a:rPr lang="ja-JP" altLang="ja-JP" kern="100" spc="-70" dirty="0">
                <a:latin typeface="BatangChe"/>
                <a:ea typeface="ＭＳ 明朝" panose="02020609040205080304" pitchFamily="17" charset="-128"/>
                <a:cs typeface="Times New Roman" panose="02020603050405020304" pitchFamily="18" charset="0"/>
              </a:rPr>
              <a:t>は，</a:t>
            </a:r>
            <a:r>
              <a:rPr lang="en-US" altLang="ja-JP" kern="100" spc="-70" dirty="0">
                <a:latin typeface="BatangChe"/>
                <a:ea typeface="ＭＳ 明朝" panose="02020609040205080304" pitchFamily="17" charset="-128"/>
                <a:cs typeface="Times New Roman" panose="02020603050405020304" pitchFamily="18" charset="0"/>
              </a:rPr>
              <a:t>65</a:t>
            </a:r>
            <a:r>
              <a:rPr lang="ja-JP" altLang="ja-JP" kern="100" spc="-70" dirty="0">
                <a:latin typeface="BatangChe"/>
                <a:ea typeface="ＭＳ 明朝" panose="02020609040205080304" pitchFamily="17" charset="-128"/>
                <a:cs typeface="Times New Roman" panose="02020603050405020304" pitchFamily="18" charset="0"/>
              </a:rPr>
              <a:t>歳になっても戻ることはない。このため，受け</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577850" algn="just">
              <a:lnSpc>
                <a:spcPts val="1800"/>
              </a:lnSpc>
              <a:spcAft>
                <a:spcPts val="0"/>
              </a:spcAft>
              <a:tabLst>
                <a:tab pos="952500" algn="l"/>
              </a:tabLst>
            </a:pPr>
            <a:r>
              <a:rPr lang="ja-JP" altLang="ja-JP" kern="100" spc="-70" dirty="0">
                <a:latin typeface="BatangChe"/>
                <a:ea typeface="ＭＳ 明朝" panose="02020609040205080304" pitchFamily="17" charset="-128"/>
                <a:cs typeface="Times New Roman" panose="02020603050405020304" pitchFamily="18" charset="0"/>
              </a:rPr>
              <a:t>取る期間の長短より，</a:t>
            </a:r>
            <a:r>
              <a:rPr lang="ja-JP" altLang="ja-JP" u="sng" kern="100" spc="-70" dirty="0">
                <a:latin typeface="BatangChe"/>
                <a:ea typeface="ＭＳ 明朝" panose="02020609040205080304" pitchFamily="17" charset="-128"/>
                <a:cs typeface="Times New Roman" panose="02020603050405020304" pitchFamily="18" charset="0"/>
              </a:rPr>
              <a:t>繰上げ請求しない場合よりも受け取る総額が減少する場合</a:t>
            </a:r>
            <a:r>
              <a:rPr lang="ja-JP" altLang="ja-JP" kern="100" spc="-70" dirty="0">
                <a:latin typeface="BatangChe"/>
                <a:ea typeface="ＭＳ 明朝" panose="02020609040205080304" pitchFamily="17" charset="-128"/>
                <a:cs typeface="Times New Roman" panose="02020603050405020304" pitchFamily="18" charset="0"/>
              </a:rPr>
              <a:t>もある。</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800"/>
              </a:lnSpc>
              <a:spcAft>
                <a:spcPts val="0"/>
              </a:spcAft>
              <a:tabLst>
                <a:tab pos="952500" algn="l"/>
              </a:tabLst>
            </a:pPr>
            <a:r>
              <a:rPr lang="ja-JP" altLang="en-US" kern="100" spc="-70" dirty="0">
                <a:latin typeface="BatangChe"/>
                <a:ea typeface="ＭＳ 明朝" panose="02020609040205080304" pitchFamily="17" charset="-128"/>
                <a:cs typeface="Times New Roman" panose="02020603050405020304" pitchFamily="18" charset="0"/>
              </a:rPr>
              <a:t>③　</a:t>
            </a:r>
            <a:r>
              <a:rPr lang="ja-JP" altLang="ja-JP" kern="100" spc="-70" dirty="0">
                <a:latin typeface="BatangChe"/>
                <a:ea typeface="ＭＳ 明朝" panose="02020609040205080304" pitchFamily="17" charset="-128"/>
                <a:cs typeface="Times New Roman" panose="02020603050405020304" pitchFamily="18" charset="0"/>
              </a:rPr>
              <a:t>繰上げ請求を行った後で，取り消すことができない。</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800"/>
              </a:lnSpc>
              <a:spcAft>
                <a:spcPts val="0"/>
              </a:spcAft>
              <a:tabLst>
                <a:tab pos="952500" algn="l"/>
              </a:tabLst>
            </a:pPr>
            <a:r>
              <a:rPr lang="ja-JP" altLang="en-US" kern="100" spc="-70" dirty="0">
                <a:latin typeface="BatangChe"/>
                <a:ea typeface="ＭＳ 明朝" panose="02020609040205080304" pitchFamily="17" charset="-128"/>
                <a:cs typeface="Times New Roman" panose="02020603050405020304" pitchFamily="18" charset="0"/>
              </a:rPr>
              <a:t>④　</a:t>
            </a:r>
            <a:r>
              <a:rPr lang="ja-JP" altLang="ja-JP" kern="100" spc="-70" dirty="0">
                <a:latin typeface="BatangChe"/>
                <a:ea typeface="ＭＳ 明朝" panose="02020609040205080304" pitchFamily="17" charset="-128"/>
                <a:cs typeface="Times New Roman" panose="02020603050405020304" pitchFamily="18" charset="0"/>
              </a:rPr>
              <a:t>繰上げ請求を行った後は，障害基礎（厚生）年金の請求等ができなくなる。</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231775" algn="just">
              <a:lnSpc>
                <a:spcPts val="1800"/>
              </a:lnSpc>
              <a:spcAft>
                <a:spcPts val="0"/>
              </a:spcAft>
              <a:tabLst>
                <a:tab pos="952500" algn="l"/>
              </a:tabLst>
            </a:pPr>
            <a:r>
              <a:rPr lang="ja-JP" altLang="ja-JP" kern="100" spc="-70" dirty="0">
                <a:latin typeface="BatangChe"/>
                <a:ea typeface="ＭＳ 明朝" panose="02020609040205080304" pitchFamily="17" charset="-128"/>
                <a:cs typeface="Times New Roman" panose="02020603050405020304" pitchFamily="18" charset="0"/>
              </a:rPr>
              <a:t>（ア）</a:t>
            </a:r>
            <a:r>
              <a:rPr lang="ja-JP" altLang="ja-JP" kern="100" spc="-70" dirty="0">
                <a:latin typeface="ＭＳ 明朝" panose="02020609040205080304" pitchFamily="17" charset="-128"/>
                <a:ea typeface="BatangChe"/>
                <a:cs typeface="Times New Roman" panose="02020603050405020304" pitchFamily="18" charset="0"/>
              </a:rPr>
              <a:t> </a:t>
            </a:r>
            <a:r>
              <a:rPr lang="ja-JP" altLang="ja-JP" kern="100" spc="-70" dirty="0">
                <a:latin typeface="BatangChe"/>
                <a:ea typeface="ＭＳ 明朝" panose="02020609040205080304" pitchFamily="17" charset="-128"/>
                <a:cs typeface="Times New Roman" panose="02020603050405020304" pitchFamily="18" charset="0"/>
              </a:rPr>
              <a:t>事後重症などによる障害基礎（厚生）年金の請求</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231775" algn="just">
              <a:lnSpc>
                <a:spcPts val="1800"/>
              </a:lnSpc>
              <a:spcAft>
                <a:spcPts val="0"/>
              </a:spcAft>
              <a:tabLst>
                <a:tab pos="952500" algn="l"/>
              </a:tabLst>
            </a:pPr>
            <a:r>
              <a:rPr lang="ja-JP" altLang="ja-JP" kern="100" spc="-70" dirty="0">
                <a:latin typeface="BatangChe"/>
                <a:ea typeface="ＭＳ 明朝" panose="02020609040205080304" pitchFamily="17" charset="-128"/>
                <a:cs typeface="Times New Roman" panose="02020603050405020304" pitchFamily="18" charset="0"/>
              </a:rPr>
              <a:t>（イ）</a:t>
            </a:r>
            <a:r>
              <a:rPr lang="ja-JP" altLang="ja-JP" kern="100" spc="-70" dirty="0">
                <a:latin typeface="ＭＳ 明朝" panose="02020609040205080304" pitchFamily="17" charset="-128"/>
                <a:ea typeface="BatangChe"/>
                <a:cs typeface="Times New Roman" panose="02020603050405020304" pitchFamily="18" charset="0"/>
              </a:rPr>
              <a:t> </a:t>
            </a:r>
            <a:r>
              <a:rPr lang="ja-JP" altLang="ja-JP" kern="100" spc="-70" dirty="0">
                <a:latin typeface="BatangChe"/>
                <a:ea typeface="ＭＳ 明朝" panose="02020609040205080304" pitchFamily="17" charset="-128"/>
                <a:cs typeface="Times New Roman" panose="02020603050405020304" pitchFamily="18" charset="0"/>
              </a:rPr>
              <a:t>繰上げ請求を行った後に初診日がある障害基礎年金の請求</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231140" algn="just">
              <a:lnSpc>
                <a:spcPts val="1800"/>
              </a:lnSpc>
              <a:spcAft>
                <a:spcPts val="0"/>
              </a:spcAft>
              <a:tabLst>
                <a:tab pos="952500" algn="l"/>
              </a:tabLst>
            </a:pPr>
            <a:r>
              <a:rPr lang="ja-JP" altLang="ja-JP" kern="100" spc="-70" dirty="0">
                <a:latin typeface="BatangChe"/>
                <a:ea typeface="ＭＳ 明朝" panose="02020609040205080304" pitchFamily="17" charset="-128"/>
                <a:cs typeface="Times New Roman" panose="02020603050405020304" pitchFamily="18" charset="0"/>
              </a:rPr>
              <a:t>（ウ）３級の障害共済（厚生）年金を受給している者の障害の程度が増進した場合の改定請求</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800"/>
              </a:lnSpc>
              <a:spcAft>
                <a:spcPts val="0"/>
              </a:spcAft>
              <a:tabLst>
                <a:tab pos="952500" algn="l"/>
              </a:tabLst>
            </a:pPr>
            <a:r>
              <a:rPr lang="ja-JP" altLang="en-US" kern="100" spc="-70" dirty="0">
                <a:latin typeface="BatangChe"/>
                <a:ea typeface="ＭＳ 明朝" panose="02020609040205080304" pitchFamily="17" charset="-128"/>
                <a:cs typeface="Times New Roman" panose="02020603050405020304" pitchFamily="18" charset="0"/>
              </a:rPr>
              <a:t>⑤　</a:t>
            </a:r>
            <a:r>
              <a:rPr lang="ja-JP" altLang="ja-JP" kern="100" spc="-70" dirty="0">
                <a:latin typeface="BatangChe"/>
                <a:ea typeface="ＭＳ 明朝" panose="02020609040205080304" pitchFamily="17" charset="-128"/>
                <a:cs typeface="Times New Roman" panose="02020603050405020304" pitchFamily="18" charset="0"/>
              </a:rPr>
              <a:t>繰上げ請求を行った後に国民年金の任意加入被保険者になることはできない。</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lvl="0" algn="just">
              <a:lnSpc>
                <a:spcPts val="1800"/>
              </a:lnSpc>
              <a:spcAft>
                <a:spcPts val="0"/>
              </a:spcAft>
              <a:tabLst>
                <a:tab pos="952500" algn="l"/>
                <a:tab pos="5499735" algn="l"/>
              </a:tabLst>
            </a:pPr>
            <a:r>
              <a:rPr lang="ja-JP" altLang="en-US" kern="100" spc="-70" dirty="0">
                <a:latin typeface="BatangChe"/>
                <a:ea typeface="ＭＳ 明朝" panose="02020609040205080304" pitchFamily="17" charset="-128"/>
                <a:cs typeface="Times New Roman" panose="02020603050405020304" pitchFamily="18" charset="0"/>
              </a:rPr>
              <a:t>⑥　</a:t>
            </a:r>
            <a:r>
              <a:rPr lang="ja-JP" altLang="ja-JP" kern="100" spc="-70" dirty="0">
                <a:latin typeface="BatangChe"/>
                <a:ea typeface="ＭＳ 明朝" panose="02020609040205080304" pitchFamily="17" charset="-128"/>
                <a:cs typeface="Times New Roman" panose="02020603050405020304" pitchFamily="18" charset="0"/>
              </a:rPr>
              <a:t>繰上げ請求を行った後に</a:t>
            </a:r>
            <a:r>
              <a:rPr lang="en-US" altLang="ja-JP" kern="100" spc="-70" dirty="0">
                <a:latin typeface="BatangChe"/>
                <a:ea typeface="ＭＳ 明朝" panose="02020609040205080304" pitchFamily="17" charset="-128"/>
                <a:cs typeface="Times New Roman" panose="02020603050405020304" pitchFamily="18" charset="0"/>
              </a:rPr>
              <a:t>,</a:t>
            </a:r>
            <a:r>
              <a:rPr lang="ja-JP" altLang="ja-JP" kern="100" spc="-90" dirty="0">
                <a:latin typeface="BatangChe"/>
                <a:ea typeface="ＭＳ 明朝" panose="02020609040205080304" pitchFamily="17" charset="-128"/>
                <a:cs typeface="Times New Roman" panose="02020603050405020304" pitchFamily="18" charset="0"/>
              </a:rPr>
              <a:t>以下に該当する場合は，</a:t>
            </a:r>
            <a:r>
              <a:rPr lang="ja-JP" altLang="ja-JP" u="wavy" kern="100" spc="-90" dirty="0">
                <a:latin typeface="BatangChe"/>
                <a:ea typeface="ＭＳ 明朝" panose="02020609040205080304" pitchFamily="17" charset="-128"/>
                <a:cs typeface="Times New Roman" panose="02020603050405020304" pitchFamily="18" charset="0"/>
              </a:rPr>
              <a:t>繰上げ支給の</a:t>
            </a:r>
            <a:r>
              <a:rPr lang="ja-JP" altLang="ja-JP" u="wavy" kern="100" spc="-60" dirty="0">
                <a:latin typeface="BatangChe"/>
                <a:ea typeface="ＭＳ 明朝" panose="02020609040205080304" pitchFamily="17" charset="-128"/>
                <a:cs typeface="Times New Roman" panose="02020603050405020304" pitchFamily="18" charset="0"/>
              </a:rPr>
              <a:t>老齢厚生年金の一部又は</a:t>
            </a:r>
            <a:r>
              <a:rPr lang="ja-JP" altLang="ja-JP" u="wavy" kern="100" dirty="0">
                <a:latin typeface="BatangChe"/>
                <a:ea typeface="ＭＳ 明朝" panose="02020609040205080304" pitchFamily="17" charset="-128"/>
                <a:cs typeface="Times New Roman" panose="02020603050405020304" pitchFamily="18" charset="0"/>
              </a:rPr>
              <a:t>，</a:t>
            </a:r>
            <a:r>
              <a:rPr lang="ja-JP" altLang="ja-JP" u="wavy" kern="100" spc="-60" dirty="0">
                <a:latin typeface="BatangChe"/>
                <a:ea typeface="ＭＳ 明朝" panose="02020609040205080304" pitchFamily="17" charset="-128"/>
                <a:cs typeface="Times New Roman" panose="02020603050405020304" pitchFamily="18" charset="0"/>
              </a:rPr>
              <a:t>全部が</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240" algn="just">
              <a:lnSpc>
                <a:spcPts val="1800"/>
              </a:lnSpc>
              <a:spcAft>
                <a:spcPts val="0"/>
              </a:spcAft>
              <a:tabLst>
                <a:tab pos="952500" algn="l"/>
              </a:tabLst>
            </a:pPr>
            <a:r>
              <a:rPr lang="en-US" altLang="ja-JP" kern="100" spc="-70" dirty="0">
                <a:latin typeface="BatangChe"/>
                <a:ea typeface="ＭＳ 明朝" panose="02020609040205080304" pitchFamily="17" charset="-128"/>
                <a:cs typeface="Times New Roman" panose="02020603050405020304" pitchFamily="18" charset="0"/>
              </a:rPr>
              <a:t>     </a:t>
            </a:r>
            <a:r>
              <a:rPr lang="ja-JP" altLang="ja-JP" u="wavy" kern="100" spc="-70" dirty="0">
                <a:latin typeface="BatangChe"/>
                <a:ea typeface="ＭＳ 明朝" panose="02020609040205080304" pitchFamily="17" charset="-128"/>
                <a:cs typeface="Times New Roman" panose="02020603050405020304" pitchFamily="18" charset="0"/>
              </a:rPr>
              <a:t>支給停止となる場合がある。</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231140" algn="just">
              <a:lnSpc>
                <a:spcPts val="1800"/>
              </a:lnSpc>
              <a:spcAft>
                <a:spcPts val="0"/>
              </a:spcAft>
              <a:tabLst>
                <a:tab pos="952500" algn="l"/>
              </a:tabLst>
            </a:pPr>
            <a:r>
              <a:rPr lang="ja-JP" altLang="ja-JP" kern="100" spc="-70" dirty="0">
                <a:latin typeface="BatangChe"/>
                <a:ea typeface="ＭＳ 明朝" panose="02020609040205080304" pitchFamily="17" charset="-128"/>
                <a:cs typeface="Times New Roman" panose="02020603050405020304" pitchFamily="18" charset="0"/>
              </a:rPr>
              <a:t>（ア）障害基礎（厚生）年金・遺族基礎（厚生）年金の受給権がある場合</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231140" algn="just">
              <a:lnSpc>
                <a:spcPts val="1800"/>
              </a:lnSpc>
              <a:spcAft>
                <a:spcPts val="0"/>
              </a:spcAft>
              <a:tabLst>
                <a:tab pos="952500" algn="l"/>
              </a:tabLst>
            </a:pPr>
            <a:r>
              <a:rPr lang="ja-JP" altLang="ja-JP" kern="100" spc="-70" dirty="0">
                <a:latin typeface="BatangChe"/>
                <a:ea typeface="ＭＳ 明朝" panose="02020609040205080304" pitchFamily="17" charset="-128"/>
                <a:cs typeface="Times New Roman" panose="02020603050405020304" pitchFamily="18" charset="0"/>
              </a:rPr>
              <a:t>（イ）厚生年金保険又は私立学校教職員共済制度に加入している場合（共済組合の短期組合員等）</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pc="-70" dirty="0">
                <a:latin typeface="BatangChe"/>
                <a:ea typeface="ＭＳ 明朝" panose="02020609040205080304" pitchFamily="17" charset="-128"/>
                <a:cs typeface="Times New Roman" panose="02020603050405020304" pitchFamily="18" charset="0"/>
              </a:rPr>
              <a:t>　</a:t>
            </a:r>
            <a:r>
              <a:rPr lang="ja-JP" altLang="ja-JP" spc="-70" dirty="0">
                <a:latin typeface="BatangChe"/>
                <a:ea typeface="ＭＳ 明朝" panose="02020609040205080304" pitchFamily="17" charset="-128"/>
                <a:cs typeface="Times New Roman" panose="02020603050405020304" pitchFamily="18" charset="0"/>
              </a:rPr>
              <a:t>（ウ）常勤の公務員として「再就職」し，共済</a:t>
            </a:r>
            <a:r>
              <a:rPr lang="ja-JP" altLang="ja-JP" spc="-70" dirty="0">
                <a:latin typeface="ＭＳ 明朝" panose="02020609040205080304" pitchFamily="17" charset="-128"/>
                <a:ea typeface="ＭＳ 明朝" panose="02020609040205080304" pitchFamily="17" charset="-128"/>
                <a:cs typeface="Times New Roman" panose="02020603050405020304" pitchFamily="18" charset="0"/>
              </a:rPr>
              <a:t>組</a:t>
            </a:r>
            <a:r>
              <a:rPr lang="ja-JP" altLang="ja-JP" dirty="0">
                <a:latin typeface="ＭＳ 明朝" panose="02020609040205080304" pitchFamily="17" charset="-128"/>
                <a:ea typeface="ＭＳ 明朝" panose="02020609040205080304" pitchFamily="17" charset="-128"/>
              </a:rPr>
              <a:t>合の一般組合員となった場合</a:t>
            </a:r>
          </a:p>
          <a:p>
            <a:r>
              <a:rPr lang="ja-JP" altLang="en-US" dirty="0">
                <a:latin typeface="ＭＳ 明朝" panose="02020609040205080304" pitchFamily="17" charset="-128"/>
                <a:ea typeface="ＭＳ 明朝" panose="02020609040205080304" pitchFamily="17" charset="-128"/>
              </a:rPr>
              <a:t>　</a:t>
            </a:r>
            <a:r>
              <a:rPr lang="ja-JP" altLang="ja-JP" dirty="0">
                <a:latin typeface="ＭＳ 明朝" panose="02020609040205080304" pitchFamily="17" charset="-128"/>
                <a:ea typeface="ＭＳ 明朝" panose="02020609040205080304" pitchFamily="17" charset="-128"/>
              </a:rPr>
              <a:t>（エ）雇用保険の基本手当を受給する場合</a:t>
            </a:r>
            <a:endParaRPr lang="ja-JP" altLang="en-US" dirty="0">
              <a:latin typeface="ＭＳ 明朝" panose="02020609040205080304" pitchFamily="17" charset="-128"/>
              <a:ea typeface="ＭＳ 明朝" panose="02020609040205080304" pitchFamily="17" charset="-128"/>
            </a:endParaRPr>
          </a:p>
        </p:txBody>
      </p:sp>
      <p:sp>
        <p:nvSpPr>
          <p:cNvPr id="6" name="正方形/長方形 5"/>
          <p:cNvSpPr/>
          <p:nvPr/>
        </p:nvSpPr>
        <p:spPr>
          <a:xfrm>
            <a:off x="893884" y="5778696"/>
            <a:ext cx="10210932" cy="369332"/>
          </a:xfrm>
          <a:prstGeom prst="rect">
            <a:avLst/>
          </a:prstGeom>
        </p:spPr>
        <p:txBody>
          <a:bodyPr wrap="square">
            <a:spAutoFit/>
          </a:bodyPr>
          <a:lstStyle/>
          <a:p>
            <a:r>
              <a:rPr lang="ja-JP" altLang="ja-JP" dirty="0">
                <a:latin typeface="BatangChe"/>
                <a:ea typeface="ＭＳ 明朝" panose="02020609040205080304" pitchFamily="17" charset="-128"/>
                <a:cs typeface="Times New Roman" panose="02020603050405020304" pitchFamily="18" charset="0"/>
              </a:rPr>
              <a:t>☆　繰上げ後のメリット・デメリットを十分理解した上で，繰上げ請求の手続を行ってください。</a:t>
            </a:r>
            <a:endParaRPr lang="ja-JP" altLang="en-US" dirty="0"/>
          </a:p>
        </p:txBody>
      </p:sp>
      <p:pic>
        <p:nvPicPr>
          <p:cNvPr id="8" name="オーディオ 7">
            <a:hlinkClick r:id="" action="ppaction://media"/>
            <a:extLst>
              <a:ext uri="{FF2B5EF4-FFF2-40B4-BE49-F238E27FC236}">
                <a16:creationId xmlns:a16="http://schemas.microsoft.com/office/drawing/2014/main" xmlns="" id="{4C8A13B8-76DD-4000-989E-C242D054A9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2541139"/>
      </p:ext>
    </p:extLst>
  </p:cSld>
  <p:clrMapOvr>
    <a:masterClrMapping/>
  </p:clrMapOvr>
  <mc:AlternateContent xmlns:mc="http://schemas.openxmlformats.org/markup-compatibility/2006" xmlns:p14="http://schemas.microsoft.com/office/powerpoint/2010/main">
    <mc:Choice Requires="p14">
      <p:transition spd="slow" p14:dur="2000" advTm="9748"/>
    </mc:Choice>
    <mc:Fallback xmlns="">
      <p:transition spd="slow" advTm="9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964809" y="570369"/>
            <a:ext cx="1421394" cy="6790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17</a:t>
            </a:r>
            <a:r>
              <a:rPr kumimoji="1" lang="ja-JP" altLang="en-US" dirty="0"/>
              <a:t>頁</a:t>
            </a:r>
          </a:p>
        </p:txBody>
      </p:sp>
      <p:sp>
        <p:nvSpPr>
          <p:cNvPr id="5" name="正方形/長方形 4"/>
          <p:cNvSpPr/>
          <p:nvPr/>
        </p:nvSpPr>
        <p:spPr>
          <a:xfrm>
            <a:off x="509954" y="1437412"/>
            <a:ext cx="10330962" cy="3170099"/>
          </a:xfrm>
          <a:prstGeom prst="rect">
            <a:avLst/>
          </a:prstGeom>
        </p:spPr>
        <p:txBody>
          <a:bodyPr wrap="square">
            <a:spAutoFit/>
          </a:bodyPr>
          <a:lstStyle/>
          <a:p>
            <a:pPr>
              <a:lnSpc>
                <a:spcPts val="2000"/>
              </a:lnSpc>
            </a:pPr>
            <a:r>
              <a:rPr lang="ja-JP" altLang="ja-JP" b="1" kern="100" dirty="0">
                <a:latin typeface="ＭＳ 明朝" panose="02020609040205080304" pitchFamily="17" charset="-128"/>
                <a:ea typeface="ＭＳ 明朝" panose="02020609040205080304" pitchFamily="17" charset="-128"/>
                <a:cs typeface="Times New Roman" panose="02020603050405020304" pitchFamily="18" charset="0"/>
              </a:rPr>
              <a:t>２　年金の</a:t>
            </a:r>
            <a:r>
              <a:rPr lang="ja-JP" altLang="ja-JP" b="1" u="sng"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繰下げ</a:t>
            </a:r>
            <a:endParaRPr lang="en-US"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a:lnSpc>
                <a:spcPts val="2000"/>
              </a:lnSpc>
            </a:pPr>
            <a:r>
              <a:rPr lang="ja-JP" altLang="en-US"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65</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歳から支給される「老齢厚生年金」及び「老齢基礎年金」は，</a:t>
            </a:r>
            <a:r>
              <a:rPr lang="en-US" altLang="ja-JP" b="1" u="sng" kern="100" dirty="0">
                <a:latin typeface="ＭＳ 明朝" panose="02020609040205080304" pitchFamily="17" charset="-128"/>
                <a:ea typeface="ＭＳ 明朝" panose="02020609040205080304" pitchFamily="17" charset="-128"/>
                <a:cs typeface="Times New Roman" panose="02020603050405020304" pitchFamily="18" charset="0"/>
              </a:rPr>
              <a:t>66</a:t>
            </a:r>
            <a:r>
              <a:rPr lang="ja-JP" altLang="ja-JP" b="1" u="sng" kern="100" dirty="0">
                <a:latin typeface="ＭＳ 明朝" panose="02020609040205080304" pitchFamily="17" charset="-128"/>
                <a:ea typeface="ＭＳ 明朝" panose="02020609040205080304" pitchFamily="17" charset="-128"/>
                <a:cs typeface="Times New Roman" panose="02020603050405020304" pitchFamily="18" charset="0"/>
              </a:rPr>
              <a:t>歳以降，希望する月から繰</a:t>
            </a:r>
            <a:endParaRPr lang="en-US" altLang="ja-JP" b="1" u="sng" kern="100" dirty="0">
              <a:latin typeface="ＭＳ 明朝" panose="02020609040205080304" pitchFamily="17" charset="-128"/>
              <a:ea typeface="ＭＳ 明朝" panose="02020609040205080304" pitchFamily="17" charset="-128"/>
              <a:cs typeface="Times New Roman" panose="02020603050405020304" pitchFamily="18" charset="0"/>
            </a:endParaRPr>
          </a:p>
          <a:p>
            <a:pPr>
              <a:lnSpc>
                <a:spcPts val="2000"/>
              </a:lnSpc>
            </a:pP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u="sng" kern="100" dirty="0">
                <a:latin typeface="ＭＳ 明朝" panose="02020609040205080304" pitchFamily="17" charset="-128"/>
                <a:ea typeface="ＭＳ 明朝" panose="02020609040205080304" pitchFamily="17" charset="-128"/>
                <a:cs typeface="Times New Roman" panose="02020603050405020304" pitchFamily="18" charset="0"/>
              </a:rPr>
              <a:t>下げて</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受給することができます（</a:t>
            </a:r>
            <a:r>
              <a:rPr lang="ja-JP" altLang="ja-JP" u="sng" kern="100" dirty="0">
                <a:latin typeface="ＭＳ 明朝" panose="02020609040205080304" pitchFamily="17" charset="-128"/>
                <a:ea typeface="ＭＳ 明朝" panose="02020609040205080304" pitchFamily="17" charset="-128"/>
                <a:cs typeface="Times New Roman" panose="02020603050405020304" pitchFamily="18" charset="0"/>
              </a:rPr>
              <a:t>１年と１日目以降に</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繰下げ請求可能）。</a:t>
            </a:r>
          </a:p>
          <a:p>
            <a:pPr marL="280035" algn="just">
              <a:lnSpc>
                <a:spcPts val="2000"/>
              </a:lnSpc>
              <a:spcAft>
                <a:spcPts val="0"/>
              </a:spcAft>
              <a:tabLst>
                <a:tab pos="952500" algn="l"/>
              </a:tabLst>
            </a:pP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繰下げ支給の年金の額は，「受給権発生日の属する月」から，「繰下げの申し出をした月の前月」までの月数（最大</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120</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月）に応じて，</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0.7</a:t>
            </a:r>
            <a:r>
              <a:rPr lang="ja-JP" altLang="ja-JP" b="1" kern="100" dirty="0">
                <a:latin typeface="ＭＳ 明朝" panose="02020609040205080304" pitchFamily="17" charset="-128"/>
                <a:ea typeface="ＭＳ 明朝" panose="02020609040205080304" pitchFamily="17" charset="-128"/>
                <a:cs typeface="Times New Roman" panose="02020603050405020304" pitchFamily="18" charset="0"/>
              </a:rPr>
              <a:t>％ずつ増額</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された年金受給することができます。</a:t>
            </a:r>
          </a:p>
          <a:p>
            <a:pPr indent="266700" algn="just">
              <a:lnSpc>
                <a:spcPts val="2000"/>
              </a:lnSpc>
              <a:spcAft>
                <a:spcPts val="0"/>
              </a:spcAft>
              <a:tabLst>
                <a:tab pos="952500" algn="l"/>
              </a:tabLst>
            </a:pP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 最大</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年間（</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0.7</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120</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月＝</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84</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％増）</a:t>
            </a:r>
          </a:p>
          <a:p>
            <a:pPr marL="273050" algn="just">
              <a:lnSpc>
                <a:spcPts val="2000"/>
              </a:lnSpc>
              <a:spcAft>
                <a:spcPts val="0"/>
              </a:spcAft>
              <a:tabLst>
                <a:tab pos="952500" algn="l"/>
              </a:tabLst>
            </a:pP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 年金の増額は，一生涯続く。（</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75</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歳から受給した場合，損益分岐点となる年齢は，</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86</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歳頃）</a:t>
            </a:r>
          </a:p>
          <a:p>
            <a:pPr marL="273050" algn="just">
              <a:lnSpc>
                <a:spcPts val="2000"/>
              </a:lnSpc>
              <a:spcAft>
                <a:spcPts val="0"/>
              </a:spcAft>
              <a:tabLst>
                <a:tab pos="952500" algn="l"/>
              </a:tabLst>
            </a:pP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 令和</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4</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年</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4</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月</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日の制度改正により，</a:t>
            </a:r>
            <a:r>
              <a:rPr lang="ja-JP" altLang="ja-JP" b="1" u="sng" kern="100" dirty="0">
                <a:latin typeface="ＭＳ 明朝" panose="02020609040205080304" pitchFamily="17" charset="-128"/>
                <a:ea typeface="ＭＳ 明朝" panose="02020609040205080304" pitchFamily="17" charset="-128"/>
                <a:cs typeface="Times New Roman" panose="02020603050405020304" pitchFamily="18" charset="0"/>
              </a:rPr>
              <a:t>受給開始時期の選択肢が拡大</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された。（</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70</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歳→</a:t>
            </a:r>
            <a:r>
              <a:rPr lang="en-US" altLang="ja-JP"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75</a:t>
            </a:r>
            <a:r>
              <a:rPr lang="ja-JP" altLang="ja-JP"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歳</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a:t>
            </a:r>
          </a:p>
          <a:p>
            <a:pPr indent="400050" algn="just">
              <a:lnSpc>
                <a:spcPts val="2000"/>
              </a:lnSpc>
              <a:spcAft>
                <a:spcPts val="0"/>
              </a:spcAft>
              <a:tabLst>
                <a:tab pos="952500" algn="l"/>
              </a:tabLst>
            </a:pP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u="sng" kern="100" dirty="0">
                <a:latin typeface="ＭＳ 明朝" panose="02020609040205080304" pitchFamily="17" charset="-128"/>
                <a:ea typeface="ＭＳ 明朝" panose="02020609040205080304" pitchFamily="17" charset="-128"/>
                <a:cs typeface="Times New Roman" panose="02020603050405020304" pitchFamily="18" charset="0"/>
              </a:rPr>
              <a:t>S27.4.2</a:t>
            </a:r>
            <a:r>
              <a:rPr lang="ja-JP" altLang="ja-JP" u="sng" kern="100" dirty="0">
                <a:latin typeface="ＭＳ 明朝" panose="02020609040205080304" pitchFamily="17" charset="-128"/>
                <a:ea typeface="ＭＳ 明朝" panose="02020609040205080304" pitchFamily="17" charset="-128"/>
                <a:cs typeface="Times New Roman" panose="02020603050405020304" pitchFamily="18" charset="0"/>
              </a:rPr>
              <a:t>以降生まれの者</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は，</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75</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歳まで繰下げ可能（</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R4.4.1</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現在</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70</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歳未満の者→</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75</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歳まで））</a:t>
            </a:r>
          </a:p>
          <a:p>
            <a:pPr marL="606425" indent="-466725" algn="just">
              <a:lnSpc>
                <a:spcPts val="2000"/>
              </a:lnSpc>
              <a:spcAft>
                <a:spcPts val="0"/>
              </a:spcAft>
              <a:tabLst>
                <a:tab pos="952500" algn="l"/>
              </a:tabLst>
            </a:pPr>
            <a:r>
              <a:rPr lang="ja-JP" altLang="en-US"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　繰下げ請求の申し出は，</a:t>
            </a:r>
            <a:r>
              <a:rPr lang="ja-JP" altLang="ja-JP" u="sng" kern="100" spc="30" dirty="0">
                <a:latin typeface="ＭＳ 明朝" panose="02020609040205080304" pitchFamily="17" charset="-128"/>
                <a:ea typeface="ＭＳ 明朝" panose="02020609040205080304" pitchFamily="17" charset="-128"/>
                <a:cs typeface="Times New Roman" panose="02020603050405020304" pitchFamily="18" charset="0"/>
              </a:rPr>
              <a:t>老</a:t>
            </a:r>
            <a:r>
              <a:rPr lang="ja-JP" altLang="ja-JP" u="sng" kern="100" spc="20" dirty="0">
                <a:latin typeface="ＭＳ 明朝" panose="02020609040205080304" pitchFamily="17" charset="-128"/>
                <a:ea typeface="ＭＳ 明朝" panose="02020609040205080304" pitchFamily="17" charset="-128"/>
                <a:cs typeface="Times New Roman" panose="02020603050405020304" pitchFamily="18" charset="0"/>
              </a:rPr>
              <a:t>齢厚生年金の受給権を取得した日から起算して「１年」</a:t>
            </a:r>
            <a:r>
              <a:rPr lang="ja-JP" altLang="ja-JP" u="sng" kern="100" dirty="0">
                <a:latin typeface="ＭＳ 明朝" panose="02020609040205080304" pitchFamily="17" charset="-128"/>
                <a:ea typeface="ＭＳ 明朝" panose="02020609040205080304" pitchFamily="17" charset="-128"/>
                <a:cs typeface="Times New Roman" panose="02020603050405020304" pitchFamily="18" charset="0"/>
              </a:rPr>
              <a:t>を経過</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606425" indent="-200025" algn="just">
              <a:lnSpc>
                <a:spcPts val="2000"/>
              </a:lnSpc>
              <a:spcAft>
                <a:spcPts val="0"/>
              </a:spcAft>
              <a:tabLst>
                <a:tab pos="952500" algn="l"/>
              </a:tabLst>
            </a:pPr>
            <a:r>
              <a:rPr lang="ja-JP" altLang="ja-JP" u="sng" kern="100" dirty="0">
                <a:latin typeface="ＭＳ 明朝" panose="02020609040205080304" pitchFamily="17" charset="-128"/>
                <a:ea typeface="ＭＳ 明朝" panose="02020609040205080304" pitchFamily="17" charset="-128"/>
                <a:cs typeface="Times New Roman" panose="02020603050405020304" pitchFamily="18" charset="0"/>
              </a:rPr>
              <a:t>した日より前</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に当該老齢厚生年金の請求をしていないことが条件となります。</a:t>
            </a:r>
          </a:p>
          <a:p>
            <a:pPr>
              <a:lnSpc>
                <a:spcPts val="2000"/>
              </a:lnSpc>
            </a:pPr>
            <a:r>
              <a:rPr lang="ja-JP" altLang="en-US"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dirty="0">
                <a:latin typeface="ＭＳ 明朝" panose="02020609040205080304" pitchFamily="17" charset="-128"/>
                <a:ea typeface="ＭＳ 明朝" panose="02020609040205080304" pitchFamily="17" charset="-128"/>
                <a:cs typeface="Times New Roman" panose="02020603050405020304" pitchFamily="18" charset="0"/>
              </a:rPr>
              <a:t>併せ</a:t>
            </a:r>
            <a:r>
              <a:rPr lang="ja-JP" altLang="ja-JP" spc="-120" dirty="0">
                <a:latin typeface="ＭＳ 明朝" panose="02020609040205080304" pitchFamily="17" charset="-128"/>
                <a:ea typeface="ＭＳ 明朝" panose="02020609040205080304" pitchFamily="17" charset="-128"/>
                <a:cs typeface="Times New Roman" panose="02020603050405020304" pitchFamily="18" charset="0"/>
              </a:rPr>
              <a:t>て，そ</a:t>
            </a:r>
            <a:r>
              <a:rPr lang="ja-JP" altLang="ja-JP" dirty="0">
                <a:latin typeface="ＭＳ 明朝" panose="02020609040205080304" pitchFamily="17" charset="-128"/>
                <a:ea typeface="ＭＳ 明朝" panose="02020609040205080304" pitchFamily="17" charset="-128"/>
                <a:cs typeface="Times New Roman" panose="02020603050405020304" pitchFamily="18" charset="0"/>
              </a:rPr>
              <a:t>の間に障害年金及び遺族年金等の受給権者になっていないことが条件となる。</a:t>
            </a:r>
            <a:endParaRPr lang="ja-JP" altLang="en-US" dirty="0">
              <a:latin typeface="ＭＳ 明朝" panose="02020609040205080304" pitchFamily="17" charset="-128"/>
              <a:ea typeface="ＭＳ 明朝" panose="02020609040205080304" pitchFamily="17" charset="-128"/>
            </a:endParaRPr>
          </a:p>
        </p:txBody>
      </p:sp>
      <p:pic>
        <p:nvPicPr>
          <p:cNvPr id="4" name="オーディオ 3">
            <a:hlinkClick r:id="" action="ppaction://media"/>
            <a:extLst>
              <a:ext uri="{FF2B5EF4-FFF2-40B4-BE49-F238E27FC236}">
                <a16:creationId xmlns:a16="http://schemas.microsoft.com/office/drawing/2014/main" xmlns="" id="{52860106-0FFB-4769-9613-E8E5F83F61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69641917"/>
      </p:ext>
    </p:extLst>
  </p:cSld>
  <p:clrMapOvr>
    <a:masterClrMapping/>
  </p:clrMapOvr>
  <mc:AlternateContent xmlns:mc="http://schemas.openxmlformats.org/markup-compatibility/2006" xmlns:p14="http://schemas.microsoft.com/office/powerpoint/2010/main">
    <mc:Choice Requires="p14">
      <p:transition spd="slow" p14:dur="2000" advTm="41187"/>
    </mc:Choice>
    <mc:Fallback xmlns="">
      <p:transition spd="slow" advTm="411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9090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964809" y="570369"/>
            <a:ext cx="1421394" cy="6790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17</a:t>
            </a:r>
            <a:r>
              <a:rPr kumimoji="1" lang="ja-JP" altLang="en-US" dirty="0"/>
              <a:t>頁</a:t>
            </a:r>
          </a:p>
        </p:txBody>
      </p:sp>
      <p:sp>
        <p:nvSpPr>
          <p:cNvPr id="8" name="正方形/長方形 7"/>
          <p:cNvSpPr/>
          <p:nvPr/>
        </p:nvSpPr>
        <p:spPr>
          <a:xfrm>
            <a:off x="931984" y="1322308"/>
            <a:ext cx="9372600" cy="1938992"/>
          </a:xfrm>
          <a:prstGeom prst="rect">
            <a:avLst/>
          </a:prstGeom>
        </p:spPr>
        <p:txBody>
          <a:bodyPr wrap="square">
            <a:spAutoFit/>
          </a:bodyPr>
          <a:lstStyle/>
          <a:p>
            <a:pPr marL="350520" indent="-133350" algn="just">
              <a:lnSpc>
                <a:spcPts val="1800"/>
              </a:lnSpc>
              <a:spcAft>
                <a:spcPts val="0"/>
              </a:spcAft>
              <a:tabLst>
                <a:tab pos="810260" algn="l"/>
              </a:tabLst>
            </a:pPr>
            <a:r>
              <a:rPr lang="ja-JP" altLang="ja-JP" kern="100" dirty="0">
                <a:latin typeface="BatangChe"/>
                <a:ea typeface="ＭＳ 明朝" panose="02020609040205080304" pitchFamily="17" charset="-128"/>
                <a:cs typeface="Times New Roman" panose="02020603050405020304" pitchFamily="18" charset="0"/>
              </a:rPr>
              <a:t>●</a:t>
            </a:r>
            <a:r>
              <a:rPr lang="en-US" altLang="ja-JP" kern="100" dirty="0">
                <a:latin typeface="BatangChe"/>
                <a:ea typeface="ＭＳ 明朝" panose="02020609040205080304" pitchFamily="17" charset="-128"/>
                <a:cs typeface="Times New Roman" panose="02020603050405020304" pitchFamily="18" charset="0"/>
              </a:rPr>
              <a:t>  60</a:t>
            </a:r>
            <a:r>
              <a:rPr lang="ja-JP" altLang="ja-JP" kern="100" dirty="0">
                <a:latin typeface="BatangChe"/>
                <a:ea typeface="ＭＳ 明朝" panose="02020609040205080304" pitchFamily="17" charset="-128"/>
                <a:cs typeface="Times New Roman" panose="02020603050405020304" pitchFamily="18" charset="0"/>
              </a:rPr>
              <a:t>歳から</a:t>
            </a:r>
            <a:r>
              <a:rPr lang="en-US" altLang="ja-JP" kern="100" dirty="0">
                <a:latin typeface="BatangChe"/>
                <a:ea typeface="ＭＳ 明朝" panose="02020609040205080304" pitchFamily="17" charset="-128"/>
                <a:cs typeface="Times New Roman" panose="02020603050405020304" pitchFamily="18" charset="0"/>
              </a:rPr>
              <a:t>64</a:t>
            </a:r>
            <a:r>
              <a:rPr lang="ja-JP" altLang="ja-JP" kern="100" dirty="0">
                <a:latin typeface="BatangChe"/>
                <a:ea typeface="ＭＳ 明朝" panose="02020609040205080304" pitchFamily="17" charset="-128"/>
                <a:cs typeface="Times New Roman" panose="02020603050405020304" pitchFamily="18" charset="0"/>
              </a:rPr>
              <a:t>歳まで支給される</a:t>
            </a:r>
            <a:r>
              <a:rPr lang="ja-JP" altLang="ja-JP" b="1" kern="100" dirty="0">
                <a:latin typeface="BatangChe"/>
                <a:ea typeface="ＭＳ 明朝" panose="02020609040205080304" pitchFamily="17" charset="-128"/>
                <a:cs typeface="Times New Roman" panose="02020603050405020304" pitchFamily="18" charset="0"/>
              </a:rPr>
              <a:t>「</a:t>
            </a:r>
            <a:r>
              <a:rPr lang="ja-JP" altLang="ja-JP" b="1" kern="100" dirty="0">
                <a:solidFill>
                  <a:srgbClr val="FF0000"/>
                </a:solidFill>
                <a:latin typeface="BatangChe"/>
                <a:ea typeface="ＭＳ 明朝" panose="02020609040205080304" pitchFamily="17" charset="-128"/>
                <a:cs typeface="Times New Roman" panose="02020603050405020304" pitchFamily="18" charset="0"/>
              </a:rPr>
              <a:t>特別</a:t>
            </a:r>
            <a:r>
              <a:rPr lang="ja-JP" altLang="ja-JP" b="1" kern="100" dirty="0">
                <a:latin typeface="BatangChe"/>
                <a:ea typeface="ＭＳ 明朝" panose="02020609040205080304" pitchFamily="17" charset="-128"/>
                <a:cs typeface="Times New Roman" panose="02020603050405020304" pitchFamily="18" charset="0"/>
              </a:rPr>
              <a:t>支給の老齢厚生年金」を繰下げて受給することはできない。（増額することはできない）</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350520" indent="-133350" algn="just">
              <a:lnSpc>
                <a:spcPts val="1800"/>
              </a:lnSpc>
              <a:spcAft>
                <a:spcPts val="0"/>
              </a:spcAft>
              <a:tabLst>
                <a:tab pos="952500" algn="l"/>
              </a:tabLst>
            </a:pPr>
            <a:endParaRPr lang="en-US" altLang="ja-JP" kern="100" dirty="0">
              <a:latin typeface="BatangChe"/>
              <a:ea typeface="ＭＳ 明朝" panose="02020609040205080304" pitchFamily="17" charset="-128"/>
              <a:cs typeface="Times New Roman" panose="02020603050405020304" pitchFamily="18" charset="0"/>
            </a:endParaRPr>
          </a:p>
          <a:p>
            <a:pPr marL="350520" indent="-133350" algn="just">
              <a:lnSpc>
                <a:spcPts val="1800"/>
              </a:lnSpc>
              <a:spcAft>
                <a:spcPts val="0"/>
              </a:spcAft>
              <a:tabLst>
                <a:tab pos="952500" algn="l"/>
              </a:tabLst>
            </a:pPr>
            <a:r>
              <a:rPr lang="ja-JP" altLang="ja-JP" kern="100" dirty="0">
                <a:latin typeface="BatangChe"/>
                <a:ea typeface="ＭＳ 明朝" panose="02020609040205080304" pitchFamily="17" charset="-128"/>
                <a:cs typeface="Times New Roman" panose="02020603050405020304" pitchFamily="18" charset="0"/>
              </a:rPr>
              <a:t>●</a:t>
            </a:r>
            <a:r>
              <a:rPr lang="en-US" altLang="ja-JP" kern="100" dirty="0">
                <a:latin typeface="BatangChe"/>
                <a:ea typeface="ＭＳ 明朝" panose="02020609040205080304" pitchFamily="17" charset="-128"/>
                <a:cs typeface="Times New Roman" panose="02020603050405020304" pitchFamily="18" charset="0"/>
              </a:rPr>
              <a:t>  </a:t>
            </a:r>
            <a:r>
              <a:rPr lang="ja-JP" altLang="ja-JP" u="sng" kern="100" dirty="0">
                <a:latin typeface="BatangChe"/>
                <a:ea typeface="ＭＳ 明朝" panose="02020609040205080304" pitchFamily="17" charset="-128"/>
                <a:cs typeface="Times New Roman" panose="02020603050405020304" pitchFamily="18" charset="0"/>
              </a:rPr>
              <a:t>繰</a:t>
            </a:r>
            <a:r>
              <a:rPr lang="ja-JP" altLang="ja-JP" b="1" u="sng" kern="100" dirty="0">
                <a:solidFill>
                  <a:srgbClr val="FF0000"/>
                </a:solidFill>
                <a:latin typeface="BatangChe"/>
                <a:ea typeface="ＭＳ 明朝" panose="02020609040205080304" pitchFamily="17" charset="-128"/>
                <a:cs typeface="Times New Roman" panose="02020603050405020304" pitchFamily="18" charset="0"/>
              </a:rPr>
              <a:t>下</a:t>
            </a:r>
            <a:r>
              <a:rPr lang="ja-JP" altLang="ja-JP" u="sng" kern="100" dirty="0">
                <a:latin typeface="BatangChe"/>
                <a:ea typeface="ＭＳ 明朝" panose="02020609040205080304" pitchFamily="17" charset="-128"/>
                <a:cs typeface="Times New Roman" panose="02020603050405020304" pitchFamily="18" charset="0"/>
              </a:rPr>
              <a:t>げ</a:t>
            </a:r>
            <a:r>
              <a:rPr lang="ja-JP" altLang="ja-JP" kern="100" dirty="0">
                <a:latin typeface="BatangChe"/>
                <a:ea typeface="ＭＳ 明朝" panose="02020609040205080304" pitchFamily="17" charset="-128"/>
                <a:cs typeface="Times New Roman" panose="02020603050405020304" pitchFamily="18" charset="0"/>
              </a:rPr>
              <a:t>請求は，</a:t>
            </a:r>
            <a:r>
              <a:rPr lang="ja-JP" altLang="ja-JP" u="sng" kern="100" dirty="0">
                <a:latin typeface="BatangChe"/>
                <a:ea typeface="ＭＳ 明朝" panose="02020609040205080304" pitchFamily="17" charset="-128"/>
                <a:cs typeface="Times New Roman" panose="02020603050405020304" pitchFamily="18" charset="0"/>
              </a:rPr>
              <a:t>繰</a:t>
            </a:r>
            <a:r>
              <a:rPr lang="ja-JP" altLang="ja-JP" b="1" u="sng" kern="100" dirty="0">
                <a:solidFill>
                  <a:srgbClr val="FF0000"/>
                </a:solidFill>
                <a:latin typeface="BatangChe"/>
                <a:ea typeface="ＭＳ 明朝" panose="02020609040205080304" pitchFamily="17" charset="-128"/>
                <a:cs typeface="Times New Roman" panose="02020603050405020304" pitchFamily="18" charset="0"/>
              </a:rPr>
              <a:t>上</a:t>
            </a:r>
            <a:r>
              <a:rPr lang="ja-JP" altLang="ja-JP" u="sng" kern="100" dirty="0">
                <a:latin typeface="BatangChe"/>
                <a:ea typeface="ＭＳ 明朝" panose="02020609040205080304" pitchFamily="17" charset="-128"/>
                <a:cs typeface="Times New Roman" panose="02020603050405020304" pitchFamily="18" charset="0"/>
              </a:rPr>
              <a:t>げ</a:t>
            </a:r>
            <a:r>
              <a:rPr lang="ja-JP" altLang="ja-JP" kern="100" dirty="0">
                <a:latin typeface="BatangChe"/>
                <a:ea typeface="ＭＳ 明朝" panose="02020609040205080304" pitchFamily="17" charset="-128"/>
                <a:cs typeface="Times New Roman" panose="02020603050405020304" pitchFamily="18" charset="0"/>
              </a:rPr>
              <a:t>請求とは異なり，</a:t>
            </a:r>
            <a:r>
              <a:rPr lang="ja-JP" altLang="ja-JP" u="sng" kern="100" dirty="0">
                <a:latin typeface="BatangChe"/>
                <a:ea typeface="ＭＳ 明朝" panose="02020609040205080304" pitchFamily="17" charset="-128"/>
                <a:cs typeface="Times New Roman" panose="02020603050405020304" pitchFamily="18" charset="0"/>
              </a:rPr>
              <a:t>老齢</a:t>
            </a:r>
            <a:r>
              <a:rPr lang="ja-JP" altLang="ja-JP" b="1" u="sng" kern="100" dirty="0">
                <a:latin typeface="BatangChe"/>
                <a:ea typeface="ＭＳ 明朝" panose="02020609040205080304" pitchFamily="17" charset="-128"/>
                <a:cs typeface="Times New Roman" panose="02020603050405020304" pitchFamily="18" charset="0"/>
              </a:rPr>
              <a:t>厚生年金</a:t>
            </a:r>
            <a:r>
              <a:rPr lang="ja-JP" altLang="ja-JP" kern="100" dirty="0">
                <a:latin typeface="BatangChe"/>
                <a:ea typeface="ＭＳ 明朝" panose="02020609040205080304" pitchFamily="17" charset="-128"/>
                <a:cs typeface="Times New Roman" panose="02020603050405020304" pitchFamily="18" charset="0"/>
              </a:rPr>
              <a:t>と</a:t>
            </a:r>
            <a:r>
              <a:rPr lang="ja-JP" altLang="ja-JP" u="sng" kern="100" dirty="0">
                <a:latin typeface="BatangChe"/>
                <a:ea typeface="ＭＳ 明朝" panose="02020609040205080304" pitchFamily="17" charset="-128"/>
                <a:cs typeface="Times New Roman" panose="02020603050405020304" pitchFamily="18" charset="0"/>
              </a:rPr>
              <a:t>老齢</a:t>
            </a:r>
            <a:r>
              <a:rPr lang="ja-JP" altLang="ja-JP" b="1" u="sng" kern="100" dirty="0">
                <a:latin typeface="BatangChe"/>
                <a:ea typeface="ＭＳ 明朝" panose="02020609040205080304" pitchFamily="17" charset="-128"/>
                <a:cs typeface="Times New Roman" panose="02020603050405020304" pitchFamily="18" charset="0"/>
              </a:rPr>
              <a:t>基礎年金</a:t>
            </a:r>
            <a:r>
              <a:rPr lang="ja-JP" altLang="ja-JP" kern="100" dirty="0">
                <a:latin typeface="BatangChe"/>
                <a:ea typeface="ＭＳ 明朝" panose="02020609040205080304" pitchFamily="17" charset="-128"/>
                <a:cs typeface="Times New Roman" panose="02020603050405020304" pitchFamily="18" charset="0"/>
              </a:rPr>
              <a:t>の</a:t>
            </a:r>
            <a:r>
              <a:rPr lang="ja-JP" altLang="ja-JP" b="1" u="wavy" kern="100" dirty="0">
                <a:solidFill>
                  <a:srgbClr val="FF0000"/>
                </a:solidFill>
                <a:latin typeface="BatangChe"/>
                <a:ea typeface="ＭＳ 明朝" panose="02020609040205080304" pitchFamily="17" charset="-128"/>
                <a:cs typeface="Times New Roman" panose="02020603050405020304" pitchFamily="18" charset="0"/>
              </a:rPr>
              <a:t>どちらか一方を</a:t>
            </a:r>
            <a:r>
              <a:rPr lang="ja-JP" altLang="ja-JP" b="1" u="wavy" kern="100" dirty="0">
                <a:latin typeface="BatangChe"/>
                <a:ea typeface="ＭＳ 明朝" panose="02020609040205080304" pitchFamily="17" charset="-128"/>
                <a:cs typeface="Times New Roman" panose="02020603050405020304" pitchFamily="18" charset="0"/>
              </a:rPr>
              <a:t>繰下げて請求することができる。</a:t>
            </a:r>
            <a:r>
              <a:rPr lang="ja-JP" altLang="ja-JP" kern="100" dirty="0">
                <a:latin typeface="BatangChe"/>
                <a:ea typeface="ＭＳ 明朝" panose="02020609040205080304" pitchFamily="17" charset="-128"/>
                <a:cs typeface="Times New Roman" panose="02020603050405020304" pitchFamily="18" charset="0"/>
              </a:rPr>
              <a:t>（※両方同時に繰下げ請求をする必要はない）</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a:lnSpc>
                <a:spcPts val="1800"/>
              </a:lnSpc>
            </a:pPr>
            <a:r>
              <a:rPr lang="en-US" altLang="ja-JP" dirty="0">
                <a:latin typeface="BatangChe"/>
                <a:ea typeface="ＭＳ 明朝" panose="02020609040205080304" pitchFamily="17" charset="-128"/>
                <a:cs typeface="Times New Roman" panose="02020603050405020304" pitchFamily="18" charset="0"/>
              </a:rPr>
              <a:t>   </a:t>
            </a:r>
          </a:p>
          <a:p>
            <a:pPr>
              <a:lnSpc>
                <a:spcPts val="1800"/>
              </a:lnSpc>
            </a:pPr>
            <a:r>
              <a:rPr lang="en-US" altLang="ja-JP" dirty="0">
                <a:latin typeface="BatangChe"/>
                <a:ea typeface="ＭＳ 明朝" panose="02020609040205080304" pitchFamily="17" charset="-128"/>
                <a:cs typeface="Times New Roman" panose="02020603050405020304" pitchFamily="18" charset="0"/>
              </a:rPr>
              <a:t>   </a:t>
            </a:r>
            <a:r>
              <a:rPr lang="ja-JP" altLang="ja-JP" dirty="0">
                <a:latin typeface="BatangChe"/>
                <a:ea typeface="ＭＳ 明朝" panose="02020609040205080304" pitchFamily="17" charset="-128"/>
                <a:cs typeface="Times New Roman" panose="02020603050405020304" pitchFamily="18" charset="0"/>
              </a:rPr>
              <a:t>●　加給年金額は，繰下げしても増額の対象とならないため，繰下げ請求をせずに「加</a:t>
            </a:r>
            <a:endParaRPr lang="en-US" altLang="ja-JP" dirty="0">
              <a:latin typeface="BatangChe"/>
              <a:ea typeface="ＭＳ 明朝" panose="02020609040205080304" pitchFamily="17" charset="-128"/>
              <a:cs typeface="Times New Roman" panose="02020603050405020304" pitchFamily="18" charset="0"/>
            </a:endParaRPr>
          </a:p>
          <a:p>
            <a:pPr>
              <a:lnSpc>
                <a:spcPts val="1800"/>
              </a:lnSpc>
            </a:pPr>
            <a:r>
              <a:rPr lang="en-US" altLang="ja-JP" dirty="0">
                <a:latin typeface="BatangChe"/>
                <a:ea typeface="ＭＳ 明朝" panose="02020609040205080304" pitchFamily="17" charset="-128"/>
                <a:cs typeface="Times New Roman" panose="02020603050405020304" pitchFamily="18" charset="0"/>
              </a:rPr>
              <a:t>      </a:t>
            </a:r>
            <a:r>
              <a:rPr lang="ja-JP" altLang="ja-JP" dirty="0">
                <a:latin typeface="BatangChe"/>
                <a:ea typeface="ＭＳ 明朝" panose="02020609040205080304" pitchFamily="17" charset="-128"/>
                <a:cs typeface="Times New Roman" panose="02020603050405020304" pitchFamily="18" charset="0"/>
              </a:rPr>
              <a:t>給年金額」を受給した方が有利な場合もある。</a:t>
            </a:r>
            <a:r>
              <a:rPr lang="ja-JP" altLang="ja-JP" b="1" dirty="0">
                <a:solidFill>
                  <a:srgbClr val="FF0000"/>
                </a:solidFill>
                <a:latin typeface="BatangChe"/>
                <a:ea typeface="ＭＳ 明朝" panose="02020609040205080304" pitchFamily="17" charset="-128"/>
                <a:cs typeface="Times New Roman" panose="02020603050405020304" pitchFamily="18" charset="0"/>
              </a:rPr>
              <a:t>＜要注意＞</a:t>
            </a:r>
            <a:endParaRPr lang="ja-JP" altLang="en-US" dirty="0"/>
          </a:p>
        </p:txBody>
      </p:sp>
      <p:sp>
        <p:nvSpPr>
          <p:cNvPr id="9" name="正方形/長方形 8"/>
          <p:cNvSpPr/>
          <p:nvPr/>
        </p:nvSpPr>
        <p:spPr>
          <a:xfrm>
            <a:off x="1482970" y="4371927"/>
            <a:ext cx="8979876" cy="646331"/>
          </a:xfrm>
          <a:prstGeom prst="rect">
            <a:avLst/>
          </a:prstGeom>
        </p:spPr>
        <p:txBody>
          <a:bodyPr wrap="square">
            <a:spAutoFit/>
          </a:bodyPr>
          <a:lstStyle/>
          <a:p>
            <a:r>
              <a:rPr lang="ja-JP" altLang="ja-JP" dirty="0">
                <a:latin typeface="ＭＳ 明朝" panose="02020609040205080304" pitchFamily="17" charset="-128"/>
                <a:ea typeface="ＭＳ 明朝" panose="02020609040205080304" pitchFamily="17" charset="-128"/>
                <a:cs typeface="Times New Roman" panose="02020603050405020304" pitchFamily="18" charset="0"/>
              </a:rPr>
              <a:t>★　年金の繰上げ請求及び繰下げ請求をする際は，メリット，デメリットを</a:t>
            </a:r>
            <a:r>
              <a:rPr lang="ja-JP" altLang="ja-JP" dirty="0">
                <a:latin typeface="ＭＳ 明朝" panose="02020609040205080304" pitchFamily="17" charset="-128"/>
                <a:ea typeface="ＭＳ 明朝" panose="02020609040205080304" pitchFamily="17" charset="-128"/>
              </a:rPr>
              <a:t>十分理解</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  </a:t>
            </a:r>
            <a:r>
              <a:rPr lang="ja-JP" altLang="ja-JP" dirty="0">
                <a:latin typeface="ＭＳ 明朝" panose="02020609040205080304" pitchFamily="17" charset="-128"/>
                <a:ea typeface="ＭＳ 明朝" panose="02020609040205080304" pitchFamily="17" charset="-128"/>
              </a:rPr>
              <a:t>したうえで手続を行ってください。</a:t>
            </a:r>
            <a:endParaRPr lang="ja-JP" altLang="en-US" dirty="0">
              <a:latin typeface="ＭＳ 明朝" panose="02020609040205080304" pitchFamily="17" charset="-128"/>
              <a:ea typeface="ＭＳ 明朝" panose="02020609040205080304" pitchFamily="17" charset="-128"/>
            </a:endParaRPr>
          </a:p>
        </p:txBody>
      </p:sp>
      <p:pic>
        <p:nvPicPr>
          <p:cNvPr id="2" name="オーディオ 1">
            <a:hlinkClick r:id="" action="ppaction://media"/>
            <a:extLst>
              <a:ext uri="{FF2B5EF4-FFF2-40B4-BE49-F238E27FC236}">
                <a16:creationId xmlns:a16="http://schemas.microsoft.com/office/drawing/2014/main" xmlns="" id="{8248239D-64D5-4B13-ADC5-BFDA3DAB0F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12055569"/>
      </p:ext>
    </p:extLst>
  </p:cSld>
  <p:clrMapOvr>
    <a:masterClrMapping/>
  </p:clrMapOvr>
  <mc:AlternateContent xmlns:mc="http://schemas.openxmlformats.org/markup-compatibility/2006" xmlns:p14="http://schemas.microsoft.com/office/powerpoint/2010/main">
    <mc:Choice Requires="p14">
      <p:transition spd="slow" p14:dur="2000" advTm="24331"/>
    </mc:Choice>
    <mc:Fallback xmlns="">
      <p:transition spd="slow" advTm="243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964809" y="570369"/>
            <a:ext cx="1421394" cy="6790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18</a:t>
            </a:r>
            <a:r>
              <a:rPr kumimoji="1" lang="ja-JP" altLang="en-US" dirty="0"/>
              <a:t>頁</a:t>
            </a:r>
          </a:p>
        </p:txBody>
      </p:sp>
      <p:sp>
        <p:nvSpPr>
          <p:cNvPr id="4" name="正方形/長方形 3"/>
          <p:cNvSpPr/>
          <p:nvPr/>
        </p:nvSpPr>
        <p:spPr>
          <a:xfrm>
            <a:off x="3415542" y="909874"/>
            <a:ext cx="4833374" cy="369332"/>
          </a:xfrm>
          <a:prstGeom prst="rect">
            <a:avLst/>
          </a:prstGeom>
        </p:spPr>
        <p:txBody>
          <a:bodyPr wrap="none">
            <a:spAutoFit/>
          </a:bodyPr>
          <a:lstStyle/>
          <a:p>
            <a:r>
              <a:rPr lang="ja-JP" altLang="ja-JP" b="1" dirty="0">
                <a:ea typeface="ＭＳ ゴシック" panose="020B0609070205080204" pitchFamily="49" charset="-128"/>
                <a:cs typeface="Times New Roman" panose="02020603050405020304" pitchFamily="18" charset="0"/>
              </a:rPr>
              <a:t>老齢厚生年金と退職後の所得による支給制限</a:t>
            </a:r>
            <a:endParaRPr lang="ja-JP" altLang="en-US" dirty="0"/>
          </a:p>
        </p:txBody>
      </p:sp>
      <p:sp>
        <p:nvSpPr>
          <p:cNvPr id="5" name="正方形/長方形 4"/>
          <p:cNvSpPr/>
          <p:nvPr/>
        </p:nvSpPr>
        <p:spPr>
          <a:xfrm>
            <a:off x="1025768" y="1508855"/>
            <a:ext cx="9445870" cy="784830"/>
          </a:xfrm>
          <a:prstGeom prst="rect">
            <a:avLst/>
          </a:prstGeom>
        </p:spPr>
        <p:txBody>
          <a:bodyPr wrap="square">
            <a:spAutoFit/>
          </a:bodyPr>
          <a:lstStyle/>
          <a:p>
            <a:pPr algn="just">
              <a:lnSpc>
                <a:spcPts val="1800"/>
              </a:lnSpc>
              <a:spcAft>
                <a:spcPts val="0"/>
              </a:spcAft>
            </a:pP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「特別支給の老齢厚生年金」及び「老齢厚生年金」の受給権者が，再任用職員等として在職しているとき及び民間企業等に再就職して，厚生年金制度に加入しているときは，</a:t>
            </a:r>
            <a:r>
              <a:rPr lang="ja-JP" altLang="ja-JP" b="1" u="sng" kern="100" dirty="0">
                <a:latin typeface="ＭＳ 明朝" panose="02020609040205080304" pitchFamily="17" charset="-128"/>
                <a:ea typeface="ＭＳ 明朝" panose="02020609040205080304" pitchFamily="17" charset="-128"/>
                <a:cs typeface="Times New Roman" panose="02020603050405020304" pitchFamily="18" charset="0"/>
              </a:rPr>
              <a:t>年金額の全部</a:t>
            </a:r>
            <a:r>
              <a:rPr lang="ja-JP" altLang="ja-JP" u="sng" kern="100" dirty="0">
                <a:latin typeface="ＭＳ 明朝" panose="02020609040205080304" pitchFamily="17" charset="-128"/>
                <a:ea typeface="ＭＳ 明朝" panose="02020609040205080304" pitchFamily="17" charset="-128"/>
                <a:cs typeface="Times New Roman" panose="02020603050405020304" pitchFamily="18" charset="0"/>
              </a:rPr>
              <a:t>又は</a:t>
            </a:r>
            <a:r>
              <a:rPr lang="ja-JP" altLang="ja-JP" b="1" u="sng" kern="100" dirty="0">
                <a:latin typeface="ＭＳ 明朝" panose="02020609040205080304" pitchFamily="17" charset="-128"/>
                <a:ea typeface="ＭＳ 明朝" panose="02020609040205080304" pitchFamily="17" charset="-128"/>
                <a:cs typeface="Times New Roman" panose="02020603050405020304" pitchFamily="18" charset="0"/>
              </a:rPr>
              <a:t>一部</a:t>
            </a:r>
            <a:r>
              <a:rPr lang="ja-JP" altLang="ja-JP" dirty="0">
                <a:latin typeface="ＭＳ 明朝" panose="02020609040205080304" pitchFamily="17" charset="-128"/>
                <a:ea typeface="ＭＳ 明朝" panose="02020609040205080304" pitchFamily="17" charset="-128"/>
                <a:cs typeface="Times New Roman" panose="02020603050405020304" pitchFamily="18" charset="0"/>
              </a:rPr>
              <a:t>が支給停止になる場合があります。</a:t>
            </a:r>
            <a:endParaRPr lang="ja-JP" altLang="en-US" dirty="0">
              <a:latin typeface="ＭＳ 明朝" panose="02020609040205080304" pitchFamily="17" charset="-128"/>
              <a:ea typeface="ＭＳ 明朝" panose="02020609040205080304" pitchFamily="17" charset="-128"/>
            </a:endParaRPr>
          </a:p>
        </p:txBody>
      </p:sp>
      <p:sp>
        <p:nvSpPr>
          <p:cNvPr id="6" name="正方形/長方形 5"/>
          <p:cNvSpPr/>
          <p:nvPr/>
        </p:nvSpPr>
        <p:spPr>
          <a:xfrm>
            <a:off x="1106364" y="2458766"/>
            <a:ext cx="9365273" cy="1456809"/>
          </a:xfrm>
          <a:prstGeom prst="rect">
            <a:avLst/>
          </a:prstGeom>
        </p:spPr>
        <p:txBody>
          <a:bodyPr wrap="square">
            <a:spAutoFit/>
          </a:bodyPr>
          <a:lstStyle/>
          <a:p>
            <a:pPr>
              <a:lnSpc>
                <a:spcPts val="2000"/>
              </a:lnSpc>
            </a:pPr>
            <a:r>
              <a:rPr lang="ja-JP" altLang="ja-JP" b="1" kern="100" dirty="0">
                <a:latin typeface="ＭＳ 明朝" panose="02020609040205080304" pitchFamily="17" charset="-128"/>
                <a:ea typeface="ＭＳ 明朝" panose="02020609040205080304" pitchFamily="17" charset="-128"/>
                <a:cs typeface="Times New Roman" panose="02020603050405020304" pitchFamily="18" charset="0"/>
              </a:rPr>
              <a:t>１　再就職による年金の調整　</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　</a:t>
            </a:r>
          </a:p>
          <a:p>
            <a:pPr marL="180000"/>
            <a:r>
              <a:rPr lang="ja-JP" altLang="ja-JP"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dirty="0">
                <a:latin typeface="ＭＳ 明朝" panose="02020609040205080304" pitchFamily="17" charset="-128"/>
                <a:ea typeface="ＭＳ 明朝" panose="02020609040205080304" pitchFamily="17" charset="-128"/>
                <a:cs typeface="Times New Roman" panose="02020603050405020304" pitchFamily="18" charset="0"/>
              </a:rPr>
              <a:t>退職</a:t>
            </a:r>
            <a:r>
              <a:rPr lang="ja-JP" altLang="ja-JP" dirty="0">
                <a:latin typeface="ＭＳ 明朝" panose="02020609040205080304" pitchFamily="17" charset="-128"/>
                <a:ea typeface="ＭＳ 明朝" panose="02020609040205080304" pitchFamily="17" charset="-128"/>
                <a:cs typeface="Times New Roman" panose="02020603050405020304" pitchFamily="18" charset="0"/>
              </a:rPr>
              <a:t>後に再任用や民間企業等に再就職して，厚生年金保険に加入した場合は，その就職先から受ける給料と過去，直近，</a:t>
            </a:r>
            <a:r>
              <a:rPr lang="en-US" altLang="ja-JP" dirty="0">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dirty="0">
                <a:latin typeface="ＭＳ 明朝" panose="02020609040205080304" pitchFamily="17" charset="-128"/>
                <a:ea typeface="ＭＳ 明朝" panose="02020609040205080304" pitchFamily="17" charset="-128"/>
                <a:cs typeface="Times New Roman" panose="02020603050405020304" pitchFamily="18" charset="0"/>
              </a:rPr>
              <a:t>年間の賞与を基準として定められる</a:t>
            </a:r>
            <a:r>
              <a:rPr lang="ja-JP" altLang="ja-JP" b="1" u="sng" dirty="0">
                <a:latin typeface="ＭＳ 明朝" panose="02020609040205080304" pitchFamily="17" charset="-128"/>
                <a:ea typeface="ＭＳ 明朝" panose="02020609040205080304" pitchFamily="17" charset="-128"/>
                <a:cs typeface="Times New Roman" panose="02020603050405020304" pitchFamily="18" charset="0"/>
              </a:rPr>
              <a:t>総報酬月額相当額と老齢厚生年金の基本月額の合計額が一定の額を超えるとき</a:t>
            </a:r>
            <a:r>
              <a:rPr lang="ja-JP" altLang="ja-JP" dirty="0">
                <a:latin typeface="ＭＳ 明朝" panose="02020609040205080304" pitchFamily="17" charset="-128"/>
                <a:ea typeface="ＭＳ 明朝" panose="02020609040205080304" pitchFamily="17" charset="-128"/>
                <a:cs typeface="Times New Roman" panose="02020603050405020304" pitchFamily="18" charset="0"/>
              </a:rPr>
              <a:t>は，老齢厚生年金（特別支給の老齢厚生年金を含む。）の全部又は一部が支給停止されます。</a:t>
            </a:r>
            <a:endParaRPr lang="ja-JP" altLang="en-US" dirty="0">
              <a:latin typeface="ＭＳ 明朝" panose="02020609040205080304" pitchFamily="17" charset="-128"/>
              <a:ea typeface="ＭＳ 明朝" panose="02020609040205080304" pitchFamily="17" charset="-128"/>
            </a:endParaRPr>
          </a:p>
        </p:txBody>
      </p:sp>
      <p:pic>
        <p:nvPicPr>
          <p:cNvPr id="10" name="オーディオ 9">
            <a:hlinkClick r:id="" action="ppaction://media"/>
            <a:extLst>
              <a:ext uri="{FF2B5EF4-FFF2-40B4-BE49-F238E27FC236}">
                <a16:creationId xmlns:a16="http://schemas.microsoft.com/office/drawing/2014/main" xmlns="" id="{6EF4A9D5-AD35-44B2-B754-EB063DE16D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9596085"/>
      </p:ext>
    </p:extLst>
  </p:cSld>
  <p:clrMapOvr>
    <a:masterClrMapping/>
  </p:clrMapOvr>
  <mc:AlternateContent xmlns:mc="http://schemas.openxmlformats.org/markup-compatibility/2006" xmlns:p14="http://schemas.microsoft.com/office/powerpoint/2010/main">
    <mc:Choice Requires="p14">
      <p:transition spd="slow" p14:dur="2000" advTm="57256"/>
    </mc:Choice>
    <mc:Fallback xmlns="">
      <p:transition spd="slow" advTm="57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251831" y="570369"/>
            <a:ext cx="1134372" cy="6790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18</a:t>
            </a:r>
            <a:r>
              <a:rPr kumimoji="1" lang="ja-JP" altLang="en-US" dirty="0"/>
              <a:t>頁</a:t>
            </a:r>
          </a:p>
        </p:txBody>
      </p:sp>
      <p:sp>
        <p:nvSpPr>
          <p:cNvPr id="4" name="正方形/長方形 3"/>
          <p:cNvSpPr/>
          <p:nvPr/>
        </p:nvSpPr>
        <p:spPr>
          <a:xfrm>
            <a:off x="1162048" y="570369"/>
            <a:ext cx="8975483" cy="584775"/>
          </a:xfrm>
          <a:prstGeom prst="rect">
            <a:avLst/>
          </a:prstGeom>
        </p:spPr>
        <p:txBody>
          <a:bodyPr wrap="square">
            <a:spAutoFit/>
          </a:bodyPr>
          <a:lstStyle/>
          <a:p>
            <a:r>
              <a:rPr lang="ja-JP" altLang="ja-JP" sz="1600" b="1" dirty="0">
                <a:solidFill>
                  <a:srgbClr val="FF0000"/>
                </a:solidFill>
                <a:ea typeface="ＭＳ 明朝" panose="02020609040205080304" pitchFamily="17" charset="-128"/>
                <a:cs typeface="Times New Roman" panose="02020603050405020304" pitchFamily="18" charset="0"/>
              </a:rPr>
              <a:t>※</a:t>
            </a:r>
            <a:r>
              <a:rPr lang="ja-JP" altLang="ja-JP" sz="1600" dirty="0">
                <a:ea typeface="ＭＳ 明朝" panose="02020609040205080304" pitchFamily="17" charset="-128"/>
                <a:cs typeface="Times New Roman" panose="02020603050405020304" pitchFamily="18" charset="0"/>
              </a:rPr>
              <a:t>　制度改正に伴い，短時間労働者の厚生年金保険への適用範囲が拡大されたため，週</a:t>
            </a:r>
            <a:r>
              <a:rPr lang="en-US" altLang="ja-JP" sz="1600" dirty="0">
                <a:ea typeface="ＭＳ 明朝" panose="02020609040205080304" pitchFamily="17" charset="-128"/>
                <a:cs typeface="Times New Roman" panose="02020603050405020304" pitchFamily="18" charset="0"/>
              </a:rPr>
              <a:t>20</a:t>
            </a:r>
            <a:r>
              <a:rPr lang="ja-JP" altLang="ja-JP" sz="1600" dirty="0">
                <a:ea typeface="ＭＳ 明朝" panose="02020609040205080304" pitchFamily="17" charset="-128"/>
                <a:cs typeface="Times New Roman" panose="02020603050405020304" pitchFamily="18" charset="0"/>
              </a:rPr>
              <a:t>時間以</a:t>
            </a:r>
            <a:endParaRPr lang="en-US" altLang="ja-JP" sz="1600" dirty="0">
              <a:ea typeface="ＭＳ 明朝" panose="02020609040205080304" pitchFamily="17" charset="-128"/>
              <a:cs typeface="Times New Roman" panose="02020603050405020304" pitchFamily="18" charset="0"/>
            </a:endParaRPr>
          </a:p>
          <a:p>
            <a:r>
              <a:rPr lang="en-US" altLang="ja-JP" sz="1600" dirty="0">
                <a:ea typeface="ＭＳ 明朝" panose="02020609040205080304" pitchFamily="17" charset="-128"/>
                <a:cs typeface="Times New Roman" panose="02020603050405020304" pitchFamily="18" charset="0"/>
              </a:rPr>
              <a:t>   </a:t>
            </a:r>
            <a:r>
              <a:rPr lang="ja-JP" altLang="ja-JP" sz="1600" dirty="0">
                <a:ea typeface="ＭＳ 明朝" panose="02020609040205080304" pitchFamily="17" charset="-128"/>
                <a:cs typeface="Times New Roman" panose="02020603050405020304" pitchFamily="18" charset="0"/>
              </a:rPr>
              <a:t>上の労働時間の者においても</a:t>
            </a:r>
            <a:r>
              <a:rPr lang="ja-JP" altLang="ja-JP" sz="1600" u="heavy" dirty="0">
                <a:ea typeface="ＭＳ 明朝" panose="02020609040205080304" pitchFamily="17" charset="-128"/>
                <a:cs typeface="Times New Roman" panose="02020603050405020304" pitchFamily="18" charset="0"/>
              </a:rPr>
              <a:t>一定の要件を満たせば</a:t>
            </a:r>
            <a:r>
              <a:rPr lang="ja-JP" altLang="ja-JP" sz="1600" dirty="0">
                <a:ea typeface="ＭＳ 明朝" panose="02020609040205080304" pitchFamily="17" charset="-128"/>
                <a:cs typeface="Times New Roman" panose="02020603050405020304" pitchFamily="18" charset="0"/>
              </a:rPr>
              <a:t>厚生年金保険に加入（年金との調整あり）</a:t>
            </a:r>
            <a:endParaRPr lang="ja-JP" altLang="en-US" sz="1600" dirty="0"/>
          </a:p>
        </p:txBody>
      </p:sp>
      <p:pic>
        <p:nvPicPr>
          <p:cNvPr id="5" name="図 4"/>
          <p:cNvPicPr>
            <a:picLocks noChangeAspect="1"/>
          </p:cNvPicPr>
          <p:nvPr/>
        </p:nvPicPr>
        <p:blipFill>
          <a:blip r:embed="rId5"/>
          <a:stretch>
            <a:fillRect/>
          </a:stretch>
        </p:blipFill>
        <p:spPr>
          <a:xfrm>
            <a:off x="982754" y="1155144"/>
            <a:ext cx="7588801" cy="5140534"/>
          </a:xfrm>
          <a:prstGeom prst="rect">
            <a:avLst/>
          </a:prstGeom>
        </p:spPr>
      </p:pic>
      <p:sp>
        <p:nvSpPr>
          <p:cNvPr id="6" name="正方形/長方形 5"/>
          <p:cNvSpPr/>
          <p:nvPr/>
        </p:nvSpPr>
        <p:spPr>
          <a:xfrm>
            <a:off x="2136531" y="6161121"/>
            <a:ext cx="7684476" cy="523220"/>
          </a:xfrm>
          <a:prstGeom prst="rect">
            <a:avLst/>
          </a:prstGeom>
        </p:spPr>
        <p:txBody>
          <a:bodyPr wrap="square">
            <a:spAutoFit/>
          </a:bodyPr>
          <a:lstStyle/>
          <a:p>
            <a:r>
              <a:rPr lang="en-US" altLang="ja-JP" sz="14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400" kern="100" dirty="0">
                <a:latin typeface="ＭＳ 明朝" panose="02020609040205080304" pitchFamily="17" charset="-128"/>
                <a:ea typeface="ＭＳ 明朝" panose="02020609040205080304" pitchFamily="17" charset="-128"/>
                <a:cs typeface="Times New Roman" panose="02020603050405020304" pitchFamily="18" charset="0"/>
              </a:rPr>
              <a:t>この「フロー図」は，一般的な事例のため，再就職した際は，自身の</a:t>
            </a:r>
            <a:r>
              <a:rPr lang="ja-JP" altLang="ja-JP" sz="1400" b="1" kern="100" dirty="0">
                <a:latin typeface="ＭＳ 明朝" panose="02020609040205080304" pitchFamily="17" charset="-128"/>
                <a:ea typeface="ＭＳ 明朝" panose="02020609040205080304" pitchFamily="17" charset="-128"/>
                <a:cs typeface="Times New Roman" panose="02020603050405020304" pitchFamily="18" charset="0"/>
              </a:rPr>
              <a:t>健康保険</a:t>
            </a:r>
            <a:r>
              <a:rPr lang="ja-JP" altLang="ja-JP" sz="1400" kern="100" dirty="0">
                <a:latin typeface="ＭＳ 明朝" panose="02020609040205080304" pitchFamily="17" charset="-128"/>
                <a:ea typeface="ＭＳ 明朝" panose="02020609040205080304" pitchFamily="17" charset="-128"/>
                <a:cs typeface="Times New Roman" panose="02020603050405020304" pitchFamily="18" charset="0"/>
              </a:rPr>
              <a:t>及び</a:t>
            </a:r>
            <a:r>
              <a:rPr lang="ja-JP" altLang="ja-JP" sz="1400" b="1" kern="100" dirty="0">
                <a:latin typeface="ＭＳ 明朝" panose="02020609040205080304" pitchFamily="17" charset="-128"/>
                <a:ea typeface="ＭＳ 明朝" panose="02020609040205080304" pitchFamily="17" charset="-128"/>
                <a:cs typeface="Times New Roman" panose="02020603050405020304" pitchFamily="18" charset="0"/>
              </a:rPr>
              <a:t>厚生年金</a:t>
            </a:r>
            <a:endParaRPr lang="ja-JP" altLang="ja-JP" sz="1400" kern="1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ja-JP" sz="1400" b="1" dirty="0">
                <a:ea typeface="ＭＳ 明朝" panose="02020609040205080304" pitchFamily="17" charset="-128"/>
                <a:cs typeface="Times New Roman" panose="02020603050405020304" pitchFamily="18" charset="0"/>
              </a:rPr>
              <a:t>保険</a:t>
            </a:r>
            <a:r>
              <a:rPr lang="ja-JP" altLang="ja-JP" sz="1400" dirty="0">
                <a:ea typeface="ＭＳ 明朝" panose="02020609040205080304" pitchFamily="17" charset="-128"/>
                <a:cs typeface="Times New Roman" panose="02020603050405020304" pitchFamily="18" charset="0"/>
              </a:rPr>
              <a:t>制度の「種別」及び「加入の有無」等を必ず，</a:t>
            </a:r>
            <a:r>
              <a:rPr lang="ja-JP" altLang="ja-JP" sz="1400" u="wavy" dirty="0">
                <a:ea typeface="ＭＳ 明朝" panose="02020609040205080304" pitchFamily="17" charset="-128"/>
                <a:cs typeface="Times New Roman" panose="02020603050405020304" pitchFamily="18" charset="0"/>
              </a:rPr>
              <a:t>事業主に確認してください。</a:t>
            </a:r>
            <a:endParaRPr lang="ja-JP" altLang="en-US" sz="1400" dirty="0"/>
          </a:p>
        </p:txBody>
      </p:sp>
      <p:sp>
        <p:nvSpPr>
          <p:cNvPr id="7" name="正方形/長方形 6"/>
          <p:cNvSpPr/>
          <p:nvPr/>
        </p:nvSpPr>
        <p:spPr>
          <a:xfrm>
            <a:off x="8531535" y="4791467"/>
            <a:ext cx="1760316" cy="1246495"/>
          </a:xfrm>
          <a:prstGeom prst="rect">
            <a:avLst/>
          </a:prstGeom>
        </p:spPr>
        <p:txBody>
          <a:bodyPr wrap="square">
            <a:spAutoFit/>
          </a:bodyPr>
          <a:lstStyle/>
          <a:p>
            <a:pPr>
              <a:lnSpc>
                <a:spcPts val="1800"/>
              </a:lnSpc>
            </a:pPr>
            <a:r>
              <a:rPr lang="en-US" altLang="ja-JP" sz="1200" b="1" dirty="0">
                <a:solidFill>
                  <a:srgbClr val="FF0000"/>
                </a:solidFill>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1200" spc="-7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200" u="sng" spc="-70" dirty="0">
                <a:latin typeface="ＭＳ 明朝" panose="02020609040205080304" pitchFamily="17" charset="-128"/>
                <a:ea typeface="ＭＳ 明朝" panose="02020609040205080304" pitchFamily="17" charset="-128"/>
                <a:cs typeface="Times New Roman" panose="02020603050405020304" pitchFamily="18" charset="0"/>
              </a:rPr>
              <a:t>国民健康保険（任意継続組合員含む）の加入者で，</a:t>
            </a:r>
            <a:r>
              <a:rPr lang="en-US" altLang="ja-JP" sz="1200" u="sng" spc="-7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ja-JP" sz="1200" u="sng" spc="-70" dirty="0">
                <a:latin typeface="ＭＳ 明朝" panose="02020609040205080304" pitchFamily="17" charset="-128"/>
                <a:ea typeface="ＭＳ 明朝" panose="02020609040205080304" pitchFamily="17" charset="-128"/>
                <a:cs typeface="Times New Roman" panose="02020603050405020304" pitchFamily="18" charset="0"/>
              </a:rPr>
              <a:t>歳以上</a:t>
            </a:r>
            <a:r>
              <a:rPr lang="en-US" altLang="ja-JP" sz="1200" u="sng" spc="-70" dirty="0">
                <a:latin typeface="ＭＳ 明朝" panose="02020609040205080304" pitchFamily="17" charset="-128"/>
                <a:ea typeface="ＭＳ 明朝" panose="02020609040205080304" pitchFamily="17" charset="-128"/>
                <a:cs typeface="Times New Roman" panose="02020603050405020304" pitchFamily="18" charset="0"/>
              </a:rPr>
              <a:t>60</a:t>
            </a:r>
            <a:r>
              <a:rPr lang="ja-JP" altLang="ja-JP" sz="1200" u="sng" spc="-70" dirty="0">
                <a:latin typeface="ＭＳ 明朝" panose="02020609040205080304" pitchFamily="17" charset="-128"/>
                <a:ea typeface="ＭＳ 明朝" panose="02020609040205080304" pitchFamily="17" charset="-128"/>
                <a:cs typeface="Times New Roman" panose="02020603050405020304" pitchFamily="18" charset="0"/>
              </a:rPr>
              <a:t>歳未満の者は，国民年金制度に加入義務あり。</a:t>
            </a:r>
            <a:endParaRPr lang="ja-JP" altLang="en-US" sz="1200" dirty="0">
              <a:latin typeface="ＭＳ 明朝" panose="02020609040205080304" pitchFamily="17" charset="-128"/>
              <a:ea typeface="ＭＳ 明朝" panose="02020609040205080304" pitchFamily="17" charset="-128"/>
            </a:endParaRPr>
          </a:p>
        </p:txBody>
      </p:sp>
      <p:pic>
        <p:nvPicPr>
          <p:cNvPr id="9" name="オーディオ 8">
            <a:hlinkClick r:id="" action="ppaction://media"/>
            <a:extLst>
              <a:ext uri="{FF2B5EF4-FFF2-40B4-BE49-F238E27FC236}">
                <a16:creationId xmlns:a16="http://schemas.microsoft.com/office/drawing/2014/main" xmlns="" id="{AAC54890-D59F-43C6-B68F-2F1DEE3B590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05509619"/>
      </p:ext>
    </p:extLst>
  </p:cSld>
  <p:clrMapOvr>
    <a:masterClrMapping/>
  </p:clrMapOvr>
  <mc:AlternateContent xmlns:mc="http://schemas.openxmlformats.org/markup-compatibility/2006" xmlns:p14="http://schemas.microsoft.com/office/powerpoint/2010/main">
    <mc:Choice Requires="p14">
      <p:transition spd="slow" p14:dur="2000" advTm="74842"/>
    </mc:Choice>
    <mc:Fallback xmlns="">
      <p:transition spd="slow" advTm="748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964809" y="570369"/>
            <a:ext cx="1421394" cy="6790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19</a:t>
            </a:r>
            <a:r>
              <a:rPr kumimoji="1" lang="ja-JP" altLang="en-US" dirty="0"/>
              <a:t>頁</a:t>
            </a:r>
          </a:p>
        </p:txBody>
      </p:sp>
      <p:sp>
        <p:nvSpPr>
          <p:cNvPr id="4" name="正方形/長方形 3"/>
          <p:cNvSpPr/>
          <p:nvPr/>
        </p:nvSpPr>
        <p:spPr>
          <a:xfrm>
            <a:off x="615462" y="1114190"/>
            <a:ext cx="10541977" cy="2308324"/>
          </a:xfrm>
          <a:prstGeom prst="rect">
            <a:avLst/>
          </a:prstGeom>
        </p:spPr>
        <p:txBody>
          <a:bodyPr wrap="square">
            <a:spAutoFit/>
          </a:bodyPr>
          <a:lstStyle/>
          <a:p>
            <a:r>
              <a:rPr lang="ja-JP" altLang="ja-JP" b="1" kern="100" dirty="0">
                <a:latin typeface="ＭＳ 明朝" panose="02020609040205080304" pitchFamily="17" charset="-128"/>
                <a:ea typeface="ＭＳ 明朝" panose="02020609040205080304" pitchFamily="17" charset="-128"/>
                <a:cs typeface="Times New Roman" panose="02020603050405020304" pitchFamily="18" charset="0"/>
              </a:rPr>
              <a:t>２　在職中の老齢年金</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　</a:t>
            </a:r>
          </a:p>
          <a:p>
            <a:pPr marL="200025" indent="66675"/>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民間企業等に再就職して老齢厚生年金保険の被保険者が受け</a:t>
            </a:r>
            <a:r>
              <a:rPr lang="ja-JP" altLang="ja-JP" kern="100" spc="60" dirty="0">
                <a:latin typeface="ＭＳ 明朝" panose="02020609040205080304" pitchFamily="17" charset="-128"/>
                <a:ea typeface="ＭＳ 明朝" panose="02020609040205080304" pitchFamily="17" charset="-128"/>
                <a:cs typeface="Times New Roman" panose="02020603050405020304" pitchFamily="18" charset="0"/>
              </a:rPr>
              <a:t>る老齢厚生年</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は，年金額の一部又</a:t>
            </a:r>
          </a:p>
          <a:p>
            <a:pPr marL="133350"/>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は全部が支給停止される場合がある。</a:t>
            </a:r>
          </a:p>
          <a:p>
            <a:pPr marL="133350" indent="133350"/>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基本月額（年金）と総報酬月額相当額（賃金）に応じて下表のように調整される。 </a:t>
            </a:r>
          </a:p>
          <a:p>
            <a:r>
              <a:rPr lang="en-US" altLang="ja-JP" b="1" kern="100" spc="100" dirty="0">
                <a:latin typeface="ＭＳ 明朝" panose="02020609040205080304" pitchFamily="17" charset="-128"/>
                <a:ea typeface="ＭＳ 明朝" panose="02020609040205080304" pitchFamily="17" charset="-128"/>
                <a:cs typeface="Times New Roman" panose="02020603050405020304" pitchFamily="18" charset="0"/>
              </a:rPr>
              <a:t> </a:t>
            </a:r>
          </a:p>
          <a:p>
            <a:r>
              <a:rPr lang="en-US" altLang="ja-JP" b="1" kern="100" spc="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kern="100" spc="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kern="100" dirty="0">
                <a:latin typeface="ＭＳ 明朝" panose="02020609040205080304" pitchFamily="17" charset="-128"/>
                <a:ea typeface="ＭＳ 明朝" panose="02020609040205080304" pitchFamily="17" charset="-128"/>
                <a:cs typeface="Times New Roman" panose="02020603050405020304" pitchFamily="18" charset="0"/>
              </a:rPr>
              <a:t>基本月額と総報酬月額相当額</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17145"/>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u="sng" kern="100" dirty="0">
                <a:latin typeface="ＭＳ 明朝" panose="02020609040205080304" pitchFamily="17" charset="-128"/>
                <a:ea typeface="ＭＳ 明朝" panose="02020609040205080304" pitchFamily="17" charset="-128"/>
                <a:cs typeface="Times New Roman" panose="02020603050405020304" pitchFamily="18" charset="0"/>
              </a:rPr>
              <a:t>基本月額（年金）</a:t>
            </a:r>
            <a:r>
              <a:rPr lang="ja-JP" altLang="ja-JP" b="1" kern="100" dirty="0">
                <a:latin typeface="ＭＳ 明朝" panose="02020609040205080304" pitchFamily="17" charset="-128"/>
                <a:ea typeface="ＭＳ 明朝" panose="02020609040205080304" pitchFamily="17" charset="-128"/>
                <a:cs typeface="Times New Roman" panose="02020603050405020304" pitchFamily="18" charset="0"/>
              </a:rPr>
              <a:t>＝ 老齢厚生年金の年金額（経過的職域加算・加給年金額を除く）÷</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12</a:t>
            </a:r>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269875" indent="-261620"/>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u="sng" kern="0" dirty="0">
                <a:latin typeface="ＭＳ 明朝" panose="02020609040205080304" pitchFamily="17" charset="-128"/>
                <a:ea typeface="ＭＳ 明朝" panose="02020609040205080304" pitchFamily="17" charset="-128"/>
                <a:cs typeface="Times New Roman" panose="02020603050405020304" pitchFamily="18" charset="0"/>
              </a:rPr>
              <a:t>総報酬月額相当額（賃金）</a:t>
            </a:r>
            <a:r>
              <a:rPr lang="ja-JP" altLang="ja-JP"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u="wavy" kern="100" dirty="0">
                <a:latin typeface="ＭＳ 明朝" panose="02020609040205080304" pitchFamily="17" charset="-128"/>
                <a:ea typeface="ＭＳ 明朝" panose="02020609040205080304" pitchFamily="17" charset="-128"/>
                <a:cs typeface="Times New Roman" panose="02020603050405020304" pitchFamily="18" charset="0"/>
              </a:rPr>
              <a:t>その月</a:t>
            </a:r>
            <a:r>
              <a:rPr lang="ja-JP" altLang="ja-JP" b="1" kern="100" dirty="0">
                <a:latin typeface="ＭＳ 明朝" panose="02020609040205080304" pitchFamily="17" charset="-128"/>
                <a:ea typeface="ＭＳ 明朝" panose="02020609040205080304" pitchFamily="17" charset="-128"/>
                <a:cs typeface="Times New Roman" panose="02020603050405020304" pitchFamily="18" charset="0"/>
              </a:rPr>
              <a:t>の標準報酬月額＋</a:t>
            </a:r>
            <a:r>
              <a:rPr lang="ja-JP" altLang="ja-JP" b="1" u="wavy" kern="100" dirty="0">
                <a:latin typeface="ＭＳ 明朝" panose="02020609040205080304" pitchFamily="17" charset="-128"/>
                <a:ea typeface="ＭＳ 明朝" panose="02020609040205080304" pitchFamily="17" charset="-128"/>
                <a:cs typeface="Times New Roman" panose="02020603050405020304" pitchFamily="18" charset="0"/>
              </a:rPr>
              <a:t>その月以前</a:t>
            </a:r>
            <a:r>
              <a:rPr lang="ja-JP" altLang="ja-JP" b="1" kern="100" dirty="0">
                <a:latin typeface="ＭＳ 明朝" panose="02020609040205080304" pitchFamily="17" charset="-128"/>
                <a:ea typeface="ＭＳ 明朝" panose="02020609040205080304" pitchFamily="17" charset="-128"/>
                <a:cs typeface="Times New Roman" panose="02020603050405020304" pitchFamily="18" charset="0"/>
              </a:rPr>
              <a:t>の標準賞与の総額÷</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12</a:t>
            </a: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5" name="正方形/長方形 4"/>
          <p:cNvSpPr/>
          <p:nvPr/>
        </p:nvSpPr>
        <p:spPr>
          <a:xfrm>
            <a:off x="911951" y="3781669"/>
            <a:ext cx="6130204" cy="369332"/>
          </a:xfrm>
          <a:prstGeom prst="rect">
            <a:avLst/>
          </a:prstGeom>
        </p:spPr>
        <p:txBody>
          <a:bodyPr wrap="none">
            <a:spAutoFit/>
          </a:bodyPr>
          <a:lstStyle/>
          <a:p>
            <a:r>
              <a:rPr lang="ja-JP" altLang="ja-JP" b="1" dirty="0">
                <a:ea typeface="ＭＳ 明朝" panose="02020609040205080304" pitchFamily="17" charset="-128"/>
                <a:cs typeface="Times New Roman" panose="02020603050405020304" pitchFamily="18" charset="0"/>
              </a:rPr>
              <a:t>≪例≫</a:t>
            </a:r>
            <a:r>
              <a:rPr lang="ja-JP" altLang="ja-JP" u="wavy" dirty="0">
                <a:solidFill>
                  <a:srgbClr val="FF0000"/>
                </a:solidFill>
                <a:ea typeface="ＭＳ 明朝" panose="02020609040205080304" pitchFamily="17" charset="-128"/>
                <a:cs typeface="Times New Roman" panose="02020603050405020304" pitchFamily="18" charset="0"/>
              </a:rPr>
              <a:t> </a:t>
            </a:r>
            <a:r>
              <a:rPr lang="en-US" altLang="ja-JP" u="wavy" dirty="0">
                <a:solidFill>
                  <a:srgbClr val="FF0000"/>
                </a:solidFill>
                <a:ea typeface="ＭＳ 明朝" panose="02020609040205080304" pitchFamily="17" charset="-128"/>
                <a:cs typeface="Times New Roman" panose="02020603050405020304" pitchFamily="18" charset="0"/>
              </a:rPr>
              <a:t>4</a:t>
            </a:r>
            <a:r>
              <a:rPr lang="ja-JP" altLang="ja-JP" u="wavy" dirty="0">
                <a:solidFill>
                  <a:srgbClr val="FF0000"/>
                </a:solidFill>
                <a:ea typeface="ＭＳ 明朝" panose="02020609040205080304" pitchFamily="17" charset="-128"/>
                <a:cs typeface="Times New Roman" panose="02020603050405020304" pitchFamily="18" charset="0"/>
              </a:rPr>
              <a:t>月</a:t>
            </a:r>
            <a:r>
              <a:rPr lang="ja-JP" altLang="ja-JP" dirty="0">
                <a:ea typeface="ＭＳ 明朝" panose="02020609040205080304" pitchFamily="17" charset="-128"/>
                <a:cs typeface="Times New Roman" panose="02020603050405020304" pitchFamily="18" charset="0"/>
              </a:rPr>
              <a:t>の在職支給停止の基礎となる総報酬月額相当額</a:t>
            </a:r>
            <a:endParaRPr lang="ja-JP" altLang="en-US" dirty="0"/>
          </a:p>
        </p:txBody>
      </p:sp>
      <p:pic>
        <p:nvPicPr>
          <p:cNvPr id="2" name="図 1"/>
          <p:cNvPicPr>
            <a:picLocks noChangeAspect="1"/>
          </p:cNvPicPr>
          <p:nvPr/>
        </p:nvPicPr>
        <p:blipFill>
          <a:blip r:embed="rId5"/>
          <a:stretch>
            <a:fillRect/>
          </a:stretch>
        </p:blipFill>
        <p:spPr>
          <a:xfrm>
            <a:off x="1472540" y="4151001"/>
            <a:ext cx="6837826" cy="779467"/>
          </a:xfrm>
          <a:prstGeom prst="rect">
            <a:avLst/>
          </a:prstGeom>
        </p:spPr>
      </p:pic>
      <p:sp>
        <p:nvSpPr>
          <p:cNvPr id="6" name="正方形/長方形 5"/>
          <p:cNvSpPr/>
          <p:nvPr/>
        </p:nvSpPr>
        <p:spPr>
          <a:xfrm>
            <a:off x="1365739" y="4981847"/>
            <a:ext cx="9041422" cy="677108"/>
          </a:xfrm>
          <a:prstGeom prst="rect">
            <a:avLst/>
          </a:prstGeom>
        </p:spPr>
        <p:txBody>
          <a:bodyPr wrap="square">
            <a:spAutoFit/>
          </a:bodyPr>
          <a:lstStyle/>
          <a:p>
            <a:pPr marL="447040" indent="-464185">
              <a:lnSpc>
                <a:spcPts val="1200"/>
              </a:lnSpc>
            </a:pPr>
            <a:r>
              <a:rPr lang="ja-JP" altLang="ja-JP" sz="14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400" u="wavy" kern="100" dirty="0">
                <a:latin typeface="ＭＳ 明朝" panose="02020609040205080304" pitchFamily="17" charset="-128"/>
                <a:ea typeface="ＭＳ 明朝" panose="02020609040205080304" pitchFamily="17" charset="-128"/>
                <a:cs typeface="Times New Roman" panose="02020603050405020304" pitchFamily="18" charset="0"/>
              </a:rPr>
              <a:t>その月</a:t>
            </a:r>
            <a:r>
              <a:rPr lang="ja-JP" altLang="ja-JP" sz="1400" u="dbl" kern="100" dirty="0">
                <a:uFill>
                  <a:solidFill>
                    <a:srgbClr val="FFFFFF"/>
                  </a:solidFill>
                </a:uFill>
                <a:latin typeface="ＭＳ 明朝" panose="02020609040205080304" pitchFamily="17" charset="-128"/>
                <a:ea typeface="ＭＳ 明朝" panose="02020609040205080304" pitchFamily="17" charset="-128"/>
                <a:cs typeface="Times New Roman" panose="02020603050405020304" pitchFamily="18" charset="0"/>
              </a:rPr>
              <a:t>とは，</a:t>
            </a:r>
            <a:r>
              <a:rPr lang="ja-JP" altLang="ja-JP" sz="1400" b="1" u="dbl" kern="100" dirty="0">
                <a:solidFill>
                  <a:srgbClr val="FF0000"/>
                </a:solidFill>
                <a:uFill>
                  <a:solidFill>
                    <a:srgbClr val="FFFFFF"/>
                  </a:solidFill>
                </a:uFill>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400" u="dbl" kern="100" dirty="0">
                <a:uFill>
                  <a:solidFill>
                    <a:srgbClr val="FFFFFF"/>
                  </a:solidFill>
                </a:uFill>
                <a:latin typeface="ＭＳ 明朝" panose="02020609040205080304" pitchFamily="17" charset="-128"/>
                <a:ea typeface="ＭＳ 明朝" panose="02020609040205080304" pitchFamily="17" charset="-128"/>
                <a:cs typeface="Times New Roman" panose="02020603050405020304" pitchFamily="18" charset="0"/>
              </a:rPr>
              <a:t>計算対象月</a:t>
            </a:r>
            <a:endParaRPr lang="ja-JP" altLang="ja-JP" sz="1400" kern="1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ja-JP" sz="1400" dirty="0">
                <a:ea typeface="ＭＳ 明朝" panose="02020609040205080304" pitchFamily="17" charset="-128"/>
                <a:cs typeface="Times New Roman" panose="02020603050405020304" pitchFamily="18" charset="0"/>
              </a:rPr>
              <a:t>※　総報酬月額相当額とは，標準報酬月額に「</a:t>
            </a:r>
            <a:r>
              <a:rPr lang="ja-JP" altLang="ja-JP" sz="1400" b="1" u="sng" dirty="0">
                <a:ea typeface="ＭＳ 明朝" panose="02020609040205080304" pitchFamily="17" charset="-128"/>
                <a:cs typeface="Times New Roman" panose="02020603050405020304" pitchFamily="18" charset="0"/>
              </a:rPr>
              <a:t>直近</a:t>
            </a:r>
            <a:r>
              <a:rPr lang="en-US" altLang="ja-JP" sz="1400" b="1" u="sng" dirty="0">
                <a:ea typeface="ＭＳ 明朝" panose="02020609040205080304" pitchFamily="17" charset="-128"/>
                <a:cs typeface="Times New Roman" panose="02020603050405020304" pitchFamily="18" charset="0"/>
              </a:rPr>
              <a:t>1</a:t>
            </a:r>
            <a:r>
              <a:rPr lang="ja-JP" altLang="ja-JP" sz="1400" b="1" u="sng" dirty="0">
                <a:ea typeface="ＭＳ 明朝" panose="02020609040205080304" pitchFamily="17" charset="-128"/>
                <a:cs typeface="Times New Roman" panose="02020603050405020304" pitchFamily="18" charset="0"/>
              </a:rPr>
              <a:t>年分</a:t>
            </a:r>
            <a:r>
              <a:rPr lang="ja-JP" altLang="ja-JP" sz="1400" dirty="0">
                <a:ea typeface="ＭＳ 明朝" panose="02020609040205080304" pitchFamily="17" charset="-128"/>
                <a:cs typeface="Times New Roman" panose="02020603050405020304" pitchFamily="18" charset="0"/>
              </a:rPr>
              <a:t>の賞与額の合計額の</a:t>
            </a:r>
            <a:r>
              <a:rPr lang="en-US" altLang="ja-JP" sz="1400" dirty="0">
                <a:ea typeface="ＭＳ 明朝" panose="02020609040205080304" pitchFamily="17" charset="-128"/>
                <a:cs typeface="Times New Roman" panose="02020603050405020304" pitchFamily="18" charset="0"/>
              </a:rPr>
              <a:t>12</a:t>
            </a:r>
            <a:r>
              <a:rPr lang="ja-JP" altLang="ja-JP" sz="1400" dirty="0">
                <a:ea typeface="ＭＳ 明朝" panose="02020609040205080304" pitchFamily="17" charset="-128"/>
                <a:cs typeface="Times New Roman" panose="02020603050405020304" pitchFamily="18" charset="0"/>
              </a:rPr>
              <a:t>分の１」を標準賞与額として加</a:t>
            </a:r>
            <a:endParaRPr lang="en-US" altLang="ja-JP" sz="1400" dirty="0">
              <a:ea typeface="ＭＳ 明朝" panose="02020609040205080304" pitchFamily="17" charset="-128"/>
              <a:cs typeface="Times New Roman" panose="02020603050405020304" pitchFamily="18" charset="0"/>
            </a:endParaRPr>
          </a:p>
          <a:p>
            <a:r>
              <a:rPr lang="ja-JP" altLang="en-US" sz="1400" dirty="0">
                <a:ea typeface="ＭＳ 明朝" panose="02020609040205080304" pitchFamily="17" charset="-128"/>
                <a:cs typeface="Times New Roman" panose="02020603050405020304" pitchFamily="18" charset="0"/>
              </a:rPr>
              <a:t>　</a:t>
            </a:r>
            <a:r>
              <a:rPr lang="ja-JP" altLang="ja-JP" sz="1400" dirty="0">
                <a:ea typeface="ＭＳ 明朝" panose="02020609040205080304" pitchFamily="17" charset="-128"/>
                <a:cs typeface="Times New Roman" panose="02020603050405020304" pitchFamily="18" charset="0"/>
              </a:rPr>
              <a:t>算したものになる。</a:t>
            </a:r>
            <a:endParaRPr lang="ja-JP" altLang="en-US" sz="1400" dirty="0"/>
          </a:p>
        </p:txBody>
      </p:sp>
      <p:pic>
        <p:nvPicPr>
          <p:cNvPr id="8" name="オーディオ 7">
            <a:hlinkClick r:id="" action="ppaction://media"/>
            <a:extLst>
              <a:ext uri="{FF2B5EF4-FFF2-40B4-BE49-F238E27FC236}">
                <a16:creationId xmlns:a16="http://schemas.microsoft.com/office/drawing/2014/main" xmlns="" id="{808CB2D7-EA5B-4C14-876F-A0B8B1B412D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02519920"/>
      </p:ext>
    </p:extLst>
  </p:cSld>
  <p:clrMapOvr>
    <a:masterClrMapping/>
  </p:clrMapOvr>
  <mc:AlternateContent xmlns:mc="http://schemas.openxmlformats.org/markup-compatibility/2006" xmlns:p14="http://schemas.microsoft.com/office/powerpoint/2010/main">
    <mc:Choice Requires="p14">
      <p:transition spd="slow" p14:dur="2000" advTm="51909"/>
    </mc:Choice>
    <mc:Fallback xmlns="">
      <p:transition spd="slow" advTm="519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269417" y="576042"/>
            <a:ext cx="1421394" cy="6790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19</a:t>
            </a:r>
            <a:r>
              <a:rPr kumimoji="1" lang="ja-JP" altLang="en-US" dirty="0"/>
              <a:t>頁</a:t>
            </a:r>
          </a:p>
        </p:txBody>
      </p:sp>
      <p:sp>
        <p:nvSpPr>
          <p:cNvPr id="7" name="正方形/長方形 6"/>
          <p:cNvSpPr/>
          <p:nvPr/>
        </p:nvSpPr>
        <p:spPr>
          <a:xfrm>
            <a:off x="861811" y="597439"/>
            <a:ext cx="10524392" cy="4478149"/>
          </a:xfrm>
          <a:prstGeom prst="rect">
            <a:avLst/>
          </a:prstGeom>
        </p:spPr>
        <p:txBody>
          <a:bodyPr wrap="square">
            <a:spAutoFit/>
          </a:bodyPr>
          <a:lstStyle/>
          <a:p>
            <a:pPr indent="-141605">
              <a:lnSpc>
                <a:spcPts val="1800"/>
              </a:lnSpc>
            </a:pPr>
            <a:r>
              <a:rPr lang="ja-JP" altLang="ja-JP" sz="1600" b="1" kern="100" dirty="0">
                <a:latin typeface="ＭＳ 明朝" panose="02020609040205080304" pitchFamily="17" charset="-128"/>
                <a:ea typeface="ＭＳ 明朝" panose="02020609040205080304" pitchFamily="17" charset="-128"/>
                <a:cs typeface="Times New Roman" panose="02020603050405020304" pitchFamily="18" charset="0"/>
              </a:rPr>
              <a:t>＜事例＞</a:t>
            </a:r>
            <a:endPar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400050">
              <a:lnSpc>
                <a:spcPts val="1800"/>
              </a:lnSpc>
            </a:pP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広島県公立小学校　教諭　Ａさん（昭和</a:t>
            </a: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33</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年</a:t>
            </a: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7</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月</a:t>
            </a: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日生まれ）</a:t>
            </a:r>
          </a:p>
          <a:p>
            <a:pPr indent="400050">
              <a:lnSpc>
                <a:spcPts val="1800"/>
              </a:lnSpc>
            </a:pP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再任用ﾌﾙﾀｲﾑ勤務者（公立学校共済組合広島支部の「一般組合員」）</a:t>
            </a:r>
          </a:p>
          <a:p>
            <a:pPr indent="133350">
              <a:lnSpc>
                <a:spcPts val="1800"/>
              </a:lnSpc>
            </a:pP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年金の支給開始年齢　</a:t>
            </a: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63</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歳　（受給権発生日；令和３年７月２日）</a:t>
            </a:r>
          </a:p>
          <a:p>
            <a:pPr indent="133350">
              <a:lnSpc>
                <a:spcPts val="1800"/>
              </a:lnSpc>
            </a:pP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加給年金対象者　なし</a:t>
            </a:r>
          </a:p>
          <a:p>
            <a:pPr indent="669290">
              <a:lnSpc>
                <a:spcPts val="1800"/>
              </a:lnSpc>
            </a:pPr>
            <a:r>
              <a:rPr lang="en-US" altLang="ja-JP" sz="1600" b="1" kern="100" dirty="0">
                <a:latin typeface="ＭＳ 明朝" panose="02020609040205080304" pitchFamily="17" charset="-128"/>
                <a:ea typeface="ＭＳ 明朝" panose="02020609040205080304" pitchFamily="17" charset="-128"/>
                <a:cs typeface="Times New Roman" panose="02020603050405020304" pitchFamily="18" charset="0"/>
              </a:rPr>
              <a:t>64</a:t>
            </a:r>
            <a:r>
              <a:rPr lang="ja-JP" altLang="ja-JP" sz="1600" b="1" kern="100" dirty="0">
                <a:latin typeface="ＭＳ 明朝" panose="02020609040205080304" pitchFamily="17" charset="-128"/>
                <a:ea typeface="ＭＳ 明朝" panose="02020609040205080304" pitchFamily="17" charset="-128"/>
                <a:cs typeface="Times New Roman" panose="02020603050405020304" pitchFamily="18" charset="0"/>
              </a:rPr>
              <a:t>歳までの</a:t>
            </a:r>
            <a:r>
              <a:rPr lang="ja-JP" altLang="ja-JP" sz="1600" b="1" kern="100" dirty="0">
                <a:latin typeface="ＭＳ 明朝" panose="02020609040205080304" pitchFamily="17" charset="-128"/>
                <a:ea typeface="ＭＳ 明朝" panose="02020609040205080304" pitchFamily="17" charset="-128"/>
                <a:cs typeface="Segoe UI Symbol" panose="020B0502040204020203" pitchFamily="34" charset="0"/>
              </a:rPr>
              <a:t>年金の</a:t>
            </a:r>
            <a:r>
              <a:rPr lang="ja-JP" altLang="ja-JP" sz="1600" b="1" kern="100" dirty="0">
                <a:latin typeface="ＭＳ 明朝" panose="02020609040205080304" pitchFamily="17" charset="-128"/>
                <a:ea typeface="ＭＳ 明朝" panose="02020609040205080304" pitchFamily="17" charset="-128"/>
                <a:cs typeface="Times New Roman" panose="02020603050405020304" pitchFamily="18" charset="0"/>
              </a:rPr>
              <a:t>在職停止の計算方法（令和４年</a:t>
            </a:r>
            <a:r>
              <a:rPr lang="en-US" altLang="ja-JP" sz="1600" b="1" kern="100" dirty="0">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1600" b="1" kern="100" dirty="0">
                <a:latin typeface="ＭＳ 明朝" panose="02020609040205080304" pitchFamily="17" charset="-128"/>
                <a:ea typeface="ＭＳ 明朝" panose="02020609040205080304" pitchFamily="17" charset="-128"/>
                <a:cs typeface="Times New Roman" panose="02020603050405020304" pitchFamily="18" charset="0"/>
              </a:rPr>
              <a:t>月（定期支給期月））</a:t>
            </a:r>
            <a:endPar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lvl="0" indent="-342900">
              <a:lnSpc>
                <a:spcPts val="1800"/>
              </a:lnSpc>
              <a:buFont typeface="+mj-ea"/>
              <a:buAutoNum type="circleNumDbPlain"/>
            </a:pP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特別支給の老齢厚生年金額（２階部分）・・・年額 １４４万円（月</a:t>
            </a:r>
            <a:r>
              <a:rPr lang="ja-JP" altLang="ja-JP" sz="1600" b="1" kern="100" dirty="0">
                <a:latin typeface="ＭＳ 明朝" panose="02020609040205080304" pitchFamily="17" charset="-128"/>
                <a:ea typeface="ＭＳ 明朝" panose="02020609040205080304" pitchFamily="17" charset="-128"/>
                <a:cs typeface="Times New Roman" panose="02020603050405020304" pitchFamily="18" charset="0"/>
              </a:rPr>
              <a:t>１２万円</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a:t>
            </a:r>
          </a:p>
          <a:p>
            <a:pPr lvl="0" indent="-342900">
              <a:lnSpc>
                <a:spcPts val="1800"/>
              </a:lnSpc>
              <a:buFont typeface="+mj-ea"/>
              <a:buAutoNum type="circleNumDbPlain"/>
            </a:pP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経過的職域年金額（３階部分）・・・・年額 ２４万円（月２万円）</a:t>
            </a:r>
            <a:r>
              <a:rPr lang="en-US" altLang="ja-JP" sz="1600" b="1" kern="100" dirty="0">
                <a:solidFill>
                  <a:srgbClr val="FF0000"/>
                </a:solidFill>
                <a:latin typeface="ＭＳ 明朝" panose="02020609040205080304" pitchFamily="17" charset="-128"/>
                <a:ea typeface="ＭＳ 明朝" panose="02020609040205080304" pitchFamily="17" charset="-128"/>
                <a:cs typeface="ＭＳ 明朝" panose="02020609040205080304" pitchFamily="17" charset="-128"/>
              </a:rPr>
              <a:t>※</a:t>
            </a:r>
            <a:r>
              <a:rPr lang="ja-JP" altLang="ja-JP" sz="1600" b="1" kern="100" dirty="0">
                <a:solidFill>
                  <a:srgbClr val="FF0000"/>
                </a:solidFill>
                <a:latin typeface="ＭＳ 明朝" panose="02020609040205080304" pitchFamily="17" charset="-128"/>
                <a:ea typeface="ＭＳ 明朝" panose="02020609040205080304" pitchFamily="17" charset="-128"/>
                <a:cs typeface="ＭＳ 明朝" panose="02020609040205080304" pitchFamily="17" charset="-128"/>
              </a:rPr>
              <a:t>全額停止</a:t>
            </a:r>
            <a:endPar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lvl="0" indent="-342900">
              <a:lnSpc>
                <a:spcPts val="1800"/>
              </a:lnSpc>
              <a:buFont typeface="+mj-ea"/>
              <a:buAutoNum type="circleNumDbPlain"/>
            </a:pP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標準報酬月額・・・</a:t>
            </a:r>
            <a:r>
              <a:rPr lang="ja-JP" altLang="ja-JP" sz="1600" b="1" kern="100" dirty="0">
                <a:latin typeface="ＭＳ 明朝" panose="02020609040205080304" pitchFamily="17" charset="-128"/>
                <a:ea typeface="ＭＳ 明朝" panose="02020609040205080304" pitchFamily="17" charset="-128"/>
                <a:cs typeface="Times New Roman" panose="02020603050405020304" pitchFamily="18" charset="0"/>
              </a:rPr>
              <a:t>３２万円</a:t>
            </a:r>
            <a:endPar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lvl="0" indent="-342900">
              <a:lnSpc>
                <a:spcPts val="1800"/>
              </a:lnSpc>
              <a:buFont typeface="+mj-ea"/>
              <a:buAutoNum type="circleNumDbPlain"/>
            </a:pP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賞与額（計算対象月の直近</a:t>
            </a: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年間分の合計額を月に換算）</a:t>
            </a:r>
          </a:p>
          <a:p>
            <a:pPr indent="864000">
              <a:lnSpc>
                <a:spcPts val="1800"/>
              </a:lnSpc>
            </a:pP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令和３年</a:t>
            </a: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12</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月分　 ３</a:t>
            </a:r>
            <a:r>
              <a:rPr lang="ja-JP" altLang="ja-JP" sz="1600" kern="100" dirty="0">
                <a:latin typeface="ＭＳ 明朝" panose="02020609040205080304" pitchFamily="17" charset="-128"/>
                <a:ea typeface="ＭＳ 明朝" panose="02020609040205080304" pitchFamily="17" charset="-128"/>
                <a:cs typeface="Cambria Math" panose="02040503050406030204" pitchFamily="18" charset="0"/>
              </a:rPr>
              <a:t>４</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万円</a:t>
            </a:r>
          </a:p>
          <a:p>
            <a:pPr indent="266700">
              <a:lnSpc>
                <a:spcPts val="1800"/>
              </a:lnSpc>
            </a:pP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令和４年 ３月分　　 </a:t>
            </a:r>
            <a:r>
              <a:rPr lang="ja-JP" altLang="ja-JP" sz="1600" kern="100" dirty="0">
                <a:latin typeface="ＭＳ 明朝" panose="02020609040205080304" pitchFamily="17" charset="-128"/>
                <a:ea typeface="ＭＳ 明朝" panose="02020609040205080304" pitchFamily="17" charset="-128"/>
                <a:cs typeface="ＭＳ 明朝" panose="02020609040205080304" pitchFamily="17" charset="-128"/>
              </a:rPr>
              <a:t>４</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万円</a:t>
            </a:r>
          </a:p>
          <a:p>
            <a:pPr indent="266700">
              <a:lnSpc>
                <a:spcPts val="1800"/>
              </a:lnSpc>
            </a:pP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600" u="sng" kern="100" dirty="0">
                <a:latin typeface="ＭＳ 明朝" panose="02020609040205080304" pitchFamily="17" charset="-128"/>
                <a:ea typeface="ＭＳ 明朝" panose="02020609040205080304" pitchFamily="17" charset="-128"/>
                <a:cs typeface="Times New Roman" panose="02020603050405020304" pitchFamily="18" charset="0"/>
              </a:rPr>
              <a:t>令和４年 ６月分　 ３４万円</a:t>
            </a:r>
            <a:endPar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nSpc>
                <a:spcPts val="1800"/>
              </a:lnSpc>
            </a:pP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合 計　　　　７２万円 </a:t>
            </a:r>
            <a:r>
              <a:rPr lang="en-US" altLang="ja-JP" sz="1600" kern="100" dirty="0">
                <a:latin typeface="ＭＳ 明朝" panose="02020609040205080304" pitchFamily="17" charset="-128"/>
                <a:ea typeface="ＭＳ 明朝" panose="02020609040205080304" pitchFamily="17" charset="-128"/>
                <a:cs typeface="Segoe UI Symbol" panose="020B0502040204020203" pitchFamily="34" charset="0"/>
              </a:rPr>
              <a:t>✕ </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１</a:t>
            </a: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１２ ＝ </a:t>
            </a:r>
            <a:r>
              <a:rPr lang="ja-JP" altLang="ja-JP" sz="1600" b="1" kern="100" dirty="0">
                <a:latin typeface="ＭＳ 明朝" panose="02020609040205080304" pitchFamily="17" charset="-128"/>
                <a:ea typeface="ＭＳ 明朝" panose="02020609040205080304" pitchFamily="17" charset="-128"/>
                <a:cs typeface="Times New Roman" panose="02020603050405020304" pitchFamily="18" charset="0"/>
              </a:rPr>
              <a:t>６万円</a:t>
            </a:r>
            <a:endPar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nSpc>
                <a:spcPts val="1800"/>
              </a:lnSpc>
            </a:pP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nSpc>
                <a:spcPts val="1800"/>
              </a:lnSpc>
            </a:pP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600" b="1" kern="100" dirty="0">
                <a:latin typeface="ＭＳ 明朝" panose="02020609040205080304" pitchFamily="17" charset="-128"/>
                <a:ea typeface="ＭＳ 明朝" panose="02020609040205080304" pitchFamily="17" charset="-128"/>
                <a:cs typeface="Times New Roman" panose="02020603050405020304" pitchFamily="18" charset="0"/>
              </a:rPr>
              <a:t>１２万円</a:t>
            </a:r>
            <a:r>
              <a:rPr lang="ja-JP" altLang="ja-JP" sz="1600" kern="100" dirty="0">
                <a:latin typeface="ＭＳ 明朝" panose="02020609040205080304" pitchFamily="17" charset="-128"/>
                <a:ea typeface="ＭＳ 明朝" panose="02020609040205080304" pitchFamily="17" charset="-128"/>
                <a:cs typeface="Cambria Math" panose="02040503050406030204" pitchFamily="18" charset="0"/>
              </a:rPr>
              <a:t>＋</a:t>
            </a:r>
            <a:r>
              <a:rPr lang="ja-JP" altLang="ja-JP" sz="1600" b="1" kern="100" dirty="0">
                <a:latin typeface="ＭＳ 明朝" panose="02020609040205080304" pitchFamily="17" charset="-128"/>
                <a:ea typeface="ＭＳ 明朝" panose="02020609040205080304" pitchFamily="17" charset="-128"/>
                <a:cs typeface="Times New Roman" panose="02020603050405020304" pitchFamily="18" charset="0"/>
              </a:rPr>
              <a:t>３２万円</a:t>
            </a:r>
            <a:r>
              <a:rPr lang="ja-JP" altLang="ja-JP" sz="1600" kern="100" dirty="0">
                <a:latin typeface="ＭＳ 明朝" panose="02020609040205080304" pitchFamily="17" charset="-128"/>
                <a:ea typeface="ＭＳ 明朝" panose="02020609040205080304" pitchFamily="17" charset="-128"/>
                <a:cs typeface="Cambria Math" panose="02040503050406030204" pitchFamily="18" charset="0"/>
              </a:rPr>
              <a:t>＋</a:t>
            </a:r>
            <a:r>
              <a:rPr lang="ja-JP" altLang="ja-JP" sz="1600" b="1" kern="100" dirty="0">
                <a:latin typeface="ＭＳ 明朝" panose="02020609040205080304" pitchFamily="17" charset="-128"/>
                <a:ea typeface="ＭＳ 明朝" panose="02020609040205080304" pitchFamily="17" charset="-128"/>
                <a:cs typeface="Times New Roman" panose="02020603050405020304" pitchFamily="18" charset="0"/>
              </a:rPr>
              <a:t>６万円</a:t>
            </a:r>
            <a:r>
              <a:rPr lang="ja-JP" altLang="ja-JP" sz="1600" kern="100" dirty="0">
                <a:latin typeface="ＭＳ 明朝" panose="02020609040205080304" pitchFamily="17" charset="-128"/>
                <a:ea typeface="ＭＳ 明朝" panose="02020609040205080304" pitchFamily="17" charset="-128"/>
                <a:cs typeface="Cambria Math" panose="02040503050406030204" pitchFamily="18" charset="0"/>
              </a:rPr>
              <a:t>）</a:t>
            </a:r>
            <a:r>
              <a:rPr lang="ja-JP" altLang="ja-JP" sz="1600" kern="100" dirty="0">
                <a:latin typeface="ＭＳ 明朝" panose="02020609040205080304" pitchFamily="17" charset="-128"/>
                <a:ea typeface="ＭＳ 明朝" panose="02020609040205080304" pitchFamily="17" charset="-128"/>
                <a:cs typeface="Segoe UI Symbol" panose="020B0502040204020203" pitchFamily="34" charset="0"/>
              </a:rPr>
              <a:t>＝ </a:t>
            </a:r>
            <a:r>
              <a:rPr lang="ja-JP" altLang="ja-JP" sz="1600" b="1" u="sng" kern="100" dirty="0">
                <a:latin typeface="ＭＳ 明朝" panose="02020609040205080304" pitchFamily="17" charset="-128"/>
                <a:ea typeface="ＭＳ 明朝" panose="02020609040205080304" pitchFamily="17" charset="-128"/>
                <a:cs typeface="Segoe UI Symbol" panose="020B0502040204020203" pitchFamily="34" charset="0"/>
              </a:rPr>
              <a:t>５０万円</a:t>
            </a:r>
            <a:endPar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nSpc>
                <a:spcPts val="1800"/>
              </a:lnSpc>
            </a:pPr>
            <a:r>
              <a:rPr lang="ja-JP" altLang="ja-JP" sz="1600" kern="100" dirty="0">
                <a:latin typeface="ＭＳ 明朝" panose="02020609040205080304" pitchFamily="17" charset="-128"/>
                <a:ea typeface="ＭＳ 明朝" panose="02020609040205080304" pitchFamily="17" charset="-128"/>
                <a:cs typeface="Segoe UI Symbol" panose="020B0502040204020203" pitchFamily="34" charset="0"/>
              </a:rPr>
              <a:t>　　</a:t>
            </a:r>
            <a:r>
              <a:rPr lang="ja-JP" altLang="ja-JP" sz="1600" b="1" kern="100" dirty="0">
                <a:latin typeface="ＭＳ 明朝" panose="02020609040205080304" pitchFamily="17" charset="-128"/>
                <a:ea typeface="ＭＳ 明朝" panose="02020609040205080304" pitchFamily="17" charset="-128"/>
                <a:cs typeface="Segoe UI Symbol" panose="020B0502040204020203" pitchFamily="34" charset="0"/>
              </a:rPr>
              <a:t>５０万円</a:t>
            </a:r>
            <a:r>
              <a:rPr lang="ja-JP" altLang="ja-JP" sz="1600" kern="100" dirty="0">
                <a:latin typeface="ＭＳ 明朝" panose="02020609040205080304" pitchFamily="17" charset="-128"/>
                <a:ea typeface="ＭＳ 明朝" panose="02020609040205080304" pitchFamily="17" charset="-128"/>
                <a:cs typeface="Segoe UI Symbol" panose="020B0502040204020203" pitchFamily="34" charset="0"/>
              </a:rPr>
              <a:t>－ </a:t>
            </a:r>
            <a:r>
              <a:rPr lang="ja-JP" altLang="ja-JP" sz="1600" b="1" u="sng" kern="100" dirty="0">
                <a:solidFill>
                  <a:srgbClr val="FF0000"/>
                </a:solidFill>
                <a:latin typeface="ＭＳ 明朝" panose="02020609040205080304" pitchFamily="17" charset="-128"/>
                <a:ea typeface="ＭＳ 明朝" panose="02020609040205080304" pitchFamily="17" charset="-128"/>
                <a:cs typeface="Segoe UI Symbol" panose="020B0502040204020203" pitchFamily="34" charset="0"/>
              </a:rPr>
              <a:t>４７万円（</a:t>
            </a:r>
            <a:r>
              <a:rPr lang="en-US" altLang="ja-JP" sz="1600" b="1" u="sng" kern="100" dirty="0">
                <a:solidFill>
                  <a:srgbClr val="FF0000"/>
                </a:solidFill>
                <a:latin typeface="ＭＳ 明朝" panose="02020609040205080304" pitchFamily="17" charset="-128"/>
                <a:ea typeface="ＭＳ 明朝" panose="02020609040205080304" pitchFamily="17" charset="-128"/>
                <a:cs typeface="Segoe UI Symbol" panose="020B0502040204020203" pitchFamily="34" charset="0"/>
              </a:rPr>
              <a:t>※</a:t>
            </a:r>
            <a:r>
              <a:rPr lang="ja-JP" altLang="ja-JP" sz="1600" b="1" u="sng" kern="100" dirty="0">
                <a:solidFill>
                  <a:srgbClr val="FF0000"/>
                </a:solidFill>
                <a:latin typeface="ＭＳ 明朝" panose="02020609040205080304" pitchFamily="17" charset="-128"/>
                <a:ea typeface="ＭＳ 明朝" panose="02020609040205080304" pitchFamily="17" charset="-128"/>
                <a:cs typeface="Segoe UI Symbol" panose="020B0502040204020203" pitchFamily="34" charset="0"/>
              </a:rPr>
              <a:t>停止基準額）</a:t>
            </a:r>
            <a:r>
              <a:rPr lang="ja-JP" altLang="ja-JP" sz="1600" b="1" kern="100" dirty="0">
                <a:latin typeface="ＭＳ 明朝" panose="02020609040205080304" pitchFamily="17" charset="-128"/>
                <a:ea typeface="ＭＳ 明朝" panose="02020609040205080304" pitchFamily="17" charset="-128"/>
                <a:cs typeface="Segoe UI Symbol" panose="020B0502040204020203" pitchFamily="34" charset="0"/>
              </a:rPr>
              <a:t> </a:t>
            </a:r>
            <a:r>
              <a:rPr lang="ja-JP" altLang="ja-JP" sz="1600" kern="100" dirty="0">
                <a:latin typeface="ＭＳ 明朝" panose="02020609040205080304" pitchFamily="17" charset="-128"/>
                <a:ea typeface="ＭＳ 明朝" panose="02020609040205080304" pitchFamily="17" charset="-128"/>
                <a:cs typeface="Segoe UI Symbol" panose="020B0502040204020203" pitchFamily="34" charset="0"/>
              </a:rPr>
              <a:t>＝ </a:t>
            </a:r>
            <a:r>
              <a:rPr lang="ja-JP" altLang="ja-JP" sz="1600" u="sng" kern="100" dirty="0">
                <a:latin typeface="ＭＳ 明朝" panose="02020609040205080304" pitchFamily="17" charset="-128"/>
                <a:ea typeface="ＭＳ 明朝" panose="02020609040205080304" pitchFamily="17" charset="-128"/>
                <a:cs typeface="Segoe UI Symbol" panose="020B0502040204020203" pitchFamily="34" charset="0"/>
              </a:rPr>
              <a:t>３万円</a:t>
            </a:r>
            <a:r>
              <a:rPr lang="ja-JP" altLang="ja-JP" sz="1600" kern="100" dirty="0">
                <a:latin typeface="ＭＳ 明朝" panose="02020609040205080304" pitchFamily="17" charset="-128"/>
                <a:ea typeface="ＭＳ 明朝" panose="02020609040205080304" pitchFamily="17" charset="-128"/>
                <a:cs typeface="Segoe UI Symbol" panose="020B0502040204020203" pitchFamily="34" charset="0"/>
              </a:rPr>
              <a:t> （</a:t>
            </a:r>
            <a:r>
              <a:rPr lang="en-US" altLang="ja-JP" sz="1600" kern="100" dirty="0">
                <a:solidFill>
                  <a:srgbClr val="FF0000"/>
                </a:solidFill>
                <a:latin typeface="ＭＳ 明朝" panose="02020609040205080304" pitchFamily="17" charset="-128"/>
                <a:ea typeface="ＭＳ 明朝" panose="02020609040205080304" pitchFamily="17" charset="-128"/>
                <a:cs typeface="Segoe UI Symbol" panose="020B0502040204020203" pitchFamily="34" charset="0"/>
              </a:rPr>
              <a:t>※</a:t>
            </a:r>
            <a:r>
              <a:rPr lang="ja-JP" altLang="ja-JP" sz="1600" b="1" kern="100" dirty="0">
                <a:solidFill>
                  <a:srgbClr val="FF0000"/>
                </a:solidFill>
                <a:latin typeface="ＭＳ 明朝" panose="02020609040205080304" pitchFamily="17" charset="-128"/>
                <a:ea typeface="ＭＳ 明朝" panose="02020609040205080304" pitchFamily="17" charset="-128"/>
                <a:cs typeface="Segoe UI Symbol" panose="020B0502040204020203" pitchFamily="34" charset="0"/>
              </a:rPr>
              <a:t>停止基準額</a:t>
            </a:r>
            <a:r>
              <a:rPr lang="ja-JP" altLang="ja-JP" sz="1600" kern="100" dirty="0">
                <a:latin typeface="ＭＳ 明朝" panose="02020609040205080304" pitchFamily="17" charset="-128"/>
                <a:ea typeface="ＭＳ 明朝" panose="02020609040205080304" pitchFamily="17" charset="-128"/>
                <a:cs typeface="Segoe UI Symbol" panose="020B0502040204020203" pitchFamily="34" charset="0"/>
              </a:rPr>
              <a:t>は，１万円単位で毎年改定）</a:t>
            </a:r>
            <a:endPar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nSpc>
                <a:spcPts val="1800"/>
              </a:lnSpc>
            </a:pPr>
            <a:r>
              <a:rPr lang="ja-JP" altLang="ja-JP" sz="1600" kern="100" dirty="0">
                <a:latin typeface="ＭＳ 明朝" panose="02020609040205080304" pitchFamily="17" charset="-128"/>
                <a:ea typeface="ＭＳ 明朝" panose="02020609040205080304" pitchFamily="17" charset="-128"/>
                <a:cs typeface="Segoe UI Symbol" panose="020B0502040204020203" pitchFamily="34" charset="0"/>
              </a:rPr>
              <a:t>　　３万円 </a:t>
            </a:r>
            <a:r>
              <a:rPr lang="en-US" altLang="ja-JP" sz="1600" kern="100" dirty="0">
                <a:latin typeface="ＭＳ 明朝" panose="02020609040205080304" pitchFamily="17" charset="-128"/>
                <a:ea typeface="ＭＳ 明朝" panose="02020609040205080304" pitchFamily="17" charset="-128"/>
                <a:cs typeface="Segoe UI Symbol" panose="020B0502040204020203" pitchFamily="34" charset="0"/>
              </a:rPr>
              <a:t>✕ </a:t>
            </a:r>
            <a:r>
              <a:rPr lang="ja-JP" altLang="ja-JP" sz="1600" kern="100" dirty="0">
                <a:latin typeface="ＭＳ 明朝" panose="02020609040205080304" pitchFamily="17" charset="-128"/>
                <a:ea typeface="ＭＳ 明朝" panose="02020609040205080304" pitchFamily="17" charset="-128"/>
                <a:cs typeface="Segoe UI Symbol" panose="020B0502040204020203" pitchFamily="34" charset="0"/>
              </a:rPr>
              <a:t>１／２＝</a:t>
            </a:r>
            <a:r>
              <a:rPr lang="ja-JP" altLang="ja-JP" sz="1600" b="1" u="heavy" kern="100" dirty="0">
                <a:latin typeface="ＭＳ 明朝" panose="02020609040205080304" pitchFamily="17" charset="-128"/>
                <a:ea typeface="ＭＳ 明朝" panose="02020609040205080304" pitchFamily="17" charset="-128"/>
                <a:cs typeface="Segoe UI Symbol" panose="020B0502040204020203" pitchFamily="34" charset="0"/>
              </a:rPr>
              <a:t>１</a:t>
            </a:r>
            <a:r>
              <a:rPr lang="en-US" altLang="ja-JP" sz="1600" b="1" u="heavy" kern="100" dirty="0">
                <a:latin typeface="ＭＳ 明朝" panose="02020609040205080304" pitchFamily="17" charset="-128"/>
                <a:ea typeface="ＭＳ 明朝" panose="02020609040205080304" pitchFamily="17" charset="-128"/>
                <a:cs typeface="Segoe UI Symbol" panose="020B0502040204020203" pitchFamily="34" charset="0"/>
              </a:rPr>
              <a:t>.</a:t>
            </a:r>
            <a:r>
              <a:rPr lang="ja-JP" altLang="ja-JP" sz="1600" b="1" u="heavy" kern="100" dirty="0">
                <a:latin typeface="ＭＳ 明朝" panose="02020609040205080304" pitchFamily="17" charset="-128"/>
                <a:ea typeface="ＭＳ 明朝" panose="02020609040205080304" pitchFamily="17" charset="-128"/>
                <a:cs typeface="Segoe UI Symbol" panose="020B0502040204020203" pitchFamily="34" charset="0"/>
              </a:rPr>
              <a:t>５万円　（１か月当たりの支給停止額）</a:t>
            </a:r>
            <a:endPar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nSpc>
                <a:spcPts val="1800"/>
              </a:lnSpc>
            </a:pPr>
            <a:r>
              <a:rPr lang="ja-JP" altLang="ja-JP" sz="1600" kern="100" dirty="0">
                <a:latin typeface="ＭＳ 明朝" panose="02020609040205080304" pitchFamily="17" charset="-128"/>
                <a:ea typeface="ＭＳ 明朝" panose="02020609040205080304" pitchFamily="17" charset="-128"/>
                <a:cs typeface="Segoe UI Symbol" panose="020B0502040204020203" pitchFamily="34" charset="0"/>
              </a:rPr>
              <a:t>　  １２万円－１</a:t>
            </a:r>
            <a:r>
              <a:rPr lang="en-US" altLang="ja-JP" sz="1600" kern="100" dirty="0">
                <a:latin typeface="ＭＳ 明朝" panose="02020609040205080304" pitchFamily="17" charset="-128"/>
                <a:ea typeface="ＭＳ 明朝" panose="02020609040205080304" pitchFamily="17" charset="-128"/>
                <a:cs typeface="Segoe UI Symbol" panose="020B0502040204020203" pitchFamily="34" charset="0"/>
              </a:rPr>
              <a:t>.</a:t>
            </a:r>
            <a:r>
              <a:rPr lang="ja-JP" altLang="ja-JP" sz="1600" kern="100" dirty="0">
                <a:latin typeface="ＭＳ 明朝" panose="02020609040205080304" pitchFamily="17" charset="-128"/>
                <a:ea typeface="ＭＳ 明朝" panose="02020609040205080304" pitchFamily="17" charset="-128"/>
                <a:cs typeface="Segoe UI Symbol" panose="020B0502040204020203" pitchFamily="34" charset="0"/>
              </a:rPr>
              <a:t>５万円＝１０</a:t>
            </a:r>
            <a:r>
              <a:rPr lang="en-US" altLang="ja-JP" sz="1600" kern="100" dirty="0">
                <a:latin typeface="ＭＳ 明朝" panose="02020609040205080304" pitchFamily="17" charset="-128"/>
                <a:ea typeface="ＭＳ 明朝" panose="02020609040205080304" pitchFamily="17" charset="-128"/>
                <a:cs typeface="Segoe UI Symbol" panose="020B0502040204020203" pitchFamily="34" charset="0"/>
              </a:rPr>
              <a:t>.</a:t>
            </a:r>
            <a:r>
              <a:rPr lang="ja-JP" altLang="ja-JP" sz="1600" kern="100" dirty="0">
                <a:latin typeface="ＭＳ 明朝" panose="02020609040205080304" pitchFamily="17" charset="-128"/>
                <a:ea typeface="ＭＳ 明朝" panose="02020609040205080304" pitchFamily="17" charset="-128"/>
                <a:cs typeface="Segoe UI Symbol" panose="020B0502040204020203" pitchFamily="34" charset="0"/>
              </a:rPr>
              <a:t>５万円（</a:t>
            </a:r>
            <a:r>
              <a:rPr lang="en-US" altLang="ja-JP" sz="1600" kern="100" dirty="0">
                <a:latin typeface="ＭＳ 明朝" panose="02020609040205080304" pitchFamily="17" charset="-128"/>
                <a:ea typeface="ＭＳ 明朝" panose="02020609040205080304" pitchFamily="17" charset="-128"/>
                <a:cs typeface="Segoe UI Symbol" panose="020B0502040204020203" pitchFamily="34" charset="0"/>
              </a:rPr>
              <a:t>10</a:t>
            </a:r>
            <a:r>
              <a:rPr lang="ja-JP" altLang="ja-JP" sz="1600" kern="100" dirty="0">
                <a:latin typeface="ＭＳ 明朝" panose="02020609040205080304" pitchFamily="17" charset="-128"/>
                <a:ea typeface="ＭＳ 明朝" panose="02020609040205080304" pitchFamily="17" charset="-128"/>
                <a:cs typeface="Segoe UI Symbol" panose="020B0502040204020203" pitchFamily="34" charset="0"/>
              </a:rPr>
              <a:t>月定期支給日に</a:t>
            </a:r>
            <a:r>
              <a:rPr lang="en-US" altLang="ja-JP" sz="1600" kern="100" dirty="0">
                <a:latin typeface="ＭＳ 明朝" panose="02020609040205080304" pitchFamily="17" charset="-128"/>
                <a:ea typeface="ＭＳ 明朝" panose="02020609040205080304" pitchFamily="17" charset="-128"/>
                <a:cs typeface="Segoe UI Symbol" panose="020B0502040204020203" pitchFamily="34" charset="0"/>
              </a:rPr>
              <a:t>21</a:t>
            </a:r>
            <a:r>
              <a:rPr lang="ja-JP" altLang="ja-JP" sz="1600" kern="100" dirty="0">
                <a:latin typeface="ＭＳ 明朝" panose="02020609040205080304" pitchFamily="17" charset="-128"/>
                <a:ea typeface="ＭＳ 明朝" panose="02020609040205080304" pitchFamily="17" charset="-128"/>
                <a:cs typeface="Segoe UI Symbol" panose="020B0502040204020203" pitchFamily="34" charset="0"/>
              </a:rPr>
              <a:t>万円送金（</a:t>
            </a:r>
            <a:r>
              <a:rPr lang="en-US" altLang="ja-JP" sz="1600" kern="100" dirty="0">
                <a:latin typeface="ＭＳ 明朝" panose="02020609040205080304" pitchFamily="17" charset="-128"/>
                <a:ea typeface="ＭＳ 明朝" panose="02020609040205080304" pitchFamily="17" charset="-128"/>
                <a:cs typeface="Segoe UI Symbol" panose="020B0502040204020203" pitchFamily="34" charset="0"/>
              </a:rPr>
              <a:t>8</a:t>
            </a:r>
            <a:r>
              <a:rPr lang="ja-JP" altLang="ja-JP" sz="1600" kern="100" dirty="0">
                <a:latin typeface="ＭＳ 明朝" panose="02020609040205080304" pitchFamily="17" charset="-128"/>
                <a:ea typeface="ＭＳ 明朝" panose="02020609040205080304" pitchFamily="17" charset="-128"/>
                <a:cs typeface="Segoe UI Symbol" panose="020B0502040204020203" pitchFamily="34" charset="0"/>
              </a:rPr>
              <a:t>月と</a:t>
            </a:r>
            <a:r>
              <a:rPr lang="en-US" altLang="ja-JP" sz="1600" kern="100" dirty="0">
                <a:latin typeface="ＭＳ 明朝" panose="02020609040205080304" pitchFamily="17" charset="-128"/>
                <a:ea typeface="ＭＳ 明朝" panose="02020609040205080304" pitchFamily="17" charset="-128"/>
                <a:cs typeface="Segoe UI Symbol" panose="020B0502040204020203" pitchFamily="34" charset="0"/>
              </a:rPr>
              <a:t>9</a:t>
            </a:r>
            <a:r>
              <a:rPr lang="ja-JP" altLang="ja-JP" sz="1600" kern="100" dirty="0">
                <a:latin typeface="ＭＳ 明朝" panose="02020609040205080304" pitchFamily="17" charset="-128"/>
                <a:ea typeface="ＭＳ 明朝" panose="02020609040205080304" pitchFamily="17" charset="-128"/>
                <a:cs typeface="Segoe UI Symbol" panose="020B0502040204020203" pitchFamily="34" charset="0"/>
              </a:rPr>
              <a:t>月分））</a:t>
            </a: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8" name="角丸四角形 7"/>
          <p:cNvSpPr/>
          <p:nvPr/>
        </p:nvSpPr>
        <p:spPr>
          <a:xfrm>
            <a:off x="861812" y="597439"/>
            <a:ext cx="9275720" cy="4478149"/>
          </a:xfrm>
          <a:prstGeom prst="roundRect">
            <a:avLst>
              <a:gd name="adj" fmla="val 6321"/>
            </a:avLst>
          </a:prstGeom>
          <a:noFill/>
          <a:ln w="19050">
            <a:solidFill>
              <a:srgbClr val="002060"/>
            </a:solidFill>
            <a:prstDash val="sys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200"/>
              </a:lnSpc>
              <a:spcAft>
                <a:spcPts val="0"/>
              </a:spcAft>
            </a:pPr>
            <a:r>
              <a:rPr lang="en-US" sz="1050" b="1" kern="10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9" name="正方形/長方形 8"/>
          <p:cNvSpPr/>
          <p:nvPr/>
        </p:nvSpPr>
        <p:spPr>
          <a:xfrm>
            <a:off x="290147" y="5096985"/>
            <a:ext cx="10454218" cy="1596730"/>
          </a:xfrm>
          <a:prstGeom prst="rect">
            <a:avLst/>
          </a:prstGeom>
        </p:spPr>
        <p:txBody>
          <a:bodyPr wrap="square">
            <a:spAutoFit/>
          </a:bodyPr>
          <a:lstStyle/>
          <a:p>
            <a:pPr marL="396240" indent="133350"/>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令和４年</a:t>
            </a: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月送金分（令和</a:t>
            </a: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4</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年</a:t>
            </a: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8</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月と</a:t>
            </a: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9</a:t>
            </a:r>
            <a:r>
              <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rPr>
              <a:t>月分）の年金額は，２１万円程度（月</a:t>
            </a:r>
            <a:r>
              <a:rPr lang="ja-JP" altLang="ja-JP" sz="1600" kern="100" dirty="0">
                <a:latin typeface="Segoe UI Symbol" panose="020B0502040204020203" pitchFamily="34" charset="0"/>
                <a:ea typeface="ＭＳ 明朝" panose="02020609040205080304" pitchFamily="17" charset="-128"/>
                <a:cs typeface="Segoe UI Symbol" panose="020B0502040204020203" pitchFamily="34" charset="0"/>
              </a:rPr>
              <a:t>１０</a:t>
            </a:r>
            <a:r>
              <a:rPr lang="en-US" altLang="ja-JP" sz="1600" kern="100" dirty="0">
                <a:latin typeface="Segoe UI Symbol" panose="020B0502040204020203" pitchFamily="34" charset="0"/>
                <a:ea typeface="ＭＳ 明朝" panose="02020609040205080304" pitchFamily="17" charset="-128"/>
                <a:cs typeface="Segoe UI Symbol" panose="020B0502040204020203" pitchFamily="34" charset="0"/>
              </a:rPr>
              <a:t>.</a:t>
            </a:r>
            <a:r>
              <a:rPr lang="ja-JP" altLang="ja-JP" sz="1600" kern="100" dirty="0">
                <a:latin typeface="Segoe UI Symbol" panose="020B0502040204020203" pitchFamily="34" charset="0"/>
                <a:ea typeface="ＭＳ 明朝" panose="02020609040205080304" pitchFamily="17" charset="-128"/>
                <a:cs typeface="Segoe UI Symbol" panose="020B0502040204020203" pitchFamily="34" charset="0"/>
              </a:rPr>
              <a:t>５万円の２月分）になります（年金の額から所得税等を控除した額を送金）。</a:t>
            </a:r>
            <a:endPar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396240" indent="133350"/>
            <a:r>
              <a:rPr lang="ja-JP" altLang="ja-JP" sz="1600" kern="100" dirty="0">
                <a:latin typeface="Segoe UI Symbol" panose="020B0502040204020203" pitchFamily="34" charset="0"/>
                <a:ea typeface="ＭＳ 明朝" panose="02020609040205080304" pitchFamily="17" charset="-128"/>
                <a:cs typeface="Segoe UI Symbol" panose="020B0502040204020203" pitchFamily="34" charset="0"/>
              </a:rPr>
              <a:t>なお，</a:t>
            </a:r>
            <a:r>
              <a:rPr lang="en-US" altLang="ja-JP" sz="1600" kern="100" dirty="0">
                <a:latin typeface="Segoe UI Symbol" panose="020B0502040204020203" pitchFamily="34" charset="0"/>
                <a:ea typeface="ＭＳ 明朝" panose="02020609040205080304" pitchFamily="17" charset="-128"/>
                <a:cs typeface="Segoe UI Symbol" panose="020B0502040204020203" pitchFamily="34" charset="0"/>
              </a:rPr>
              <a:t>65</a:t>
            </a:r>
            <a:r>
              <a:rPr lang="ja-JP" altLang="ja-JP" sz="1600" kern="100" dirty="0">
                <a:latin typeface="Segoe UI Symbol" panose="020B0502040204020203" pitchFamily="34" charset="0"/>
                <a:ea typeface="ＭＳ 明朝" panose="02020609040205080304" pitchFamily="17" charset="-128"/>
                <a:cs typeface="Segoe UI Symbol" panose="020B0502040204020203" pitchFamily="34" charset="0"/>
              </a:rPr>
              <a:t>歳から，退職等年金給付（平成</a:t>
            </a:r>
            <a:r>
              <a:rPr lang="en-US" altLang="ja-JP" sz="1600" kern="100" dirty="0">
                <a:latin typeface="Segoe UI Symbol" panose="020B0502040204020203" pitchFamily="34" charset="0"/>
                <a:ea typeface="ＭＳ 明朝" panose="02020609040205080304" pitchFamily="17" charset="-128"/>
                <a:cs typeface="Segoe UI Symbol" panose="020B0502040204020203" pitchFamily="34" charset="0"/>
              </a:rPr>
              <a:t>27</a:t>
            </a:r>
            <a:r>
              <a:rPr lang="ja-JP" altLang="ja-JP" sz="1600" kern="100" dirty="0">
                <a:latin typeface="Segoe UI Symbol" panose="020B0502040204020203" pitchFamily="34" charset="0"/>
                <a:ea typeface="ＭＳ 明朝" panose="02020609040205080304" pitchFamily="17" charset="-128"/>
                <a:cs typeface="Segoe UI Symbol" panose="020B0502040204020203" pitchFamily="34" charset="0"/>
              </a:rPr>
              <a:t>年</a:t>
            </a:r>
            <a:r>
              <a:rPr lang="en-US" altLang="ja-JP" sz="1600" kern="100" dirty="0">
                <a:latin typeface="Segoe UI Symbol" panose="020B0502040204020203" pitchFamily="34" charset="0"/>
                <a:ea typeface="ＭＳ 明朝" panose="02020609040205080304" pitchFamily="17" charset="-128"/>
                <a:cs typeface="Segoe UI Symbol" panose="020B0502040204020203" pitchFamily="34" charset="0"/>
              </a:rPr>
              <a:t>10</a:t>
            </a:r>
            <a:r>
              <a:rPr lang="ja-JP" altLang="ja-JP" sz="1600" kern="100" dirty="0">
                <a:latin typeface="Segoe UI Symbol" panose="020B0502040204020203" pitchFamily="34" charset="0"/>
                <a:ea typeface="ＭＳ 明朝" panose="02020609040205080304" pitchFamily="17" charset="-128"/>
                <a:cs typeface="Segoe UI Symbol" panose="020B0502040204020203" pitchFamily="34" charset="0"/>
              </a:rPr>
              <a:t>月以降の組合員期間に係る公務員独自の年金）を公務員共済組合が支給しますが，</a:t>
            </a:r>
            <a:r>
              <a:rPr lang="ja-JP" altLang="ja-JP" sz="1600" u="sng" kern="100" dirty="0">
                <a:latin typeface="Segoe UI Symbol" panose="020B0502040204020203" pitchFamily="34" charset="0"/>
                <a:ea typeface="ＭＳ 明朝" panose="02020609040205080304" pitchFamily="17" charset="-128"/>
                <a:cs typeface="Segoe UI Symbol" panose="020B0502040204020203" pitchFamily="34" charset="0"/>
              </a:rPr>
              <a:t>公務員共済の</a:t>
            </a:r>
            <a:r>
              <a:rPr lang="ja-JP" altLang="ja-JP" sz="1600" b="1" u="sng" kern="100" dirty="0">
                <a:latin typeface="Segoe UI Symbol" panose="020B0502040204020203" pitchFamily="34" charset="0"/>
                <a:ea typeface="ＭＳ 明朝" panose="02020609040205080304" pitchFamily="17" charset="-128"/>
                <a:cs typeface="Segoe UI Symbol" panose="020B0502040204020203" pitchFamily="34" charset="0"/>
              </a:rPr>
              <a:t>一般組合員</a:t>
            </a:r>
            <a:r>
              <a:rPr lang="ja-JP" altLang="ja-JP" sz="1600" u="sng" kern="100" dirty="0">
                <a:latin typeface="Segoe UI Symbol" panose="020B0502040204020203" pitchFamily="34" charset="0"/>
                <a:ea typeface="ＭＳ 明朝" panose="02020609040205080304" pitchFamily="17" charset="-128"/>
                <a:cs typeface="Segoe UI Symbol" panose="020B0502040204020203" pitchFamily="34" charset="0"/>
              </a:rPr>
              <a:t>期間中は，全額支給停止。</a:t>
            </a:r>
            <a:endPar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396240" indent="133350"/>
            <a:r>
              <a:rPr lang="ja-JP" altLang="ja-JP" sz="1600" kern="100" dirty="0">
                <a:latin typeface="Segoe UI Symbol" panose="020B0502040204020203" pitchFamily="34" charset="0"/>
                <a:ea typeface="ＭＳ 明朝" panose="02020609040205080304" pitchFamily="17" charset="-128"/>
                <a:cs typeface="Segoe UI Symbol" panose="020B0502040204020203" pitchFamily="34" charset="0"/>
              </a:rPr>
              <a:t>また，</a:t>
            </a:r>
            <a:r>
              <a:rPr lang="en-US" altLang="ja-JP" sz="1600" kern="100" dirty="0">
                <a:latin typeface="Segoe UI Symbol" panose="020B0502040204020203" pitchFamily="34" charset="0"/>
                <a:ea typeface="ＭＳ 明朝" panose="02020609040205080304" pitchFamily="17" charset="-128"/>
                <a:cs typeface="Segoe UI Symbol" panose="020B0502040204020203" pitchFamily="34" charset="0"/>
              </a:rPr>
              <a:t>65</a:t>
            </a:r>
            <a:r>
              <a:rPr lang="ja-JP" altLang="ja-JP" sz="1600" kern="100" dirty="0">
                <a:latin typeface="Segoe UI Symbol" panose="020B0502040204020203" pitchFamily="34" charset="0"/>
                <a:ea typeface="ＭＳ 明朝" panose="02020609040205080304" pitchFamily="17" charset="-128"/>
                <a:cs typeface="Segoe UI Symbol" panose="020B0502040204020203" pitchFamily="34" charset="0"/>
              </a:rPr>
              <a:t>歳になると国民年金制度（日本年金機構）から「老齢</a:t>
            </a:r>
            <a:r>
              <a:rPr lang="ja-JP" altLang="ja-JP" sz="1600" b="1" kern="100" dirty="0">
                <a:solidFill>
                  <a:srgbClr val="FF0000"/>
                </a:solidFill>
                <a:latin typeface="Segoe UI Symbol" panose="020B0502040204020203" pitchFamily="34" charset="0"/>
                <a:ea typeface="ＭＳ 明朝" panose="02020609040205080304" pitchFamily="17" charset="-128"/>
                <a:cs typeface="Segoe UI Symbol" panose="020B0502040204020203" pitchFamily="34" charset="0"/>
              </a:rPr>
              <a:t>基礎</a:t>
            </a:r>
            <a:r>
              <a:rPr lang="ja-JP" altLang="ja-JP" sz="1600" kern="100" dirty="0">
                <a:latin typeface="Segoe UI Symbol" panose="020B0502040204020203" pitchFamily="34" charset="0"/>
                <a:ea typeface="ＭＳ 明朝" panose="02020609040205080304" pitchFamily="17" charset="-128"/>
                <a:cs typeface="Segoe UI Symbol" panose="020B0502040204020203" pitchFamily="34" charset="0"/>
              </a:rPr>
              <a:t>年金」の支給が始まります。この老齢</a:t>
            </a:r>
            <a:r>
              <a:rPr lang="ja-JP" altLang="ja-JP" sz="1600" kern="100" dirty="0">
                <a:solidFill>
                  <a:srgbClr val="FF0000"/>
                </a:solidFill>
                <a:latin typeface="Segoe UI Symbol" panose="020B0502040204020203" pitchFamily="34" charset="0"/>
                <a:ea typeface="ＭＳ 明朝" panose="02020609040205080304" pitchFamily="17" charset="-128"/>
                <a:cs typeface="Segoe UI Symbol" panose="020B0502040204020203" pitchFamily="34" charset="0"/>
              </a:rPr>
              <a:t>基礎</a:t>
            </a:r>
            <a:r>
              <a:rPr lang="ja-JP" altLang="ja-JP" sz="1600" kern="100" dirty="0">
                <a:latin typeface="Segoe UI Symbol" panose="020B0502040204020203" pitchFamily="34" charset="0"/>
                <a:ea typeface="ＭＳ 明朝" panose="02020609040205080304" pitchFamily="17" charset="-128"/>
                <a:cs typeface="Segoe UI Symbol" panose="020B0502040204020203" pitchFamily="34" charset="0"/>
              </a:rPr>
              <a:t>年金は，「在職停止の</a:t>
            </a:r>
            <a:r>
              <a:rPr lang="ja-JP" altLang="ja-JP" sz="1600" kern="100" dirty="0">
                <a:solidFill>
                  <a:srgbClr val="FF0000"/>
                </a:solidFill>
                <a:latin typeface="Segoe UI Symbol" panose="020B0502040204020203" pitchFamily="34" charset="0"/>
                <a:ea typeface="ＭＳ 明朝" panose="02020609040205080304" pitchFamily="17" charset="-128"/>
                <a:cs typeface="Segoe UI Symbol" panose="020B0502040204020203" pitchFamily="34" charset="0"/>
              </a:rPr>
              <a:t>対象外</a:t>
            </a:r>
            <a:r>
              <a:rPr lang="ja-JP" altLang="ja-JP" sz="1600" kern="100" dirty="0">
                <a:latin typeface="Segoe UI Symbol" panose="020B0502040204020203" pitchFamily="34" charset="0"/>
                <a:ea typeface="ＭＳ 明朝" panose="02020609040205080304" pitchFamily="17" charset="-128"/>
                <a:cs typeface="Segoe UI Symbol" panose="020B0502040204020203" pitchFamily="34" charset="0"/>
              </a:rPr>
              <a:t>」です（在職中であっても支給停止なし。）。</a:t>
            </a: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4" name="オーディオ 3">
            <a:hlinkClick r:id="" action="ppaction://media"/>
            <a:extLst>
              <a:ext uri="{FF2B5EF4-FFF2-40B4-BE49-F238E27FC236}">
                <a16:creationId xmlns:a16="http://schemas.microsoft.com/office/drawing/2014/main" xmlns="" id="{44522DD0-7A79-4BF3-94A7-3B7AB6CCB0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18362560"/>
      </p:ext>
    </p:extLst>
  </p:cSld>
  <p:clrMapOvr>
    <a:masterClrMapping/>
  </p:clrMapOvr>
  <mc:AlternateContent xmlns:mc="http://schemas.openxmlformats.org/markup-compatibility/2006" xmlns:p14="http://schemas.microsoft.com/office/powerpoint/2010/main">
    <mc:Choice Requires="p14">
      <p:transition spd="slow" p14:dur="2000" advTm="23346"/>
    </mc:Choice>
    <mc:Fallback xmlns="">
      <p:transition spd="slow" advTm="233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539</Words>
  <Application>Microsoft Office PowerPoint</Application>
  <PresentationFormat>ワイド画面</PresentationFormat>
  <Paragraphs>162</Paragraphs>
  <Slides>9</Slides>
  <Notes>9</Notes>
  <HiddenSlides>0</HiddenSlides>
  <MMClips>9</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9</vt:i4>
      </vt:variant>
    </vt:vector>
  </HeadingPairs>
  <TitlesOfParts>
    <vt:vector size="20" baseType="lpstr">
      <vt:lpstr>BatangChe</vt:lpstr>
      <vt:lpstr>ＭＳ Ｐゴシック</vt:lpstr>
      <vt:lpstr>ＭＳ ゴシック</vt:lpstr>
      <vt:lpstr>ＭＳ 明朝</vt:lpstr>
      <vt:lpstr>Arial</vt:lpstr>
      <vt:lpstr>Calibri</vt:lpstr>
      <vt:lpstr>Calibri Light</vt:lpstr>
      <vt:lpstr>Cambria Math</vt:lpstr>
      <vt:lpstr>Segoe UI Symbol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2023-01-16T01:54:59Z</dcterms:created>
  <dcterms:modified xsi:type="dcterms:W3CDTF">2023-01-16T01:56:15Z</dcterms:modified>
</cp:coreProperties>
</file>