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9"/>
  </p:notesMasterIdLst>
  <p:sldIdLst>
    <p:sldId id="268" r:id="rId2"/>
    <p:sldId id="269" r:id="rId3"/>
    <p:sldId id="271" r:id="rId4"/>
    <p:sldId id="321" r:id="rId5"/>
    <p:sldId id="272" r:id="rId6"/>
    <p:sldId id="315" r:id="rId7"/>
    <p:sldId id="273" r:id="rId8"/>
    <p:sldId id="322" r:id="rId9"/>
    <p:sldId id="324" r:id="rId10"/>
    <p:sldId id="274" r:id="rId11"/>
    <p:sldId id="323" r:id="rId12"/>
    <p:sldId id="275" r:id="rId13"/>
    <p:sldId id="306" r:id="rId14"/>
    <p:sldId id="277" r:id="rId15"/>
    <p:sldId id="316" r:id="rId16"/>
    <p:sldId id="281" r:id="rId17"/>
    <p:sldId id="308" r:id="rId18"/>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Pvi/A62q44OSCLHLeEH5FA==" hashData="mB0X0SFIqzh8lLK60wFgFArIlE9kvL+WN6rePH7RKHQoqwA4hqGQgzG3qYbJLQvEk6AtjqBk6R8Pn4ZE4tUb0Q=="/>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53" autoAdjust="0"/>
    <p:restoredTop sz="93898" autoAdjust="0"/>
  </p:normalViewPr>
  <p:slideViewPr>
    <p:cSldViewPr snapToGrid="0">
      <p:cViewPr varScale="1">
        <p:scale>
          <a:sx n="70" d="100"/>
          <a:sy n="70" d="100"/>
        </p:scale>
        <p:origin x="612"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272"/>
    </p:cViewPr>
  </p:sorterViewPr>
  <p:notesViewPr>
    <p:cSldViewPr snapToGrid="0">
      <p:cViewPr varScale="1">
        <p:scale>
          <a:sx n="82" d="100"/>
          <a:sy n="82" d="100"/>
        </p:scale>
        <p:origin x="398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DBF78A42-D36E-4C7D-BB0D-203C7FEEE5C4}" type="datetimeFigureOut">
              <a:rPr kumimoji="1" lang="ja-JP" altLang="en-US" smtClean="0"/>
              <a:t>2023/1/16</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CC6EC7D5-9000-4609-A27A-C43125B0D3BA}" type="slidenum">
              <a:rPr kumimoji="1" lang="ja-JP" altLang="en-US" smtClean="0"/>
              <a:t>‹#›</a:t>
            </a:fld>
            <a:endParaRPr kumimoji="1" lang="ja-JP" altLang="en-US"/>
          </a:p>
        </p:txBody>
      </p:sp>
    </p:spTree>
    <p:extLst>
      <p:ext uri="{BB962C8B-B14F-4D97-AF65-F5344CB8AC3E}">
        <p14:creationId xmlns:p14="http://schemas.microsoft.com/office/powerpoint/2010/main" val="38606645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latin typeface="ＭＳ 明朝" panose="02020609040205080304" pitchFamily="17" charset="-128"/>
                <a:ea typeface="ＭＳ 明朝" panose="02020609040205080304" pitchFamily="17" charset="-128"/>
              </a:rPr>
              <a:t>　　「年金の給付事由と種類」についてです。</a:t>
            </a:r>
          </a:p>
          <a:p>
            <a:pPr>
              <a:lnSpc>
                <a:spcPts val="2000"/>
              </a:lnSpc>
            </a:pPr>
            <a:r>
              <a:rPr lang="ja-JP" altLang="en-US" dirty="0">
                <a:latin typeface="ＭＳ 明朝" panose="02020609040205080304" pitchFamily="17" charset="-128"/>
                <a:ea typeface="ＭＳ 明朝" panose="02020609040205080304" pitchFamily="17" charset="-128"/>
              </a:rPr>
              <a:t>　年金は，給付事由により「老齢」・「障害」・「遺族」の３種類の年金があります。</a:t>
            </a:r>
          </a:p>
          <a:p>
            <a:pPr>
              <a:lnSpc>
                <a:spcPts val="2000"/>
              </a:lnSpc>
            </a:pPr>
            <a:r>
              <a:rPr lang="ja-JP" altLang="en-US" dirty="0">
                <a:latin typeface="ＭＳ 明朝" panose="02020609040205080304" pitchFamily="17" charset="-128"/>
                <a:ea typeface="ＭＳ 明朝" panose="02020609040205080304" pitchFamily="17" charset="-128"/>
              </a:rPr>
              <a:t>　年金を受給する際は，それぞれ一定の条件を満たす必要があります。</a:t>
            </a:r>
          </a:p>
          <a:p>
            <a:pPr>
              <a:lnSpc>
                <a:spcPts val="2000"/>
              </a:lnSpc>
            </a:pPr>
            <a:r>
              <a:rPr lang="ja-JP" altLang="en-US" dirty="0">
                <a:latin typeface="ＭＳ 明朝" panose="02020609040205080304" pitchFamily="17" charset="-128"/>
                <a:ea typeface="ＭＳ 明朝" panose="02020609040205080304" pitchFamily="17" charset="-128"/>
              </a:rPr>
              <a:t>　この表のとおり，給付事由により年金の名称が異なっています。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1</a:t>
            </a:fld>
            <a:endParaRPr kumimoji="1" lang="ja-JP" altLang="en-US"/>
          </a:p>
        </p:txBody>
      </p:sp>
    </p:spTree>
    <p:extLst>
      <p:ext uri="{BB962C8B-B14F-4D97-AF65-F5344CB8AC3E}">
        <p14:creationId xmlns:p14="http://schemas.microsoft.com/office/powerpoint/2010/main" val="4104216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latin typeface="ＭＳ 明朝" panose="02020609040205080304" pitchFamily="17" charset="-128"/>
                <a:ea typeface="ＭＳ 明朝" panose="02020609040205080304" pitchFamily="17" charset="-128"/>
              </a:rPr>
              <a:t>　次に「４　年金の支給期」についてです。</a:t>
            </a:r>
          </a:p>
          <a:p>
            <a:pPr>
              <a:lnSpc>
                <a:spcPts val="2000"/>
              </a:lnSpc>
            </a:pPr>
            <a:r>
              <a:rPr lang="ja-JP" altLang="en-US" dirty="0">
                <a:latin typeface="ＭＳ 明朝" panose="02020609040205080304" pitchFamily="17" charset="-128"/>
                <a:ea typeface="ＭＳ 明朝" panose="02020609040205080304" pitchFamily="17" charset="-128"/>
              </a:rPr>
              <a:t>　年金は，毎年，偶数月の</a:t>
            </a:r>
            <a:r>
              <a:rPr lang="en-US" altLang="ja-JP" dirty="0">
                <a:latin typeface="ＭＳ 明朝" panose="02020609040205080304" pitchFamily="17" charset="-128"/>
                <a:ea typeface="ＭＳ 明朝" panose="02020609040205080304" pitchFamily="17" charset="-128"/>
              </a:rPr>
              <a:t>15</a:t>
            </a:r>
            <a:r>
              <a:rPr lang="ja-JP" altLang="en-US" dirty="0">
                <a:latin typeface="ＭＳ 明朝" panose="02020609040205080304" pitchFamily="17" charset="-128"/>
                <a:ea typeface="ＭＳ 明朝" panose="02020609040205080304" pitchFamily="17" charset="-128"/>
              </a:rPr>
              <a:t>日に支給期月の前月までの２か月分を支給します。</a:t>
            </a:r>
          </a:p>
          <a:p>
            <a:pPr>
              <a:lnSpc>
                <a:spcPts val="2000"/>
              </a:lnSpc>
            </a:pPr>
            <a:r>
              <a:rPr lang="ja-JP" altLang="en-US" dirty="0">
                <a:latin typeface="ＭＳ 明朝" panose="02020609040205080304" pitchFamily="17" charset="-128"/>
                <a:ea typeface="ＭＳ 明朝" panose="02020609040205080304" pitchFamily="17" charset="-128"/>
              </a:rPr>
              <a:t>　例の昭和</a:t>
            </a:r>
            <a:r>
              <a:rPr lang="en-US" altLang="ja-JP" dirty="0">
                <a:latin typeface="ＭＳ 明朝" panose="02020609040205080304" pitchFamily="17" charset="-128"/>
                <a:ea typeface="ＭＳ 明朝" panose="02020609040205080304" pitchFamily="17" charset="-128"/>
              </a:rPr>
              <a:t>37</a:t>
            </a:r>
            <a:r>
              <a:rPr lang="ja-JP" altLang="en-US" dirty="0">
                <a:latin typeface="ＭＳ 明朝" panose="02020609040205080304" pitchFamily="17" charset="-128"/>
                <a:ea typeface="ＭＳ 明朝" panose="02020609040205080304" pitchFamily="17" charset="-128"/>
              </a:rPr>
              <a:t>年６月</a:t>
            </a:r>
            <a:r>
              <a:rPr lang="en-US" altLang="ja-JP" dirty="0">
                <a:latin typeface="ＭＳ 明朝" panose="02020609040205080304" pitchFamily="17" charset="-128"/>
                <a:ea typeface="ＭＳ 明朝" panose="02020609040205080304" pitchFamily="17" charset="-128"/>
              </a:rPr>
              <a:t>10</a:t>
            </a:r>
            <a:r>
              <a:rPr lang="ja-JP" altLang="en-US" dirty="0">
                <a:latin typeface="ＭＳ 明朝" panose="02020609040205080304" pitchFamily="17" charset="-128"/>
                <a:ea typeface="ＭＳ 明朝" panose="02020609040205080304" pitchFamily="17" charset="-128"/>
              </a:rPr>
              <a:t>日生まれの方の場合は，</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歳の誕生日の前日が年金の受給権発生日となりますので，令和９年６月９日以降に請求手続をしていただきます。</a:t>
            </a:r>
          </a:p>
          <a:p>
            <a:pPr>
              <a:lnSpc>
                <a:spcPts val="2000"/>
              </a:lnSpc>
            </a:pPr>
            <a:r>
              <a:rPr lang="ja-JP" altLang="en-US" dirty="0">
                <a:latin typeface="ＭＳ 明朝" panose="02020609040205080304" pitchFamily="17" charset="-128"/>
                <a:ea typeface="ＭＳ 明朝" panose="02020609040205080304" pitchFamily="17" charset="-128"/>
              </a:rPr>
              <a:t>　請求書を提出し，年金決定がされれば，受給権発生日の翌月分から年金支給が開始となりますので，令和９年７月分の年金が令和９年８月に支給されます。これが初回の支給となります。ただし，「初回の支給日のみ」，年金決定処理に時間がかかることから，遅れる場合がありますが，支給額に影響はありません。どうぞ御了承ください。</a:t>
            </a:r>
          </a:p>
          <a:p>
            <a:pPr>
              <a:lnSpc>
                <a:spcPts val="2000"/>
              </a:lnSpc>
            </a:pPr>
            <a:r>
              <a:rPr lang="ja-JP" altLang="en-US" dirty="0">
                <a:latin typeface="ＭＳ 明朝" panose="02020609040205080304" pitchFamily="17" charset="-128"/>
                <a:ea typeface="ＭＳ 明朝" panose="02020609040205080304" pitchFamily="17" charset="-128"/>
              </a:rPr>
              <a:t>　次回の支給期月は，</a:t>
            </a:r>
            <a:r>
              <a:rPr lang="en-US" altLang="ja-JP" dirty="0">
                <a:latin typeface="ＭＳ 明朝" panose="02020609040205080304" pitchFamily="17" charset="-128"/>
                <a:ea typeface="ＭＳ 明朝" panose="02020609040205080304" pitchFamily="17" charset="-128"/>
              </a:rPr>
              <a:t>10</a:t>
            </a:r>
            <a:r>
              <a:rPr lang="ja-JP" altLang="en-US" dirty="0">
                <a:latin typeface="ＭＳ 明朝" panose="02020609040205080304" pitchFamily="17" charset="-128"/>
                <a:ea typeface="ＭＳ 明朝" panose="02020609040205080304" pitchFamily="17" charset="-128"/>
              </a:rPr>
              <a:t>月となり，８月及び９月分の年金を支給することになります。</a:t>
            </a:r>
          </a:p>
          <a:p>
            <a:pPr>
              <a:lnSpc>
                <a:spcPts val="2000"/>
              </a:lnSpc>
            </a:pPr>
            <a:r>
              <a:rPr lang="ja-JP" altLang="en-US" dirty="0">
                <a:latin typeface="ＭＳ 明朝" panose="02020609040205080304" pitchFamily="17" charset="-128"/>
                <a:ea typeface="ＭＳ 明朝" panose="02020609040205080304" pitchFamily="17" charset="-128"/>
              </a:rPr>
              <a:t> 年金は後払いということになります。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10</a:t>
            </a:fld>
            <a:endParaRPr kumimoji="1" lang="ja-JP" altLang="en-US"/>
          </a:p>
        </p:txBody>
      </p:sp>
    </p:spTree>
    <p:extLst>
      <p:ext uri="{BB962C8B-B14F-4D97-AF65-F5344CB8AC3E}">
        <p14:creationId xmlns:p14="http://schemas.microsoft.com/office/powerpoint/2010/main" val="577003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latin typeface="ＭＳ 明朝" panose="02020609040205080304" pitchFamily="17" charset="-128"/>
                <a:ea typeface="ＭＳ 明朝" panose="02020609040205080304" pitchFamily="17" charset="-128"/>
              </a:rPr>
              <a:t>　次に「４　年金の支給期」についてです。</a:t>
            </a:r>
          </a:p>
          <a:p>
            <a:pPr>
              <a:lnSpc>
                <a:spcPts val="2000"/>
              </a:lnSpc>
            </a:pPr>
            <a:r>
              <a:rPr lang="ja-JP" altLang="en-US" dirty="0">
                <a:latin typeface="ＭＳ 明朝" panose="02020609040205080304" pitchFamily="17" charset="-128"/>
                <a:ea typeface="ＭＳ 明朝" panose="02020609040205080304" pitchFamily="17" charset="-128"/>
              </a:rPr>
              <a:t>　年金は，毎年，偶数月の</a:t>
            </a:r>
            <a:r>
              <a:rPr lang="en-US" altLang="ja-JP" dirty="0">
                <a:latin typeface="ＭＳ 明朝" panose="02020609040205080304" pitchFamily="17" charset="-128"/>
                <a:ea typeface="ＭＳ 明朝" panose="02020609040205080304" pitchFamily="17" charset="-128"/>
              </a:rPr>
              <a:t>15</a:t>
            </a:r>
            <a:r>
              <a:rPr lang="ja-JP" altLang="en-US" dirty="0">
                <a:latin typeface="ＭＳ 明朝" panose="02020609040205080304" pitchFamily="17" charset="-128"/>
                <a:ea typeface="ＭＳ 明朝" panose="02020609040205080304" pitchFamily="17" charset="-128"/>
              </a:rPr>
              <a:t>日に支給期月の前月までの２か月分を支給します。</a:t>
            </a:r>
          </a:p>
          <a:p>
            <a:pPr>
              <a:lnSpc>
                <a:spcPts val="2000"/>
              </a:lnSpc>
            </a:pPr>
            <a:r>
              <a:rPr lang="ja-JP" altLang="en-US" dirty="0">
                <a:latin typeface="ＭＳ 明朝" panose="02020609040205080304" pitchFamily="17" charset="-128"/>
                <a:ea typeface="ＭＳ 明朝" panose="02020609040205080304" pitchFamily="17" charset="-128"/>
              </a:rPr>
              <a:t>　例の昭和</a:t>
            </a:r>
            <a:r>
              <a:rPr lang="en-US" altLang="ja-JP" dirty="0">
                <a:latin typeface="ＭＳ 明朝" panose="02020609040205080304" pitchFamily="17" charset="-128"/>
                <a:ea typeface="ＭＳ 明朝" panose="02020609040205080304" pitchFamily="17" charset="-128"/>
              </a:rPr>
              <a:t>37</a:t>
            </a:r>
            <a:r>
              <a:rPr lang="ja-JP" altLang="en-US" dirty="0">
                <a:latin typeface="ＭＳ 明朝" panose="02020609040205080304" pitchFamily="17" charset="-128"/>
                <a:ea typeface="ＭＳ 明朝" panose="02020609040205080304" pitchFamily="17" charset="-128"/>
              </a:rPr>
              <a:t>年６月</a:t>
            </a:r>
            <a:r>
              <a:rPr lang="en-US" altLang="ja-JP" dirty="0">
                <a:latin typeface="ＭＳ 明朝" panose="02020609040205080304" pitchFamily="17" charset="-128"/>
                <a:ea typeface="ＭＳ 明朝" panose="02020609040205080304" pitchFamily="17" charset="-128"/>
              </a:rPr>
              <a:t>10</a:t>
            </a:r>
            <a:r>
              <a:rPr lang="ja-JP" altLang="en-US" dirty="0">
                <a:latin typeface="ＭＳ 明朝" panose="02020609040205080304" pitchFamily="17" charset="-128"/>
                <a:ea typeface="ＭＳ 明朝" panose="02020609040205080304" pitchFamily="17" charset="-128"/>
              </a:rPr>
              <a:t>日生まれの方の場合は，</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歳の誕生日の前日が年金の受給権発生日となりますので，令和９年６月９日以降に請求手続をしていただきます。</a:t>
            </a:r>
          </a:p>
          <a:p>
            <a:pPr>
              <a:lnSpc>
                <a:spcPts val="2000"/>
              </a:lnSpc>
            </a:pPr>
            <a:r>
              <a:rPr lang="ja-JP" altLang="en-US" dirty="0">
                <a:latin typeface="ＭＳ 明朝" panose="02020609040205080304" pitchFamily="17" charset="-128"/>
                <a:ea typeface="ＭＳ 明朝" panose="02020609040205080304" pitchFamily="17" charset="-128"/>
              </a:rPr>
              <a:t>　請求書を提出し，年金決定がされれば，受給権発生日の翌月分から年金支給が開始となりますので，令和９年７月分の年金が令和９年８月に支給されます。これが初回の支給となります。ただし，「初回の支給日のみ」，年金決定処理に時間がかかることから，遅れる場合がありますが，支給額に影響はありません。どうぞ御了承ください。</a:t>
            </a:r>
          </a:p>
          <a:p>
            <a:pPr>
              <a:lnSpc>
                <a:spcPts val="2000"/>
              </a:lnSpc>
            </a:pPr>
            <a:r>
              <a:rPr lang="ja-JP" altLang="en-US" dirty="0">
                <a:latin typeface="ＭＳ 明朝" panose="02020609040205080304" pitchFamily="17" charset="-128"/>
                <a:ea typeface="ＭＳ 明朝" panose="02020609040205080304" pitchFamily="17" charset="-128"/>
              </a:rPr>
              <a:t>　次回の支給期月は，</a:t>
            </a:r>
            <a:r>
              <a:rPr lang="en-US" altLang="ja-JP" dirty="0">
                <a:latin typeface="ＭＳ 明朝" panose="02020609040205080304" pitchFamily="17" charset="-128"/>
                <a:ea typeface="ＭＳ 明朝" panose="02020609040205080304" pitchFamily="17" charset="-128"/>
              </a:rPr>
              <a:t>10</a:t>
            </a:r>
            <a:r>
              <a:rPr lang="ja-JP" altLang="en-US" dirty="0">
                <a:latin typeface="ＭＳ 明朝" panose="02020609040205080304" pitchFamily="17" charset="-128"/>
                <a:ea typeface="ＭＳ 明朝" panose="02020609040205080304" pitchFamily="17" charset="-128"/>
              </a:rPr>
              <a:t>月となり，８月及び９月分の年金を支給することになります。</a:t>
            </a:r>
          </a:p>
          <a:p>
            <a:pPr>
              <a:lnSpc>
                <a:spcPts val="2000"/>
              </a:lnSpc>
            </a:pPr>
            <a:r>
              <a:rPr lang="ja-JP" altLang="en-US" dirty="0">
                <a:latin typeface="ＭＳ 明朝" panose="02020609040205080304" pitchFamily="17" charset="-128"/>
                <a:ea typeface="ＭＳ 明朝" panose="02020609040205080304" pitchFamily="17" charset="-128"/>
              </a:rPr>
              <a:t> 年金は後払いということになります。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11</a:t>
            </a:fld>
            <a:endParaRPr kumimoji="1" lang="ja-JP" altLang="en-US"/>
          </a:p>
        </p:txBody>
      </p:sp>
    </p:spTree>
    <p:extLst>
      <p:ext uri="{BB962C8B-B14F-4D97-AF65-F5344CB8AC3E}">
        <p14:creationId xmlns:p14="http://schemas.microsoft.com/office/powerpoint/2010/main" val="3309545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latin typeface="ＭＳ 明朝" panose="02020609040205080304" pitchFamily="17" charset="-128"/>
                <a:ea typeface="ＭＳ 明朝" panose="02020609040205080304" pitchFamily="17" charset="-128"/>
              </a:rPr>
              <a:t>　「５　老齢厚生年金の支給額」についてです。</a:t>
            </a:r>
          </a:p>
          <a:p>
            <a:pPr>
              <a:lnSpc>
                <a:spcPts val="2000"/>
              </a:lnSpc>
            </a:pPr>
            <a:r>
              <a:rPr lang="ja-JP" altLang="en-US" dirty="0">
                <a:latin typeface="ＭＳ 明朝" panose="02020609040205080304" pitchFamily="17" charset="-128"/>
                <a:ea typeface="ＭＳ 明朝" panose="02020609040205080304" pitchFamily="17" charset="-128"/>
              </a:rPr>
              <a:t>具体的な金額は，組合員の方それぞれにお伝えすることはできませんので，ここでは年金の構造として説明させていただきます。</a:t>
            </a:r>
          </a:p>
          <a:p>
            <a:pPr>
              <a:lnSpc>
                <a:spcPts val="2000"/>
              </a:lnSpc>
            </a:pPr>
            <a:r>
              <a:rPr lang="ja-JP" altLang="en-US" dirty="0">
                <a:latin typeface="ＭＳ 明朝" panose="02020609040205080304" pitchFamily="17" charset="-128"/>
                <a:ea typeface="ＭＳ 明朝" panose="02020609040205080304" pitchFamily="17" charset="-128"/>
              </a:rPr>
              <a:t>　年金は，①厚生年金相当部分，②職域年金相当部分と，③退職等年金給付があります。</a:t>
            </a:r>
          </a:p>
          <a:p>
            <a:pPr>
              <a:lnSpc>
                <a:spcPts val="2000"/>
              </a:lnSpc>
            </a:pPr>
            <a:r>
              <a:rPr lang="ja-JP" altLang="en-US" dirty="0">
                <a:latin typeface="ＭＳ 明朝" panose="02020609040205080304" pitchFamily="17" charset="-128"/>
                <a:ea typeface="ＭＳ 明朝" panose="02020609040205080304" pitchFamily="17" charset="-128"/>
              </a:rPr>
              <a:t>　また，一定の要件を満たしている場合に支給される，④加給年金額があります。</a:t>
            </a:r>
          </a:p>
          <a:p>
            <a:pPr>
              <a:lnSpc>
                <a:spcPts val="2000"/>
              </a:lnSpc>
            </a:pPr>
            <a:r>
              <a:rPr lang="ja-JP" altLang="en-US" dirty="0">
                <a:latin typeface="ＭＳ 明朝" panose="02020609040205080304" pitchFamily="17" charset="-128"/>
                <a:ea typeface="ＭＳ 明朝" panose="02020609040205080304" pitchFamily="17" charset="-128"/>
              </a:rPr>
              <a:t>　①厚生年金相当部分と②職域年金相当部分については，掛金，保険料に比例する部分で，平均給与月額及び組合員期間により算出されます。</a:t>
            </a:r>
          </a:p>
          <a:p>
            <a:pPr>
              <a:lnSpc>
                <a:spcPts val="2000"/>
              </a:lnSpc>
            </a:pPr>
            <a:r>
              <a:rPr lang="ja-JP" altLang="en-US" dirty="0">
                <a:latin typeface="ＭＳ 明朝" panose="02020609040205080304" pitchFamily="17" charset="-128"/>
                <a:ea typeface="ＭＳ 明朝" panose="02020609040205080304" pitchFamily="17" charset="-128"/>
              </a:rPr>
              <a:t>　また，②職域年金相当部分は，先ほど申し上げたとおり，一元化前までの期間は共済年金として，一元化後の期間は年金払い退職給付として，新しい年金の計算方法で算出されます。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12</a:t>
            </a:fld>
            <a:endParaRPr kumimoji="1" lang="ja-JP" altLang="en-US"/>
          </a:p>
        </p:txBody>
      </p:sp>
    </p:spTree>
    <p:extLst>
      <p:ext uri="{BB962C8B-B14F-4D97-AF65-F5344CB8AC3E}">
        <p14:creationId xmlns:p14="http://schemas.microsoft.com/office/powerpoint/2010/main" val="3227428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歳未満の方に支給される特別支給の老齢厚生年金は，基本的に①厚生年金相当部分と②職域年金相当部分のみが支給され，</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歳からは，「特別支給」が「本来支給」の老齢厚生年金という名称に切り替わり，同時に③退職等年金給付の受給が始まります。この時点で，一定の要件を満たしている方には，④加給年金が加算されます。</a:t>
            </a:r>
          </a:p>
          <a:p>
            <a:pPr>
              <a:lnSpc>
                <a:spcPts val="2000"/>
              </a:lnSpc>
            </a:pPr>
            <a:r>
              <a:rPr lang="ja-JP" altLang="en-US" dirty="0">
                <a:latin typeface="ＭＳ 明朝" panose="02020609040205080304" pitchFamily="17" charset="-128"/>
                <a:ea typeface="ＭＳ 明朝" panose="02020609040205080304" pitchFamily="17" charset="-128"/>
              </a:rPr>
              <a:t>　なお，</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歳になると全員，「老齢基礎年金」が日本年金機構から支給されます。何度も言いますが，必ず，請求手続を行う必要があります。</a:t>
            </a:r>
          </a:p>
          <a:p>
            <a:pPr>
              <a:lnSpc>
                <a:spcPts val="2000"/>
              </a:lnSpc>
            </a:pPr>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13</a:t>
            </a:fld>
            <a:endParaRPr kumimoji="1" lang="ja-JP" altLang="en-US"/>
          </a:p>
        </p:txBody>
      </p:sp>
    </p:spTree>
    <p:extLst>
      <p:ext uri="{BB962C8B-B14F-4D97-AF65-F5344CB8AC3E}">
        <p14:creationId xmlns:p14="http://schemas.microsoft.com/office/powerpoint/2010/main" val="1304244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latin typeface="ＭＳ 明朝" panose="02020609040205080304" pitchFamily="17" charset="-128"/>
                <a:ea typeface="ＭＳ 明朝" panose="02020609040205080304" pitchFamily="17" charset="-128"/>
              </a:rPr>
              <a:t>  加給年金が加算される対象者は配偶者及び子です。要件は，請求者本人が</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歳になった時点で，</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歳未満の配偶者や</a:t>
            </a:r>
            <a:r>
              <a:rPr lang="en-US" altLang="ja-JP" dirty="0">
                <a:latin typeface="ＭＳ 明朝" panose="02020609040205080304" pitchFamily="17" charset="-128"/>
                <a:ea typeface="ＭＳ 明朝" panose="02020609040205080304" pitchFamily="17" charset="-128"/>
              </a:rPr>
              <a:t>18</a:t>
            </a:r>
            <a:r>
              <a:rPr lang="ja-JP" altLang="en-US" dirty="0">
                <a:latin typeface="ＭＳ 明朝" panose="02020609040205080304" pitchFamily="17" charset="-128"/>
                <a:ea typeface="ＭＳ 明朝" panose="02020609040205080304" pitchFamily="17" charset="-128"/>
              </a:rPr>
              <a:t>歳未満の子等，</a:t>
            </a:r>
            <a:r>
              <a:rPr lang="en-US" altLang="ja-JP" dirty="0">
                <a:latin typeface="ＭＳ 明朝" panose="02020609040205080304" pitchFamily="17" charset="-128"/>
                <a:ea typeface="ＭＳ 明朝" panose="02020609040205080304" pitchFamily="17" charset="-128"/>
              </a:rPr>
              <a:t>Ⅰ</a:t>
            </a:r>
            <a:r>
              <a:rPr lang="ja-JP" altLang="en-US" dirty="0">
                <a:latin typeface="ＭＳ 明朝" panose="02020609040205080304" pitchFamily="17" charset="-128"/>
                <a:ea typeface="ＭＳ 明朝" panose="02020609040205080304" pitchFamily="17" charset="-128"/>
              </a:rPr>
              <a:t>～</a:t>
            </a:r>
            <a:r>
              <a:rPr lang="en-US" altLang="ja-JP" dirty="0">
                <a:latin typeface="ＭＳ 明朝" panose="02020609040205080304" pitchFamily="17" charset="-128"/>
                <a:ea typeface="ＭＳ 明朝" panose="02020609040205080304" pitchFamily="17" charset="-128"/>
              </a:rPr>
              <a:t>Ⅲ</a:t>
            </a:r>
            <a:r>
              <a:rPr lang="ja-JP" altLang="en-US" dirty="0">
                <a:latin typeface="ＭＳ 明朝" panose="02020609040205080304" pitchFamily="17" charset="-128"/>
                <a:ea typeface="ＭＳ 明朝" panose="02020609040205080304" pitchFamily="17" charset="-128"/>
              </a:rPr>
              <a:t>の対象者がいることです。</a:t>
            </a:r>
          </a:p>
          <a:p>
            <a:pPr>
              <a:lnSpc>
                <a:spcPts val="2000"/>
              </a:lnSpc>
            </a:pPr>
            <a:r>
              <a:rPr lang="ja-JP" altLang="en-US" dirty="0">
                <a:latin typeface="ＭＳ 明朝" panose="02020609040205080304" pitchFamily="17" charset="-128"/>
                <a:ea typeface="ＭＳ 明朝" panose="02020609040205080304" pitchFamily="17" charset="-128"/>
              </a:rPr>
              <a:t>　また，生計を同一にしていることや収入の要件があり，対象者が</a:t>
            </a:r>
            <a:r>
              <a:rPr lang="en-US" altLang="ja-JP" dirty="0">
                <a:latin typeface="ＭＳ 明朝" panose="02020609040205080304" pitchFamily="17" charset="-128"/>
                <a:ea typeface="ＭＳ 明朝" panose="02020609040205080304" pitchFamily="17" charset="-128"/>
              </a:rPr>
              <a:t>20</a:t>
            </a:r>
            <a:r>
              <a:rPr lang="ja-JP" altLang="en-US" dirty="0">
                <a:latin typeface="ＭＳ 明朝" panose="02020609040205080304" pitchFamily="17" charset="-128"/>
                <a:ea typeface="ＭＳ 明朝" panose="02020609040205080304" pitchFamily="17" charset="-128"/>
              </a:rPr>
              <a:t>年以上の加入期間に基づく老齢厚生年金の受給権が発生している場合は，加給年金の支給が停止されます。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14</a:t>
            </a:fld>
            <a:endParaRPr kumimoji="1" lang="ja-JP" altLang="en-US"/>
          </a:p>
        </p:txBody>
      </p:sp>
    </p:spTree>
    <p:extLst>
      <p:ext uri="{BB962C8B-B14F-4D97-AF65-F5344CB8AC3E}">
        <p14:creationId xmlns:p14="http://schemas.microsoft.com/office/powerpoint/2010/main" val="3901506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latin typeface="ＭＳ 明朝" panose="02020609040205080304" pitchFamily="17" charset="-128"/>
                <a:ea typeface="ＭＳ 明朝" panose="02020609040205080304" pitchFamily="17" charset="-128"/>
              </a:rPr>
              <a:t>　令和４年４月現在，一定の要件を満たしている配偶者及び子の加給年金額は，表のとおりですので参考にしてください。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15</a:t>
            </a:fld>
            <a:endParaRPr kumimoji="1" lang="ja-JP" altLang="en-US"/>
          </a:p>
        </p:txBody>
      </p:sp>
    </p:spTree>
    <p:extLst>
      <p:ext uri="{BB962C8B-B14F-4D97-AF65-F5344CB8AC3E}">
        <p14:creationId xmlns:p14="http://schemas.microsoft.com/office/powerpoint/2010/main" val="910581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latin typeface="ＭＳ 明朝" panose="02020609040205080304" pitchFamily="17" charset="-128"/>
                <a:ea typeface="ＭＳ 明朝" panose="02020609040205080304" pitchFamily="17" charset="-128"/>
              </a:rPr>
              <a:t>　この「退職等年金給付」は，いわゆる企業年金のような位置づけで創設されたもので，ページ中ほどに囲み内に概要を記載しています。</a:t>
            </a:r>
          </a:p>
          <a:p>
            <a:pPr>
              <a:lnSpc>
                <a:spcPts val="2000"/>
              </a:lnSpc>
            </a:pPr>
            <a:r>
              <a:rPr lang="ja-JP" altLang="en-US" dirty="0">
                <a:latin typeface="ＭＳ 明朝" panose="02020609040205080304" pitchFamily="17" charset="-128"/>
                <a:ea typeface="ＭＳ 明朝" panose="02020609040205080304" pitchFamily="17" charset="-128"/>
              </a:rPr>
              <a:t>　まず，半分は有期年金，半分は終身年金となっており，原則</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歳からの支給となります。</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歳からの繰上げ支給も可能ですが，年金額が減額されてしまいます。</a:t>
            </a:r>
          </a:p>
          <a:p>
            <a:pPr>
              <a:lnSpc>
                <a:spcPts val="2000"/>
              </a:lnSpc>
            </a:pPr>
            <a:r>
              <a:rPr lang="ja-JP" altLang="en-US" dirty="0">
                <a:latin typeface="ＭＳ 明朝" panose="02020609040205080304" pitchFamily="17" charset="-128"/>
                <a:ea typeface="ＭＳ 明朝" panose="02020609040205080304" pitchFamily="17" charset="-128"/>
              </a:rPr>
              <a:t>　有期年金は，</a:t>
            </a:r>
            <a:r>
              <a:rPr lang="en-US" altLang="ja-JP" dirty="0">
                <a:latin typeface="ＭＳ 明朝" panose="02020609040205080304" pitchFamily="17" charset="-128"/>
                <a:ea typeface="ＭＳ 明朝" panose="02020609040205080304" pitchFamily="17" charset="-128"/>
              </a:rPr>
              <a:t>10</a:t>
            </a:r>
            <a:r>
              <a:rPr lang="ja-JP" altLang="en-US" dirty="0">
                <a:latin typeface="ＭＳ 明朝" panose="02020609040205080304" pitchFamily="17" charset="-128"/>
                <a:ea typeface="ＭＳ 明朝" panose="02020609040205080304" pitchFamily="17" charset="-128"/>
              </a:rPr>
              <a:t>年か</a:t>
            </a:r>
            <a:r>
              <a:rPr lang="en-US" altLang="ja-JP" dirty="0">
                <a:latin typeface="ＭＳ 明朝" panose="02020609040205080304" pitchFamily="17" charset="-128"/>
                <a:ea typeface="ＭＳ 明朝" panose="02020609040205080304" pitchFamily="17" charset="-128"/>
              </a:rPr>
              <a:t>20</a:t>
            </a:r>
            <a:r>
              <a:rPr lang="ja-JP" altLang="en-US" dirty="0">
                <a:latin typeface="ＭＳ 明朝" panose="02020609040205080304" pitchFamily="17" charset="-128"/>
                <a:ea typeface="ＭＳ 明朝" panose="02020609040205080304" pitchFamily="17" charset="-128"/>
              </a:rPr>
              <a:t>年，または一時金での受給が可能です。本人が亡くなられた場合は，終身年金は終了し，有期年金の残余部分はご遺族に支給されます。</a:t>
            </a:r>
          </a:p>
          <a:p>
            <a:pPr>
              <a:lnSpc>
                <a:spcPts val="2000"/>
              </a:lnSpc>
            </a:pPr>
            <a:r>
              <a:rPr lang="ja-JP" altLang="en-US" dirty="0">
                <a:latin typeface="ＭＳ 明朝" panose="02020609040205080304" pitchFamily="17" charset="-128"/>
                <a:ea typeface="ＭＳ 明朝" panose="02020609040205080304" pitchFamily="17" charset="-128"/>
              </a:rPr>
              <a:t>  このように，一元化前までの３階部分の年金は，２階部分とセットで支給されるものでしたが，新たな「退職等年金給付」は全く別の年金として扱われます。</a:t>
            </a:r>
          </a:p>
          <a:p>
            <a:pPr>
              <a:lnSpc>
                <a:spcPts val="2000"/>
              </a:lnSpc>
            </a:pPr>
            <a:r>
              <a:rPr lang="ja-JP" altLang="en-US" dirty="0">
                <a:latin typeface="ＭＳ 明朝" panose="02020609040205080304" pitchFamily="17" charset="-128"/>
                <a:ea typeface="ＭＳ 明朝" panose="02020609040205080304" pitchFamily="17" charset="-128"/>
              </a:rPr>
              <a:t>　</a:t>
            </a:r>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16</a:t>
            </a:fld>
            <a:endParaRPr kumimoji="1" lang="ja-JP" altLang="en-US"/>
          </a:p>
        </p:txBody>
      </p:sp>
    </p:spTree>
    <p:extLst>
      <p:ext uri="{BB962C8B-B14F-4D97-AF65-F5344CB8AC3E}">
        <p14:creationId xmlns:p14="http://schemas.microsoft.com/office/powerpoint/2010/main" val="1373813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latin typeface="ＭＳ 明朝" panose="02020609040205080304" pitchFamily="17" charset="-128"/>
                <a:ea typeface="ＭＳ 明朝" panose="02020609040205080304" pitchFamily="17" charset="-128"/>
              </a:rPr>
              <a:t>　また，公的年金は現役世代が納める保険料で年金者を支える賦課方式であるのに対して，退職等年金給付は自身の掛金で自身の年金を積み立てる積立方式となっております。</a:t>
            </a:r>
          </a:p>
          <a:p>
            <a:pPr>
              <a:lnSpc>
                <a:spcPts val="2000"/>
              </a:lnSpc>
            </a:pPr>
            <a:r>
              <a:rPr lang="ja-JP" altLang="en-US" dirty="0">
                <a:latin typeface="ＭＳ 明朝" panose="02020609040205080304" pitchFamily="17" charset="-128"/>
                <a:ea typeface="ＭＳ 明朝" panose="02020609040205080304" pitchFamily="17" charset="-128"/>
              </a:rPr>
              <a:t>　今年度，</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歳で定年退職者の組合員の方の場合は，一元化前の期間が，殆どを占めていますので，「退職等年金給付」に該当する年金は，「平成</a:t>
            </a:r>
            <a:r>
              <a:rPr lang="en-US" altLang="ja-JP" dirty="0">
                <a:latin typeface="ＭＳ 明朝" panose="02020609040205080304" pitchFamily="17" charset="-128"/>
                <a:ea typeface="ＭＳ 明朝" panose="02020609040205080304" pitchFamily="17" charset="-128"/>
              </a:rPr>
              <a:t>27</a:t>
            </a:r>
            <a:r>
              <a:rPr lang="ja-JP" altLang="en-US" dirty="0">
                <a:latin typeface="ＭＳ 明朝" panose="02020609040205080304" pitchFamily="17" charset="-128"/>
                <a:ea typeface="ＭＳ 明朝" panose="02020609040205080304" pitchFamily="17" charset="-128"/>
              </a:rPr>
              <a:t>年</a:t>
            </a:r>
            <a:r>
              <a:rPr lang="en-US" altLang="ja-JP" dirty="0">
                <a:latin typeface="ＭＳ 明朝" panose="02020609040205080304" pitchFamily="17" charset="-128"/>
                <a:ea typeface="ＭＳ 明朝" panose="02020609040205080304" pitchFamily="17" charset="-128"/>
              </a:rPr>
              <a:t>10</a:t>
            </a:r>
            <a:r>
              <a:rPr lang="ja-JP" altLang="en-US" dirty="0">
                <a:latin typeface="ＭＳ 明朝" panose="02020609040205080304" pitchFamily="17" charset="-128"/>
                <a:ea typeface="ＭＳ 明朝" panose="02020609040205080304" pitchFamily="17" charset="-128"/>
              </a:rPr>
              <a:t>月から令和５年３月まで」の７年６か月間分ということになります。</a:t>
            </a:r>
          </a:p>
          <a:p>
            <a:pPr>
              <a:lnSpc>
                <a:spcPts val="2000"/>
              </a:lnSpc>
            </a:pPr>
            <a:r>
              <a:rPr lang="ja-JP" altLang="en-US" dirty="0">
                <a:latin typeface="ＭＳ 明朝" panose="02020609040205080304" pitchFamily="17" charset="-128"/>
                <a:ea typeface="ＭＳ 明朝" panose="02020609040205080304" pitchFamily="17" charset="-128"/>
              </a:rPr>
              <a:t>　老齢厚生年金等についての説明は以上となります。</a:t>
            </a:r>
          </a:p>
          <a:p>
            <a:pPr>
              <a:lnSpc>
                <a:spcPts val="2000"/>
              </a:lnSpc>
            </a:pPr>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17</a:t>
            </a:fld>
            <a:endParaRPr kumimoji="1" lang="ja-JP" altLang="en-US"/>
          </a:p>
        </p:txBody>
      </p:sp>
    </p:spTree>
    <p:extLst>
      <p:ext uri="{BB962C8B-B14F-4D97-AF65-F5344CB8AC3E}">
        <p14:creationId xmlns:p14="http://schemas.microsoft.com/office/powerpoint/2010/main" val="1425599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latin typeface="ＭＳ 明朝" panose="02020609040205080304" pitchFamily="17" charset="-128"/>
                <a:ea typeface="ＭＳ 明朝" panose="02020609040205080304" pitchFamily="17" charset="-128"/>
              </a:rPr>
              <a:t>　次に「２」の「年金の併給調整」について，少し触れておきます。</a:t>
            </a:r>
          </a:p>
          <a:p>
            <a:pPr>
              <a:lnSpc>
                <a:spcPts val="2000"/>
              </a:lnSpc>
            </a:pPr>
            <a:r>
              <a:rPr lang="ja-JP" altLang="en-US" dirty="0">
                <a:latin typeface="ＭＳ 明朝" panose="02020609040205080304" pitchFamily="17" charset="-128"/>
                <a:ea typeface="ＭＳ 明朝" panose="02020609040205080304" pitchFamily="17" charset="-128"/>
              </a:rPr>
              <a:t>　年金は，原則として，一人一年金となっており，二つ以上の年金を同時に受給することはできません。ただし，例外として同時に受給できる場合があります。</a:t>
            </a:r>
          </a:p>
          <a:p>
            <a:pPr>
              <a:lnSpc>
                <a:spcPts val="2000"/>
              </a:lnSpc>
            </a:pPr>
            <a:r>
              <a:rPr lang="ja-JP" altLang="en-US" dirty="0">
                <a:latin typeface="ＭＳ 明朝" panose="02020609040205080304" pitchFamily="17" charset="-128"/>
                <a:ea typeface="ＭＳ 明朝" panose="02020609040205080304" pitchFamily="17" charset="-128"/>
              </a:rPr>
              <a:t>　例外となるパターンは，点線囲みの</a:t>
            </a:r>
            <a:r>
              <a:rPr lang="en-US" altLang="ja-JP" dirty="0">
                <a:latin typeface="ＭＳ 明朝" panose="02020609040205080304" pitchFamily="17" charset="-128"/>
                <a:ea typeface="ＭＳ 明朝" panose="02020609040205080304" pitchFamily="17" charset="-128"/>
              </a:rPr>
              <a:t>A</a:t>
            </a:r>
            <a:r>
              <a:rPr lang="ja-JP" altLang="en-US" dirty="0">
                <a:latin typeface="ＭＳ 明朝" panose="02020609040205080304" pitchFamily="17" charset="-128"/>
                <a:ea typeface="ＭＳ 明朝" panose="02020609040205080304" pitchFamily="17" charset="-128"/>
              </a:rPr>
              <a:t>～</a:t>
            </a:r>
            <a:r>
              <a:rPr lang="en-US" altLang="ja-JP" dirty="0">
                <a:latin typeface="ＭＳ 明朝" panose="02020609040205080304" pitchFamily="17" charset="-128"/>
                <a:ea typeface="ＭＳ 明朝" panose="02020609040205080304" pitchFamily="17" charset="-128"/>
              </a:rPr>
              <a:t>C</a:t>
            </a:r>
            <a:r>
              <a:rPr lang="ja-JP" altLang="en-US" dirty="0">
                <a:latin typeface="ＭＳ 明朝" panose="02020609040205080304" pitchFamily="17" charset="-128"/>
                <a:ea typeface="ＭＳ 明朝" panose="02020609040205080304" pitchFamily="17" charset="-128"/>
              </a:rPr>
              <a:t>の場合となっております。</a:t>
            </a:r>
            <a:endParaRPr lang="en-US" altLang="ja-JP" dirty="0">
              <a:latin typeface="ＭＳ 明朝" panose="02020609040205080304" pitchFamily="17" charset="-128"/>
              <a:ea typeface="ＭＳ 明朝" panose="02020609040205080304" pitchFamily="17" charset="-128"/>
            </a:endParaRPr>
          </a:p>
          <a:p>
            <a:pPr>
              <a:lnSpc>
                <a:spcPts val="2000"/>
              </a:lnSpc>
            </a:pPr>
            <a:r>
              <a:rPr lang="ja-JP" altLang="en-US" dirty="0">
                <a:latin typeface="ＭＳ 明朝" panose="02020609040205080304" pitchFamily="17" charset="-128"/>
                <a:ea typeface="ＭＳ 明朝" panose="02020609040205080304" pitchFamily="17" charset="-128"/>
              </a:rPr>
              <a:t>　具体的な例としては，ＰＤＦ版の７ページに掲載しておりますので，参考までにご覧ください。</a:t>
            </a:r>
          </a:p>
          <a:p>
            <a:pPr>
              <a:lnSpc>
                <a:spcPts val="2000"/>
              </a:lnSpc>
            </a:pPr>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2</a:t>
            </a:fld>
            <a:endParaRPr kumimoji="1" lang="ja-JP" altLang="en-US"/>
          </a:p>
        </p:txBody>
      </p:sp>
    </p:spTree>
    <p:extLst>
      <p:ext uri="{BB962C8B-B14F-4D97-AF65-F5344CB8AC3E}">
        <p14:creationId xmlns:p14="http://schemas.microsoft.com/office/powerpoint/2010/main" val="3645957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63"/>
            <a:ext cx="5388610" cy="4208268"/>
          </a:xfrm>
        </p:spPr>
        <p:txBody>
          <a:bodyPr/>
          <a:lstStyle/>
          <a:p>
            <a:pPr>
              <a:lnSpc>
                <a:spcPts val="2000"/>
              </a:lnSpc>
            </a:pPr>
            <a:r>
              <a:rPr lang="ja-JP" altLang="en-US" dirty="0">
                <a:latin typeface="ＭＳ 明朝" panose="02020609040205080304" pitchFamily="17" charset="-128"/>
                <a:ea typeface="ＭＳ 明朝" panose="02020609040205080304" pitchFamily="17" charset="-128"/>
              </a:rPr>
              <a:t>　ここからが，組合員の方が将来受け取ることとなる老齢厚生年金についてです。</a:t>
            </a:r>
          </a:p>
          <a:p>
            <a:pPr>
              <a:lnSpc>
                <a:spcPts val="2000"/>
              </a:lnSpc>
            </a:pPr>
            <a:r>
              <a:rPr lang="ja-JP" altLang="en-US" dirty="0">
                <a:latin typeface="ＭＳ 明朝" panose="02020609040205080304" pitchFamily="17" charset="-128"/>
                <a:ea typeface="ＭＳ 明朝" panose="02020609040205080304" pitchFamily="17" charset="-128"/>
              </a:rPr>
              <a:t>　概要として，４点あげておりますが，まず１点目，年金は，原則として加入期間ごとにそれぞれの制度から別々に支給します。</a:t>
            </a:r>
          </a:p>
          <a:p>
            <a:pPr>
              <a:lnSpc>
                <a:spcPts val="2000"/>
              </a:lnSpc>
            </a:pPr>
            <a:r>
              <a:rPr lang="ja-JP" altLang="en-US" dirty="0">
                <a:latin typeface="ＭＳ 明朝" panose="02020609040205080304" pitchFamily="17" charset="-128"/>
                <a:ea typeface="ＭＳ 明朝" panose="02020609040205080304" pitchFamily="17" charset="-128"/>
              </a:rPr>
              <a:t>　これは，民間企業でお勤めになった期間と公務員でお勤めになった期間の両方をお持ちの方は，ともに老齢厚生年金として決定されますが，合算して１つの年金とするのではなく，それぞれの期間ごとに複数の年金が決定，支給されるという意味です。</a:t>
            </a:r>
            <a:endParaRPr lang="en-US" altLang="ja-JP" dirty="0">
              <a:latin typeface="ＭＳ 明朝" panose="02020609040205080304" pitchFamily="17" charset="-128"/>
              <a:ea typeface="ＭＳ 明朝" panose="02020609040205080304" pitchFamily="17" charset="-128"/>
            </a:endParaRPr>
          </a:p>
          <a:p>
            <a:pPr>
              <a:lnSpc>
                <a:spcPts val="2000"/>
              </a:lnSpc>
            </a:pPr>
            <a:r>
              <a:rPr lang="ja-JP" altLang="en-US" dirty="0">
                <a:latin typeface="ＭＳ 明朝" panose="02020609040205080304" pitchFamily="17" charset="-128"/>
                <a:ea typeface="ＭＳ 明朝" panose="02020609040205080304" pitchFamily="17" charset="-128"/>
              </a:rPr>
              <a:t>　２点目，年金は，加入期間，年齢等の受給条件が揃ったとしても，「</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歳になれば自動的に給付」されるものではありません。必ず，請求手続を行う必要があります。</a:t>
            </a:r>
          </a:p>
          <a:p>
            <a:pPr>
              <a:lnSpc>
                <a:spcPts val="2000"/>
              </a:lnSpc>
            </a:pPr>
            <a:r>
              <a:rPr lang="ja-JP" altLang="en-US" dirty="0">
                <a:latin typeface="ＭＳ 明朝" panose="02020609040205080304" pitchFamily="17" charset="-128"/>
                <a:ea typeface="ＭＳ 明朝" panose="02020609040205080304" pitchFamily="17" charset="-128"/>
              </a:rPr>
              <a:t>　３点目，年金は，後払いで，毎年，偶数月の</a:t>
            </a:r>
            <a:r>
              <a:rPr lang="en-US" altLang="ja-JP" dirty="0">
                <a:latin typeface="ＭＳ 明朝" panose="02020609040205080304" pitchFamily="17" charset="-128"/>
                <a:ea typeface="ＭＳ 明朝" panose="02020609040205080304" pitchFamily="17" charset="-128"/>
              </a:rPr>
              <a:t>15</a:t>
            </a:r>
            <a:r>
              <a:rPr lang="ja-JP" altLang="en-US" dirty="0">
                <a:latin typeface="ＭＳ 明朝" panose="02020609040205080304" pitchFamily="17" charset="-128"/>
                <a:ea typeface="ＭＳ 明朝" panose="02020609040205080304" pitchFamily="17" charset="-128"/>
              </a:rPr>
              <a:t>日に指定された口座に振り込まれます。</a:t>
            </a:r>
          </a:p>
          <a:p>
            <a:pPr>
              <a:lnSpc>
                <a:spcPts val="2000"/>
              </a:lnSpc>
            </a:pPr>
            <a:r>
              <a:rPr lang="ja-JP" altLang="en-US" dirty="0">
                <a:latin typeface="ＭＳ 明朝" panose="02020609040205080304" pitchFamily="17" charset="-128"/>
                <a:ea typeface="ＭＳ 明朝" panose="02020609040205080304" pitchFamily="17" charset="-128"/>
              </a:rPr>
              <a:t>　最後４点目，年金は，事由が生じた月の翌月から，事由を喪失した月まで支給します。</a:t>
            </a:r>
            <a:endParaRPr lang="en-US" altLang="ja-JP" dirty="0">
              <a:latin typeface="ＭＳ 明朝" panose="02020609040205080304" pitchFamily="17" charset="-128"/>
              <a:ea typeface="ＭＳ 明朝" panose="02020609040205080304" pitchFamily="17" charset="-128"/>
            </a:endParaRPr>
          </a:p>
          <a:p>
            <a:pPr>
              <a:lnSpc>
                <a:spcPts val="2000"/>
              </a:lnSpc>
            </a:pPr>
            <a:r>
              <a:rPr lang="ja-JP" altLang="en-US" dirty="0">
                <a:latin typeface="ＭＳ 明朝" panose="02020609040205080304" pitchFamily="17" charset="-128"/>
                <a:ea typeface="ＭＳ 明朝" panose="02020609040205080304" pitchFamily="17" charset="-128"/>
              </a:rPr>
              <a:t>　以上が概要となっております。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3</a:t>
            </a:fld>
            <a:endParaRPr kumimoji="1" lang="ja-JP" altLang="en-US"/>
          </a:p>
        </p:txBody>
      </p:sp>
    </p:spTree>
    <p:extLst>
      <p:ext uri="{BB962C8B-B14F-4D97-AF65-F5344CB8AC3E}">
        <p14:creationId xmlns:p14="http://schemas.microsoft.com/office/powerpoint/2010/main" val="1243110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63"/>
            <a:ext cx="5388610" cy="4208268"/>
          </a:xfrm>
        </p:spPr>
        <p:txBody>
          <a:bodyPr/>
          <a:lstStyle/>
          <a:p>
            <a:pPr>
              <a:lnSpc>
                <a:spcPts val="2000"/>
              </a:lnSpc>
            </a:pPr>
            <a:r>
              <a:rPr lang="ja-JP" altLang="en-US" dirty="0">
                <a:latin typeface="ＭＳ 明朝" panose="02020609040205080304" pitchFamily="17" charset="-128"/>
                <a:ea typeface="ＭＳ 明朝" panose="02020609040205080304" pitchFamily="17" charset="-128"/>
              </a:rPr>
              <a:t>　ここからが，組合員の方が将来受け取ることとなる老齢厚生年金についてです。</a:t>
            </a:r>
          </a:p>
          <a:p>
            <a:pPr>
              <a:lnSpc>
                <a:spcPts val="2000"/>
              </a:lnSpc>
            </a:pPr>
            <a:r>
              <a:rPr lang="ja-JP" altLang="en-US" dirty="0">
                <a:latin typeface="ＭＳ 明朝" panose="02020609040205080304" pitchFamily="17" charset="-128"/>
                <a:ea typeface="ＭＳ 明朝" panose="02020609040205080304" pitchFamily="17" charset="-128"/>
              </a:rPr>
              <a:t>　概要として，４点あげておりますが，まず１点目，年金は，原則として加入期間ごとにそれぞれの制度から別々に支給します。</a:t>
            </a:r>
          </a:p>
          <a:p>
            <a:pPr>
              <a:lnSpc>
                <a:spcPts val="2000"/>
              </a:lnSpc>
            </a:pPr>
            <a:r>
              <a:rPr lang="ja-JP" altLang="en-US" dirty="0">
                <a:latin typeface="ＭＳ 明朝" panose="02020609040205080304" pitchFamily="17" charset="-128"/>
                <a:ea typeface="ＭＳ 明朝" panose="02020609040205080304" pitchFamily="17" charset="-128"/>
              </a:rPr>
              <a:t>　これは，民間企業でお勤めになった期間と公務員でお勤めになった期間の両方をお持ちの方は，ともに老齢厚生年金として決定されますが，合算して１つの年金とするのではなく，それぞれの期間ごとに複数の年金が決定，支給されるという意味です。</a:t>
            </a:r>
            <a:endParaRPr lang="en-US" altLang="ja-JP" dirty="0">
              <a:latin typeface="ＭＳ 明朝" panose="02020609040205080304" pitchFamily="17" charset="-128"/>
              <a:ea typeface="ＭＳ 明朝" panose="02020609040205080304" pitchFamily="17" charset="-128"/>
            </a:endParaRPr>
          </a:p>
          <a:p>
            <a:pPr>
              <a:lnSpc>
                <a:spcPts val="2000"/>
              </a:lnSpc>
            </a:pPr>
            <a:r>
              <a:rPr lang="ja-JP" altLang="en-US" dirty="0">
                <a:latin typeface="ＭＳ 明朝" panose="02020609040205080304" pitchFamily="17" charset="-128"/>
                <a:ea typeface="ＭＳ 明朝" panose="02020609040205080304" pitchFamily="17" charset="-128"/>
              </a:rPr>
              <a:t>　２点目，年金は，加入期間，年齢等の受給条件が揃ったとしても，「</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歳になれば自動的に給付」されるものではありません。必ず，請求手続を行う必要があります。</a:t>
            </a:r>
          </a:p>
          <a:p>
            <a:pPr>
              <a:lnSpc>
                <a:spcPts val="2000"/>
              </a:lnSpc>
            </a:pPr>
            <a:r>
              <a:rPr lang="ja-JP" altLang="en-US" dirty="0">
                <a:latin typeface="ＭＳ 明朝" panose="02020609040205080304" pitchFamily="17" charset="-128"/>
                <a:ea typeface="ＭＳ 明朝" panose="02020609040205080304" pitchFamily="17" charset="-128"/>
              </a:rPr>
              <a:t>　３点目，年金は，後払いで，毎年，偶数月の</a:t>
            </a:r>
            <a:r>
              <a:rPr lang="en-US" altLang="ja-JP" dirty="0">
                <a:latin typeface="ＭＳ 明朝" panose="02020609040205080304" pitchFamily="17" charset="-128"/>
                <a:ea typeface="ＭＳ 明朝" panose="02020609040205080304" pitchFamily="17" charset="-128"/>
              </a:rPr>
              <a:t>15</a:t>
            </a:r>
            <a:r>
              <a:rPr lang="ja-JP" altLang="en-US" dirty="0">
                <a:latin typeface="ＭＳ 明朝" panose="02020609040205080304" pitchFamily="17" charset="-128"/>
                <a:ea typeface="ＭＳ 明朝" panose="02020609040205080304" pitchFamily="17" charset="-128"/>
              </a:rPr>
              <a:t>日に指定された口座に振り込まれます。</a:t>
            </a:r>
          </a:p>
          <a:p>
            <a:pPr>
              <a:lnSpc>
                <a:spcPts val="2000"/>
              </a:lnSpc>
            </a:pPr>
            <a:r>
              <a:rPr lang="ja-JP" altLang="en-US" dirty="0">
                <a:latin typeface="ＭＳ 明朝" panose="02020609040205080304" pitchFamily="17" charset="-128"/>
                <a:ea typeface="ＭＳ 明朝" panose="02020609040205080304" pitchFamily="17" charset="-128"/>
              </a:rPr>
              <a:t>　最後４点目，年金は，事由が生じた月の翌月から，事由を喪失した月まで支給します。</a:t>
            </a:r>
            <a:endParaRPr lang="en-US" altLang="ja-JP" dirty="0">
              <a:latin typeface="ＭＳ 明朝" panose="02020609040205080304" pitchFamily="17" charset="-128"/>
              <a:ea typeface="ＭＳ 明朝" panose="02020609040205080304" pitchFamily="17" charset="-128"/>
            </a:endParaRPr>
          </a:p>
          <a:p>
            <a:pPr>
              <a:lnSpc>
                <a:spcPts val="2000"/>
              </a:lnSpc>
            </a:pPr>
            <a:r>
              <a:rPr lang="ja-JP" altLang="en-US" dirty="0">
                <a:latin typeface="ＭＳ 明朝" panose="02020609040205080304" pitchFamily="17" charset="-128"/>
                <a:ea typeface="ＭＳ 明朝" panose="02020609040205080304" pitchFamily="17" charset="-128"/>
              </a:rPr>
              <a:t>　以上が概要となっております。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4</a:t>
            </a:fld>
            <a:endParaRPr kumimoji="1" lang="ja-JP" altLang="en-US"/>
          </a:p>
        </p:txBody>
      </p:sp>
    </p:spTree>
    <p:extLst>
      <p:ext uri="{BB962C8B-B14F-4D97-AF65-F5344CB8AC3E}">
        <p14:creationId xmlns:p14="http://schemas.microsoft.com/office/powerpoint/2010/main" val="2336570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latin typeface="ＭＳ 明朝" panose="02020609040205080304" pitchFamily="17" charset="-128"/>
                <a:ea typeface="ＭＳ 明朝" panose="02020609040205080304" pitchFamily="17" charset="-128"/>
              </a:rPr>
              <a:t>　続いて，支給開始年齢ですが，老齢厚生年金は，先ほども説明しましたように，本来，</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歳から支給されますが， 生年月日に応じて，</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歳になる前，つまり，</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歳から</a:t>
            </a:r>
            <a:r>
              <a:rPr lang="en-US" altLang="ja-JP" dirty="0">
                <a:latin typeface="ＭＳ 明朝" panose="02020609040205080304" pitchFamily="17" charset="-128"/>
                <a:ea typeface="ＭＳ 明朝" panose="02020609040205080304" pitchFamily="17" charset="-128"/>
              </a:rPr>
              <a:t>64</a:t>
            </a:r>
            <a:r>
              <a:rPr lang="ja-JP" altLang="en-US" dirty="0">
                <a:latin typeface="ＭＳ 明朝" panose="02020609040205080304" pitchFamily="17" charset="-128"/>
                <a:ea typeface="ＭＳ 明朝" panose="02020609040205080304" pitchFamily="17" charset="-128"/>
              </a:rPr>
              <a:t>歳までの間に「特別支給の老齢厚生年金」が支給されます。</a:t>
            </a:r>
          </a:p>
          <a:p>
            <a:pPr>
              <a:lnSpc>
                <a:spcPts val="2000"/>
              </a:lnSpc>
            </a:pPr>
            <a:r>
              <a:rPr lang="ja-JP" altLang="en-US" dirty="0">
                <a:latin typeface="ＭＳ 明朝" panose="02020609040205080304" pitchFamily="17" charset="-128"/>
                <a:ea typeface="ＭＳ 明朝" panose="02020609040205080304" pitchFamily="17" charset="-128"/>
              </a:rPr>
              <a:t>　この「特別支給の老齢厚生年金」は，</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歳になったら「本来支給の老齢厚生年金」に切り替わりますが，年金額は，ほぼ変わりません。</a:t>
            </a:r>
          </a:p>
          <a:p>
            <a:pPr>
              <a:lnSpc>
                <a:spcPts val="2000"/>
              </a:lnSpc>
            </a:pPr>
            <a:r>
              <a:rPr lang="ja-JP" altLang="en-US" dirty="0">
                <a:latin typeface="ＭＳ 明朝" panose="02020609040205080304" pitchFamily="17" charset="-128"/>
                <a:ea typeface="ＭＳ 明朝" panose="02020609040205080304" pitchFamily="17" charset="-128"/>
              </a:rPr>
              <a:t>　なお，</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歳に到達しましたら，本来支給の老齢厚生年金に加えて，日本年金機構から「老齢基礎年金」の支給が開始されます。ここで満額支給ということになります。</a:t>
            </a:r>
          </a:p>
          <a:p>
            <a:pPr>
              <a:lnSpc>
                <a:spcPts val="2000"/>
              </a:lnSpc>
            </a:pPr>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5</a:t>
            </a:fld>
            <a:endParaRPr kumimoji="1" lang="ja-JP" altLang="en-US" dirty="0"/>
          </a:p>
        </p:txBody>
      </p:sp>
    </p:spTree>
    <p:extLst>
      <p:ext uri="{BB962C8B-B14F-4D97-AF65-F5344CB8AC3E}">
        <p14:creationId xmlns:p14="http://schemas.microsoft.com/office/powerpoint/2010/main" val="2490452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latin typeface="ＭＳ 明朝" panose="02020609040205080304" pitchFamily="17" charset="-128"/>
                <a:ea typeface="ＭＳ 明朝" panose="02020609040205080304" pitchFamily="17" charset="-128"/>
              </a:rPr>
              <a:t>　今年度，</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歳で定年退職をされる組合員の方においては，図をご覧いただきますと，一番下の行の「昭和</a:t>
            </a:r>
            <a:r>
              <a:rPr lang="en-US" altLang="ja-JP" dirty="0">
                <a:latin typeface="ＭＳ 明朝" panose="02020609040205080304" pitchFamily="17" charset="-128"/>
                <a:ea typeface="ＭＳ 明朝" panose="02020609040205080304" pitchFamily="17" charset="-128"/>
              </a:rPr>
              <a:t>36</a:t>
            </a:r>
            <a:r>
              <a:rPr lang="ja-JP" altLang="en-US" dirty="0">
                <a:latin typeface="ＭＳ 明朝" panose="02020609040205080304" pitchFamily="17" charset="-128"/>
                <a:ea typeface="ＭＳ 明朝" panose="02020609040205080304" pitchFamily="17" charset="-128"/>
              </a:rPr>
              <a:t>年</a:t>
            </a:r>
            <a:r>
              <a:rPr lang="en-US" altLang="ja-JP" dirty="0">
                <a:latin typeface="ＭＳ 明朝" panose="02020609040205080304" pitchFamily="17" charset="-128"/>
                <a:ea typeface="ＭＳ 明朝" panose="02020609040205080304" pitchFamily="17" charset="-128"/>
              </a:rPr>
              <a:t>4</a:t>
            </a:r>
            <a:r>
              <a:rPr lang="ja-JP" altLang="en-US" dirty="0">
                <a:latin typeface="ＭＳ 明朝" panose="02020609040205080304" pitchFamily="17" charset="-128"/>
                <a:ea typeface="ＭＳ 明朝" panose="02020609040205080304" pitchFamily="17" charset="-128"/>
              </a:rPr>
              <a:t>月</a:t>
            </a:r>
            <a:r>
              <a:rPr lang="en-US" altLang="ja-JP" dirty="0">
                <a:latin typeface="ＭＳ 明朝" panose="02020609040205080304" pitchFamily="17" charset="-128"/>
                <a:ea typeface="ＭＳ 明朝" panose="02020609040205080304" pitchFamily="17" charset="-128"/>
              </a:rPr>
              <a:t>2</a:t>
            </a:r>
            <a:r>
              <a:rPr lang="ja-JP" altLang="en-US" dirty="0">
                <a:latin typeface="ＭＳ 明朝" panose="02020609040205080304" pitchFamily="17" charset="-128"/>
                <a:ea typeface="ＭＳ 明朝" panose="02020609040205080304" pitchFamily="17" charset="-128"/>
              </a:rPr>
              <a:t>日以降の生まれ」に該当しますので，特別支給は無くなり，</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歳から，「本来支給の老齢厚生年金」の支給から始まります。</a:t>
            </a:r>
          </a:p>
          <a:p>
            <a:pPr>
              <a:lnSpc>
                <a:spcPts val="2000"/>
              </a:lnSpc>
            </a:pPr>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6</a:t>
            </a:fld>
            <a:endParaRPr kumimoji="1" lang="ja-JP" altLang="en-US" dirty="0"/>
          </a:p>
        </p:txBody>
      </p:sp>
    </p:spTree>
    <p:extLst>
      <p:ext uri="{BB962C8B-B14F-4D97-AF65-F5344CB8AC3E}">
        <p14:creationId xmlns:p14="http://schemas.microsoft.com/office/powerpoint/2010/main" val="2030631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62"/>
            <a:ext cx="5388610" cy="4911653"/>
          </a:xfrm>
        </p:spPr>
        <p:txBody>
          <a:bodyPr/>
          <a:lstStyle/>
          <a:p>
            <a:pPr>
              <a:lnSpc>
                <a:spcPts val="2000"/>
              </a:lnSpc>
            </a:pPr>
            <a:r>
              <a:rPr lang="ja-JP" altLang="en-US" dirty="0">
                <a:latin typeface="ＭＳ 明朝" panose="02020609040205080304" pitchFamily="17" charset="-128"/>
                <a:ea typeface="ＭＳ 明朝" panose="02020609040205080304" pitchFamily="17" charset="-128"/>
              </a:rPr>
              <a:t>　２の「年金の決定・支給」についてです。</a:t>
            </a:r>
          </a:p>
          <a:p>
            <a:pPr>
              <a:lnSpc>
                <a:spcPts val="2000"/>
              </a:lnSpc>
            </a:pPr>
            <a:r>
              <a:rPr lang="ja-JP" altLang="en-US" dirty="0">
                <a:latin typeface="ＭＳ 明朝" panose="02020609040205080304" pitchFamily="17" charset="-128"/>
                <a:ea typeface="ＭＳ 明朝" panose="02020609040205080304" pitchFamily="17" charset="-128"/>
              </a:rPr>
              <a:t>　公務員の老齢厚生年金は，最後に所属していた共済組合が決定して，支給します。</a:t>
            </a:r>
          </a:p>
          <a:p>
            <a:pPr>
              <a:lnSpc>
                <a:spcPts val="2000"/>
              </a:lnSpc>
            </a:pPr>
            <a:r>
              <a:rPr lang="ja-JP" altLang="en-US" dirty="0">
                <a:latin typeface="ＭＳ 明朝" panose="02020609040205080304" pitchFamily="17" charset="-128"/>
                <a:ea typeface="ＭＳ 明朝" panose="02020609040205080304" pitchFamily="17" charset="-128"/>
              </a:rPr>
              <a:t>　また，民間企業等の老齢厚生年金と老齢基礎年金は，日本年金機構が決定して，支給します。</a:t>
            </a:r>
          </a:p>
          <a:p>
            <a:pPr>
              <a:lnSpc>
                <a:spcPts val="2000"/>
              </a:lnSpc>
            </a:pPr>
            <a:r>
              <a:rPr lang="ja-JP" altLang="en-US" dirty="0">
                <a:latin typeface="ＭＳ 明朝" panose="02020609040205080304" pitchFamily="17" charset="-128"/>
                <a:ea typeface="ＭＳ 明朝" panose="02020609040205080304" pitchFamily="17" charset="-128"/>
              </a:rPr>
              <a:t>　一元化後も公務員の老齢厚生年金は，引き続き，共済組合から支給されることを覚えておいてください。　</a:t>
            </a:r>
          </a:p>
          <a:p>
            <a:pPr>
              <a:lnSpc>
                <a:spcPts val="2000"/>
              </a:lnSpc>
            </a:pPr>
            <a:r>
              <a:rPr lang="ja-JP" altLang="en-US" dirty="0">
                <a:latin typeface="ＭＳ 明朝" panose="02020609040205080304" pitchFamily="17" charset="-128"/>
                <a:ea typeface="ＭＳ 明朝" panose="02020609040205080304" pitchFamily="17" charset="-128"/>
              </a:rPr>
              <a:t>　続いて，３の「老齢厚生年金を受給するための支給要件」についてです。</a:t>
            </a:r>
          </a:p>
          <a:p>
            <a:pPr>
              <a:lnSpc>
                <a:spcPts val="2000"/>
              </a:lnSpc>
            </a:pPr>
            <a:r>
              <a:rPr lang="ja-JP" altLang="en-US" dirty="0">
                <a:latin typeface="ＭＳ 明朝" panose="02020609040205080304" pitchFamily="17" charset="-128"/>
                <a:ea typeface="ＭＳ 明朝" panose="02020609040205080304" pitchFamily="17" charset="-128"/>
              </a:rPr>
              <a:t>　「特別支給の年金」と「本来支給の年金」の違いは，既に説明したとおりですので，ここでは，それぞれの年金を決定する際の要件について説明します。特別支給の老齢厚生年金の支給要件は，支給開始年齢に達していること，公的年金制度に加入した期間が</a:t>
            </a:r>
            <a:r>
              <a:rPr lang="en-US" altLang="ja-JP" dirty="0">
                <a:latin typeface="ＭＳ 明朝" panose="02020609040205080304" pitchFamily="17" charset="-128"/>
                <a:ea typeface="ＭＳ 明朝" panose="02020609040205080304" pitchFamily="17" charset="-128"/>
              </a:rPr>
              <a:t>10</a:t>
            </a:r>
            <a:r>
              <a:rPr lang="ja-JP" altLang="en-US" dirty="0">
                <a:latin typeface="ＭＳ 明朝" panose="02020609040205080304" pitchFamily="17" charset="-128"/>
                <a:ea typeface="ＭＳ 明朝" panose="02020609040205080304" pitchFamily="17" charset="-128"/>
              </a:rPr>
              <a:t>年以上あること，最後に被用者年金加入期間，これは共済組合員期間を含む厚生年金の期間を意味し，この期間が１年以上あること。以上，３点すべての要件を満たした場合に支給されます。</a:t>
            </a:r>
            <a:endParaRPr lang="en-US" altLang="ja-JP" dirty="0">
              <a:latin typeface="ＭＳ 明朝" panose="02020609040205080304" pitchFamily="17" charset="-128"/>
              <a:ea typeface="ＭＳ 明朝" panose="02020609040205080304" pitchFamily="17" charset="-128"/>
            </a:endParaRPr>
          </a:p>
          <a:p>
            <a:pPr>
              <a:lnSpc>
                <a:spcPts val="2000"/>
              </a:lnSpc>
            </a:pPr>
            <a:r>
              <a:rPr lang="ja-JP" altLang="en-US" dirty="0">
                <a:latin typeface="ＭＳ 明朝" panose="02020609040205080304" pitchFamily="17" charset="-128"/>
                <a:ea typeface="ＭＳ 明朝" panose="02020609040205080304" pitchFamily="17" charset="-128"/>
              </a:rPr>
              <a:t>　本来支給の老齢厚生年金の要件は，特別支給とほとんど変わりません。特別支給の老齢厚生年金を受給できる方は，本来支給の老齢厚生年金も受給できることとなります。</a:t>
            </a:r>
          </a:p>
          <a:p>
            <a:pPr>
              <a:lnSpc>
                <a:spcPts val="2000"/>
              </a:lnSpc>
            </a:pPr>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7</a:t>
            </a:fld>
            <a:endParaRPr kumimoji="1" lang="ja-JP" altLang="en-US"/>
          </a:p>
        </p:txBody>
      </p:sp>
    </p:spTree>
    <p:extLst>
      <p:ext uri="{BB962C8B-B14F-4D97-AF65-F5344CB8AC3E}">
        <p14:creationId xmlns:p14="http://schemas.microsoft.com/office/powerpoint/2010/main" val="577916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62"/>
            <a:ext cx="5388610" cy="4911653"/>
          </a:xfrm>
        </p:spPr>
        <p:txBody>
          <a:bodyPr/>
          <a:lstStyle/>
          <a:p>
            <a:pPr>
              <a:lnSpc>
                <a:spcPts val="2000"/>
              </a:lnSpc>
            </a:pPr>
            <a:r>
              <a:rPr lang="ja-JP" altLang="en-US" dirty="0">
                <a:latin typeface="ＭＳ 明朝" panose="02020609040205080304" pitchFamily="17" charset="-128"/>
                <a:ea typeface="ＭＳ 明朝" panose="02020609040205080304" pitchFamily="17" charset="-128"/>
              </a:rPr>
              <a:t>　２の「年金の決定・支給」についてです。</a:t>
            </a:r>
          </a:p>
          <a:p>
            <a:pPr>
              <a:lnSpc>
                <a:spcPts val="2000"/>
              </a:lnSpc>
            </a:pPr>
            <a:r>
              <a:rPr lang="ja-JP" altLang="en-US" dirty="0">
                <a:latin typeface="ＭＳ 明朝" panose="02020609040205080304" pitchFamily="17" charset="-128"/>
                <a:ea typeface="ＭＳ 明朝" panose="02020609040205080304" pitchFamily="17" charset="-128"/>
              </a:rPr>
              <a:t>　公務員の老齢厚生年金は，最後に所属していた共済組合が決定して，支給します。</a:t>
            </a:r>
          </a:p>
          <a:p>
            <a:pPr>
              <a:lnSpc>
                <a:spcPts val="2000"/>
              </a:lnSpc>
            </a:pPr>
            <a:r>
              <a:rPr lang="ja-JP" altLang="en-US" dirty="0">
                <a:latin typeface="ＭＳ 明朝" panose="02020609040205080304" pitchFamily="17" charset="-128"/>
                <a:ea typeface="ＭＳ 明朝" panose="02020609040205080304" pitchFamily="17" charset="-128"/>
              </a:rPr>
              <a:t>　また，民間企業等の老齢厚生年金と老齢基礎年金は，日本年金機構が決定して，支給します。</a:t>
            </a:r>
          </a:p>
          <a:p>
            <a:pPr>
              <a:lnSpc>
                <a:spcPts val="2000"/>
              </a:lnSpc>
            </a:pPr>
            <a:r>
              <a:rPr lang="ja-JP" altLang="en-US" dirty="0">
                <a:latin typeface="ＭＳ 明朝" panose="02020609040205080304" pitchFamily="17" charset="-128"/>
                <a:ea typeface="ＭＳ 明朝" panose="02020609040205080304" pitchFamily="17" charset="-128"/>
              </a:rPr>
              <a:t>　一元化後も公務員の老齢厚生年金は，引き続き，共済組合から支給されることを覚えておいてください。　</a:t>
            </a:r>
          </a:p>
          <a:p>
            <a:pPr>
              <a:lnSpc>
                <a:spcPts val="2000"/>
              </a:lnSpc>
            </a:pPr>
            <a:r>
              <a:rPr lang="ja-JP" altLang="en-US" dirty="0">
                <a:latin typeface="ＭＳ 明朝" panose="02020609040205080304" pitchFamily="17" charset="-128"/>
                <a:ea typeface="ＭＳ 明朝" panose="02020609040205080304" pitchFamily="17" charset="-128"/>
              </a:rPr>
              <a:t>　続いて，３の「老齢厚生年金を受給するための支給要件」についてです。</a:t>
            </a:r>
          </a:p>
          <a:p>
            <a:pPr>
              <a:lnSpc>
                <a:spcPts val="2000"/>
              </a:lnSpc>
            </a:pPr>
            <a:r>
              <a:rPr lang="ja-JP" altLang="en-US" dirty="0">
                <a:latin typeface="ＭＳ 明朝" panose="02020609040205080304" pitchFamily="17" charset="-128"/>
                <a:ea typeface="ＭＳ 明朝" panose="02020609040205080304" pitchFamily="17" charset="-128"/>
              </a:rPr>
              <a:t>　「特別支給の年金」と「本来支給の年金」の違いは，既に説明したとおりですので，ここでは，それぞれの年金を決定する際の要件について説明します。特別支給の老齢厚生年金の支給要件は，支給開始年齢に達していること，公的年金制度に加入した期間が</a:t>
            </a:r>
            <a:r>
              <a:rPr lang="en-US" altLang="ja-JP" dirty="0">
                <a:latin typeface="ＭＳ 明朝" panose="02020609040205080304" pitchFamily="17" charset="-128"/>
                <a:ea typeface="ＭＳ 明朝" panose="02020609040205080304" pitchFamily="17" charset="-128"/>
              </a:rPr>
              <a:t>10</a:t>
            </a:r>
            <a:r>
              <a:rPr lang="ja-JP" altLang="en-US" dirty="0">
                <a:latin typeface="ＭＳ 明朝" panose="02020609040205080304" pitchFamily="17" charset="-128"/>
                <a:ea typeface="ＭＳ 明朝" panose="02020609040205080304" pitchFamily="17" charset="-128"/>
              </a:rPr>
              <a:t>年以上あること，最後に被用者年金加入期間，これは共済組合員期間を含む厚生年金の期間を意味し，この期間が１年以上あること。以上，３点すべての要件を満たした場合に支給されます。</a:t>
            </a:r>
            <a:endParaRPr lang="en-US" altLang="ja-JP" dirty="0">
              <a:latin typeface="ＭＳ 明朝" panose="02020609040205080304" pitchFamily="17" charset="-128"/>
              <a:ea typeface="ＭＳ 明朝" panose="02020609040205080304" pitchFamily="17" charset="-128"/>
            </a:endParaRPr>
          </a:p>
          <a:p>
            <a:pPr>
              <a:lnSpc>
                <a:spcPts val="2000"/>
              </a:lnSpc>
            </a:pPr>
            <a:r>
              <a:rPr lang="ja-JP" altLang="en-US" dirty="0">
                <a:latin typeface="ＭＳ 明朝" panose="02020609040205080304" pitchFamily="17" charset="-128"/>
                <a:ea typeface="ＭＳ 明朝" panose="02020609040205080304" pitchFamily="17" charset="-128"/>
              </a:rPr>
              <a:t>　本来支給の老齢厚生年金の要件は，特別支給とほとんど変わりません。特別支給の老齢厚生年金を受給できる方は，本来支給の老齢厚生年金も受給できることとなります。</a:t>
            </a:r>
          </a:p>
          <a:p>
            <a:pPr>
              <a:lnSpc>
                <a:spcPts val="2000"/>
              </a:lnSpc>
            </a:pPr>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8</a:t>
            </a:fld>
            <a:endParaRPr kumimoji="1" lang="ja-JP" altLang="en-US"/>
          </a:p>
        </p:txBody>
      </p:sp>
    </p:spTree>
    <p:extLst>
      <p:ext uri="{BB962C8B-B14F-4D97-AF65-F5344CB8AC3E}">
        <p14:creationId xmlns:p14="http://schemas.microsoft.com/office/powerpoint/2010/main" val="3806050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62"/>
            <a:ext cx="5388610" cy="4911653"/>
          </a:xfrm>
        </p:spPr>
        <p:txBody>
          <a:bodyPr/>
          <a:lstStyle/>
          <a:p>
            <a:pPr>
              <a:lnSpc>
                <a:spcPts val="2000"/>
              </a:lnSpc>
            </a:pPr>
            <a:r>
              <a:rPr lang="ja-JP" altLang="en-US" dirty="0">
                <a:latin typeface="ＭＳ 明朝" panose="02020609040205080304" pitchFamily="17" charset="-128"/>
                <a:ea typeface="ＭＳ 明朝" panose="02020609040205080304" pitchFamily="17" charset="-128"/>
              </a:rPr>
              <a:t>　２の「年金の決定・支給」についてです。</a:t>
            </a:r>
          </a:p>
          <a:p>
            <a:pPr>
              <a:lnSpc>
                <a:spcPts val="2000"/>
              </a:lnSpc>
            </a:pPr>
            <a:r>
              <a:rPr lang="ja-JP" altLang="en-US" dirty="0">
                <a:latin typeface="ＭＳ 明朝" panose="02020609040205080304" pitchFamily="17" charset="-128"/>
                <a:ea typeface="ＭＳ 明朝" panose="02020609040205080304" pitchFamily="17" charset="-128"/>
              </a:rPr>
              <a:t>　公務員の老齢厚生年金は，最後に所属していた共済組合が決定して，支給します。</a:t>
            </a:r>
          </a:p>
          <a:p>
            <a:pPr>
              <a:lnSpc>
                <a:spcPts val="2000"/>
              </a:lnSpc>
            </a:pPr>
            <a:r>
              <a:rPr lang="ja-JP" altLang="en-US" dirty="0">
                <a:latin typeface="ＭＳ 明朝" panose="02020609040205080304" pitchFamily="17" charset="-128"/>
                <a:ea typeface="ＭＳ 明朝" panose="02020609040205080304" pitchFamily="17" charset="-128"/>
              </a:rPr>
              <a:t>　また，民間企業等の老齢厚生年金と老齢基礎年金は，日本年金機構が決定して，支給します。</a:t>
            </a:r>
          </a:p>
          <a:p>
            <a:pPr>
              <a:lnSpc>
                <a:spcPts val="2000"/>
              </a:lnSpc>
            </a:pPr>
            <a:r>
              <a:rPr lang="ja-JP" altLang="en-US" dirty="0">
                <a:latin typeface="ＭＳ 明朝" panose="02020609040205080304" pitchFamily="17" charset="-128"/>
                <a:ea typeface="ＭＳ 明朝" panose="02020609040205080304" pitchFamily="17" charset="-128"/>
              </a:rPr>
              <a:t>　一元化後も公務員の老齢厚生年金は，引き続き，共済組合から支給されることを覚えておいてください。　</a:t>
            </a:r>
          </a:p>
          <a:p>
            <a:pPr>
              <a:lnSpc>
                <a:spcPts val="2000"/>
              </a:lnSpc>
            </a:pPr>
            <a:r>
              <a:rPr lang="ja-JP" altLang="en-US" dirty="0">
                <a:latin typeface="ＭＳ 明朝" panose="02020609040205080304" pitchFamily="17" charset="-128"/>
                <a:ea typeface="ＭＳ 明朝" panose="02020609040205080304" pitchFamily="17" charset="-128"/>
              </a:rPr>
              <a:t>　続いて，３の「老齢厚生年金を受給するための支給要件」についてです。</a:t>
            </a:r>
          </a:p>
          <a:p>
            <a:pPr>
              <a:lnSpc>
                <a:spcPts val="2000"/>
              </a:lnSpc>
            </a:pPr>
            <a:r>
              <a:rPr lang="ja-JP" altLang="en-US" dirty="0">
                <a:latin typeface="ＭＳ 明朝" panose="02020609040205080304" pitchFamily="17" charset="-128"/>
                <a:ea typeface="ＭＳ 明朝" panose="02020609040205080304" pitchFamily="17" charset="-128"/>
              </a:rPr>
              <a:t>　「特別支給の年金」と「本来支給の年金」の違いは，既に説明したとおりですので，ここでは，それぞれの年金を決定する際の要件について説明します。特別支給の老齢厚生年金の支給要件は，支給開始年齢に達していること，公的年金制度に加入した期間が</a:t>
            </a:r>
            <a:r>
              <a:rPr lang="en-US" altLang="ja-JP" dirty="0">
                <a:latin typeface="ＭＳ 明朝" panose="02020609040205080304" pitchFamily="17" charset="-128"/>
                <a:ea typeface="ＭＳ 明朝" panose="02020609040205080304" pitchFamily="17" charset="-128"/>
              </a:rPr>
              <a:t>10</a:t>
            </a:r>
            <a:r>
              <a:rPr lang="ja-JP" altLang="en-US" dirty="0">
                <a:latin typeface="ＭＳ 明朝" panose="02020609040205080304" pitchFamily="17" charset="-128"/>
                <a:ea typeface="ＭＳ 明朝" panose="02020609040205080304" pitchFamily="17" charset="-128"/>
              </a:rPr>
              <a:t>年以上あること，最後に被用者年金加入期間，これは共済組合員期間を含む厚生年金の期間を意味し，この期間が１年以上あること。以上，３点すべての要件を満たした場合に支給されます。</a:t>
            </a:r>
            <a:endParaRPr lang="en-US" altLang="ja-JP" dirty="0">
              <a:latin typeface="ＭＳ 明朝" panose="02020609040205080304" pitchFamily="17" charset="-128"/>
              <a:ea typeface="ＭＳ 明朝" panose="02020609040205080304" pitchFamily="17" charset="-128"/>
            </a:endParaRPr>
          </a:p>
          <a:p>
            <a:pPr>
              <a:lnSpc>
                <a:spcPts val="2000"/>
              </a:lnSpc>
            </a:pPr>
            <a:r>
              <a:rPr lang="ja-JP" altLang="en-US" dirty="0">
                <a:latin typeface="ＭＳ 明朝" panose="02020609040205080304" pitchFamily="17" charset="-128"/>
                <a:ea typeface="ＭＳ 明朝" panose="02020609040205080304" pitchFamily="17" charset="-128"/>
              </a:rPr>
              <a:t>　本来支給の老齢厚生年金の要件は，特別支給とほとんど変わりません。特別支給の老齢厚生年金を受給できる方は，本来支給の老齢厚生年金も受給できることとなります。</a:t>
            </a:r>
          </a:p>
          <a:p>
            <a:pPr>
              <a:lnSpc>
                <a:spcPts val="2000"/>
              </a:lnSpc>
            </a:pPr>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9</a:t>
            </a:fld>
            <a:endParaRPr kumimoji="1" lang="ja-JP" altLang="en-US"/>
          </a:p>
        </p:txBody>
      </p:sp>
    </p:spTree>
    <p:extLst>
      <p:ext uri="{BB962C8B-B14F-4D97-AF65-F5344CB8AC3E}">
        <p14:creationId xmlns:p14="http://schemas.microsoft.com/office/powerpoint/2010/main" val="404189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3010658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46729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240259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2689326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434477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4037011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328943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2865669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1568546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2518901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1305508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31A5C0-29B3-44E8-A9F9-9822A2090B42}" type="datetimeFigureOut">
              <a:rPr kumimoji="1" lang="ja-JP" altLang="en-US" smtClean="0"/>
              <a:t>2023/1/16</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1104637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3.emf"/><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2.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６頁</a:t>
            </a:r>
          </a:p>
        </p:txBody>
      </p:sp>
      <p:sp>
        <p:nvSpPr>
          <p:cNvPr id="4" name="正方形/長方形 3"/>
          <p:cNvSpPr/>
          <p:nvPr/>
        </p:nvSpPr>
        <p:spPr>
          <a:xfrm>
            <a:off x="4554133" y="1071123"/>
            <a:ext cx="2765501" cy="400110"/>
          </a:xfrm>
          <a:prstGeom prst="rect">
            <a:avLst/>
          </a:prstGeom>
        </p:spPr>
        <p:txBody>
          <a:bodyPr wrap="none">
            <a:spAutoFit/>
          </a:bodyPr>
          <a:lstStyle/>
          <a:p>
            <a:r>
              <a:rPr lang="ja-JP" altLang="ja-JP" sz="2000" b="1" dirty="0">
                <a:latin typeface="ＭＳ 明朝" panose="02020609040205080304" pitchFamily="17" charset="-128"/>
                <a:ea typeface="ＭＳ 明朝" panose="02020609040205080304" pitchFamily="17" charset="-128"/>
                <a:cs typeface="Times New Roman" panose="02020603050405020304" pitchFamily="18" charset="0"/>
              </a:rPr>
              <a:t>年金の給付事由と種類</a:t>
            </a:r>
            <a:endParaRPr lang="ja-JP" altLang="en-US" sz="2000" dirty="0">
              <a:latin typeface="ＭＳ 明朝" panose="02020609040205080304" pitchFamily="17" charset="-128"/>
              <a:ea typeface="ＭＳ 明朝" panose="02020609040205080304" pitchFamily="17" charset="-128"/>
            </a:endParaRPr>
          </a:p>
        </p:txBody>
      </p:sp>
      <p:sp>
        <p:nvSpPr>
          <p:cNvPr id="5" name="正方形/長方形 4"/>
          <p:cNvSpPr/>
          <p:nvPr/>
        </p:nvSpPr>
        <p:spPr>
          <a:xfrm>
            <a:off x="2323170" y="1637662"/>
            <a:ext cx="7869044" cy="733534"/>
          </a:xfrm>
          <a:prstGeom prst="rect">
            <a:avLst/>
          </a:prstGeom>
        </p:spPr>
        <p:txBody>
          <a:bodyPr wrap="square">
            <a:spAutoFit/>
          </a:bodyPr>
          <a:lstStyle/>
          <a:p>
            <a:pPr indent="419100" algn="just">
              <a:lnSpc>
                <a:spcPts val="2500"/>
              </a:lnSpc>
              <a:spcAft>
                <a:spcPts val="0"/>
              </a:spcAft>
            </a:pPr>
            <a:r>
              <a:rPr lang="ja-JP" altLang="en-US" kern="100" smtClean="0">
                <a:latin typeface="ＭＳ 明朝" panose="02020609040205080304" pitchFamily="17" charset="-128"/>
                <a:ea typeface="ＭＳ 明朝" panose="02020609040205080304" pitchFamily="17" charset="-128"/>
                <a:cs typeface="Times New Roman" panose="02020603050405020304" pitchFamily="18" charset="0"/>
              </a:rPr>
              <a:t>年</a:t>
            </a:r>
            <a:r>
              <a:rPr lang="ja-JP" altLang="ja-JP" kern="100" smtClean="0">
                <a:latin typeface="ＭＳ 明朝" panose="02020609040205080304" pitchFamily="17" charset="-128"/>
                <a:ea typeface="ＭＳ 明朝" panose="02020609040205080304" pitchFamily="17" charset="-128"/>
                <a:cs typeface="Times New Roman" panose="02020603050405020304" pitchFamily="18" charset="0"/>
              </a:rPr>
              <a:t>金</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は，給付事由により「老齢・障害・遺族」の３種類があります。</a:t>
            </a:r>
            <a:endParaRPr lang="ja-JP" altLang="ja-JP" sz="1600"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419100" algn="just">
              <a:lnSpc>
                <a:spcPts val="2500"/>
              </a:lnSpc>
              <a:spcAft>
                <a:spcPts val="0"/>
              </a:spcAf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年金を受給する際は，それぞれ一定の条件を満たす必要があります。</a:t>
            </a:r>
            <a:endPar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graphicFrame>
        <p:nvGraphicFramePr>
          <p:cNvPr id="6" name="表 5"/>
          <p:cNvGraphicFramePr>
            <a:graphicFrameLocks noGrp="1"/>
          </p:cNvGraphicFramePr>
          <p:nvPr>
            <p:extLst>
              <p:ext uri="{D42A27DB-BD31-4B8C-83A1-F6EECF244321}">
                <p14:modId xmlns:p14="http://schemas.microsoft.com/office/powerpoint/2010/main" val="2045635110"/>
              </p:ext>
            </p:extLst>
          </p:nvPr>
        </p:nvGraphicFramePr>
        <p:xfrm>
          <a:off x="1837428" y="3164895"/>
          <a:ext cx="8840527" cy="2310355"/>
        </p:xfrm>
        <a:graphic>
          <a:graphicData uri="http://schemas.openxmlformats.org/drawingml/2006/table">
            <a:tbl>
              <a:tblPr firstRow="1" firstCol="1" bandRow="1">
                <a:tableStyleId>{5C22544A-7EE6-4342-B048-85BDC9FD1C3A}</a:tableStyleId>
              </a:tblPr>
              <a:tblGrid>
                <a:gridCol w="1106672">
                  <a:extLst>
                    <a:ext uri="{9D8B030D-6E8A-4147-A177-3AD203B41FA5}">
                      <a16:colId xmlns="" xmlns:a16="http://schemas.microsoft.com/office/drawing/2014/main" val="20000"/>
                    </a:ext>
                  </a:extLst>
                </a:gridCol>
                <a:gridCol w="2163159">
                  <a:extLst>
                    <a:ext uri="{9D8B030D-6E8A-4147-A177-3AD203B41FA5}">
                      <a16:colId xmlns="" xmlns:a16="http://schemas.microsoft.com/office/drawing/2014/main" val="20001"/>
                    </a:ext>
                  </a:extLst>
                </a:gridCol>
                <a:gridCol w="3590692">
                  <a:extLst>
                    <a:ext uri="{9D8B030D-6E8A-4147-A177-3AD203B41FA5}">
                      <a16:colId xmlns="" xmlns:a16="http://schemas.microsoft.com/office/drawing/2014/main" val="20002"/>
                    </a:ext>
                  </a:extLst>
                </a:gridCol>
                <a:gridCol w="1980004">
                  <a:extLst>
                    <a:ext uri="{9D8B030D-6E8A-4147-A177-3AD203B41FA5}">
                      <a16:colId xmlns="" xmlns:a16="http://schemas.microsoft.com/office/drawing/2014/main" val="20003"/>
                    </a:ext>
                  </a:extLst>
                </a:gridCol>
              </a:tblGrid>
              <a:tr h="270077">
                <a:tc rowSpan="2">
                  <a:txBody>
                    <a:bodyPr/>
                    <a:lstStyle/>
                    <a:p>
                      <a:pPr algn="ctr">
                        <a:lnSpc>
                          <a:spcPts val="1200"/>
                        </a:lnSpc>
                        <a:spcAft>
                          <a:spcPts val="0"/>
                        </a:spcAft>
                      </a:pPr>
                      <a:r>
                        <a:rPr lang="ja-JP" sz="1400" kern="100" dirty="0">
                          <a:effectLst/>
                          <a:latin typeface="ＭＳ 明朝" panose="02020609040205080304" pitchFamily="17" charset="-128"/>
                          <a:ea typeface="ＭＳ 明朝" panose="02020609040205080304" pitchFamily="17" charset="-128"/>
                        </a:rPr>
                        <a:t>給付事由</a:t>
                      </a:r>
                      <a:endParaRPr 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gridSpan="2">
                  <a:txBody>
                    <a:bodyPr/>
                    <a:lstStyle/>
                    <a:p>
                      <a:pPr algn="ctr">
                        <a:lnSpc>
                          <a:spcPts val="1200"/>
                        </a:lnSpc>
                        <a:spcAft>
                          <a:spcPts val="0"/>
                        </a:spcAft>
                      </a:pPr>
                      <a:r>
                        <a:rPr lang="ja-JP" sz="1400" kern="100" dirty="0">
                          <a:effectLst/>
                          <a:latin typeface="ＭＳ 明朝" panose="02020609040205080304" pitchFamily="17" charset="-128"/>
                          <a:ea typeface="ＭＳ 明朝" panose="02020609040205080304" pitchFamily="17" charset="-128"/>
                        </a:rPr>
                        <a:t>厚</a:t>
                      </a:r>
                      <a:r>
                        <a:rPr lang="en-US" sz="1400" kern="100" dirty="0">
                          <a:effectLst/>
                          <a:latin typeface="ＭＳ 明朝" panose="02020609040205080304" pitchFamily="17" charset="-128"/>
                          <a:ea typeface="ＭＳ 明朝" panose="02020609040205080304" pitchFamily="17" charset="-128"/>
                        </a:rPr>
                        <a:t>  </a:t>
                      </a:r>
                      <a:r>
                        <a:rPr lang="ja-JP" sz="1400" kern="100" dirty="0">
                          <a:effectLst/>
                          <a:latin typeface="ＭＳ 明朝" panose="02020609040205080304" pitchFamily="17" charset="-128"/>
                          <a:ea typeface="ＭＳ 明朝" panose="02020609040205080304" pitchFamily="17" charset="-128"/>
                        </a:rPr>
                        <a:t>生  年</a:t>
                      </a:r>
                      <a:r>
                        <a:rPr lang="en-US" sz="1400" kern="100" dirty="0">
                          <a:effectLst/>
                          <a:latin typeface="ＭＳ 明朝" panose="02020609040205080304" pitchFamily="17" charset="-128"/>
                          <a:ea typeface="ＭＳ 明朝" panose="02020609040205080304" pitchFamily="17" charset="-128"/>
                        </a:rPr>
                        <a:t>  </a:t>
                      </a:r>
                      <a:r>
                        <a:rPr lang="ja-JP" sz="1400" kern="100" dirty="0">
                          <a:effectLst/>
                          <a:latin typeface="ＭＳ 明朝" panose="02020609040205080304" pitchFamily="17" charset="-128"/>
                          <a:ea typeface="ＭＳ 明朝" panose="02020609040205080304" pitchFamily="17" charset="-128"/>
                        </a:rPr>
                        <a:t>金</a:t>
                      </a:r>
                      <a:endParaRPr 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hMerge="1">
                  <a:txBody>
                    <a:bodyPr/>
                    <a:lstStyle/>
                    <a:p>
                      <a:endParaRPr kumimoji="1" lang="ja-JP" altLang="en-US"/>
                    </a:p>
                  </a:txBody>
                  <a:tcPr/>
                </a:tc>
                <a:tc rowSpan="2">
                  <a:txBody>
                    <a:bodyPr/>
                    <a:lstStyle/>
                    <a:p>
                      <a:pPr algn="ctr">
                        <a:lnSpc>
                          <a:spcPts val="1200"/>
                        </a:lnSpc>
                        <a:spcAft>
                          <a:spcPts val="0"/>
                        </a:spcAft>
                      </a:pPr>
                      <a:r>
                        <a:rPr lang="en-US" sz="1200" kern="100">
                          <a:effectLst/>
                          <a:latin typeface="ＭＳ 明朝" panose="02020609040205080304" pitchFamily="17" charset="-128"/>
                          <a:ea typeface="ＭＳ 明朝" panose="02020609040205080304" pitchFamily="17" charset="-128"/>
                        </a:rPr>
                        <a:t> </a:t>
                      </a:r>
                      <a:r>
                        <a:rPr lang="ja-JP" sz="1200" kern="100">
                          <a:effectLst/>
                          <a:latin typeface="ＭＳ 明朝" panose="02020609040205080304" pitchFamily="17" charset="-128"/>
                          <a:ea typeface="ＭＳ 明朝" panose="02020609040205080304" pitchFamily="17" charset="-128"/>
                        </a:rPr>
                        <a:t>国民年金（基礎年金）</a:t>
                      </a:r>
                    </a:p>
                    <a:p>
                      <a:pPr algn="ctr">
                        <a:lnSpc>
                          <a:spcPts val="1200"/>
                        </a:lnSpc>
                        <a:spcAft>
                          <a:spcPts val="0"/>
                        </a:spcAft>
                      </a:pPr>
                      <a:r>
                        <a:rPr lang="ja-JP" sz="1200" kern="100">
                          <a:effectLst/>
                          <a:latin typeface="ＭＳ 明朝" panose="02020609040205080304" pitchFamily="17" charset="-128"/>
                          <a:ea typeface="ＭＳ 明朝" panose="02020609040205080304" pitchFamily="17" charset="-128"/>
                        </a:rPr>
                        <a:t>（日本年金機構から支給）</a:t>
                      </a:r>
                      <a:endParaRPr lang="ja-JP" sz="12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270077">
                <a:tc vMerge="1">
                  <a:txBody>
                    <a:bodyPr/>
                    <a:lstStyle/>
                    <a:p>
                      <a:endParaRPr kumimoji="1" lang="ja-JP" altLang="en-US"/>
                    </a:p>
                  </a:txBody>
                  <a:tcPr/>
                </a:tc>
                <a:tc>
                  <a:txBody>
                    <a:bodyPr/>
                    <a:lstStyle/>
                    <a:p>
                      <a:pPr algn="ctr">
                        <a:lnSpc>
                          <a:spcPts val="1200"/>
                        </a:lnSpc>
                        <a:spcAft>
                          <a:spcPts val="0"/>
                        </a:spcAft>
                      </a:pPr>
                      <a:r>
                        <a:rPr lang="ja-JP" sz="1200" kern="100" dirty="0">
                          <a:effectLst/>
                          <a:latin typeface="ＭＳ 明朝" panose="02020609040205080304" pitchFamily="17" charset="-128"/>
                          <a:ea typeface="ＭＳ 明朝" panose="02020609040205080304" pitchFamily="17" charset="-128"/>
                        </a:rPr>
                        <a:t>種　類</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1200"/>
                        </a:lnSpc>
                        <a:spcAft>
                          <a:spcPts val="0"/>
                        </a:spcAft>
                      </a:pPr>
                      <a:r>
                        <a:rPr lang="ja-JP" sz="1200" kern="100" dirty="0">
                          <a:effectLst/>
                          <a:latin typeface="ＭＳ 明朝" panose="02020609040205080304" pitchFamily="17" charset="-128"/>
                          <a:ea typeface="ＭＳ 明朝" panose="02020609040205080304" pitchFamily="17" charset="-128"/>
                        </a:rPr>
                        <a:t>支 給 要 件</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vMerge="1">
                  <a:txBody>
                    <a:bodyPr/>
                    <a:lstStyle/>
                    <a:p>
                      <a:endParaRPr kumimoji="1" lang="ja-JP" altLang="en-US"/>
                    </a:p>
                  </a:txBody>
                  <a:tcPr/>
                </a:tc>
                <a:extLst>
                  <a:ext uri="{0D108BD9-81ED-4DB2-BD59-A6C34878D82A}">
                    <a16:rowId xmlns="" xmlns:a16="http://schemas.microsoft.com/office/drawing/2014/main" val="10001"/>
                  </a:ext>
                </a:extLst>
              </a:tr>
              <a:tr h="590067">
                <a:tc>
                  <a:txBody>
                    <a:bodyPr/>
                    <a:lstStyle/>
                    <a:p>
                      <a:pPr algn="ctr">
                        <a:lnSpc>
                          <a:spcPts val="1200"/>
                        </a:lnSpc>
                        <a:spcAft>
                          <a:spcPts val="0"/>
                        </a:spcAft>
                      </a:pPr>
                      <a:r>
                        <a:rPr lang="ja-JP" sz="1400" kern="100" dirty="0">
                          <a:effectLst/>
                          <a:latin typeface="ＭＳ 明朝" panose="02020609040205080304" pitchFamily="17" charset="-128"/>
                          <a:ea typeface="ＭＳ 明朝" panose="02020609040205080304" pitchFamily="17" charset="-128"/>
                        </a:rPr>
                        <a:t>【老 齢】</a:t>
                      </a:r>
                      <a:endParaRPr 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1200"/>
                        </a:lnSpc>
                        <a:spcAft>
                          <a:spcPts val="0"/>
                        </a:spcAft>
                      </a:pPr>
                      <a:r>
                        <a:rPr lang="ja-JP" sz="1200" kern="100" dirty="0">
                          <a:effectLst/>
                          <a:latin typeface="ＭＳ 明朝" panose="02020609040205080304" pitchFamily="17" charset="-128"/>
                          <a:ea typeface="ＭＳ 明朝" panose="02020609040205080304" pitchFamily="17" charset="-128"/>
                        </a:rPr>
                        <a:t>老齢厚生年金</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just">
                        <a:lnSpc>
                          <a:spcPts val="1200"/>
                        </a:lnSpc>
                        <a:spcAft>
                          <a:spcPts val="0"/>
                        </a:spcAft>
                      </a:pPr>
                      <a:r>
                        <a:rPr lang="ja-JP" sz="1200" kern="100" dirty="0">
                          <a:effectLst/>
                          <a:latin typeface="ＭＳ 明朝" panose="02020609040205080304" pitchFamily="17" charset="-128"/>
                          <a:ea typeface="ＭＳ 明朝" panose="02020609040205080304" pitchFamily="17" charset="-128"/>
                        </a:rPr>
                        <a:t>一定の組合員期間を有した者が支給開始年齢に達した時に支給される年金（在職中は，一部又は全部支給停止の場合あり）</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1200"/>
                        </a:lnSpc>
                        <a:spcAft>
                          <a:spcPts val="0"/>
                        </a:spcAft>
                      </a:pPr>
                      <a:r>
                        <a:rPr lang="ja-JP" sz="1400" kern="100" dirty="0">
                          <a:effectLst/>
                          <a:latin typeface="ＭＳ 明朝" panose="02020609040205080304" pitchFamily="17" charset="-128"/>
                          <a:ea typeface="ＭＳ 明朝" panose="02020609040205080304" pitchFamily="17" charset="-128"/>
                        </a:rPr>
                        <a:t>老齢基礎年金</a:t>
                      </a:r>
                      <a:endParaRPr 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590067">
                <a:tc>
                  <a:txBody>
                    <a:bodyPr/>
                    <a:lstStyle/>
                    <a:p>
                      <a:pPr algn="ctr">
                        <a:lnSpc>
                          <a:spcPts val="1200"/>
                        </a:lnSpc>
                        <a:spcAft>
                          <a:spcPts val="0"/>
                        </a:spcAft>
                      </a:pPr>
                      <a:r>
                        <a:rPr lang="ja-JP" sz="1400" kern="100" dirty="0">
                          <a:effectLst/>
                          <a:latin typeface="ＭＳ 明朝" panose="02020609040205080304" pitchFamily="17" charset="-128"/>
                          <a:ea typeface="ＭＳ 明朝" panose="02020609040205080304" pitchFamily="17" charset="-128"/>
                        </a:rPr>
                        <a:t>【障 害】</a:t>
                      </a:r>
                      <a:endParaRPr 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1200"/>
                        </a:lnSpc>
                        <a:spcAft>
                          <a:spcPts val="0"/>
                        </a:spcAft>
                      </a:pPr>
                      <a:r>
                        <a:rPr lang="ja-JP" sz="1200" kern="100" dirty="0">
                          <a:effectLst/>
                          <a:latin typeface="ＭＳ 明朝" panose="02020609040205080304" pitchFamily="17" charset="-128"/>
                          <a:ea typeface="ＭＳ 明朝" panose="02020609040205080304" pitchFamily="17" charset="-128"/>
                        </a:rPr>
                        <a:t>障害厚生年金</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just">
                        <a:lnSpc>
                          <a:spcPts val="1200"/>
                        </a:lnSpc>
                        <a:spcAft>
                          <a:spcPts val="0"/>
                        </a:spcAft>
                      </a:pPr>
                      <a:r>
                        <a:rPr lang="ja-JP" sz="1200" kern="100" dirty="0">
                          <a:effectLst/>
                          <a:latin typeface="ＭＳ 明朝" panose="02020609040205080304" pitchFamily="17" charset="-128"/>
                          <a:ea typeface="ＭＳ 明朝" panose="02020609040205080304" pitchFamily="17" charset="-128"/>
                        </a:rPr>
                        <a:t>組合員期間中に初診日がある傷病により，一定以上の障害状態となった場合に支給される年金</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1200"/>
                        </a:lnSpc>
                        <a:spcAft>
                          <a:spcPts val="0"/>
                        </a:spcAft>
                      </a:pPr>
                      <a:r>
                        <a:rPr lang="ja-JP" sz="1400" kern="100" dirty="0">
                          <a:effectLst/>
                          <a:latin typeface="ＭＳ 明朝" panose="02020609040205080304" pitchFamily="17" charset="-128"/>
                          <a:ea typeface="ＭＳ 明朝" panose="02020609040205080304" pitchFamily="17" charset="-128"/>
                        </a:rPr>
                        <a:t>障害基礎年金</a:t>
                      </a:r>
                      <a:endParaRPr 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 xmlns:a16="http://schemas.microsoft.com/office/drawing/2014/main" val="10003"/>
                  </a:ext>
                </a:extLst>
              </a:tr>
              <a:tr h="590067">
                <a:tc>
                  <a:txBody>
                    <a:bodyPr/>
                    <a:lstStyle/>
                    <a:p>
                      <a:pPr algn="ctr">
                        <a:lnSpc>
                          <a:spcPts val="1200"/>
                        </a:lnSpc>
                        <a:spcAft>
                          <a:spcPts val="0"/>
                        </a:spcAft>
                      </a:pPr>
                      <a:r>
                        <a:rPr lang="ja-JP" sz="1400" kern="100" dirty="0">
                          <a:effectLst/>
                          <a:latin typeface="ＭＳ 明朝" panose="02020609040205080304" pitchFamily="17" charset="-128"/>
                          <a:ea typeface="ＭＳ 明朝" panose="02020609040205080304" pitchFamily="17" charset="-128"/>
                        </a:rPr>
                        <a:t>【遺 族】</a:t>
                      </a:r>
                      <a:endParaRPr 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1200"/>
                        </a:lnSpc>
                        <a:spcAft>
                          <a:spcPts val="0"/>
                        </a:spcAft>
                      </a:pPr>
                      <a:r>
                        <a:rPr lang="ja-JP" sz="1200" kern="100" dirty="0">
                          <a:effectLst/>
                          <a:latin typeface="ＭＳ 明朝" panose="02020609040205080304" pitchFamily="17" charset="-128"/>
                          <a:ea typeface="ＭＳ 明朝" panose="02020609040205080304" pitchFamily="17" charset="-128"/>
                        </a:rPr>
                        <a:t>遺族厚生年金</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just">
                        <a:lnSpc>
                          <a:spcPts val="1200"/>
                        </a:lnSpc>
                        <a:spcAft>
                          <a:spcPts val="0"/>
                        </a:spcAft>
                      </a:pPr>
                      <a:r>
                        <a:rPr lang="ja-JP" sz="1200" kern="100" dirty="0">
                          <a:effectLst/>
                          <a:latin typeface="ＭＳ 明朝" panose="02020609040205080304" pitchFamily="17" charset="-128"/>
                          <a:ea typeface="ＭＳ 明朝" panose="02020609040205080304" pitchFamily="17" charset="-128"/>
                        </a:rPr>
                        <a:t>組合員又は組合員であった者が死亡した時に遺族に支給される年金</a:t>
                      </a:r>
                      <a:endParaRPr lang="ja-JP" sz="1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1200"/>
                        </a:lnSpc>
                        <a:spcAft>
                          <a:spcPts val="0"/>
                        </a:spcAft>
                      </a:pPr>
                      <a:r>
                        <a:rPr lang="ja-JP" sz="1400" kern="100" dirty="0">
                          <a:effectLst/>
                          <a:latin typeface="ＭＳ 明朝" panose="02020609040205080304" pitchFamily="17" charset="-128"/>
                          <a:ea typeface="ＭＳ 明朝" panose="02020609040205080304" pitchFamily="17" charset="-128"/>
                        </a:rPr>
                        <a:t>遺族基礎年金</a:t>
                      </a:r>
                      <a:endParaRPr 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 xmlns:a16="http://schemas.microsoft.com/office/drawing/2014/main" val="10004"/>
                  </a:ext>
                </a:extLst>
              </a:tr>
            </a:tbl>
          </a:graphicData>
        </a:graphic>
      </p:graphicFrame>
      <p:sp>
        <p:nvSpPr>
          <p:cNvPr id="8" name="正方形/長方形 7"/>
          <p:cNvSpPr/>
          <p:nvPr/>
        </p:nvSpPr>
        <p:spPr>
          <a:xfrm>
            <a:off x="962606" y="2629134"/>
            <a:ext cx="2973891" cy="369332"/>
          </a:xfrm>
          <a:prstGeom prst="rect">
            <a:avLst/>
          </a:prstGeom>
        </p:spPr>
        <p:txBody>
          <a:bodyPr wrap="none">
            <a:spAutoFit/>
          </a:bodyPr>
          <a:lstStyle/>
          <a:p>
            <a:r>
              <a:rPr lang="ja-JP" altLang="ja-JP" b="1" dirty="0">
                <a:latin typeface="ＭＳ 明朝" panose="02020609040205080304" pitchFamily="17" charset="-128"/>
                <a:ea typeface="ＭＳ 明朝" panose="02020609040205080304" pitchFamily="17" charset="-128"/>
                <a:cs typeface="Times New Roman" panose="02020603050405020304" pitchFamily="18" charset="0"/>
              </a:rPr>
              <a:t>１　年金の種類と給付事由</a:t>
            </a:r>
            <a:endParaRPr lang="ja-JP" altLang="en-US" dirty="0">
              <a:latin typeface="ＭＳ 明朝" panose="02020609040205080304" pitchFamily="17" charset="-128"/>
              <a:ea typeface="ＭＳ 明朝" panose="02020609040205080304" pitchFamily="17" charset="-128"/>
            </a:endParaRPr>
          </a:p>
        </p:txBody>
      </p:sp>
      <p:sp>
        <p:nvSpPr>
          <p:cNvPr id="9" name="正方形/長方形 8"/>
          <p:cNvSpPr/>
          <p:nvPr/>
        </p:nvSpPr>
        <p:spPr>
          <a:xfrm>
            <a:off x="2018371" y="5641679"/>
            <a:ext cx="8659584" cy="646331"/>
          </a:xfrm>
          <a:prstGeom prst="rect">
            <a:avLst/>
          </a:prstGeom>
        </p:spPr>
        <p:txBody>
          <a:bodyPr wrap="square">
            <a:spAutoFit/>
          </a:bodyPr>
          <a:lstStyle/>
          <a:p>
            <a:pPr marL="354965" indent="-133350"/>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  被用者年金一元化により，</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平成</a:t>
            </a: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27</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年</a:t>
            </a: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10</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月</a:t>
            </a: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1</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日以降に受給権が発生</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する年金の名称は，「厚生年金」と同様</a:t>
            </a:r>
            <a:endParaRPr lang="ja-JP" altLang="ja-JP"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2" name="オーディオ 1">
            <a:hlinkClick r:id="" action="ppaction://media"/>
            <a:extLst>
              <a:ext uri="{FF2B5EF4-FFF2-40B4-BE49-F238E27FC236}">
                <a16:creationId xmlns="" xmlns:a16="http://schemas.microsoft.com/office/drawing/2014/main" id="{1C59940F-5A01-4B2D-ABBE-25B8B05419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59258301"/>
      </p:ext>
    </p:extLst>
  </p:cSld>
  <p:clrMapOvr>
    <a:masterClrMapping/>
  </p:clrMapOvr>
  <mc:AlternateContent xmlns:mc="http://schemas.openxmlformats.org/markup-compatibility/2006" xmlns:p14="http://schemas.microsoft.com/office/powerpoint/2010/main">
    <mc:Choice Requires="p14">
      <p:transition spd="slow" p14:dur="2000" advTm="25125"/>
    </mc:Choice>
    <mc:Fallback xmlns="">
      <p:transition spd="slow" advTm="25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９頁</a:t>
            </a:r>
          </a:p>
        </p:txBody>
      </p:sp>
      <p:sp>
        <p:nvSpPr>
          <p:cNvPr id="4" name="正方形/長方形 3"/>
          <p:cNvSpPr/>
          <p:nvPr/>
        </p:nvSpPr>
        <p:spPr>
          <a:xfrm>
            <a:off x="870439" y="697291"/>
            <a:ext cx="9328638" cy="1785104"/>
          </a:xfrm>
          <a:prstGeom prst="rect">
            <a:avLst/>
          </a:prstGeom>
        </p:spPr>
        <p:txBody>
          <a:bodyPr wrap="square">
            <a:spAutoFit/>
          </a:bodyPr>
          <a:lstStyle/>
          <a:p>
            <a:r>
              <a:rPr lang="ja-JP" altLang="ja-JP" sz="2000" b="1" kern="100" dirty="0">
                <a:latin typeface="ＭＳ 明朝" panose="02020609040205080304" pitchFamily="17" charset="-128"/>
                <a:ea typeface="ＭＳ 明朝" panose="02020609040205080304" pitchFamily="17" charset="-128"/>
                <a:cs typeface="Times New Roman" panose="02020603050405020304" pitchFamily="18" charset="0"/>
              </a:rPr>
              <a:t>４　年金の支給期　</a:t>
            </a:r>
            <a:endParaRPr lang="ja-JP"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133350" indent="-133350" algn="just">
              <a:spcAft>
                <a:spcPts val="0"/>
              </a:spcAf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p>
          <a:p>
            <a:pPr marL="133350" indent="-133350" algn="just">
              <a:spcAft>
                <a:spcPts val="0"/>
              </a:spcAf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年金の支給期月は，毎年，偶数月</a:t>
            </a:r>
            <a:r>
              <a:rPr lang="ja-JP" altLang="ja-JP" b="1" kern="100" spc="-10" dirty="0">
                <a:latin typeface="ＭＳ 明朝" panose="02020609040205080304" pitchFamily="17" charset="-128"/>
                <a:ea typeface="ＭＳ 明朝" panose="02020609040205080304" pitchFamily="17" charset="-128"/>
                <a:cs typeface="Times New Roman" panose="02020603050405020304" pitchFamily="18" charset="0"/>
              </a:rPr>
              <a:t>（２・４・６・８・</a:t>
            </a:r>
            <a:r>
              <a:rPr lang="en-US" altLang="ja-JP" b="1" kern="100" spc="-10" dirty="0">
                <a:latin typeface="ＭＳ 明朝" panose="02020609040205080304" pitchFamily="17" charset="-128"/>
                <a:ea typeface="ＭＳ 明朝" panose="02020609040205080304" pitchFamily="17" charset="-128"/>
                <a:cs typeface="Times New Roman" panose="02020603050405020304" pitchFamily="18" charset="0"/>
              </a:rPr>
              <a:t>10</a:t>
            </a:r>
            <a:r>
              <a:rPr lang="ja-JP" altLang="ja-JP" b="1" kern="100" spc="-10" dirty="0">
                <a:latin typeface="ＭＳ 明朝" panose="02020609040205080304" pitchFamily="17" charset="-128"/>
                <a:ea typeface="ＭＳ 明朝" panose="02020609040205080304" pitchFamily="17" charset="-128"/>
                <a:cs typeface="Times New Roman" panose="02020603050405020304" pitchFamily="18" charset="0"/>
              </a:rPr>
              <a:t>・</a:t>
            </a:r>
            <a:r>
              <a:rPr lang="en-US" altLang="ja-JP" b="1" kern="100" spc="-10" dirty="0">
                <a:latin typeface="ＭＳ 明朝" panose="02020609040205080304" pitchFamily="17" charset="-128"/>
                <a:ea typeface="ＭＳ 明朝" panose="02020609040205080304" pitchFamily="17" charset="-128"/>
                <a:cs typeface="Times New Roman" panose="02020603050405020304" pitchFamily="18" charset="0"/>
              </a:rPr>
              <a:t>12 </a:t>
            </a:r>
            <a:r>
              <a:rPr lang="ja-JP" altLang="ja-JP" b="1" kern="100" spc="-10" dirty="0">
                <a:latin typeface="ＭＳ 明朝" panose="02020609040205080304" pitchFamily="17" charset="-128"/>
                <a:ea typeface="ＭＳ 明朝" panose="02020609040205080304" pitchFamily="17" charset="-128"/>
                <a:cs typeface="Times New Roman" panose="02020603050405020304" pitchFamily="18" charset="0"/>
              </a:rPr>
              <a:t>月）</a:t>
            </a:r>
            <a:r>
              <a:rPr lang="ja-JP" altLang="ja-JP" kern="100" spc="100" dirty="0">
                <a:latin typeface="ＭＳ 明朝" panose="02020609040205080304" pitchFamily="17" charset="-128"/>
                <a:ea typeface="ＭＳ 明朝" panose="02020609040205080304" pitchFamily="17" charset="-128"/>
                <a:cs typeface="Times New Roman" panose="02020603050405020304" pitchFamily="18" charset="0"/>
              </a:rPr>
              <a:t>の</a:t>
            </a:r>
            <a:r>
              <a:rPr lang="ja-JP" altLang="ja-JP" b="1" kern="100" spc="100" dirty="0">
                <a:latin typeface="ＭＳ 明朝" panose="02020609040205080304" pitchFamily="17" charset="-128"/>
                <a:ea typeface="ＭＳ 明朝" panose="02020609040205080304" pitchFamily="17" charset="-128"/>
                <a:cs typeface="Times New Roman" panose="02020603050405020304" pitchFamily="18" charset="0"/>
              </a:rPr>
              <a:t>年</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６回</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で，原則，</a:t>
            </a:r>
            <a:r>
              <a:rPr lang="ja-JP" altLang="ja-JP" b="1" kern="100" spc="50" dirty="0">
                <a:latin typeface="ＭＳ 明朝" panose="02020609040205080304" pitchFamily="17" charset="-128"/>
                <a:ea typeface="ＭＳ 明朝" panose="02020609040205080304" pitchFamily="17" charset="-128"/>
                <a:cs typeface="Times New Roman" panose="02020603050405020304" pitchFamily="18" charset="0"/>
              </a:rPr>
              <a:t>支給期月の</a:t>
            </a: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15</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日</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15</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日が土曜日の時は</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14</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日</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金</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err="1">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日曜日のときは</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13</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日</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金</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）に</a:t>
            </a:r>
            <a:r>
              <a:rPr lang="ja-JP" altLang="ja-JP" kern="100" spc="50" dirty="0">
                <a:latin typeface="ＭＳ 明朝" panose="02020609040205080304" pitchFamily="17" charset="-128"/>
                <a:ea typeface="ＭＳ 明朝" panose="02020609040205080304" pitchFamily="17" charset="-128"/>
                <a:cs typeface="Times New Roman" panose="02020603050405020304" pitchFamily="18" charset="0"/>
              </a:rPr>
              <a:t>「支給期月の前月までの</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２か月分」を支給します。（</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u="wavy" kern="100" dirty="0">
                <a:latin typeface="ＭＳ 明朝" panose="02020609040205080304" pitchFamily="17" charset="-128"/>
                <a:ea typeface="ＭＳ 明朝" panose="02020609040205080304" pitchFamily="17" charset="-128"/>
                <a:cs typeface="Times New Roman" panose="02020603050405020304" pitchFamily="18" charset="0"/>
              </a:rPr>
              <a:t>初回支給日のみ，遅れる可能性があります。ご了承ください。</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a:t>
            </a:r>
            <a:endParaRPr lang="ja-JP" altLang="ja-JP"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5" name="正方形/長方形 4"/>
          <p:cNvSpPr/>
          <p:nvPr/>
        </p:nvSpPr>
        <p:spPr>
          <a:xfrm>
            <a:off x="1107831" y="2886027"/>
            <a:ext cx="7833946" cy="369332"/>
          </a:xfrm>
          <a:prstGeom prst="rect">
            <a:avLst/>
          </a:prstGeom>
        </p:spPr>
        <p:txBody>
          <a:bodyPr wrap="square">
            <a:spAutoFit/>
          </a:bodyPr>
          <a:lstStyle/>
          <a:p>
            <a:r>
              <a:rPr lang="ja-JP" altLang="ja-JP" dirty="0">
                <a:latin typeface="ＭＳ 明朝" panose="02020609040205080304" pitchFamily="17" charset="-128"/>
                <a:ea typeface="ＭＳ 明朝" panose="02020609040205080304" pitchFamily="17" charset="-128"/>
                <a:cs typeface="Times New Roman" panose="02020603050405020304" pitchFamily="18" charset="0"/>
              </a:rPr>
              <a:t>＜例＞　</a:t>
            </a:r>
            <a:r>
              <a:rPr lang="ja-JP" altLang="ja-JP" b="1"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b="1" u="wavy" dirty="0">
                <a:latin typeface="ＭＳ 明朝" panose="02020609040205080304" pitchFamily="17" charset="-128"/>
                <a:ea typeface="ＭＳ 明朝" panose="02020609040205080304" pitchFamily="17" charset="-128"/>
                <a:cs typeface="Times New Roman" panose="02020603050405020304" pitchFamily="18" charset="0"/>
              </a:rPr>
              <a:t>昭和</a:t>
            </a:r>
            <a:r>
              <a:rPr lang="en-US" altLang="ja-JP" b="1" u="wavy" dirty="0">
                <a:latin typeface="ＭＳ 明朝" panose="02020609040205080304" pitchFamily="17" charset="-128"/>
                <a:ea typeface="ＭＳ 明朝" panose="02020609040205080304" pitchFamily="17" charset="-128"/>
                <a:cs typeface="Times New Roman" panose="02020603050405020304" pitchFamily="18" charset="0"/>
              </a:rPr>
              <a:t>37</a:t>
            </a:r>
            <a:r>
              <a:rPr lang="ja-JP" altLang="ja-JP" b="1" u="wavy" dirty="0">
                <a:latin typeface="ＭＳ 明朝" panose="02020609040205080304" pitchFamily="17" charset="-128"/>
                <a:ea typeface="ＭＳ 明朝" panose="02020609040205080304" pitchFamily="17" charset="-128"/>
                <a:cs typeface="Times New Roman" panose="02020603050405020304" pitchFamily="18" charset="0"/>
              </a:rPr>
              <a:t>年６月</a:t>
            </a:r>
            <a:r>
              <a:rPr lang="en-US" altLang="ja-JP" b="1" u="wavy" dirty="0">
                <a:latin typeface="ＭＳ 明朝" panose="02020609040205080304" pitchFamily="17" charset="-128"/>
                <a:ea typeface="ＭＳ 明朝" panose="02020609040205080304" pitchFamily="17" charset="-128"/>
                <a:cs typeface="Times New Roman" panose="02020603050405020304" pitchFamily="18" charset="0"/>
              </a:rPr>
              <a:t>10</a:t>
            </a:r>
            <a:r>
              <a:rPr lang="ja-JP" altLang="ja-JP" b="1" u="wavy" dirty="0">
                <a:latin typeface="ＭＳ 明朝" panose="02020609040205080304" pitchFamily="17" charset="-128"/>
                <a:ea typeface="ＭＳ 明朝" panose="02020609040205080304" pitchFamily="17" charset="-128"/>
                <a:cs typeface="Times New Roman" panose="02020603050405020304" pitchFamily="18" charset="0"/>
              </a:rPr>
              <a:t>日生まれ</a:t>
            </a:r>
            <a:r>
              <a:rPr lang="ja-JP" altLang="ja-JP" dirty="0">
                <a:latin typeface="ＭＳ 明朝" panose="02020609040205080304" pitchFamily="17" charset="-128"/>
                <a:ea typeface="ＭＳ 明朝" panose="02020609040205080304" pitchFamily="17" charset="-128"/>
                <a:cs typeface="Times New Roman" panose="02020603050405020304" pitchFamily="18" charset="0"/>
              </a:rPr>
              <a:t>の者の場合（支給開始年齢は</a:t>
            </a:r>
            <a:r>
              <a:rPr lang="en-US" altLang="ja-JP" b="1" dirty="0">
                <a:latin typeface="ＭＳ 明朝" panose="02020609040205080304" pitchFamily="17" charset="-128"/>
                <a:ea typeface="ＭＳ 明朝" panose="02020609040205080304" pitchFamily="17" charset="-128"/>
                <a:cs typeface="Times New Roman" panose="02020603050405020304" pitchFamily="18" charset="0"/>
              </a:rPr>
              <a:t>65</a:t>
            </a:r>
            <a:r>
              <a:rPr lang="ja-JP" altLang="ja-JP" b="1" dirty="0">
                <a:latin typeface="ＭＳ 明朝" panose="02020609040205080304" pitchFamily="17" charset="-128"/>
                <a:ea typeface="ＭＳ 明朝" panose="02020609040205080304" pitchFamily="17" charset="-128"/>
                <a:cs typeface="Times New Roman" panose="02020603050405020304" pitchFamily="18" charset="0"/>
              </a:rPr>
              <a:t>歳</a:t>
            </a:r>
            <a:r>
              <a:rPr lang="ja-JP" altLang="ja-JP" dirty="0">
                <a:latin typeface="ＭＳ 明朝" panose="02020609040205080304" pitchFamily="17" charset="-128"/>
                <a:ea typeface="ＭＳ 明朝" panose="02020609040205080304" pitchFamily="17" charset="-128"/>
                <a:cs typeface="Times New Roman" panose="02020603050405020304" pitchFamily="18" charset="0"/>
              </a:rPr>
              <a:t>）</a:t>
            </a:r>
            <a:endParaRPr lang="ja-JP" altLang="en-US" dirty="0">
              <a:latin typeface="ＭＳ 明朝" panose="02020609040205080304" pitchFamily="17" charset="-128"/>
              <a:ea typeface="ＭＳ 明朝" panose="02020609040205080304" pitchFamily="17" charset="-128"/>
            </a:endParaRPr>
          </a:p>
        </p:txBody>
      </p:sp>
      <p:graphicFrame>
        <p:nvGraphicFramePr>
          <p:cNvPr id="6" name="表 5"/>
          <p:cNvGraphicFramePr>
            <a:graphicFrameLocks noGrp="1"/>
          </p:cNvGraphicFramePr>
          <p:nvPr>
            <p:extLst>
              <p:ext uri="{D42A27DB-BD31-4B8C-83A1-F6EECF244321}">
                <p14:modId xmlns:p14="http://schemas.microsoft.com/office/powerpoint/2010/main" val="1646329145"/>
              </p:ext>
            </p:extLst>
          </p:nvPr>
        </p:nvGraphicFramePr>
        <p:xfrm>
          <a:off x="1107830" y="3319082"/>
          <a:ext cx="9091247" cy="3011380"/>
        </p:xfrm>
        <a:graphic>
          <a:graphicData uri="http://schemas.openxmlformats.org/drawingml/2006/table">
            <a:tbl>
              <a:tblPr firstRow="1" firstCol="1" bandRow="1">
                <a:tableStyleId>{5C22544A-7EE6-4342-B048-85BDC9FD1C3A}</a:tableStyleId>
              </a:tblPr>
              <a:tblGrid>
                <a:gridCol w="1773659">
                  <a:extLst>
                    <a:ext uri="{9D8B030D-6E8A-4147-A177-3AD203B41FA5}">
                      <a16:colId xmlns="" xmlns:a16="http://schemas.microsoft.com/office/drawing/2014/main" val="20000"/>
                    </a:ext>
                  </a:extLst>
                </a:gridCol>
                <a:gridCol w="7317588">
                  <a:extLst>
                    <a:ext uri="{9D8B030D-6E8A-4147-A177-3AD203B41FA5}">
                      <a16:colId xmlns="" xmlns:a16="http://schemas.microsoft.com/office/drawing/2014/main" val="20001"/>
                    </a:ext>
                  </a:extLst>
                </a:gridCol>
              </a:tblGrid>
              <a:tr h="485188">
                <a:tc>
                  <a:txBody>
                    <a:bodyPr/>
                    <a:lstStyle/>
                    <a:p>
                      <a:pPr algn="ctr">
                        <a:spcAft>
                          <a:spcPts val="0"/>
                        </a:spcAft>
                      </a:pPr>
                      <a:r>
                        <a:rPr lang="ja-JP" sz="1800" kern="0" dirty="0">
                          <a:effectLst/>
                          <a:latin typeface="ＭＳ 明朝" panose="02020609040205080304" pitchFamily="17" charset="-128"/>
                          <a:ea typeface="ＭＳ 明朝" panose="02020609040205080304" pitchFamily="17" charset="-128"/>
                        </a:rPr>
                        <a:t>受給権発生日</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indent="133985" algn="just">
                        <a:spcAft>
                          <a:spcPts val="0"/>
                        </a:spcAft>
                        <a:tabLst>
                          <a:tab pos="4212590" algn="l"/>
                        </a:tabLst>
                      </a:pPr>
                      <a:r>
                        <a:rPr lang="ja-JP" sz="1800" kern="100">
                          <a:effectLst/>
                          <a:latin typeface="ＭＳ 明朝" panose="02020609040205080304" pitchFamily="17" charset="-128"/>
                          <a:ea typeface="ＭＳ 明朝" panose="02020609040205080304" pitchFamily="17" charset="-128"/>
                        </a:rPr>
                        <a:t>令和９年６月９日（</a:t>
                      </a:r>
                      <a:r>
                        <a:rPr lang="en-US" sz="1800" kern="100">
                          <a:effectLst/>
                          <a:latin typeface="ＭＳ 明朝" panose="02020609040205080304" pitchFamily="17" charset="-128"/>
                          <a:ea typeface="ＭＳ 明朝" panose="02020609040205080304" pitchFamily="17" charset="-128"/>
                        </a:rPr>
                        <a:t>65</a:t>
                      </a:r>
                      <a:r>
                        <a:rPr lang="ja-JP" sz="1800" kern="100">
                          <a:effectLst/>
                          <a:latin typeface="ＭＳ 明朝" panose="02020609040205080304" pitchFamily="17" charset="-128"/>
                          <a:ea typeface="ＭＳ 明朝" panose="02020609040205080304" pitchFamily="17" charset="-128"/>
                        </a:rPr>
                        <a:t>歳の誕生日の前日）</a:t>
                      </a:r>
                      <a:endParaRPr lang="ja-JP" sz="18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2526192">
                <a:tc>
                  <a:txBody>
                    <a:bodyPr/>
                    <a:lstStyle/>
                    <a:p>
                      <a:pPr algn="ctr">
                        <a:spcAft>
                          <a:spcPts val="0"/>
                        </a:spcAft>
                      </a:pPr>
                      <a:r>
                        <a:rPr lang="ja-JP" sz="1800" kern="100" dirty="0">
                          <a:effectLst/>
                          <a:latin typeface="ＭＳ 明朝" panose="02020609040205080304" pitchFamily="17" charset="-128"/>
                          <a:ea typeface="ＭＳ 明朝" panose="02020609040205080304" pitchFamily="17" charset="-128"/>
                        </a:rPr>
                        <a:t>年金支給期月</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indent="133350" algn="just">
                        <a:lnSpc>
                          <a:spcPts val="1800"/>
                        </a:lnSpc>
                        <a:spcAft>
                          <a:spcPts val="0"/>
                        </a:spcAft>
                      </a:pPr>
                      <a:r>
                        <a:rPr lang="ja-JP" sz="1800" u="sng" kern="100" dirty="0">
                          <a:effectLst/>
                          <a:latin typeface="ＭＳ 明朝" panose="02020609040205080304" pitchFamily="17" charset="-128"/>
                          <a:ea typeface="ＭＳ 明朝" panose="02020609040205080304" pitchFamily="17" charset="-128"/>
                        </a:rPr>
                        <a:t>受給権発生日の翌月分</a:t>
                      </a:r>
                      <a:r>
                        <a:rPr lang="ja-JP" sz="1800" kern="100" dirty="0">
                          <a:effectLst/>
                          <a:latin typeface="ＭＳ 明朝" panose="02020609040205080304" pitchFamily="17" charset="-128"/>
                          <a:ea typeface="ＭＳ 明朝" panose="02020609040205080304" pitchFamily="17" charset="-128"/>
                        </a:rPr>
                        <a:t>から支給しますので，初回は，令和９年</a:t>
                      </a:r>
                      <a:r>
                        <a:rPr lang="en-US" sz="1800" kern="100" dirty="0">
                          <a:effectLst/>
                          <a:latin typeface="ＭＳ 明朝" panose="02020609040205080304" pitchFamily="17" charset="-128"/>
                          <a:ea typeface="ＭＳ 明朝" panose="02020609040205080304" pitchFamily="17" charset="-128"/>
                        </a:rPr>
                        <a:t>7</a:t>
                      </a:r>
                      <a:r>
                        <a:rPr lang="ja-JP" sz="1800" kern="100" dirty="0">
                          <a:effectLst/>
                          <a:latin typeface="ＭＳ 明朝" panose="02020609040205080304" pitchFamily="17" charset="-128"/>
                          <a:ea typeface="ＭＳ 明朝" panose="02020609040205080304" pitchFamily="17" charset="-128"/>
                        </a:rPr>
                        <a:t>月分を</a:t>
                      </a:r>
                      <a:r>
                        <a:rPr lang="en-US" sz="1800" kern="100" dirty="0">
                          <a:effectLst/>
                          <a:latin typeface="ＭＳ 明朝" panose="02020609040205080304" pitchFamily="17" charset="-128"/>
                          <a:ea typeface="ＭＳ 明朝" panose="02020609040205080304" pitchFamily="17" charset="-128"/>
                        </a:rPr>
                        <a:t>8</a:t>
                      </a:r>
                      <a:r>
                        <a:rPr lang="ja-JP" sz="1800" kern="100" dirty="0">
                          <a:effectLst/>
                          <a:latin typeface="ＭＳ 明朝" panose="02020609040205080304" pitchFamily="17" charset="-128"/>
                          <a:ea typeface="ＭＳ 明朝" panose="02020609040205080304" pitchFamily="17" charset="-128"/>
                        </a:rPr>
                        <a:t>月に支給。（次回支給期月は，令和９年</a:t>
                      </a:r>
                      <a:r>
                        <a:rPr lang="en-US" sz="1800" kern="100" dirty="0">
                          <a:effectLst/>
                          <a:latin typeface="ＭＳ 明朝" panose="02020609040205080304" pitchFamily="17" charset="-128"/>
                          <a:ea typeface="ＭＳ 明朝" panose="02020609040205080304" pitchFamily="17" charset="-128"/>
                        </a:rPr>
                        <a:t>8</a:t>
                      </a:r>
                      <a:r>
                        <a:rPr lang="ja-JP" sz="1800" kern="100" dirty="0">
                          <a:effectLst/>
                          <a:latin typeface="ＭＳ 明朝" panose="02020609040205080304" pitchFamily="17" charset="-128"/>
                          <a:ea typeface="ＭＳ 明朝" panose="02020609040205080304" pitchFamily="17" charset="-128"/>
                        </a:rPr>
                        <a:t>月及び</a:t>
                      </a:r>
                      <a:r>
                        <a:rPr lang="en-US" sz="1800" kern="100" dirty="0">
                          <a:effectLst/>
                          <a:latin typeface="ＭＳ 明朝" panose="02020609040205080304" pitchFamily="17" charset="-128"/>
                          <a:ea typeface="ＭＳ 明朝" panose="02020609040205080304" pitchFamily="17" charset="-128"/>
                        </a:rPr>
                        <a:t>9</a:t>
                      </a:r>
                      <a:r>
                        <a:rPr lang="ja-JP" sz="1800" kern="100" dirty="0">
                          <a:effectLst/>
                          <a:latin typeface="ＭＳ 明朝" panose="02020609040205080304" pitchFamily="17" charset="-128"/>
                          <a:ea typeface="ＭＳ 明朝" panose="02020609040205080304" pitchFamily="17" charset="-128"/>
                        </a:rPr>
                        <a:t>月分を</a:t>
                      </a:r>
                      <a:r>
                        <a:rPr lang="en-US" sz="1800" kern="100" dirty="0">
                          <a:effectLst/>
                          <a:latin typeface="ＭＳ 明朝" panose="02020609040205080304" pitchFamily="17" charset="-128"/>
                          <a:ea typeface="ＭＳ 明朝" panose="02020609040205080304" pitchFamily="17" charset="-128"/>
                        </a:rPr>
                        <a:t>10</a:t>
                      </a:r>
                      <a:r>
                        <a:rPr lang="ja-JP" sz="1800" kern="100" dirty="0">
                          <a:effectLst/>
                          <a:latin typeface="ＭＳ 明朝" panose="02020609040205080304" pitchFamily="17" charset="-128"/>
                          <a:ea typeface="ＭＳ 明朝" panose="02020609040205080304" pitchFamily="17" charset="-128"/>
                        </a:rPr>
                        <a:t>月に支給）</a:t>
                      </a:r>
                    </a:p>
                    <a:p>
                      <a:pPr indent="133350" algn="just">
                        <a:lnSpc>
                          <a:spcPts val="1800"/>
                        </a:lnSpc>
                        <a:spcAft>
                          <a:spcPts val="0"/>
                        </a:spcAft>
                      </a:pPr>
                      <a:r>
                        <a:rPr lang="ja-JP" sz="1800" kern="100" dirty="0">
                          <a:effectLst/>
                          <a:latin typeface="ＭＳ 明朝" panose="02020609040205080304" pitchFamily="17" charset="-128"/>
                          <a:ea typeface="ＭＳ 明朝" panose="02020609040205080304" pitchFamily="17" charset="-128"/>
                        </a:rPr>
                        <a:t>なお，</a:t>
                      </a:r>
                      <a:r>
                        <a:rPr lang="ja-JP" sz="1800" u="sng" kern="100" dirty="0">
                          <a:effectLst/>
                          <a:latin typeface="ＭＳ 明朝" panose="02020609040205080304" pitchFamily="17" charset="-128"/>
                          <a:ea typeface="ＭＳ 明朝" panose="02020609040205080304" pitchFamily="17" charset="-128"/>
                        </a:rPr>
                        <a:t>この時，再就職して厚生年金</a:t>
                      </a:r>
                      <a:r>
                        <a:rPr lang="ja-JP" sz="1800" u="sng" kern="100" spc="-50" dirty="0">
                          <a:effectLst/>
                          <a:latin typeface="ＭＳ 明朝" panose="02020609040205080304" pitchFamily="17" charset="-128"/>
                          <a:ea typeface="ＭＳ 明朝" panose="02020609040205080304" pitchFamily="17" charset="-128"/>
                        </a:rPr>
                        <a:t>（被用者年金制度）</a:t>
                      </a:r>
                      <a:r>
                        <a:rPr lang="ja-JP" sz="1800" u="sng" kern="100" dirty="0">
                          <a:effectLst/>
                          <a:latin typeface="ＭＳ 明朝" panose="02020609040205080304" pitchFamily="17" charset="-128"/>
                          <a:ea typeface="ＭＳ 明朝" panose="02020609040205080304" pitchFamily="17" charset="-128"/>
                        </a:rPr>
                        <a:t>に加入している場合は，年金額の調整があります。</a:t>
                      </a:r>
                      <a:r>
                        <a:rPr lang="ja-JP" sz="1800" kern="100" dirty="0">
                          <a:effectLst/>
                          <a:latin typeface="ＭＳ 明朝" panose="02020609040205080304" pitchFamily="17" charset="-128"/>
                          <a:ea typeface="ＭＳ 明朝" panose="02020609040205080304" pitchFamily="17" charset="-128"/>
                        </a:rPr>
                        <a:t>）</a:t>
                      </a:r>
                    </a:p>
                    <a:p>
                      <a:pPr indent="133350" algn="just">
                        <a:lnSpc>
                          <a:spcPts val="1800"/>
                        </a:lnSpc>
                        <a:spcAft>
                          <a:spcPts val="0"/>
                        </a:spcAft>
                      </a:pPr>
                      <a:r>
                        <a:rPr lang="en-US" sz="1800" kern="100" dirty="0">
                          <a:effectLst/>
                          <a:latin typeface="ＭＳ 明朝" panose="02020609040205080304" pitchFamily="17" charset="-128"/>
                          <a:ea typeface="ＭＳ 明朝" panose="02020609040205080304" pitchFamily="17" charset="-128"/>
                        </a:rPr>
                        <a:t> </a:t>
                      </a:r>
                      <a:endParaRPr lang="ja-JP" sz="1800" kern="100" dirty="0">
                        <a:effectLst/>
                        <a:latin typeface="ＭＳ 明朝" panose="02020609040205080304" pitchFamily="17" charset="-128"/>
                        <a:ea typeface="ＭＳ 明朝" panose="02020609040205080304" pitchFamily="17" charset="-128"/>
                      </a:endParaRPr>
                    </a:p>
                    <a:p>
                      <a:pPr indent="127000" algn="just">
                        <a:lnSpc>
                          <a:spcPts val="1800"/>
                        </a:lnSpc>
                        <a:spcAft>
                          <a:spcPts val="0"/>
                        </a:spcAft>
                      </a:pPr>
                      <a:r>
                        <a:rPr lang="en-US" sz="1800" kern="100" dirty="0">
                          <a:effectLst/>
                          <a:latin typeface="ＭＳ 明朝" panose="02020609040205080304" pitchFamily="17" charset="-128"/>
                          <a:ea typeface="ＭＳ 明朝" panose="02020609040205080304" pitchFamily="17" charset="-128"/>
                        </a:rPr>
                        <a:t>※</a:t>
                      </a:r>
                      <a:r>
                        <a:rPr lang="ja-JP" sz="1800" kern="100" dirty="0">
                          <a:effectLst/>
                          <a:latin typeface="ＭＳ 明朝" panose="02020609040205080304" pitchFamily="17" charset="-128"/>
                          <a:ea typeface="ＭＳ 明朝" panose="02020609040205080304" pitchFamily="17" charset="-128"/>
                        </a:rPr>
                        <a:t>　</a:t>
                      </a:r>
                      <a:r>
                        <a:rPr lang="ja-JP" sz="1800" u="dbl" kern="100" dirty="0">
                          <a:effectLst/>
                          <a:latin typeface="ＭＳ 明朝" panose="02020609040205080304" pitchFamily="17" charset="-128"/>
                          <a:ea typeface="ＭＳ 明朝" panose="02020609040205080304" pitchFamily="17" charset="-128"/>
                        </a:rPr>
                        <a:t>各月，</a:t>
                      </a:r>
                      <a:r>
                        <a:rPr lang="en-US" sz="1800" u="dbl" kern="100" dirty="0">
                          <a:effectLst/>
                          <a:latin typeface="ＭＳ 明朝" panose="02020609040205080304" pitchFamily="17" charset="-128"/>
                          <a:ea typeface="ＭＳ 明朝" panose="02020609040205080304" pitchFamily="17" charset="-128"/>
                        </a:rPr>
                        <a:t>1</a:t>
                      </a:r>
                      <a:r>
                        <a:rPr lang="ja-JP" sz="1800" u="dbl" kern="100" dirty="0">
                          <a:effectLst/>
                          <a:latin typeface="ＭＳ 明朝" panose="02020609040205080304" pitchFamily="17" charset="-128"/>
                          <a:ea typeface="ＭＳ 明朝" panose="02020609040205080304" pitchFamily="17" charset="-128"/>
                        </a:rPr>
                        <a:t>日生まれの者</a:t>
                      </a:r>
                      <a:r>
                        <a:rPr lang="ja-JP" sz="1800" kern="100" dirty="0">
                          <a:effectLst/>
                          <a:latin typeface="ＭＳ 明朝" panose="02020609040205080304" pitchFamily="17" charset="-128"/>
                          <a:ea typeface="ＭＳ 明朝" panose="02020609040205080304" pitchFamily="17" charset="-128"/>
                        </a:rPr>
                        <a:t>は，</a:t>
                      </a:r>
                      <a:r>
                        <a:rPr lang="en-US" sz="1800" kern="100" dirty="0">
                          <a:effectLst/>
                          <a:latin typeface="ＭＳ 明朝" panose="02020609040205080304" pitchFamily="17" charset="-128"/>
                          <a:ea typeface="ＭＳ 明朝" panose="02020609040205080304" pitchFamily="17" charset="-128"/>
                        </a:rPr>
                        <a:t>1</a:t>
                      </a:r>
                      <a:r>
                        <a:rPr lang="ja-JP" sz="1800" kern="100" dirty="0">
                          <a:effectLst/>
                          <a:latin typeface="ＭＳ 明朝" panose="02020609040205080304" pitchFamily="17" charset="-128"/>
                          <a:ea typeface="ＭＳ 明朝" panose="02020609040205080304" pitchFamily="17" charset="-128"/>
                        </a:rPr>
                        <a:t>日の前日，つまり，前月が受給権発</a:t>
                      </a:r>
                      <a:r>
                        <a:rPr lang="en-US" altLang="ja-JP" sz="1800" kern="100" dirty="0">
                          <a:effectLst/>
                          <a:latin typeface="ＭＳ 明朝" panose="02020609040205080304" pitchFamily="17" charset="-128"/>
                          <a:ea typeface="ＭＳ 明朝" panose="02020609040205080304" pitchFamily="17" charset="-128"/>
                        </a:rPr>
                        <a:t>  </a:t>
                      </a:r>
                    </a:p>
                    <a:p>
                      <a:pPr indent="127000" algn="just">
                        <a:lnSpc>
                          <a:spcPts val="1800"/>
                        </a:lnSpc>
                        <a:spcAft>
                          <a:spcPts val="0"/>
                        </a:spcAft>
                      </a:pPr>
                      <a:r>
                        <a:rPr lang="en-US" altLang="ja-JP" sz="1800" kern="100" dirty="0">
                          <a:effectLst/>
                          <a:latin typeface="ＭＳ 明朝" panose="02020609040205080304" pitchFamily="17" charset="-128"/>
                          <a:ea typeface="ＭＳ 明朝" panose="02020609040205080304" pitchFamily="17" charset="-128"/>
                        </a:rPr>
                        <a:t>  </a:t>
                      </a:r>
                      <a:r>
                        <a:rPr lang="ja-JP" sz="1800" kern="100" dirty="0">
                          <a:effectLst/>
                          <a:latin typeface="ＭＳ 明朝" panose="02020609040205080304" pitchFamily="17" charset="-128"/>
                          <a:ea typeface="ＭＳ 明朝" panose="02020609040205080304" pitchFamily="17" charset="-128"/>
                        </a:rPr>
                        <a:t>生日になりますので，誕生月分の年金が支給されます。</a:t>
                      </a:r>
                      <a:endParaRPr lang="en-US" altLang="ja-JP" sz="1800" kern="100" dirty="0">
                        <a:effectLst/>
                        <a:latin typeface="ＭＳ 明朝" panose="02020609040205080304" pitchFamily="17" charset="-128"/>
                        <a:ea typeface="ＭＳ 明朝" panose="02020609040205080304" pitchFamily="17" charset="-128"/>
                      </a:endParaRPr>
                    </a:p>
                    <a:p>
                      <a:pPr indent="127000" algn="just">
                        <a:lnSpc>
                          <a:spcPts val="1800"/>
                        </a:lnSpc>
                        <a:spcAft>
                          <a:spcPts val="0"/>
                        </a:spcAft>
                      </a:pPr>
                      <a:r>
                        <a:rPr lang="ja-JP" sz="1800" kern="100" dirty="0">
                          <a:effectLst/>
                          <a:latin typeface="ＭＳ 明朝" panose="02020609040205080304" pitchFamily="17" charset="-128"/>
                          <a:ea typeface="ＭＳ 明朝" panose="02020609040205080304" pitchFamily="17" charset="-128"/>
                        </a:rPr>
                        <a:t>（例：</a:t>
                      </a:r>
                      <a:r>
                        <a:rPr lang="en-US" sz="1800" kern="100" dirty="0">
                          <a:effectLst/>
                          <a:latin typeface="ＭＳ 明朝" panose="02020609040205080304" pitchFamily="17" charset="-128"/>
                          <a:ea typeface="ＭＳ 明朝" panose="02020609040205080304" pitchFamily="17" charset="-128"/>
                        </a:rPr>
                        <a:t>10</a:t>
                      </a:r>
                      <a:r>
                        <a:rPr lang="ja-JP" sz="1800" kern="100" dirty="0">
                          <a:effectLst/>
                          <a:latin typeface="ＭＳ 明朝" panose="02020609040205080304" pitchFamily="17" charset="-128"/>
                          <a:ea typeface="ＭＳ 明朝" panose="02020609040205080304" pitchFamily="17" charset="-128"/>
                        </a:rPr>
                        <a:t>月</a:t>
                      </a:r>
                      <a:r>
                        <a:rPr lang="en-US" sz="1800" kern="100" dirty="0">
                          <a:effectLst/>
                          <a:latin typeface="ＭＳ 明朝" panose="02020609040205080304" pitchFamily="17" charset="-128"/>
                          <a:ea typeface="ＭＳ 明朝" panose="02020609040205080304" pitchFamily="17" charset="-128"/>
                        </a:rPr>
                        <a:t>1</a:t>
                      </a:r>
                      <a:r>
                        <a:rPr lang="ja-JP" sz="1800" kern="100" dirty="0">
                          <a:effectLst/>
                          <a:latin typeface="ＭＳ 明朝" panose="02020609040205080304" pitchFamily="17" charset="-128"/>
                          <a:ea typeface="ＭＳ 明朝" panose="02020609040205080304" pitchFamily="17" charset="-128"/>
                        </a:rPr>
                        <a:t>日生まれの者→</a:t>
                      </a:r>
                      <a:r>
                        <a:rPr lang="en-US" sz="1800" kern="100" dirty="0">
                          <a:effectLst/>
                          <a:latin typeface="ＭＳ 明朝" panose="02020609040205080304" pitchFamily="17" charset="-128"/>
                          <a:ea typeface="ＭＳ 明朝" panose="02020609040205080304" pitchFamily="17" charset="-128"/>
                        </a:rPr>
                        <a:t>10</a:t>
                      </a:r>
                      <a:r>
                        <a:rPr lang="ja-JP" sz="1800" kern="100" dirty="0">
                          <a:effectLst/>
                          <a:latin typeface="ＭＳ 明朝" panose="02020609040205080304" pitchFamily="17" charset="-128"/>
                          <a:ea typeface="ＭＳ 明朝" panose="02020609040205080304" pitchFamily="17" charset="-128"/>
                        </a:rPr>
                        <a:t>月及び</a:t>
                      </a:r>
                      <a:r>
                        <a:rPr lang="en-US" sz="1800" kern="100" dirty="0">
                          <a:effectLst/>
                          <a:latin typeface="ＭＳ 明朝" panose="02020609040205080304" pitchFamily="17" charset="-128"/>
                          <a:ea typeface="ＭＳ 明朝" panose="02020609040205080304" pitchFamily="17" charset="-128"/>
                        </a:rPr>
                        <a:t>11</a:t>
                      </a:r>
                      <a:r>
                        <a:rPr lang="ja-JP" sz="1800" kern="100" dirty="0">
                          <a:effectLst/>
                          <a:latin typeface="ＭＳ 明朝" panose="02020609040205080304" pitchFamily="17" charset="-128"/>
                          <a:ea typeface="ＭＳ 明朝" panose="02020609040205080304" pitchFamily="17" charset="-128"/>
                        </a:rPr>
                        <a:t>月分の年金を</a:t>
                      </a:r>
                      <a:r>
                        <a:rPr lang="en-US" sz="1800" kern="100" dirty="0">
                          <a:effectLst/>
                          <a:latin typeface="ＭＳ 明朝" panose="02020609040205080304" pitchFamily="17" charset="-128"/>
                          <a:ea typeface="ＭＳ 明朝" panose="02020609040205080304" pitchFamily="17" charset="-128"/>
                        </a:rPr>
                        <a:t>12</a:t>
                      </a:r>
                      <a:r>
                        <a:rPr lang="ja-JP" sz="1800" kern="100" dirty="0">
                          <a:effectLst/>
                          <a:latin typeface="ＭＳ 明朝" panose="02020609040205080304" pitchFamily="17" charset="-128"/>
                          <a:ea typeface="ＭＳ 明朝" panose="02020609040205080304" pitchFamily="17" charset="-128"/>
                        </a:rPr>
                        <a:t>月に支給。）</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bl>
          </a:graphicData>
        </a:graphic>
      </p:graphicFrame>
      <p:pic>
        <p:nvPicPr>
          <p:cNvPr id="7" name="オーディオ 6">
            <a:hlinkClick r:id="" action="ppaction://media"/>
            <a:extLst>
              <a:ext uri="{FF2B5EF4-FFF2-40B4-BE49-F238E27FC236}">
                <a16:creationId xmlns="" xmlns:a16="http://schemas.microsoft.com/office/drawing/2014/main" id="{7B144CF6-681B-4E58-93DF-009C07E98D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56838195"/>
      </p:ext>
    </p:extLst>
  </p:cSld>
  <p:clrMapOvr>
    <a:masterClrMapping/>
  </p:clrMapOvr>
  <mc:AlternateContent xmlns:mc="http://schemas.openxmlformats.org/markup-compatibility/2006" xmlns:p14="http://schemas.microsoft.com/office/powerpoint/2010/main">
    <mc:Choice Requires="p14">
      <p:transition spd="slow" p14:dur="2000" advTm="29075"/>
    </mc:Choice>
    <mc:Fallback xmlns="">
      <p:transition spd="slow" advTm="29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９頁</a:t>
            </a:r>
          </a:p>
        </p:txBody>
      </p:sp>
      <p:sp>
        <p:nvSpPr>
          <p:cNvPr id="4" name="正方形/長方形 3"/>
          <p:cNvSpPr/>
          <p:nvPr/>
        </p:nvSpPr>
        <p:spPr>
          <a:xfrm>
            <a:off x="870439" y="697291"/>
            <a:ext cx="9328638" cy="1785104"/>
          </a:xfrm>
          <a:prstGeom prst="rect">
            <a:avLst/>
          </a:prstGeom>
        </p:spPr>
        <p:txBody>
          <a:bodyPr wrap="square">
            <a:spAutoFit/>
          </a:bodyPr>
          <a:lstStyle/>
          <a:p>
            <a:r>
              <a:rPr lang="ja-JP" altLang="ja-JP" sz="2000" b="1" kern="100" dirty="0">
                <a:latin typeface="ＭＳ 明朝" panose="02020609040205080304" pitchFamily="17" charset="-128"/>
                <a:ea typeface="ＭＳ 明朝" panose="02020609040205080304" pitchFamily="17" charset="-128"/>
                <a:cs typeface="Times New Roman" panose="02020603050405020304" pitchFamily="18" charset="0"/>
              </a:rPr>
              <a:t>４　年金の支給期　</a:t>
            </a:r>
            <a:endParaRPr lang="ja-JP"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133350" indent="-133350" algn="just">
              <a:spcAft>
                <a:spcPts val="0"/>
              </a:spcAf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p>
          <a:p>
            <a:pPr marL="133350" indent="-133350" algn="just">
              <a:spcAft>
                <a:spcPts val="0"/>
              </a:spcAf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年金の支給期月は，毎年，偶数月</a:t>
            </a:r>
            <a:r>
              <a:rPr lang="ja-JP" altLang="ja-JP" b="1" kern="100" spc="-10" dirty="0">
                <a:latin typeface="ＭＳ 明朝" panose="02020609040205080304" pitchFamily="17" charset="-128"/>
                <a:ea typeface="ＭＳ 明朝" panose="02020609040205080304" pitchFamily="17" charset="-128"/>
                <a:cs typeface="Times New Roman" panose="02020603050405020304" pitchFamily="18" charset="0"/>
              </a:rPr>
              <a:t>（２・４・６・８・</a:t>
            </a:r>
            <a:r>
              <a:rPr lang="en-US" altLang="ja-JP" b="1" kern="100" spc="-10" dirty="0">
                <a:latin typeface="ＭＳ 明朝" panose="02020609040205080304" pitchFamily="17" charset="-128"/>
                <a:ea typeface="ＭＳ 明朝" panose="02020609040205080304" pitchFamily="17" charset="-128"/>
                <a:cs typeface="Times New Roman" panose="02020603050405020304" pitchFamily="18" charset="0"/>
              </a:rPr>
              <a:t>10</a:t>
            </a:r>
            <a:r>
              <a:rPr lang="ja-JP" altLang="ja-JP" b="1" kern="100" spc="-10" dirty="0">
                <a:latin typeface="ＭＳ 明朝" panose="02020609040205080304" pitchFamily="17" charset="-128"/>
                <a:ea typeface="ＭＳ 明朝" panose="02020609040205080304" pitchFamily="17" charset="-128"/>
                <a:cs typeface="Times New Roman" panose="02020603050405020304" pitchFamily="18" charset="0"/>
              </a:rPr>
              <a:t>・</a:t>
            </a:r>
            <a:r>
              <a:rPr lang="en-US" altLang="ja-JP" b="1" kern="100" spc="-10" dirty="0">
                <a:latin typeface="ＭＳ 明朝" panose="02020609040205080304" pitchFamily="17" charset="-128"/>
                <a:ea typeface="ＭＳ 明朝" panose="02020609040205080304" pitchFamily="17" charset="-128"/>
                <a:cs typeface="Times New Roman" panose="02020603050405020304" pitchFamily="18" charset="0"/>
              </a:rPr>
              <a:t>12 </a:t>
            </a:r>
            <a:r>
              <a:rPr lang="ja-JP" altLang="ja-JP" b="1" kern="100" spc="-10" dirty="0">
                <a:latin typeface="ＭＳ 明朝" panose="02020609040205080304" pitchFamily="17" charset="-128"/>
                <a:ea typeface="ＭＳ 明朝" panose="02020609040205080304" pitchFamily="17" charset="-128"/>
                <a:cs typeface="Times New Roman" panose="02020603050405020304" pitchFamily="18" charset="0"/>
              </a:rPr>
              <a:t>月）</a:t>
            </a:r>
            <a:r>
              <a:rPr lang="ja-JP" altLang="ja-JP" kern="100" spc="100" dirty="0">
                <a:latin typeface="ＭＳ 明朝" panose="02020609040205080304" pitchFamily="17" charset="-128"/>
                <a:ea typeface="ＭＳ 明朝" panose="02020609040205080304" pitchFamily="17" charset="-128"/>
                <a:cs typeface="Times New Roman" panose="02020603050405020304" pitchFamily="18" charset="0"/>
              </a:rPr>
              <a:t>の</a:t>
            </a:r>
            <a:r>
              <a:rPr lang="ja-JP" altLang="ja-JP" b="1" kern="100" spc="100" dirty="0">
                <a:latin typeface="ＭＳ 明朝" panose="02020609040205080304" pitchFamily="17" charset="-128"/>
                <a:ea typeface="ＭＳ 明朝" panose="02020609040205080304" pitchFamily="17" charset="-128"/>
                <a:cs typeface="Times New Roman" panose="02020603050405020304" pitchFamily="18" charset="0"/>
              </a:rPr>
              <a:t>年</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６回</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で，原則，</a:t>
            </a:r>
            <a:r>
              <a:rPr lang="ja-JP" altLang="ja-JP" b="1" kern="100" spc="50" dirty="0">
                <a:latin typeface="ＭＳ 明朝" panose="02020609040205080304" pitchFamily="17" charset="-128"/>
                <a:ea typeface="ＭＳ 明朝" panose="02020609040205080304" pitchFamily="17" charset="-128"/>
                <a:cs typeface="Times New Roman" panose="02020603050405020304" pitchFamily="18" charset="0"/>
              </a:rPr>
              <a:t>支給期月の</a:t>
            </a: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15</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日</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15</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日が土曜日の時は</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14</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日</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金</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err="1">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日曜日のときは</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13</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日</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金</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）に</a:t>
            </a:r>
            <a:r>
              <a:rPr lang="ja-JP" altLang="ja-JP" kern="100" spc="50" dirty="0">
                <a:latin typeface="ＭＳ 明朝" panose="02020609040205080304" pitchFamily="17" charset="-128"/>
                <a:ea typeface="ＭＳ 明朝" panose="02020609040205080304" pitchFamily="17" charset="-128"/>
                <a:cs typeface="Times New Roman" panose="02020603050405020304" pitchFamily="18" charset="0"/>
              </a:rPr>
              <a:t>「支給期月の前月までの</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２か月分」を支給します。（</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u="wavy" kern="100" dirty="0">
                <a:latin typeface="ＭＳ 明朝" panose="02020609040205080304" pitchFamily="17" charset="-128"/>
                <a:ea typeface="ＭＳ 明朝" panose="02020609040205080304" pitchFamily="17" charset="-128"/>
                <a:cs typeface="Times New Roman" panose="02020603050405020304" pitchFamily="18" charset="0"/>
              </a:rPr>
              <a:t>初回支給日のみ，遅れる可能性があります。ご了承ください。</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a:t>
            </a:r>
            <a:endParaRPr lang="ja-JP" altLang="ja-JP"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5" name="正方形/長方形 4"/>
          <p:cNvSpPr/>
          <p:nvPr/>
        </p:nvSpPr>
        <p:spPr>
          <a:xfrm>
            <a:off x="1107831" y="2886027"/>
            <a:ext cx="7833946" cy="369332"/>
          </a:xfrm>
          <a:prstGeom prst="rect">
            <a:avLst/>
          </a:prstGeom>
        </p:spPr>
        <p:txBody>
          <a:bodyPr wrap="square">
            <a:spAutoFit/>
          </a:bodyPr>
          <a:lstStyle/>
          <a:p>
            <a:r>
              <a:rPr lang="ja-JP" altLang="ja-JP" dirty="0">
                <a:latin typeface="ＭＳ 明朝" panose="02020609040205080304" pitchFamily="17" charset="-128"/>
                <a:ea typeface="ＭＳ 明朝" panose="02020609040205080304" pitchFamily="17" charset="-128"/>
                <a:cs typeface="Times New Roman" panose="02020603050405020304" pitchFamily="18" charset="0"/>
              </a:rPr>
              <a:t>＜例＞　</a:t>
            </a:r>
            <a:r>
              <a:rPr lang="ja-JP" altLang="ja-JP" b="1"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b="1" u="wavy" dirty="0">
                <a:latin typeface="ＭＳ 明朝" panose="02020609040205080304" pitchFamily="17" charset="-128"/>
                <a:ea typeface="ＭＳ 明朝" panose="02020609040205080304" pitchFamily="17" charset="-128"/>
                <a:cs typeface="Times New Roman" panose="02020603050405020304" pitchFamily="18" charset="0"/>
              </a:rPr>
              <a:t>昭和</a:t>
            </a:r>
            <a:r>
              <a:rPr lang="en-US" altLang="ja-JP" b="1" u="wavy" dirty="0">
                <a:latin typeface="ＭＳ 明朝" panose="02020609040205080304" pitchFamily="17" charset="-128"/>
                <a:ea typeface="ＭＳ 明朝" panose="02020609040205080304" pitchFamily="17" charset="-128"/>
                <a:cs typeface="Times New Roman" panose="02020603050405020304" pitchFamily="18" charset="0"/>
              </a:rPr>
              <a:t>37</a:t>
            </a:r>
            <a:r>
              <a:rPr lang="ja-JP" altLang="ja-JP" b="1" u="wavy" dirty="0">
                <a:latin typeface="ＭＳ 明朝" panose="02020609040205080304" pitchFamily="17" charset="-128"/>
                <a:ea typeface="ＭＳ 明朝" panose="02020609040205080304" pitchFamily="17" charset="-128"/>
                <a:cs typeface="Times New Roman" panose="02020603050405020304" pitchFamily="18" charset="0"/>
              </a:rPr>
              <a:t>年６月</a:t>
            </a:r>
            <a:r>
              <a:rPr lang="en-US" altLang="ja-JP" b="1" u="wavy" dirty="0">
                <a:latin typeface="ＭＳ 明朝" panose="02020609040205080304" pitchFamily="17" charset="-128"/>
                <a:ea typeface="ＭＳ 明朝" panose="02020609040205080304" pitchFamily="17" charset="-128"/>
                <a:cs typeface="Times New Roman" panose="02020603050405020304" pitchFamily="18" charset="0"/>
              </a:rPr>
              <a:t>10</a:t>
            </a:r>
            <a:r>
              <a:rPr lang="ja-JP" altLang="ja-JP" b="1" u="wavy" dirty="0">
                <a:latin typeface="ＭＳ 明朝" panose="02020609040205080304" pitchFamily="17" charset="-128"/>
                <a:ea typeface="ＭＳ 明朝" panose="02020609040205080304" pitchFamily="17" charset="-128"/>
                <a:cs typeface="Times New Roman" panose="02020603050405020304" pitchFamily="18" charset="0"/>
              </a:rPr>
              <a:t>日生まれ</a:t>
            </a:r>
            <a:r>
              <a:rPr lang="ja-JP" altLang="ja-JP" dirty="0">
                <a:latin typeface="ＭＳ 明朝" panose="02020609040205080304" pitchFamily="17" charset="-128"/>
                <a:ea typeface="ＭＳ 明朝" panose="02020609040205080304" pitchFamily="17" charset="-128"/>
                <a:cs typeface="Times New Roman" panose="02020603050405020304" pitchFamily="18" charset="0"/>
              </a:rPr>
              <a:t>の者の場合（支給開始年齢は</a:t>
            </a:r>
            <a:r>
              <a:rPr lang="en-US" altLang="ja-JP" b="1" dirty="0">
                <a:latin typeface="ＭＳ 明朝" panose="02020609040205080304" pitchFamily="17" charset="-128"/>
                <a:ea typeface="ＭＳ 明朝" panose="02020609040205080304" pitchFamily="17" charset="-128"/>
                <a:cs typeface="Times New Roman" panose="02020603050405020304" pitchFamily="18" charset="0"/>
              </a:rPr>
              <a:t>65</a:t>
            </a:r>
            <a:r>
              <a:rPr lang="ja-JP" altLang="ja-JP" b="1" dirty="0">
                <a:latin typeface="ＭＳ 明朝" panose="02020609040205080304" pitchFamily="17" charset="-128"/>
                <a:ea typeface="ＭＳ 明朝" panose="02020609040205080304" pitchFamily="17" charset="-128"/>
                <a:cs typeface="Times New Roman" panose="02020603050405020304" pitchFamily="18" charset="0"/>
              </a:rPr>
              <a:t>歳</a:t>
            </a:r>
            <a:r>
              <a:rPr lang="ja-JP" altLang="ja-JP" dirty="0">
                <a:latin typeface="ＭＳ 明朝" panose="02020609040205080304" pitchFamily="17" charset="-128"/>
                <a:ea typeface="ＭＳ 明朝" panose="02020609040205080304" pitchFamily="17" charset="-128"/>
                <a:cs typeface="Times New Roman" panose="02020603050405020304" pitchFamily="18" charset="0"/>
              </a:rPr>
              <a:t>）</a:t>
            </a:r>
            <a:endParaRPr lang="ja-JP" altLang="en-US" dirty="0">
              <a:latin typeface="ＭＳ 明朝" panose="02020609040205080304" pitchFamily="17" charset="-128"/>
              <a:ea typeface="ＭＳ 明朝" panose="02020609040205080304" pitchFamily="17" charset="-128"/>
            </a:endParaRPr>
          </a:p>
        </p:txBody>
      </p:sp>
      <p:graphicFrame>
        <p:nvGraphicFramePr>
          <p:cNvPr id="6" name="表 5"/>
          <p:cNvGraphicFramePr>
            <a:graphicFrameLocks noGrp="1"/>
          </p:cNvGraphicFramePr>
          <p:nvPr/>
        </p:nvGraphicFramePr>
        <p:xfrm>
          <a:off x="1107830" y="3319082"/>
          <a:ext cx="9091247" cy="3011380"/>
        </p:xfrm>
        <a:graphic>
          <a:graphicData uri="http://schemas.openxmlformats.org/drawingml/2006/table">
            <a:tbl>
              <a:tblPr firstRow="1" firstCol="1" bandRow="1">
                <a:tableStyleId>{5C22544A-7EE6-4342-B048-85BDC9FD1C3A}</a:tableStyleId>
              </a:tblPr>
              <a:tblGrid>
                <a:gridCol w="1773659">
                  <a:extLst>
                    <a:ext uri="{9D8B030D-6E8A-4147-A177-3AD203B41FA5}">
                      <a16:colId xmlns="" xmlns:a16="http://schemas.microsoft.com/office/drawing/2014/main" val="20000"/>
                    </a:ext>
                  </a:extLst>
                </a:gridCol>
                <a:gridCol w="7317588">
                  <a:extLst>
                    <a:ext uri="{9D8B030D-6E8A-4147-A177-3AD203B41FA5}">
                      <a16:colId xmlns="" xmlns:a16="http://schemas.microsoft.com/office/drawing/2014/main" val="20001"/>
                    </a:ext>
                  </a:extLst>
                </a:gridCol>
              </a:tblGrid>
              <a:tr h="485188">
                <a:tc>
                  <a:txBody>
                    <a:bodyPr/>
                    <a:lstStyle/>
                    <a:p>
                      <a:pPr algn="ctr">
                        <a:spcAft>
                          <a:spcPts val="0"/>
                        </a:spcAft>
                      </a:pPr>
                      <a:r>
                        <a:rPr lang="ja-JP" sz="1800" kern="0" dirty="0">
                          <a:effectLst/>
                          <a:latin typeface="ＭＳ 明朝" panose="02020609040205080304" pitchFamily="17" charset="-128"/>
                          <a:ea typeface="ＭＳ 明朝" panose="02020609040205080304" pitchFamily="17" charset="-128"/>
                        </a:rPr>
                        <a:t>受給権発生日</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indent="133985" algn="just">
                        <a:spcAft>
                          <a:spcPts val="0"/>
                        </a:spcAft>
                        <a:tabLst>
                          <a:tab pos="4212590" algn="l"/>
                        </a:tabLst>
                      </a:pPr>
                      <a:r>
                        <a:rPr lang="ja-JP" sz="1800" kern="100">
                          <a:effectLst/>
                          <a:latin typeface="ＭＳ 明朝" panose="02020609040205080304" pitchFamily="17" charset="-128"/>
                          <a:ea typeface="ＭＳ 明朝" panose="02020609040205080304" pitchFamily="17" charset="-128"/>
                        </a:rPr>
                        <a:t>令和９年６月９日（</a:t>
                      </a:r>
                      <a:r>
                        <a:rPr lang="en-US" sz="1800" kern="100">
                          <a:effectLst/>
                          <a:latin typeface="ＭＳ 明朝" panose="02020609040205080304" pitchFamily="17" charset="-128"/>
                          <a:ea typeface="ＭＳ 明朝" panose="02020609040205080304" pitchFamily="17" charset="-128"/>
                        </a:rPr>
                        <a:t>65</a:t>
                      </a:r>
                      <a:r>
                        <a:rPr lang="ja-JP" sz="1800" kern="100">
                          <a:effectLst/>
                          <a:latin typeface="ＭＳ 明朝" panose="02020609040205080304" pitchFamily="17" charset="-128"/>
                          <a:ea typeface="ＭＳ 明朝" panose="02020609040205080304" pitchFamily="17" charset="-128"/>
                        </a:rPr>
                        <a:t>歳の誕生日の前日）</a:t>
                      </a:r>
                      <a:endParaRPr lang="ja-JP" sz="18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2526192">
                <a:tc>
                  <a:txBody>
                    <a:bodyPr/>
                    <a:lstStyle/>
                    <a:p>
                      <a:pPr algn="ctr">
                        <a:spcAft>
                          <a:spcPts val="0"/>
                        </a:spcAft>
                      </a:pPr>
                      <a:r>
                        <a:rPr lang="ja-JP" sz="1800" kern="100" dirty="0">
                          <a:effectLst/>
                          <a:latin typeface="ＭＳ 明朝" panose="02020609040205080304" pitchFamily="17" charset="-128"/>
                          <a:ea typeface="ＭＳ 明朝" panose="02020609040205080304" pitchFamily="17" charset="-128"/>
                        </a:rPr>
                        <a:t>年金支給期月</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indent="133350" algn="just">
                        <a:lnSpc>
                          <a:spcPts val="1800"/>
                        </a:lnSpc>
                        <a:spcAft>
                          <a:spcPts val="0"/>
                        </a:spcAft>
                      </a:pPr>
                      <a:r>
                        <a:rPr lang="ja-JP" sz="1800" u="sng" kern="100" dirty="0">
                          <a:effectLst/>
                          <a:latin typeface="ＭＳ 明朝" panose="02020609040205080304" pitchFamily="17" charset="-128"/>
                          <a:ea typeface="ＭＳ 明朝" panose="02020609040205080304" pitchFamily="17" charset="-128"/>
                        </a:rPr>
                        <a:t>受給権発生日の翌月分</a:t>
                      </a:r>
                      <a:r>
                        <a:rPr lang="ja-JP" sz="1800" kern="100" dirty="0">
                          <a:effectLst/>
                          <a:latin typeface="ＭＳ 明朝" panose="02020609040205080304" pitchFamily="17" charset="-128"/>
                          <a:ea typeface="ＭＳ 明朝" panose="02020609040205080304" pitchFamily="17" charset="-128"/>
                        </a:rPr>
                        <a:t>から支給しますので，初回は，令和９年</a:t>
                      </a:r>
                      <a:r>
                        <a:rPr lang="en-US" sz="1800" kern="100" dirty="0">
                          <a:effectLst/>
                          <a:latin typeface="ＭＳ 明朝" panose="02020609040205080304" pitchFamily="17" charset="-128"/>
                          <a:ea typeface="ＭＳ 明朝" panose="02020609040205080304" pitchFamily="17" charset="-128"/>
                        </a:rPr>
                        <a:t>7</a:t>
                      </a:r>
                      <a:r>
                        <a:rPr lang="ja-JP" sz="1800" kern="100" dirty="0">
                          <a:effectLst/>
                          <a:latin typeface="ＭＳ 明朝" panose="02020609040205080304" pitchFamily="17" charset="-128"/>
                          <a:ea typeface="ＭＳ 明朝" panose="02020609040205080304" pitchFamily="17" charset="-128"/>
                        </a:rPr>
                        <a:t>月分を</a:t>
                      </a:r>
                      <a:r>
                        <a:rPr lang="en-US" sz="1800" kern="100" dirty="0">
                          <a:effectLst/>
                          <a:latin typeface="ＭＳ 明朝" panose="02020609040205080304" pitchFamily="17" charset="-128"/>
                          <a:ea typeface="ＭＳ 明朝" panose="02020609040205080304" pitchFamily="17" charset="-128"/>
                        </a:rPr>
                        <a:t>8</a:t>
                      </a:r>
                      <a:r>
                        <a:rPr lang="ja-JP" sz="1800" kern="100" dirty="0">
                          <a:effectLst/>
                          <a:latin typeface="ＭＳ 明朝" panose="02020609040205080304" pitchFamily="17" charset="-128"/>
                          <a:ea typeface="ＭＳ 明朝" panose="02020609040205080304" pitchFamily="17" charset="-128"/>
                        </a:rPr>
                        <a:t>月に支給。（次回支給期月は，令和９年</a:t>
                      </a:r>
                      <a:r>
                        <a:rPr lang="en-US" sz="1800" kern="100" dirty="0">
                          <a:effectLst/>
                          <a:latin typeface="ＭＳ 明朝" panose="02020609040205080304" pitchFamily="17" charset="-128"/>
                          <a:ea typeface="ＭＳ 明朝" panose="02020609040205080304" pitchFamily="17" charset="-128"/>
                        </a:rPr>
                        <a:t>8</a:t>
                      </a:r>
                      <a:r>
                        <a:rPr lang="ja-JP" sz="1800" kern="100" dirty="0">
                          <a:effectLst/>
                          <a:latin typeface="ＭＳ 明朝" panose="02020609040205080304" pitchFamily="17" charset="-128"/>
                          <a:ea typeface="ＭＳ 明朝" panose="02020609040205080304" pitchFamily="17" charset="-128"/>
                        </a:rPr>
                        <a:t>月及び</a:t>
                      </a:r>
                      <a:r>
                        <a:rPr lang="en-US" sz="1800" kern="100" dirty="0">
                          <a:effectLst/>
                          <a:latin typeface="ＭＳ 明朝" panose="02020609040205080304" pitchFamily="17" charset="-128"/>
                          <a:ea typeface="ＭＳ 明朝" panose="02020609040205080304" pitchFamily="17" charset="-128"/>
                        </a:rPr>
                        <a:t>9</a:t>
                      </a:r>
                      <a:r>
                        <a:rPr lang="ja-JP" sz="1800" kern="100" dirty="0">
                          <a:effectLst/>
                          <a:latin typeface="ＭＳ 明朝" panose="02020609040205080304" pitchFamily="17" charset="-128"/>
                          <a:ea typeface="ＭＳ 明朝" panose="02020609040205080304" pitchFamily="17" charset="-128"/>
                        </a:rPr>
                        <a:t>月分を</a:t>
                      </a:r>
                      <a:r>
                        <a:rPr lang="en-US" sz="1800" kern="100" dirty="0">
                          <a:effectLst/>
                          <a:latin typeface="ＭＳ 明朝" panose="02020609040205080304" pitchFamily="17" charset="-128"/>
                          <a:ea typeface="ＭＳ 明朝" panose="02020609040205080304" pitchFamily="17" charset="-128"/>
                        </a:rPr>
                        <a:t>10</a:t>
                      </a:r>
                      <a:r>
                        <a:rPr lang="ja-JP" sz="1800" kern="100" dirty="0">
                          <a:effectLst/>
                          <a:latin typeface="ＭＳ 明朝" panose="02020609040205080304" pitchFamily="17" charset="-128"/>
                          <a:ea typeface="ＭＳ 明朝" panose="02020609040205080304" pitchFamily="17" charset="-128"/>
                        </a:rPr>
                        <a:t>月に支給）</a:t>
                      </a:r>
                    </a:p>
                    <a:p>
                      <a:pPr indent="133350" algn="just">
                        <a:lnSpc>
                          <a:spcPts val="1800"/>
                        </a:lnSpc>
                        <a:spcAft>
                          <a:spcPts val="0"/>
                        </a:spcAft>
                      </a:pPr>
                      <a:r>
                        <a:rPr lang="ja-JP" sz="1800" kern="100" dirty="0">
                          <a:effectLst/>
                          <a:latin typeface="ＭＳ 明朝" panose="02020609040205080304" pitchFamily="17" charset="-128"/>
                          <a:ea typeface="ＭＳ 明朝" panose="02020609040205080304" pitchFamily="17" charset="-128"/>
                        </a:rPr>
                        <a:t>なお，</a:t>
                      </a:r>
                      <a:r>
                        <a:rPr lang="ja-JP" sz="1800" u="sng" kern="100" dirty="0">
                          <a:effectLst/>
                          <a:latin typeface="ＭＳ 明朝" panose="02020609040205080304" pitchFamily="17" charset="-128"/>
                          <a:ea typeface="ＭＳ 明朝" panose="02020609040205080304" pitchFamily="17" charset="-128"/>
                        </a:rPr>
                        <a:t>この時，再就職して厚生年金</a:t>
                      </a:r>
                      <a:r>
                        <a:rPr lang="ja-JP" sz="1800" u="sng" kern="100" spc="-50" dirty="0">
                          <a:effectLst/>
                          <a:latin typeface="ＭＳ 明朝" panose="02020609040205080304" pitchFamily="17" charset="-128"/>
                          <a:ea typeface="ＭＳ 明朝" panose="02020609040205080304" pitchFamily="17" charset="-128"/>
                        </a:rPr>
                        <a:t>（被用者年金制度）</a:t>
                      </a:r>
                      <a:r>
                        <a:rPr lang="ja-JP" sz="1800" u="sng" kern="100" dirty="0">
                          <a:effectLst/>
                          <a:latin typeface="ＭＳ 明朝" panose="02020609040205080304" pitchFamily="17" charset="-128"/>
                          <a:ea typeface="ＭＳ 明朝" panose="02020609040205080304" pitchFamily="17" charset="-128"/>
                        </a:rPr>
                        <a:t>に加入している場合は，年金額の調整があります。</a:t>
                      </a:r>
                      <a:r>
                        <a:rPr lang="ja-JP" sz="1800" kern="100" dirty="0">
                          <a:effectLst/>
                          <a:latin typeface="ＭＳ 明朝" panose="02020609040205080304" pitchFamily="17" charset="-128"/>
                          <a:ea typeface="ＭＳ 明朝" panose="02020609040205080304" pitchFamily="17" charset="-128"/>
                        </a:rPr>
                        <a:t>）</a:t>
                      </a:r>
                    </a:p>
                    <a:p>
                      <a:pPr indent="133350" algn="just">
                        <a:lnSpc>
                          <a:spcPts val="1800"/>
                        </a:lnSpc>
                        <a:spcAft>
                          <a:spcPts val="0"/>
                        </a:spcAft>
                      </a:pPr>
                      <a:r>
                        <a:rPr lang="en-US" sz="1800" kern="100" dirty="0">
                          <a:effectLst/>
                          <a:latin typeface="ＭＳ 明朝" panose="02020609040205080304" pitchFamily="17" charset="-128"/>
                          <a:ea typeface="ＭＳ 明朝" panose="02020609040205080304" pitchFamily="17" charset="-128"/>
                        </a:rPr>
                        <a:t> </a:t>
                      </a:r>
                      <a:endParaRPr lang="ja-JP" sz="1800" kern="100" dirty="0">
                        <a:effectLst/>
                        <a:latin typeface="ＭＳ 明朝" panose="02020609040205080304" pitchFamily="17" charset="-128"/>
                        <a:ea typeface="ＭＳ 明朝" panose="02020609040205080304" pitchFamily="17" charset="-128"/>
                      </a:endParaRPr>
                    </a:p>
                    <a:p>
                      <a:pPr indent="127000" algn="just">
                        <a:lnSpc>
                          <a:spcPts val="1800"/>
                        </a:lnSpc>
                        <a:spcAft>
                          <a:spcPts val="0"/>
                        </a:spcAft>
                      </a:pPr>
                      <a:r>
                        <a:rPr lang="en-US" sz="1800" kern="100" dirty="0">
                          <a:effectLst/>
                          <a:latin typeface="ＭＳ 明朝" panose="02020609040205080304" pitchFamily="17" charset="-128"/>
                          <a:ea typeface="ＭＳ 明朝" panose="02020609040205080304" pitchFamily="17" charset="-128"/>
                        </a:rPr>
                        <a:t>※</a:t>
                      </a:r>
                      <a:r>
                        <a:rPr lang="ja-JP" sz="1800" kern="100" dirty="0">
                          <a:effectLst/>
                          <a:latin typeface="ＭＳ 明朝" panose="02020609040205080304" pitchFamily="17" charset="-128"/>
                          <a:ea typeface="ＭＳ 明朝" panose="02020609040205080304" pitchFamily="17" charset="-128"/>
                        </a:rPr>
                        <a:t>　</a:t>
                      </a:r>
                      <a:r>
                        <a:rPr lang="ja-JP" sz="1800" u="dbl" kern="100" dirty="0">
                          <a:effectLst/>
                          <a:latin typeface="ＭＳ 明朝" panose="02020609040205080304" pitchFamily="17" charset="-128"/>
                          <a:ea typeface="ＭＳ 明朝" panose="02020609040205080304" pitchFamily="17" charset="-128"/>
                        </a:rPr>
                        <a:t>各月，</a:t>
                      </a:r>
                      <a:r>
                        <a:rPr lang="en-US" sz="1800" u="dbl" kern="100" dirty="0">
                          <a:effectLst/>
                          <a:latin typeface="ＭＳ 明朝" panose="02020609040205080304" pitchFamily="17" charset="-128"/>
                          <a:ea typeface="ＭＳ 明朝" panose="02020609040205080304" pitchFamily="17" charset="-128"/>
                        </a:rPr>
                        <a:t>1</a:t>
                      </a:r>
                      <a:r>
                        <a:rPr lang="ja-JP" sz="1800" u="dbl" kern="100" dirty="0">
                          <a:effectLst/>
                          <a:latin typeface="ＭＳ 明朝" panose="02020609040205080304" pitchFamily="17" charset="-128"/>
                          <a:ea typeface="ＭＳ 明朝" panose="02020609040205080304" pitchFamily="17" charset="-128"/>
                        </a:rPr>
                        <a:t>日生まれの者</a:t>
                      </a:r>
                      <a:r>
                        <a:rPr lang="ja-JP" sz="1800" kern="100" dirty="0">
                          <a:effectLst/>
                          <a:latin typeface="ＭＳ 明朝" panose="02020609040205080304" pitchFamily="17" charset="-128"/>
                          <a:ea typeface="ＭＳ 明朝" panose="02020609040205080304" pitchFamily="17" charset="-128"/>
                        </a:rPr>
                        <a:t>は，</a:t>
                      </a:r>
                      <a:r>
                        <a:rPr lang="en-US" sz="1800" kern="100" dirty="0">
                          <a:effectLst/>
                          <a:latin typeface="ＭＳ 明朝" panose="02020609040205080304" pitchFamily="17" charset="-128"/>
                          <a:ea typeface="ＭＳ 明朝" panose="02020609040205080304" pitchFamily="17" charset="-128"/>
                        </a:rPr>
                        <a:t>1</a:t>
                      </a:r>
                      <a:r>
                        <a:rPr lang="ja-JP" sz="1800" kern="100" dirty="0">
                          <a:effectLst/>
                          <a:latin typeface="ＭＳ 明朝" panose="02020609040205080304" pitchFamily="17" charset="-128"/>
                          <a:ea typeface="ＭＳ 明朝" panose="02020609040205080304" pitchFamily="17" charset="-128"/>
                        </a:rPr>
                        <a:t>日の前日，つまり，前月が受給権発</a:t>
                      </a:r>
                      <a:r>
                        <a:rPr lang="en-US" altLang="ja-JP" sz="1800" kern="100" dirty="0">
                          <a:effectLst/>
                          <a:latin typeface="ＭＳ 明朝" panose="02020609040205080304" pitchFamily="17" charset="-128"/>
                          <a:ea typeface="ＭＳ 明朝" panose="02020609040205080304" pitchFamily="17" charset="-128"/>
                        </a:rPr>
                        <a:t>  </a:t>
                      </a:r>
                    </a:p>
                    <a:p>
                      <a:pPr indent="127000" algn="just">
                        <a:lnSpc>
                          <a:spcPts val="1800"/>
                        </a:lnSpc>
                        <a:spcAft>
                          <a:spcPts val="0"/>
                        </a:spcAft>
                      </a:pPr>
                      <a:r>
                        <a:rPr lang="en-US" altLang="ja-JP" sz="1800" kern="100" dirty="0">
                          <a:effectLst/>
                          <a:latin typeface="ＭＳ 明朝" panose="02020609040205080304" pitchFamily="17" charset="-128"/>
                          <a:ea typeface="ＭＳ 明朝" panose="02020609040205080304" pitchFamily="17" charset="-128"/>
                        </a:rPr>
                        <a:t>  </a:t>
                      </a:r>
                      <a:r>
                        <a:rPr lang="ja-JP" sz="1800" kern="100" dirty="0">
                          <a:effectLst/>
                          <a:latin typeface="ＭＳ 明朝" panose="02020609040205080304" pitchFamily="17" charset="-128"/>
                          <a:ea typeface="ＭＳ 明朝" panose="02020609040205080304" pitchFamily="17" charset="-128"/>
                        </a:rPr>
                        <a:t>生日になりますので，誕生月分の年金が支給されます。</a:t>
                      </a:r>
                      <a:endParaRPr lang="en-US" altLang="ja-JP" sz="1800" kern="100" dirty="0">
                        <a:effectLst/>
                        <a:latin typeface="ＭＳ 明朝" panose="02020609040205080304" pitchFamily="17" charset="-128"/>
                        <a:ea typeface="ＭＳ 明朝" panose="02020609040205080304" pitchFamily="17" charset="-128"/>
                      </a:endParaRPr>
                    </a:p>
                    <a:p>
                      <a:pPr indent="127000" algn="just">
                        <a:lnSpc>
                          <a:spcPts val="1800"/>
                        </a:lnSpc>
                        <a:spcAft>
                          <a:spcPts val="0"/>
                        </a:spcAft>
                      </a:pPr>
                      <a:r>
                        <a:rPr lang="ja-JP" sz="1800" kern="100" dirty="0">
                          <a:effectLst/>
                          <a:latin typeface="ＭＳ 明朝" panose="02020609040205080304" pitchFamily="17" charset="-128"/>
                          <a:ea typeface="ＭＳ 明朝" panose="02020609040205080304" pitchFamily="17" charset="-128"/>
                        </a:rPr>
                        <a:t>（例：</a:t>
                      </a:r>
                      <a:r>
                        <a:rPr lang="en-US" sz="1800" kern="100" dirty="0">
                          <a:effectLst/>
                          <a:latin typeface="ＭＳ 明朝" panose="02020609040205080304" pitchFamily="17" charset="-128"/>
                          <a:ea typeface="ＭＳ 明朝" panose="02020609040205080304" pitchFamily="17" charset="-128"/>
                        </a:rPr>
                        <a:t>10</a:t>
                      </a:r>
                      <a:r>
                        <a:rPr lang="ja-JP" sz="1800" kern="100" dirty="0">
                          <a:effectLst/>
                          <a:latin typeface="ＭＳ 明朝" panose="02020609040205080304" pitchFamily="17" charset="-128"/>
                          <a:ea typeface="ＭＳ 明朝" panose="02020609040205080304" pitchFamily="17" charset="-128"/>
                        </a:rPr>
                        <a:t>月</a:t>
                      </a:r>
                      <a:r>
                        <a:rPr lang="en-US" sz="1800" kern="100" dirty="0">
                          <a:effectLst/>
                          <a:latin typeface="ＭＳ 明朝" panose="02020609040205080304" pitchFamily="17" charset="-128"/>
                          <a:ea typeface="ＭＳ 明朝" panose="02020609040205080304" pitchFamily="17" charset="-128"/>
                        </a:rPr>
                        <a:t>1</a:t>
                      </a:r>
                      <a:r>
                        <a:rPr lang="ja-JP" sz="1800" kern="100" dirty="0">
                          <a:effectLst/>
                          <a:latin typeface="ＭＳ 明朝" panose="02020609040205080304" pitchFamily="17" charset="-128"/>
                          <a:ea typeface="ＭＳ 明朝" panose="02020609040205080304" pitchFamily="17" charset="-128"/>
                        </a:rPr>
                        <a:t>日生まれの者→</a:t>
                      </a:r>
                      <a:r>
                        <a:rPr lang="en-US" sz="1800" kern="100" dirty="0">
                          <a:effectLst/>
                          <a:latin typeface="ＭＳ 明朝" panose="02020609040205080304" pitchFamily="17" charset="-128"/>
                          <a:ea typeface="ＭＳ 明朝" panose="02020609040205080304" pitchFamily="17" charset="-128"/>
                        </a:rPr>
                        <a:t>10</a:t>
                      </a:r>
                      <a:r>
                        <a:rPr lang="ja-JP" sz="1800" kern="100" dirty="0">
                          <a:effectLst/>
                          <a:latin typeface="ＭＳ 明朝" panose="02020609040205080304" pitchFamily="17" charset="-128"/>
                          <a:ea typeface="ＭＳ 明朝" panose="02020609040205080304" pitchFamily="17" charset="-128"/>
                        </a:rPr>
                        <a:t>月及び</a:t>
                      </a:r>
                      <a:r>
                        <a:rPr lang="en-US" sz="1800" kern="100" dirty="0">
                          <a:effectLst/>
                          <a:latin typeface="ＭＳ 明朝" panose="02020609040205080304" pitchFamily="17" charset="-128"/>
                          <a:ea typeface="ＭＳ 明朝" panose="02020609040205080304" pitchFamily="17" charset="-128"/>
                        </a:rPr>
                        <a:t>11</a:t>
                      </a:r>
                      <a:r>
                        <a:rPr lang="ja-JP" sz="1800" kern="100" dirty="0">
                          <a:effectLst/>
                          <a:latin typeface="ＭＳ 明朝" panose="02020609040205080304" pitchFamily="17" charset="-128"/>
                          <a:ea typeface="ＭＳ 明朝" panose="02020609040205080304" pitchFamily="17" charset="-128"/>
                        </a:rPr>
                        <a:t>月分の年金を</a:t>
                      </a:r>
                      <a:r>
                        <a:rPr lang="en-US" sz="1800" kern="100" dirty="0">
                          <a:effectLst/>
                          <a:latin typeface="ＭＳ 明朝" panose="02020609040205080304" pitchFamily="17" charset="-128"/>
                          <a:ea typeface="ＭＳ 明朝" panose="02020609040205080304" pitchFamily="17" charset="-128"/>
                        </a:rPr>
                        <a:t>12</a:t>
                      </a:r>
                      <a:r>
                        <a:rPr lang="ja-JP" sz="1800" kern="100" dirty="0">
                          <a:effectLst/>
                          <a:latin typeface="ＭＳ 明朝" panose="02020609040205080304" pitchFamily="17" charset="-128"/>
                          <a:ea typeface="ＭＳ 明朝" panose="02020609040205080304" pitchFamily="17" charset="-128"/>
                        </a:rPr>
                        <a:t>月に支給。）</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bl>
          </a:graphicData>
        </a:graphic>
      </p:graphicFrame>
      <p:pic>
        <p:nvPicPr>
          <p:cNvPr id="7" name="オーディオ 6">
            <a:hlinkClick r:id="" action="ppaction://media"/>
            <a:extLst>
              <a:ext uri="{FF2B5EF4-FFF2-40B4-BE49-F238E27FC236}">
                <a16:creationId xmlns="" xmlns:a16="http://schemas.microsoft.com/office/drawing/2014/main" id="{0CBABF9E-083E-4198-B4D8-2E51D5913C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54222467"/>
      </p:ext>
    </p:extLst>
  </p:cSld>
  <p:clrMapOvr>
    <a:masterClrMapping/>
  </p:clrMapOvr>
  <mc:AlternateContent xmlns:mc="http://schemas.openxmlformats.org/markup-compatibility/2006" xmlns:p14="http://schemas.microsoft.com/office/powerpoint/2010/main">
    <mc:Choice Requires="p14">
      <p:transition spd="slow" p14:dur="2000" advTm="44278"/>
    </mc:Choice>
    <mc:Fallback xmlns="">
      <p:transition spd="slow" advTm="44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10</a:t>
            </a:r>
            <a:r>
              <a:rPr kumimoji="1" lang="ja-JP" altLang="en-US" dirty="0"/>
              <a:t>頁</a:t>
            </a:r>
          </a:p>
        </p:txBody>
      </p:sp>
      <p:sp>
        <p:nvSpPr>
          <p:cNvPr id="4" name="正方形/長方形 3"/>
          <p:cNvSpPr/>
          <p:nvPr/>
        </p:nvSpPr>
        <p:spPr>
          <a:xfrm>
            <a:off x="1439007" y="1019651"/>
            <a:ext cx="8760070" cy="1259319"/>
          </a:xfrm>
          <a:prstGeom prst="rect">
            <a:avLst/>
          </a:prstGeom>
        </p:spPr>
        <p:txBody>
          <a:bodyPr wrap="square">
            <a:spAutoFit/>
          </a:bodyPr>
          <a:lstStyle/>
          <a:p>
            <a:pPr marL="490855" indent="-490855">
              <a:lnSpc>
                <a:spcPts val="1700"/>
              </a:lnSpc>
            </a:pPr>
            <a:r>
              <a:rPr lang="ja-JP" altLang="ja-JP" sz="2000" b="1" kern="100" dirty="0">
                <a:latin typeface="ＭＳ 明朝" panose="02020609040205080304" pitchFamily="17" charset="-128"/>
                <a:ea typeface="ＭＳ 明朝" panose="02020609040205080304" pitchFamily="17" charset="-128"/>
                <a:cs typeface="Times New Roman" panose="02020603050405020304" pitchFamily="18" charset="0"/>
              </a:rPr>
              <a:t>５　老齢厚生年金の支給額</a:t>
            </a:r>
            <a:endParaRPr lang="en-US" altLang="ja-JP" sz="2000" b="1"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490855" indent="-490855">
              <a:lnSpc>
                <a:spcPts val="1700"/>
              </a:lnSpc>
            </a:pPr>
            <a:r>
              <a:rPr lang="ja-JP" altLang="ja-JP" sz="2000" b="1" kern="100" dirty="0">
                <a:latin typeface="ＭＳ 明朝" panose="02020609040205080304" pitchFamily="17" charset="-128"/>
                <a:ea typeface="ＭＳ ゴシック" panose="020B0609070205080204" pitchFamily="49" charset="-128"/>
                <a:cs typeface="Times New Roman" panose="02020603050405020304" pitchFamily="18" charset="0"/>
              </a:rPr>
              <a:t>　　</a:t>
            </a:r>
            <a:endParaRPr lang="ja-JP"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490855" indent="-490855">
              <a:lnSpc>
                <a:spcPts val="300"/>
              </a:lnSpc>
            </a:pPr>
            <a:r>
              <a:rPr lang="en-US" altLang="ja-JP" sz="2000" b="1" kern="100" dirty="0">
                <a:latin typeface="ＭＳ ゴシック" panose="020B0609070205080204" pitchFamily="49" charset="-128"/>
                <a:ea typeface="ＭＳ 明朝" panose="02020609040205080304" pitchFamily="17" charset="-128"/>
                <a:cs typeface="Times New Roman" panose="02020603050405020304" pitchFamily="18" charset="0"/>
              </a:rPr>
              <a:t> </a:t>
            </a:r>
            <a:endParaRPr lang="ja-JP"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216000">
              <a:lnSpc>
                <a:spcPts val="1800"/>
              </a:lnSpc>
              <a:tabLst>
                <a:tab pos="90170" algn="l"/>
              </a:tabLs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　老齢厚生年金の支給額は，下記のとおり。</a:t>
            </a:r>
          </a:p>
          <a:p>
            <a:pPr marL="216000">
              <a:lnSpc>
                <a:spcPts val="1800"/>
              </a:lnSpc>
              <a:tabLst>
                <a:tab pos="90170" algn="l"/>
              </a:tabLs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　ただし，</a:t>
            </a:r>
            <a:r>
              <a:rPr lang="ja-JP" altLang="ja-JP" b="1" u="sng" kern="100" dirty="0">
                <a:solidFill>
                  <a:srgbClr val="FF0000"/>
                </a:solidFill>
                <a:latin typeface="ＭＳ 明朝" panose="02020609040205080304" pitchFamily="17" charset="-128"/>
                <a:ea typeface="ＭＳ 明朝" panose="02020609040205080304" pitchFamily="17" charset="-128"/>
                <a:cs typeface="Times New Roman" panose="02020603050405020304" pitchFamily="18" charset="0"/>
              </a:rPr>
              <a:t>一般組合員期間中</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は，</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①</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の年金は，一部又は</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全部，</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②</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③</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の年金は，全額 </a:t>
            </a:r>
            <a:r>
              <a:rPr lang="ja-JP"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支給停止</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a:t>
            </a:r>
            <a:endParaRPr lang="ja-JP" altLang="ja-JP"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5" name="正方形/長方形 4"/>
          <p:cNvSpPr/>
          <p:nvPr/>
        </p:nvSpPr>
        <p:spPr>
          <a:xfrm>
            <a:off x="1652955" y="2393826"/>
            <a:ext cx="2488222" cy="499745"/>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just">
              <a:lnSpc>
                <a:spcPts val="1800"/>
              </a:lnSpc>
              <a:spcAft>
                <a:spcPts val="0"/>
              </a:spcAft>
            </a:pPr>
            <a:r>
              <a:rPr lang="ja-JP" altLang="en-US" b="1" kern="100" dirty="0">
                <a:latin typeface="ＭＳ 明朝" panose="02020609040205080304" pitchFamily="17" charset="-128"/>
                <a:ea typeface="ＭＳ 明朝" panose="02020609040205080304" pitchFamily="17" charset="-128"/>
                <a:cs typeface="Times New Roman" panose="02020603050405020304" pitchFamily="18" charset="0"/>
              </a:rPr>
              <a:t>①</a:t>
            </a:r>
            <a:r>
              <a:rPr lang="ja-JP" b="1" kern="100" dirty="0">
                <a:effectLst/>
                <a:latin typeface="ＭＳ 明朝" panose="02020609040205080304" pitchFamily="17" charset="-128"/>
                <a:ea typeface="ＭＳ 明朝" panose="02020609040205080304" pitchFamily="17" charset="-128"/>
                <a:cs typeface="Times New Roman" panose="02020603050405020304" pitchFamily="18" charset="0"/>
              </a:rPr>
              <a:t>厚生年金相当部分</a:t>
            </a:r>
            <a:endParaRPr lang="ja-JP"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226695" algn="just">
              <a:lnSpc>
                <a:spcPts val="1800"/>
              </a:lnSpc>
              <a:spcAft>
                <a:spcPts val="0"/>
              </a:spcAft>
            </a:pPr>
            <a:r>
              <a:rPr lang="ja-JP" b="1" kern="100" dirty="0">
                <a:effectLst/>
                <a:latin typeface="ＭＳ 明朝" panose="02020609040205080304" pitchFamily="17" charset="-128"/>
                <a:ea typeface="ＭＳ 明朝" panose="02020609040205080304" pitchFamily="17" charset="-128"/>
                <a:cs typeface="Times New Roman" panose="02020603050405020304" pitchFamily="18" charset="0"/>
              </a:rPr>
              <a:t>（報酬比例部分）</a:t>
            </a:r>
            <a:endParaRPr lang="ja-JP"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6" name="正方形/長方形 5"/>
          <p:cNvSpPr/>
          <p:nvPr/>
        </p:nvSpPr>
        <p:spPr>
          <a:xfrm>
            <a:off x="4780817" y="2349426"/>
            <a:ext cx="2402498" cy="544145"/>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lnSpc>
                <a:spcPts val="1800"/>
              </a:lnSpc>
              <a:spcAft>
                <a:spcPts val="0"/>
              </a:spcAft>
            </a:pPr>
            <a:r>
              <a:rPr lang="ja-JP" b="1" kern="100" dirty="0">
                <a:effectLst/>
                <a:latin typeface="ＭＳ 明朝" panose="02020609040205080304" pitchFamily="17" charset="-128"/>
                <a:ea typeface="ＭＳ 明朝" panose="02020609040205080304" pitchFamily="17" charset="-128"/>
                <a:cs typeface="Times New Roman" panose="02020603050405020304" pitchFamily="18" charset="0"/>
              </a:rPr>
              <a:t>②経過的職域年金額</a:t>
            </a:r>
            <a:endParaRPr lang="ja-JP"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just">
              <a:lnSpc>
                <a:spcPts val="1800"/>
              </a:lnSpc>
              <a:spcAft>
                <a:spcPts val="0"/>
              </a:spcAft>
            </a:pPr>
            <a:r>
              <a:rPr lang="ja-JP" b="1" kern="100" dirty="0">
                <a:effectLst/>
                <a:latin typeface="ＭＳ 明朝" panose="02020609040205080304" pitchFamily="17" charset="-128"/>
                <a:ea typeface="ＭＳ 明朝" panose="02020609040205080304" pitchFamily="17" charset="-128"/>
                <a:cs typeface="Times New Roman" panose="02020603050405020304" pitchFamily="18" charset="0"/>
              </a:rPr>
              <a:t>③退職等年金給付</a:t>
            </a:r>
            <a:endParaRPr lang="ja-JP"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7" name="正方形/長方形 6"/>
          <p:cNvSpPr/>
          <p:nvPr/>
        </p:nvSpPr>
        <p:spPr>
          <a:xfrm>
            <a:off x="4252446" y="2436832"/>
            <a:ext cx="417102" cy="369332"/>
          </a:xfrm>
          <a:prstGeom prst="rect">
            <a:avLst/>
          </a:prstGeom>
        </p:spPr>
        <p:txBody>
          <a:bodyPr wrap="none">
            <a:spAutoFit/>
          </a:bodyPr>
          <a:lstStyle/>
          <a:p>
            <a:pPr algn="just">
              <a:spcAft>
                <a:spcPts val="0"/>
              </a:spcAft>
            </a:pP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a:t>
            </a:r>
            <a:endParaRPr lang="ja-JP" alt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8" name="正方形/長方形 7"/>
          <p:cNvSpPr/>
          <p:nvPr/>
        </p:nvSpPr>
        <p:spPr>
          <a:xfrm>
            <a:off x="7183315" y="2413241"/>
            <a:ext cx="417102" cy="369332"/>
          </a:xfrm>
          <a:prstGeom prst="rect">
            <a:avLst/>
          </a:prstGeom>
        </p:spPr>
        <p:txBody>
          <a:bodyPr wrap="none">
            <a:spAutoFit/>
          </a:bodyPr>
          <a:lstStyle/>
          <a:p>
            <a:pPr algn="just">
              <a:spcAft>
                <a:spcPts val="0"/>
              </a:spcAft>
            </a:pP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a:t>
            </a:r>
            <a:endParaRPr lang="ja-JP" altLang="ja-JP" sz="14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9" name="正方形/長方形 8"/>
          <p:cNvSpPr/>
          <p:nvPr/>
        </p:nvSpPr>
        <p:spPr>
          <a:xfrm>
            <a:off x="7600417" y="2412126"/>
            <a:ext cx="2365131" cy="418743"/>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b="1" kern="100" dirty="0">
                <a:effectLst/>
                <a:latin typeface="ＭＳ 明朝" panose="02020609040205080304" pitchFamily="17" charset="-128"/>
                <a:ea typeface="ＭＳ 明朝" panose="02020609040205080304" pitchFamily="17" charset="-128"/>
                <a:cs typeface="Times New Roman" panose="02020603050405020304" pitchFamily="18" charset="0"/>
              </a:rPr>
              <a:t>④加給年金額</a:t>
            </a:r>
            <a:r>
              <a:rPr lang="ja-JP" b="1" kern="100" dirty="0">
                <a:solidFill>
                  <a:srgbClr val="FF0000"/>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lang="ja-JP"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0" name="大かっこ 9"/>
          <p:cNvSpPr/>
          <p:nvPr/>
        </p:nvSpPr>
        <p:spPr>
          <a:xfrm>
            <a:off x="1652954" y="3436396"/>
            <a:ext cx="8396653" cy="1139660"/>
          </a:xfrm>
          <a:prstGeom prst="bracketPair">
            <a:avLst>
              <a:gd name="adj" fmla="val 8716"/>
            </a:avLst>
          </a:prstGeom>
          <a:ln w="12700">
            <a:solidFill>
              <a:schemeClr val="tx1"/>
            </a:solidFill>
          </a:ln>
        </p:spPr>
        <p:style>
          <a:lnRef idx="1">
            <a:schemeClr val="dk1"/>
          </a:lnRef>
          <a:fillRef idx="0">
            <a:schemeClr val="dk1"/>
          </a:fillRef>
          <a:effectRef idx="0">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2" name="正方形/長方形 11"/>
          <p:cNvSpPr/>
          <p:nvPr/>
        </p:nvSpPr>
        <p:spPr>
          <a:xfrm>
            <a:off x="1652954" y="3391625"/>
            <a:ext cx="8484576" cy="1246495"/>
          </a:xfrm>
          <a:prstGeom prst="rect">
            <a:avLst/>
          </a:prstGeom>
        </p:spPr>
        <p:txBody>
          <a:bodyPr wrap="square">
            <a:spAutoFit/>
          </a:bodyPr>
          <a:lstStyle/>
          <a:p>
            <a:pPr marL="342900" lvl="0" indent="-342900">
              <a:lnSpc>
                <a:spcPts val="1800"/>
              </a:lnSpc>
              <a:buFont typeface="+mj-ea"/>
              <a:buAutoNum type="circleNumDbPlain"/>
              <a:tabLst>
                <a:tab pos="90170" algn="l"/>
              </a:tabLst>
            </a:pPr>
            <a:r>
              <a:rPr lang="ja-JP" altLang="ja-JP" kern="0" dirty="0">
                <a:latin typeface="ＭＳ 明朝" panose="02020609040205080304" pitchFamily="17" charset="-128"/>
                <a:ea typeface="ＭＳ 明朝" panose="02020609040205080304" pitchFamily="17" charset="-128"/>
                <a:cs typeface="Times New Roman" panose="02020603050405020304" pitchFamily="18" charset="0"/>
              </a:rPr>
              <a:t>厚生年金相当部分</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…掛金に比例する部分で平均給料・給与月額・組合員期間により算出</a:t>
            </a:r>
          </a:p>
          <a:p>
            <a:pPr marL="342900" lvl="0" indent="-342900">
              <a:lnSpc>
                <a:spcPts val="1800"/>
              </a:lnSpc>
              <a:buFont typeface="+mj-ea"/>
              <a:buAutoNum type="circleNumDbPlain"/>
              <a:tabLst>
                <a:tab pos="90170" algn="l"/>
              </a:tabLst>
            </a:pPr>
            <a:r>
              <a:rPr lang="ja-JP" altLang="ja-JP" kern="0" spc="75" dirty="0">
                <a:latin typeface="ＭＳ 明朝" panose="02020609040205080304" pitchFamily="17" charset="-128"/>
                <a:ea typeface="ＭＳ 明朝" panose="02020609040205080304" pitchFamily="17" charset="-128"/>
                <a:cs typeface="Times New Roman" panose="02020603050405020304" pitchFamily="18" charset="0"/>
              </a:rPr>
              <a:t>旧職域年金部分</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…①と同じ</a:t>
            </a:r>
          </a:p>
          <a:p>
            <a:pPr marL="342900" lvl="0" indent="-342900">
              <a:lnSpc>
                <a:spcPts val="1800"/>
              </a:lnSpc>
              <a:buFont typeface="+mj-ea"/>
              <a:buAutoNum type="circleNumDbPlain"/>
              <a:tabLst>
                <a:tab pos="90170" algn="l"/>
              </a:tabLst>
            </a:pPr>
            <a:r>
              <a:rPr lang="ja-JP" altLang="ja-JP" kern="0" spc="75" dirty="0">
                <a:latin typeface="ＭＳ 明朝" panose="02020609040205080304" pitchFamily="17" charset="-128"/>
                <a:ea typeface="ＭＳ 明朝" panose="02020609040205080304" pitchFamily="17" charset="-128"/>
                <a:cs typeface="Times New Roman" panose="02020603050405020304" pitchFamily="18" charset="0"/>
              </a:rPr>
              <a:t>退職等年金給付</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u="wavy" kern="100" dirty="0">
                <a:latin typeface="ＭＳ 明朝" panose="02020609040205080304" pitchFamily="17" charset="-128"/>
                <a:ea typeface="ＭＳ 明朝" panose="02020609040205080304" pitchFamily="17" charset="-128"/>
                <a:cs typeface="Times New Roman" panose="02020603050405020304" pitchFamily="18" charset="0"/>
              </a:rPr>
              <a:t>平成</a:t>
            </a:r>
            <a:r>
              <a:rPr lang="en-US" altLang="ja-JP" u="wavy" kern="100" dirty="0">
                <a:latin typeface="ＭＳ 明朝" panose="02020609040205080304" pitchFamily="17" charset="-128"/>
                <a:ea typeface="ＭＳ 明朝" panose="02020609040205080304" pitchFamily="17" charset="-128"/>
                <a:cs typeface="Times New Roman" panose="02020603050405020304" pitchFamily="18" charset="0"/>
              </a:rPr>
              <a:t>27</a:t>
            </a:r>
            <a:r>
              <a:rPr lang="ja-JP" altLang="ja-JP" u="wavy" kern="100" dirty="0">
                <a:latin typeface="ＭＳ 明朝" panose="02020609040205080304" pitchFamily="17" charset="-128"/>
                <a:ea typeface="ＭＳ 明朝" panose="02020609040205080304" pitchFamily="17" charset="-128"/>
                <a:cs typeface="Times New Roman" panose="02020603050405020304" pitchFamily="18" charset="0"/>
              </a:rPr>
              <a:t>年</a:t>
            </a:r>
            <a:r>
              <a:rPr lang="en-US" altLang="ja-JP" u="wavy" kern="100" dirty="0">
                <a:latin typeface="ＭＳ 明朝" panose="02020609040205080304" pitchFamily="17" charset="-128"/>
                <a:ea typeface="ＭＳ 明朝" panose="02020609040205080304" pitchFamily="17" charset="-128"/>
                <a:cs typeface="Times New Roman" panose="02020603050405020304" pitchFamily="18" charset="0"/>
              </a:rPr>
              <a:t>10</a:t>
            </a:r>
            <a:r>
              <a:rPr lang="ja-JP" altLang="ja-JP" u="wavy" kern="100" dirty="0">
                <a:latin typeface="ＭＳ 明朝" panose="02020609040205080304" pitchFamily="17" charset="-128"/>
                <a:ea typeface="ＭＳ 明朝" panose="02020609040205080304" pitchFamily="17" charset="-128"/>
                <a:cs typeface="Times New Roman" panose="02020603050405020304" pitchFamily="18" charset="0"/>
              </a:rPr>
              <a:t>月以降の期間の３階部分の年金</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（別途算出）</a:t>
            </a:r>
          </a:p>
          <a:p>
            <a:pPr marL="342900" lvl="0" indent="-342900">
              <a:lnSpc>
                <a:spcPts val="1800"/>
              </a:lnSpc>
              <a:buFont typeface="+mj-ea"/>
              <a:buAutoNum type="circleNumDbPlain"/>
              <a:tabLst>
                <a:tab pos="90170" algn="l"/>
              </a:tabLst>
            </a:pPr>
            <a:r>
              <a:rPr lang="ja-JP" altLang="ja-JP" kern="0" spc="375" dirty="0">
                <a:latin typeface="ＭＳ 明朝" panose="02020609040205080304" pitchFamily="17" charset="-128"/>
                <a:ea typeface="ＭＳ 明朝" panose="02020609040205080304" pitchFamily="17" charset="-128"/>
                <a:cs typeface="Times New Roman" panose="02020603050405020304" pitchFamily="18" charset="0"/>
              </a:rPr>
              <a:t>加給年金額</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…一定の要件を満たしている</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加給年金対象者</a:t>
            </a:r>
            <a:r>
              <a:rPr lang="ja-JP" altLang="ja-JP" sz="1600" b="1" kern="100" dirty="0">
                <a:solidFill>
                  <a:srgbClr val="FF0000"/>
                </a:solidFill>
                <a:latin typeface="ＭＳ 明朝" panose="02020609040205080304" pitchFamily="17" charset="-128"/>
                <a:ea typeface="ＭＳ 明朝" panose="02020609040205080304" pitchFamily="17" charset="-128"/>
                <a:cs typeface="Times New Roman" panose="02020603050405020304" pitchFamily="18" charset="0"/>
              </a:rPr>
              <a:t>（※）</a:t>
            </a:r>
            <a:endParaRPr lang="ja-JP" altLang="ja-JP"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11" name="オーディオ 10">
            <a:hlinkClick r:id="" action="ppaction://media"/>
            <a:extLst>
              <a:ext uri="{FF2B5EF4-FFF2-40B4-BE49-F238E27FC236}">
                <a16:creationId xmlns="" xmlns:a16="http://schemas.microsoft.com/office/drawing/2014/main" id="{019CC6B7-3618-413D-8BBD-82895C3E77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7375219"/>
      </p:ext>
    </p:extLst>
  </p:cSld>
  <p:clrMapOvr>
    <a:masterClrMapping/>
  </p:clrMapOvr>
  <mc:AlternateContent xmlns:mc="http://schemas.openxmlformats.org/markup-compatibility/2006" xmlns:p14="http://schemas.microsoft.com/office/powerpoint/2010/main">
    <mc:Choice Requires="p14">
      <p:transition spd="slow" p14:dur="2000" advTm="69213"/>
    </mc:Choice>
    <mc:Fallback xmlns="">
      <p:transition spd="slow" advTm="69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10</a:t>
            </a:r>
            <a:r>
              <a:rPr kumimoji="1" lang="ja-JP" altLang="en-US" dirty="0"/>
              <a:t>頁</a:t>
            </a:r>
          </a:p>
        </p:txBody>
      </p:sp>
      <p:sp>
        <p:nvSpPr>
          <p:cNvPr id="6" name="正方形/長方形 5"/>
          <p:cNvSpPr/>
          <p:nvPr/>
        </p:nvSpPr>
        <p:spPr>
          <a:xfrm>
            <a:off x="753207" y="1575974"/>
            <a:ext cx="7573107" cy="369332"/>
          </a:xfrm>
          <a:prstGeom prst="rect">
            <a:avLst/>
          </a:prstGeom>
        </p:spPr>
        <p:txBody>
          <a:bodyPr wrap="square">
            <a:spAutoFit/>
          </a:bodyPr>
          <a:lstStyle/>
          <a:p>
            <a:r>
              <a:rPr lang="ja-JP" altLang="ja-JP" b="1" u="sng" dirty="0">
                <a:ea typeface="ＭＳ 明朝" panose="02020609040205080304" pitchFamily="17" charset="-128"/>
                <a:cs typeface="Times New Roman" panose="02020603050405020304" pitchFamily="18" charset="0"/>
              </a:rPr>
              <a:t>◆</a:t>
            </a:r>
            <a:r>
              <a:rPr lang="en-US" altLang="ja-JP" u="sng" dirty="0">
                <a:latin typeface="ＭＳ 明朝" panose="02020609040205080304" pitchFamily="17" charset="-128"/>
                <a:cs typeface="Times New Roman" panose="02020603050405020304" pitchFamily="18" charset="0"/>
              </a:rPr>
              <a:t>65</a:t>
            </a:r>
            <a:r>
              <a:rPr lang="ja-JP" altLang="ja-JP" u="sng" dirty="0">
                <a:ea typeface="ＭＳ 明朝" panose="02020609040205080304" pitchFamily="17" charset="-128"/>
                <a:cs typeface="Times New Roman" panose="02020603050405020304" pitchFamily="18" charset="0"/>
              </a:rPr>
              <a:t>歳</a:t>
            </a:r>
            <a:r>
              <a:rPr lang="ja-JP" altLang="ja-JP" b="1" u="sng" dirty="0">
                <a:ea typeface="ＭＳ 明朝" panose="02020609040205080304" pitchFamily="17" charset="-128"/>
                <a:cs typeface="Times New Roman" panose="02020603050405020304" pitchFamily="18" charset="0"/>
              </a:rPr>
              <a:t>未満</a:t>
            </a:r>
            <a:r>
              <a:rPr lang="ja-JP" altLang="ja-JP" dirty="0">
                <a:ea typeface="ＭＳ 明朝" panose="02020609040205080304" pitchFamily="17" charset="-128"/>
                <a:cs typeface="Times New Roman" panose="02020603050405020304" pitchFamily="18" charset="0"/>
              </a:rPr>
              <a:t>の者は，「特別支給の老齢厚生年金」の金額＝①＋②</a:t>
            </a:r>
            <a:endParaRPr lang="ja-JP" altLang="en-US" dirty="0"/>
          </a:p>
        </p:txBody>
      </p:sp>
      <p:sp>
        <p:nvSpPr>
          <p:cNvPr id="7" name="正方形/長方形 6"/>
          <p:cNvSpPr/>
          <p:nvPr/>
        </p:nvSpPr>
        <p:spPr>
          <a:xfrm>
            <a:off x="1081454" y="2151754"/>
            <a:ext cx="9311054" cy="1477328"/>
          </a:xfrm>
          <a:prstGeom prst="rect">
            <a:avLst/>
          </a:prstGeom>
        </p:spPr>
        <p:txBody>
          <a:bodyPr wrap="square">
            <a:spAutoFit/>
          </a:bodyPr>
          <a:lstStyle/>
          <a:p>
            <a:pPr marL="266700" indent="-266700" algn="just">
              <a:lnSpc>
                <a:spcPts val="1800"/>
              </a:lnSpc>
              <a:spcAft>
                <a:spcPts val="0"/>
              </a:spcAft>
              <a:tabLst>
                <a:tab pos="90170" algn="l"/>
              </a:tabLs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b="1" u="dotted" kern="100" dirty="0">
                <a:latin typeface="ＭＳ 明朝" panose="02020609040205080304" pitchFamily="17" charset="-128"/>
                <a:ea typeface="ＭＳ 明朝" panose="02020609040205080304" pitchFamily="17" charset="-128"/>
                <a:cs typeface="Times New Roman" panose="02020603050405020304" pitchFamily="18" charset="0"/>
              </a:rPr>
              <a:t>「特別支給の老齢厚生年金」の受給権者（</a:t>
            </a:r>
            <a:r>
              <a:rPr lang="en-US" altLang="ja-JP" b="1" u="dotted" kern="100" dirty="0">
                <a:latin typeface="ＭＳ 明朝" panose="02020609040205080304" pitchFamily="17" charset="-128"/>
                <a:ea typeface="ＭＳ 明朝" panose="02020609040205080304" pitchFamily="17" charset="-128"/>
                <a:cs typeface="Times New Roman" panose="02020603050405020304" pitchFamily="18" charset="0"/>
              </a:rPr>
              <a:t>60</a:t>
            </a:r>
            <a:r>
              <a:rPr lang="ja-JP" altLang="ja-JP" b="1" u="dotted" kern="100" dirty="0">
                <a:latin typeface="ＭＳ 明朝" panose="02020609040205080304" pitchFamily="17" charset="-128"/>
                <a:ea typeface="ＭＳ 明朝" panose="02020609040205080304" pitchFamily="17" charset="-128"/>
                <a:cs typeface="Times New Roman" panose="02020603050405020304" pitchFamily="18" charset="0"/>
              </a:rPr>
              <a:t>歳～</a:t>
            </a:r>
            <a:r>
              <a:rPr lang="en-US" altLang="ja-JP" b="1" u="dotted" kern="100" dirty="0">
                <a:latin typeface="ＭＳ 明朝" panose="02020609040205080304" pitchFamily="17" charset="-128"/>
                <a:ea typeface="ＭＳ 明朝" panose="02020609040205080304" pitchFamily="17" charset="-128"/>
                <a:cs typeface="Times New Roman" panose="02020603050405020304" pitchFamily="18" charset="0"/>
              </a:rPr>
              <a:t>64</a:t>
            </a:r>
            <a:r>
              <a:rPr lang="ja-JP" altLang="ja-JP" b="1" u="dotted" kern="100" dirty="0">
                <a:latin typeface="ＭＳ 明朝" panose="02020609040205080304" pitchFamily="17" charset="-128"/>
                <a:ea typeface="ＭＳ 明朝" panose="02020609040205080304" pitchFamily="17" charset="-128"/>
                <a:cs typeface="Times New Roman" panose="02020603050405020304" pitchFamily="18" charset="0"/>
              </a:rPr>
              <a:t>歳）</a:t>
            </a:r>
            <a:r>
              <a:rPr lang="ja-JP" altLang="ja-JP" b="1" u="dotted" kern="100" spc="-130" dirty="0">
                <a:latin typeface="ＭＳ 明朝" panose="02020609040205080304" pitchFamily="17" charset="-128"/>
                <a:ea typeface="ＭＳ 明朝" panose="02020609040205080304" pitchFamily="17" charset="-128"/>
                <a:cs typeface="Times New Roman" panose="02020603050405020304" pitchFamily="18" charset="0"/>
              </a:rPr>
              <a:t>のうち</a:t>
            </a:r>
            <a:r>
              <a:rPr lang="en-US" altLang="ja-JP" kern="100" spc="-13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spc="-130" dirty="0" err="1">
                <a:latin typeface="ＭＳ 明朝" panose="02020609040205080304" pitchFamily="17" charset="-128"/>
                <a:ea typeface="ＭＳ 明朝" panose="02020609040205080304" pitchFamily="17" charset="-128"/>
                <a:cs typeface="Times New Roman" panose="02020603050405020304" pitchFamily="18" charset="0"/>
              </a:rPr>
              <a:t>，</a:t>
            </a:r>
            <a:endParaRPr lang="ja-JP"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334645" algn="just">
              <a:lnSpc>
                <a:spcPts val="1800"/>
              </a:lnSpc>
              <a:spcAft>
                <a:spcPts val="0"/>
              </a:spcAft>
              <a:tabLst>
                <a:tab pos="90170" algn="l"/>
              </a:tabLst>
            </a:pP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a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公務員の組合員期間が</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44</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年以上の方又は，</a:t>
            </a:r>
            <a:r>
              <a:rPr lang="ja-JP" altLang="ja-JP" kern="100" spc="10" dirty="0">
                <a:latin typeface="ＭＳ 明朝" panose="02020609040205080304" pitchFamily="17" charset="-128"/>
                <a:ea typeface="ＭＳ 明朝" panose="02020609040205080304" pitchFamily="17" charset="-128"/>
                <a:cs typeface="Times New Roman" panose="02020603050405020304" pitchFamily="18" charset="0"/>
              </a:rPr>
              <a:t>障害等級３級以上の障害をお持ちの方</a:t>
            </a:r>
            <a:endParaRPr lang="ja-JP"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467360" indent="-133985" algn="just">
              <a:lnSpc>
                <a:spcPts val="1800"/>
              </a:lnSpc>
              <a:spcAft>
                <a:spcPts val="0"/>
              </a:spcAft>
              <a:tabLst>
                <a:tab pos="90170" algn="l"/>
              </a:tabLst>
            </a:pP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b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被用者年金制度に加入していない（厚生年金に加入していない）。　　　　　　　　　　　　　　　</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133985" algn="just">
              <a:lnSpc>
                <a:spcPts val="1800"/>
              </a:lnSpc>
              <a:spcAft>
                <a:spcPts val="0"/>
              </a:spcAft>
              <a:tabLst>
                <a:tab pos="90170" algn="l"/>
              </a:tabLs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p>
          <a:p>
            <a:pPr indent="-133985" algn="just">
              <a:lnSpc>
                <a:spcPts val="1800"/>
              </a:lnSpc>
              <a:spcAft>
                <a:spcPts val="0"/>
              </a:spcAft>
              <a:tabLst>
                <a:tab pos="90170" algn="l"/>
              </a:tabLs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上記，</a:t>
            </a:r>
            <a:r>
              <a:rPr lang="en-US"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a</a:t>
            </a:r>
            <a:r>
              <a:rPr lang="ja-JP"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a:t>
            </a:r>
            <a:r>
              <a:rPr lang="en-US"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b</a:t>
            </a:r>
            <a:r>
              <a:rPr lang="ja-JP"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の要件</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を満たしている場合，</a:t>
            </a:r>
            <a:r>
              <a:rPr lang="ja-JP" altLang="ja-JP" u="dotted" kern="100" dirty="0">
                <a:latin typeface="ＭＳ 明朝" panose="02020609040205080304" pitchFamily="17" charset="-128"/>
                <a:ea typeface="ＭＳ 明朝" panose="02020609040205080304" pitchFamily="17" charset="-128"/>
                <a:cs typeface="Times New Roman" panose="02020603050405020304" pitchFamily="18" charset="0"/>
              </a:rPr>
              <a:t>退職時から</a:t>
            </a:r>
            <a:r>
              <a:rPr lang="en-US" altLang="ja-JP" u="dotted" kern="100" spc="50" dirty="0">
                <a:latin typeface="ＭＳ 明朝" panose="02020609040205080304" pitchFamily="17" charset="-128"/>
                <a:ea typeface="ＭＳ 明朝" panose="02020609040205080304" pitchFamily="17" charset="-128"/>
                <a:cs typeface="Times New Roman" panose="02020603050405020304" pitchFamily="18" charset="0"/>
              </a:rPr>
              <a:t>65</a:t>
            </a:r>
            <a:r>
              <a:rPr lang="ja-JP" altLang="ja-JP" u="dotted" kern="100" spc="50" dirty="0">
                <a:latin typeface="ＭＳ 明朝" panose="02020609040205080304" pitchFamily="17" charset="-128"/>
                <a:ea typeface="ＭＳ 明朝" panose="02020609040205080304" pitchFamily="17" charset="-128"/>
                <a:cs typeface="Times New Roman" panose="02020603050405020304" pitchFamily="18" charset="0"/>
              </a:rPr>
              <a:t>歳までの間</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spc="50" dirty="0">
                <a:latin typeface="ＭＳ 明朝" panose="02020609040205080304" pitchFamily="17" charset="-128"/>
                <a:ea typeface="ＭＳ 明朝" panose="02020609040205080304" pitchFamily="17" charset="-128"/>
                <a:cs typeface="Times New Roman" panose="02020603050405020304" pitchFamily="18" charset="0"/>
              </a:rPr>
              <a:t>①及び②に</a:t>
            </a:r>
            <a:r>
              <a:rPr lang="ja-JP" altLang="ja-JP" spc="50" dirty="0">
                <a:ea typeface="ＭＳ 明朝" panose="02020609040205080304" pitchFamily="17" charset="-128"/>
                <a:cs typeface="Times New Roman" panose="02020603050405020304" pitchFamily="18" charset="0"/>
              </a:rPr>
              <a:t>加え</a:t>
            </a:r>
            <a:r>
              <a:rPr lang="ja-JP" altLang="ja-JP" dirty="0">
                <a:ea typeface="ＭＳ 明朝" panose="02020609040205080304" pitchFamily="17" charset="-128"/>
                <a:cs typeface="Times New Roman" panose="02020603050405020304" pitchFamily="18" charset="0"/>
              </a:rPr>
              <a:t>「定額部分（基礎年金相当部分）」が支給される。【障害特例】</a:t>
            </a:r>
            <a:endParaRPr lang="ja-JP" altLang="en-US" dirty="0"/>
          </a:p>
        </p:txBody>
      </p:sp>
      <p:sp>
        <p:nvSpPr>
          <p:cNvPr id="8" name="正方形/長方形 7"/>
          <p:cNvSpPr/>
          <p:nvPr/>
        </p:nvSpPr>
        <p:spPr>
          <a:xfrm>
            <a:off x="753207" y="4134469"/>
            <a:ext cx="9393115" cy="369332"/>
          </a:xfrm>
          <a:prstGeom prst="rect">
            <a:avLst/>
          </a:prstGeom>
        </p:spPr>
        <p:txBody>
          <a:bodyPr wrap="square">
            <a:spAutoFit/>
          </a:bodyPr>
          <a:lstStyle/>
          <a:p>
            <a:r>
              <a:rPr lang="ja-JP" altLang="ja-JP" b="1" u="sng" dirty="0">
                <a:ea typeface="ＭＳ 明朝" panose="02020609040205080304" pitchFamily="17" charset="-128"/>
                <a:cs typeface="Times New Roman" panose="02020603050405020304" pitchFamily="18" charset="0"/>
              </a:rPr>
              <a:t>◆</a:t>
            </a:r>
            <a:r>
              <a:rPr lang="en-US" altLang="ja-JP" u="sng" dirty="0">
                <a:latin typeface="ＭＳ 明朝" panose="02020609040205080304" pitchFamily="17" charset="-128"/>
                <a:cs typeface="Times New Roman" panose="02020603050405020304" pitchFamily="18" charset="0"/>
              </a:rPr>
              <a:t>65</a:t>
            </a:r>
            <a:r>
              <a:rPr lang="ja-JP" altLang="ja-JP" u="sng" dirty="0">
                <a:ea typeface="ＭＳ 明朝" panose="02020609040205080304" pitchFamily="17" charset="-128"/>
                <a:cs typeface="Times New Roman" panose="02020603050405020304" pitchFamily="18" charset="0"/>
              </a:rPr>
              <a:t>歳</a:t>
            </a:r>
            <a:r>
              <a:rPr lang="ja-JP" altLang="ja-JP" b="1" u="sng" dirty="0">
                <a:ea typeface="ＭＳ 明朝" panose="02020609040205080304" pitchFamily="17" charset="-128"/>
                <a:cs typeface="Times New Roman" panose="02020603050405020304" pitchFamily="18" charset="0"/>
              </a:rPr>
              <a:t>以降</a:t>
            </a:r>
            <a:r>
              <a:rPr lang="ja-JP" altLang="ja-JP" dirty="0">
                <a:ea typeface="ＭＳ 明朝" panose="02020609040205080304" pitchFamily="17" charset="-128"/>
                <a:cs typeface="Times New Roman" panose="02020603050405020304" pitchFamily="18" charset="0"/>
              </a:rPr>
              <a:t>の者は，「本来支給の老齢厚生年金」の金額＝①＋②＋③＋（</a:t>
            </a:r>
            <a:r>
              <a:rPr lang="ja-JP" altLang="ja-JP" b="1" dirty="0">
                <a:ea typeface="ＭＳ 明朝" panose="02020609040205080304" pitchFamily="17" charset="-128"/>
                <a:cs typeface="Times New Roman" panose="02020603050405020304" pitchFamily="18" charset="0"/>
              </a:rPr>
              <a:t>※</a:t>
            </a:r>
            <a:r>
              <a:rPr lang="ja-JP" altLang="ja-JP" dirty="0">
                <a:ea typeface="ＭＳ 明朝" panose="02020609040205080304" pitchFamily="17" charset="-128"/>
                <a:cs typeface="Times New Roman" panose="02020603050405020304" pitchFamily="18" charset="0"/>
              </a:rPr>
              <a:t>④）</a:t>
            </a:r>
            <a:endParaRPr lang="ja-JP" altLang="en-US" dirty="0"/>
          </a:p>
        </p:txBody>
      </p:sp>
      <p:sp>
        <p:nvSpPr>
          <p:cNvPr id="9" name="正方形/長方形 8"/>
          <p:cNvSpPr/>
          <p:nvPr/>
        </p:nvSpPr>
        <p:spPr>
          <a:xfrm>
            <a:off x="1081454" y="4592142"/>
            <a:ext cx="9885485" cy="561692"/>
          </a:xfrm>
          <a:prstGeom prst="rect">
            <a:avLst/>
          </a:prstGeom>
        </p:spPr>
        <p:txBody>
          <a:bodyPr wrap="square">
            <a:spAutoFit/>
          </a:bodyPr>
          <a:lstStyle/>
          <a:p>
            <a:pPr indent="-133350" algn="just">
              <a:lnSpc>
                <a:spcPts val="1500"/>
              </a:lnSpc>
              <a:spcAft>
                <a:spcPts val="0"/>
              </a:spcAft>
              <a:tabLst>
                <a:tab pos="90170" algn="l"/>
              </a:tabLs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65</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歳以降は，この他に国民年金制度の</a:t>
            </a:r>
            <a:r>
              <a:rPr lang="ja-JP" altLang="ja-JP" kern="100" spc="-20" dirty="0">
                <a:latin typeface="ＭＳ 明朝" panose="02020609040205080304" pitchFamily="17" charset="-128"/>
                <a:ea typeface="ＭＳ 明朝" panose="02020609040205080304" pitchFamily="17" charset="-128"/>
                <a:cs typeface="Times New Roman" panose="02020603050405020304" pitchFamily="18" charset="0"/>
              </a:rPr>
              <a:t>「老齢基礎年金（国民年金）」</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が</a:t>
            </a:r>
            <a:r>
              <a:rPr lang="ja-JP" altLang="ja-JP" u="wavy" kern="100" dirty="0">
                <a:latin typeface="ＭＳ 明朝" panose="02020609040205080304" pitchFamily="17" charset="-128"/>
                <a:ea typeface="ＭＳ 明朝" panose="02020609040205080304" pitchFamily="17" charset="-128"/>
                <a:cs typeface="Times New Roman" panose="02020603050405020304" pitchFamily="18" charset="0"/>
              </a:rPr>
              <a:t>日本年金機構</a:t>
            </a:r>
            <a:endParaRPr lang="ja-JP"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180000"/>
            <a:r>
              <a:rPr lang="ja-JP" altLang="ja-JP" u="wavy" dirty="0">
                <a:ea typeface="ＭＳ 明朝" panose="02020609040205080304" pitchFamily="17" charset="-128"/>
                <a:cs typeface="Times New Roman" panose="02020603050405020304" pitchFamily="18" charset="0"/>
              </a:rPr>
              <a:t>から支給</a:t>
            </a:r>
            <a:r>
              <a:rPr lang="ja-JP" altLang="ja-JP" dirty="0">
                <a:ea typeface="ＭＳ 明朝" panose="02020609040205080304" pitchFamily="17" charset="-128"/>
                <a:cs typeface="Times New Roman" panose="02020603050405020304" pitchFamily="18" charset="0"/>
              </a:rPr>
              <a:t>される。（④は，以下の要件を満たした対象者がいる場合に支給される。）</a:t>
            </a:r>
            <a:endParaRPr lang="ja-JP" altLang="en-US" dirty="0"/>
          </a:p>
        </p:txBody>
      </p:sp>
      <p:pic>
        <p:nvPicPr>
          <p:cNvPr id="10" name="オーディオ 9">
            <a:hlinkClick r:id="" action="ppaction://media"/>
            <a:extLst>
              <a:ext uri="{FF2B5EF4-FFF2-40B4-BE49-F238E27FC236}">
                <a16:creationId xmlns="" xmlns:a16="http://schemas.microsoft.com/office/drawing/2014/main" id="{115D71C6-D9AF-42AA-88F3-173A9A109E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5929353"/>
      </p:ext>
    </p:extLst>
  </p:cSld>
  <p:clrMapOvr>
    <a:masterClrMapping/>
  </p:clrMapOvr>
  <mc:AlternateContent xmlns:mc="http://schemas.openxmlformats.org/markup-compatibility/2006" xmlns:p14="http://schemas.microsoft.com/office/powerpoint/2010/main">
    <mc:Choice Requires="p14">
      <p:transition spd="slow" p14:dur="2000" advTm="48943"/>
    </mc:Choice>
    <mc:Fallback xmlns="">
      <p:transition spd="slow" advTm="48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10</a:t>
            </a:r>
            <a:r>
              <a:rPr kumimoji="1" lang="ja-JP" altLang="en-US" dirty="0"/>
              <a:t>頁</a:t>
            </a:r>
          </a:p>
        </p:txBody>
      </p:sp>
      <p:sp>
        <p:nvSpPr>
          <p:cNvPr id="4" name="正方形/長方形 3"/>
          <p:cNvSpPr/>
          <p:nvPr/>
        </p:nvSpPr>
        <p:spPr>
          <a:xfrm>
            <a:off x="967154" y="1327917"/>
            <a:ext cx="10023231" cy="2913618"/>
          </a:xfrm>
          <a:prstGeom prst="rect">
            <a:avLst/>
          </a:prstGeom>
        </p:spPr>
        <p:txBody>
          <a:bodyPr wrap="square">
            <a:spAutoFit/>
          </a:bodyPr>
          <a:lstStyle/>
          <a:p>
            <a:pPr indent="602615">
              <a:lnSpc>
                <a:spcPts val="2000"/>
              </a:lnSpc>
              <a:tabLst>
                <a:tab pos="90170" algn="l"/>
              </a:tabLst>
            </a:pP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＜加給年金対象者（※）＞</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602615">
              <a:lnSpc>
                <a:spcPts val="2000"/>
              </a:lnSpc>
              <a:tabLst>
                <a:tab pos="90170" algn="l"/>
              </a:tabLst>
            </a:pP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540000">
              <a:lnSpc>
                <a:spcPts val="2000"/>
              </a:lnSpc>
              <a:tabLst>
                <a:tab pos="90170" algn="l"/>
              </a:tabLs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Ⅰ　生計を共にする</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65</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歳未満の配偶者</a:t>
            </a:r>
          </a:p>
          <a:p>
            <a:pPr indent="533400">
              <a:lnSpc>
                <a:spcPts val="2000"/>
              </a:lnSpc>
              <a:tabLst>
                <a:tab pos="90170" algn="l"/>
              </a:tabLs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Ⅱ　</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18</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歳未満の子（</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18</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歳到達年度末日（３月</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31</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日）を経過していない子）</a:t>
            </a:r>
          </a:p>
          <a:p>
            <a:pPr indent="533400">
              <a:lnSpc>
                <a:spcPts val="2000"/>
              </a:lnSpc>
              <a:tabLst>
                <a:tab pos="90170" algn="l"/>
              </a:tabLs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Ⅲ　</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20</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歳未満で障害年金の障害等級の</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1</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級又は２級に該当する子</a:t>
            </a:r>
          </a:p>
          <a:p>
            <a:pPr indent="-133350">
              <a:lnSpc>
                <a:spcPts val="2000"/>
              </a:lnSpc>
              <a:tabLst>
                <a:tab pos="90170" algn="l"/>
              </a:tabLs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　上記，Ⅰ，Ⅱ，Ⅲ のいずれも，受給権者がその権利を取得した当時，受給者と生計</a:t>
            </a:r>
          </a:p>
          <a:p>
            <a:pPr>
              <a:lnSpc>
                <a:spcPts val="2000"/>
              </a:lnSpc>
              <a:tabLst>
                <a:tab pos="90170" algn="l"/>
              </a:tabLs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を共にし，かつ，年収が</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850</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万円未満（</a:t>
            </a:r>
            <a:r>
              <a:rPr lang="ja-JP" altLang="ja-JP" kern="100" spc="-50" dirty="0">
                <a:latin typeface="ＭＳ 明朝" panose="02020609040205080304" pitchFamily="17" charset="-128"/>
                <a:ea typeface="ＭＳ 明朝" panose="02020609040205080304" pitchFamily="17" charset="-128"/>
                <a:cs typeface="Times New Roman" panose="02020603050405020304" pitchFamily="18" charset="0"/>
              </a:rPr>
              <a:t>所得が</a:t>
            </a:r>
            <a:r>
              <a:rPr lang="en-US" altLang="ja-JP" kern="100" spc="-50" dirty="0">
                <a:latin typeface="ＭＳ 明朝" panose="02020609040205080304" pitchFamily="17" charset="-128"/>
                <a:ea typeface="ＭＳ 明朝" panose="02020609040205080304" pitchFamily="17" charset="-128"/>
                <a:cs typeface="Times New Roman" panose="02020603050405020304" pitchFamily="18" charset="0"/>
              </a:rPr>
              <a:t>655.5</a:t>
            </a:r>
            <a:r>
              <a:rPr lang="ja-JP" altLang="ja-JP" kern="100" spc="-50" dirty="0">
                <a:latin typeface="ＭＳ 明朝" panose="02020609040205080304" pitchFamily="17" charset="-128"/>
                <a:ea typeface="ＭＳ 明朝" panose="02020609040205080304" pitchFamily="17" charset="-128"/>
                <a:cs typeface="Times New Roman" panose="02020603050405020304" pitchFamily="18" charset="0"/>
              </a:rPr>
              <a:t>万円未満</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）の者がいる時に加算。</a:t>
            </a:r>
          </a:p>
          <a:p>
            <a:pPr indent="-144145">
              <a:lnSpc>
                <a:spcPts val="2000"/>
              </a:lnSpc>
              <a:tabLst>
                <a:tab pos="90170" algn="l"/>
              </a:tabLs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ただし，</a:t>
            </a:r>
            <a:r>
              <a:rPr lang="ja-JP" altLang="ja-JP" u="wavy" kern="100" dirty="0">
                <a:latin typeface="ＭＳ 明朝" panose="02020609040205080304" pitchFamily="17" charset="-128"/>
                <a:ea typeface="ＭＳ 明朝" panose="02020609040205080304" pitchFamily="17" charset="-128"/>
                <a:cs typeface="Times New Roman" panose="02020603050405020304" pitchFamily="18" charset="0"/>
              </a:rPr>
              <a:t>加給年金対象者が「</a:t>
            </a:r>
            <a:r>
              <a:rPr lang="en-US" altLang="ja-JP" u="wavy" kern="100" dirty="0">
                <a:latin typeface="ＭＳ 明朝" panose="02020609040205080304" pitchFamily="17" charset="-128"/>
                <a:ea typeface="ＭＳ 明朝" panose="02020609040205080304" pitchFamily="17" charset="-128"/>
                <a:cs typeface="Times New Roman" panose="02020603050405020304" pitchFamily="18" charset="0"/>
              </a:rPr>
              <a:t>20</a:t>
            </a:r>
            <a:r>
              <a:rPr lang="ja-JP" altLang="ja-JP" u="wavy" kern="100" dirty="0">
                <a:latin typeface="ＭＳ 明朝" panose="02020609040205080304" pitchFamily="17" charset="-128"/>
                <a:ea typeface="ＭＳ 明朝" panose="02020609040205080304" pitchFamily="17" charset="-128"/>
                <a:cs typeface="Times New Roman" panose="02020603050405020304" pitchFamily="18" charset="0"/>
              </a:rPr>
              <a:t>年以上の加入期間に基づく老齢厚生年金 （①，②の</a:t>
            </a:r>
            <a:endParaRPr lang="en-US" altLang="ja-JP" u="wavy"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144145">
              <a:lnSpc>
                <a:spcPts val="2000"/>
              </a:lnSpc>
              <a:tabLst>
                <a:tab pos="90170" algn="l"/>
              </a:tabLs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u="wavy" kern="100" dirty="0">
                <a:latin typeface="ＭＳ 明朝" panose="02020609040205080304" pitchFamily="17" charset="-128"/>
                <a:ea typeface="ＭＳ 明朝" panose="02020609040205080304" pitchFamily="17" charset="-128"/>
                <a:cs typeface="Times New Roman" panose="02020603050405020304" pitchFamily="18" charset="0"/>
              </a:rPr>
              <a:t>場合を含む）又は，障害年金を受給している場合は，加給年金額の支給が止まる。</a:t>
            </a:r>
            <a:endParaRPr lang="ja-JP"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lvl="0">
              <a:lnSpc>
                <a:spcPts val="2000"/>
              </a:lnSpc>
              <a:tabLst>
                <a:tab pos="90170" algn="l"/>
              </a:tabLst>
            </a:pPr>
            <a:r>
              <a:rPr lang="en-US" altLang="ja-JP" kern="100" dirty="0">
                <a:latin typeface="ＭＳ 明朝" panose="02020609040205080304" pitchFamily="17" charset="-128"/>
                <a:ea typeface="ＭＳ 明朝" panose="02020609040205080304" pitchFamily="17" charset="-128"/>
                <a:cs typeface="ＭＳ 明朝" panose="02020609040205080304" pitchFamily="17" charset="-128"/>
              </a:rPr>
              <a:t>        </a:t>
            </a:r>
            <a:r>
              <a:rPr lang="ja-JP" altLang="en-US" kern="100" dirty="0">
                <a:latin typeface="ＭＳ 明朝" panose="02020609040205080304" pitchFamily="17" charset="-128"/>
                <a:ea typeface="ＭＳ 明朝" panose="02020609040205080304" pitchFamily="17" charset="-128"/>
                <a:cs typeface="ＭＳ 明朝" panose="02020609040205080304" pitchFamily="17" charset="-128"/>
              </a:rPr>
              <a:t>①</a:t>
            </a:r>
            <a:r>
              <a:rPr lang="ja-JP" altLang="ja-JP" kern="100" dirty="0">
                <a:latin typeface="ＭＳ 明朝" panose="02020609040205080304" pitchFamily="17" charset="-128"/>
                <a:ea typeface="ＭＳ 明朝" panose="02020609040205080304" pitchFamily="17" charset="-128"/>
                <a:cs typeface="ＭＳ 明朝" panose="02020609040205080304" pitchFamily="17" charset="-128"/>
              </a:rPr>
              <a:t>加給対象者の年金の請求・受給の有無に関わらず支給開始年齢に到達している。</a:t>
            </a:r>
          </a:p>
          <a:p>
            <a:pPr lvl="0">
              <a:lnSpc>
                <a:spcPts val="2000"/>
              </a:lnSpc>
              <a:tabLst>
                <a:tab pos="90170" algn="l"/>
              </a:tabLst>
            </a:pPr>
            <a:r>
              <a:rPr lang="ja-JP" altLang="en-US" kern="100" dirty="0">
                <a:latin typeface="ＭＳ 明朝" panose="02020609040205080304" pitchFamily="17" charset="-128"/>
                <a:ea typeface="ＭＳ 明朝" panose="02020609040205080304" pitchFamily="17" charset="-128"/>
                <a:cs typeface="ＭＳ 明朝" panose="02020609040205080304" pitchFamily="17" charset="-128"/>
              </a:rPr>
              <a:t>　　　　➁</a:t>
            </a:r>
            <a:r>
              <a:rPr lang="ja-JP" altLang="ja-JP" kern="100" dirty="0">
                <a:latin typeface="ＭＳ 明朝" panose="02020609040205080304" pitchFamily="17" charset="-128"/>
                <a:ea typeface="ＭＳ 明朝" panose="02020609040205080304" pitchFamily="17" charset="-128"/>
                <a:cs typeface="ＭＳ 明朝" panose="02020609040205080304" pitchFamily="17" charset="-128"/>
              </a:rPr>
              <a:t>加給対象者の年金が給料との調整で全額支給停止となっている。（</a:t>
            </a:r>
            <a:r>
              <a:rPr lang="en-US" altLang="ja-JP" kern="100" dirty="0">
                <a:latin typeface="ＭＳ 明朝" panose="02020609040205080304" pitchFamily="17" charset="-128"/>
                <a:ea typeface="ＭＳ 明朝" panose="02020609040205080304" pitchFamily="17" charset="-128"/>
                <a:cs typeface="ＭＳ 明朝" panose="02020609040205080304" pitchFamily="17" charset="-128"/>
              </a:rPr>
              <a:t>R4.4.1</a:t>
            </a:r>
            <a:r>
              <a:rPr lang="ja-JP" altLang="ja-JP" kern="100" dirty="0">
                <a:latin typeface="ＭＳ 明朝" panose="02020609040205080304" pitchFamily="17" charset="-128"/>
                <a:ea typeface="ＭＳ 明朝" panose="02020609040205080304" pitchFamily="17" charset="-128"/>
                <a:cs typeface="ＭＳ 明朝" panose="02020609040205080304" pitchFamily="17" charset="-128"/>
              </a:rPr>
              <a:t>～）</a:t>
            </a:r>
            <a:endParaRPr lang="ja-JP" altLang="ja-JP" kern="100" dirty="0">
              <a:effectLst/>
              <a:latin typeface="ＭＳ 明朝" panose="02020609040205080304" pitchFamily="17" charset="-128"/>
              <a:ea typeface="ＭＳ 明朝" panose="02020609040205080304" pitchFamily="17" charset="-128"/>
              <a:cs typeface="ＭＳ 明朝" panose="02020609040205080304" pitchFamily="17" charset="-128"/>
            </a:endParaRPr>
          </a:p>
        </p:txBody>
      </p:sp>
      <p:sp>
        <p:nvSpPr>
          <p:cNvPr id="5" name="角丸四角形 4"/>
          <p:cNvSpPr/>
          <p:nvPr/>
        </p:nvSpPr>
        <p:spPr>
          <a:xfrm>
            <a:off x="1292468" y="4545342"/>
            <a:ext cx="9601199" cy="1116904"/>
          </a:xfrm>
          <a:prstGeom prst="roundRect">
            <a:avLst/>
          </a:prstGeom>
          <a:noFill/>
          <a:ln w="19050">
            <a:solidFill>
              <a:schemeClr val="tx1"/>
            </a:solidFill>
            <a:prstDash val="sysDot"/>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 name="正方形/長方形 1"/>
          <p:cNvSpPr/>
          <p:nvPr/>
        </p:nvSpPr>
        <p:spPr>
          <a:xfrm>
            <a:off x="1496983" y="4672907"/>
            <a:ext cx="9106541" cy="861774"/>
          </a:xfrm>
          <a:prstGeom prst="rect">
            <a:avLst/>
          </a:prstGeom>
        </p:spPr>
        <p:txBody>
          <a:bodyPr wrap="square">
            <a:spAutoFit/>
          </a:bodyPr>
          <a:lstStyle/>
          <a:p>
            <a:pPr>
              <a:lnSpc>
                <a:spcPts val="2000"/>
              </a:lnSpc>
              <a:tabLst>
                <a:tab pos="90170" algn="l"/>
              </a:tabLs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en-US" altLang="ja-JP" u="sng" kern="100" spc="-50" dirty="0">
                <a:latin typeface="ＭＳ 明朝" panose="02020609040205080304" pitchFamily="17" charset="-128"/>
                <a:ea typeface="ＭＳ 明朝" panose="02020609040205080304" pitchFamily="17" charset="-128"/>
                <a:cs typeface="Times New Roman" panose="02020603050405020304" pitchFamily="18" charset="0"/>
              </a:rPr>
              <a:t>18</a:t>
            </a:r>
            <a:r>
              <a:rPr lang="ja-JP" altLang="ja-JP" u="sng" kern="100" spc="-50" dirty="0">
                <a:latin typeface="ＭＳ 明朝" panose="02020609040205080304" pitchFamily="17" charset="-128"/>
                <a:ea typeface="ＭＳ 明朝" panose="02020609040205080304" pitchFamily="17" charset="-128"/>
                <a:cs typeface="Times New Roman" panose="02020603050405020304" pitchFamily="18" charset="0"/>
              </a:rPr>
              <a:t>歳未満の子</a:t>
            </a:r>
            <a:r>
              <a:rPr lang="ja-JP" altLang="ja-JP" kern="100" spc="-50" dirty="0">
                <a:latin typeface="ＭＳ 明朝" panose="02020609040205080304" pitchFamily="17" charset="-128"/>
                <a:ea typeface="ＭＳ 明朝" panose="02020609040205080304" pitchFamily="17" charset="-128"/>
                <a:cs typeface="Times New Roman" panose="02020603050405020304" pitchFamily="18" charset="0"/>
              </a:rPr>
              <a:t>とは，</a:t>
            </a:r>
            <a:r>
              <a:rPr lang="en-US" altLang="ja-JP" kern="100" spc="-50" dirty="0">
                <a:latin typeface="ＭＳ 明朝" panose="02020609040205080304" pitchFamily="17" charset="-128"/>
                <a:ea typeface="ＭＳ 明朝" panose="02020609040205080304" pitchFamily="17" charset="-128"/>
                <a:cs typeface="Times New Roman" panose="02020603050405020304" pitchFamily="18" charset="0"/>
              </a:rPr>
              <a:t>18</a:t>
            </a:r>
            <a:r>
              <a:rPr lang="ja-JP" altLang="ja-JP" kern="100" spc="-50" dirty="0">
                <a:latin typeface="ＭＳ 明朝" panose="02020609040205080304" pitchFamily="17" charset="-128"/>
                <a:ea typeface="ＭＳ 明朝" panose="02020609040205080304" pitchFamily="17" charset="-128"/>
                <a:cs typeface="Times New Roman" panose="02020603050405020304" pitchFamily="18" charset="0"/>
              </a:rPr>
              <a:t>歳に達する日の属する年度末まで</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a:lnSpc>
                <a:spcPts val="2000"/>
              </a:lnSpc>
              <a:tabLst>
                <a:tab pos="90170" algn="l"/>
              </a:tabLst>
            </a:pPr>
            <a:r>
              <a:rPr lang="ja-JP" altLang="ja-JP" kern="100" spc="-5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u="sng" kern="100" spc="-50" dirty="0">
                <a:latin typeface="ＭＳ 明朝" panose="02020609040205080304" pitchFamily="17" charset="-128"/>
                <a:ea typeface="ＭＳ 明朝" panose="02020609040205080304" pitchFamily="17" charset="-128"/>
                <a:cs typeface="Times New Roman" panose="02020603050405020304" pitchFamily="18" charset="0"/>
              </a:rPr>
              <a:t>収入が</a:t>
            </a:r>
            <a:r>
              <a:rPr lang="en-US" altLang="ja-JP" u="sng" kern="100" spc="-50" dirty="0">
                <a:latin typeface="ＭＳ 明朝" panose="02020609040205080304" pitchFamily="17" charset="-128"/>
                <a:ea typeface="ＭＳ 明朝" panose="02020609040205080304" pitchFamily="17" charset="-128"/>
                <a:cs typeface="Times New Roman" panose="02020603050405020304" pitchFamily="18" charset="0"/>
              </a:rPr>
              <a:t>850</a:t>
            </a:r>
            <a:r>
              <a:rPr lang="ja-JP" altLang="ja-JP" u="sng" kern="100" spc="-50" dirty="0">
                <a:latin typeface="ＭＳ 明朝" panose="02020609040205080304" pitchFamily="17" charset="-128"/>
                <a:ea typeface="ＭＳ 明朝" panose="02020609040205080304" pitchFamily="17" charset="-128"/>
                <a:cs typeface="Times New Roman" panose="02020603050405020304" pitchFamily="18" charset="0"/>
              </a:rPr>
              <a:t>万円未満</a:t>
            </a:r>
            <a:r>
              <a:rPr lang="ja-JP" altLang="ja-JP" kern="100" spc="-50" dirty="0">
                <a:latin typeface="ＭＳ 明朝" panose="02020609040205080304" pitchFamily="17" charset="-128"/>
                <a:ea typeface="ＭＳ 明朝" panose="02020609040205080304" pitchFamily="17" charset="-128"/>
                <a:cs typeface="Times New Roman" panose="02020603050405020304" pitchFamily="18" charset="0"/>
              </a:rPr>
              <a:t>とは，所得が</a:t>
            </a:r>
            <a:r>
              <a:rPr lang="en-US" altLang="ja-JP" kern="100" spc="-50" dirty="0">
                <a:latin typeface="ＭＳ 明朝" panose="02020609040205080304" pitchFamily="17" charset="-128"/>
                <a:ea typeface="ＭＳ 明朝" panose="02020609040205080304" pitchFamily="17" charset="-128"/>
                <a:cs typeface="Times New Roman" panose="02020603050405020304" pitchFamily="18" charset="0"/>
              </a:rPr>
              <a:t>655.5</a:t>
            </a:r>
            <a:r>
              <a:rPr lang="ja-JP" altLang="ja-JP" kern="100" spc="-50" dirty="0">
                <a:latin typeface="ＭＳ 明朝" panose="02020609040205080304" pitchFamily="17" charset="-128"/>
                <a:ea typeface="ＭＳ 明朝" panose="02020609040205080304" pitchFamily="17" charset="-128"/>
                <a:cs typeface="Times New Roman" panose="02020603050405020304" pitchFamily="18" charset="0"/>
              </a:rPr>
              <a:t>万円未満（ただし，以上であっても，近い将来</a:t>
            </a:r>
            <a:endParaRPr lang="ja-JP"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396000">
              <a:lnSpc>
                <a:spcPts val="2000"/>
              </a:lnSpc>
              <a:tabLst>
                <a:tab pos="90170" algn="l"/>
              </a:tabLst>
            </a:pPr>
            <a:r>
              <a:rPr lang="ja-JP" altLang="ja-JP" kern="100" spc="-50" dirty="0">
                <a:latin typeface="ＭＳ 明朝" panose="02020609040205080304" pitchFamily="17" charset="-128"/>
                <a:ea typeface="ＭＳ 明朝" panose="02020609040205080304" pitchFamily="17" charset="-128"/>
                <a:cs typeface="Times New Roman" panose="02020603050405020304" pitchFamily="18" charset="0"/>
              </a:rPr>
              <a:t>（概ね５年内），収入が</a:t>
            </a:r>
            <a:r>
              <a:rPr lang="en-US" altLang="ja-JP" kern="100" spc="-50" dirty="0">
                <a:latin typeface="ＭＳ 明朝" panose="02020609040205080304" pitchFamily="17" charset="-128"/>
                <a:ea typeface="ＭＳ 明朝" panose="02020609040205080304" pitchFamily="17" charset="-128"/>
                <a:cs typeface="Times New Roman" panose="02020603050405020304" pitchFamily="18" charset="0"/>
              </a:rPr>
              <a:t>850</a:t>
            </a:r>
            <a:r>
              <a:rPr lang="ja-JP" altLang="ja-JP" kern="100" spc="-50" dirty="0">
                <a:latin typeface="ＭＳ 明朝" panose="02020609040205080304" pitchFamily="17" charset="-128"/>
                <a:ea typeface="ＭＳ 明朝" panose="02020609040205080304" pitchFamily="17" charset="-128"/>
                <a:cs typeface="Times New Roman" panose="02020603050405020304" pitchFamily="18" charset="0"/>
              </a:rPr>
              <a:t>万円又は所得が</a:t>
            </a:r>
            <a:r>
              <a:rPr lang="en-US" altLang="ja-JP" kern="100" spc="-50" dirty="0">
                <a:latin typeface="ＭＳ 明朝" panose="02020609040205080304" pitchFamily="17" charset="-128"/>
                <a:ea typeface="ＭＳ 明朝" panose="02020609040205080304" pitchFamily="17" charset="-128"/>
                <a:cs typeface="Times New Roman" panose="02020603050405020304" pitchFamily="18" charset="0"/>
              </a:rPr>
              <a:t>655.5</a:t>
            </a:r>
            <a:r>
              <a:rPr lang="ja-JP" altLang="ja-JP" kern="100" spc="-50" dirty="0">
                <a:latin typeface="ＭＳ 明朝" panose="02020609040205080304" pitchFamily="17" charset="-128"/>
                <a:ea typeface="ＭＳ 明朝" panose="02020609040205080304" pitchFamily="17" charset="-128"/>
                <a:cs typeface="Times New Roman" panose="02020603050405020304" pitchFamily="18" charset="0"/>
              </a:rPr>
              <a:t>万円未満となる場合を含む。）</a:t>
            </a:r>
            <a:endParaRPr lang="ja-JP" altLang="ja-JP"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6" name="オーディオ 5">
            <a:hlinkClick r:id="" action="ppaction://media"/>
            <a:extLst>
              <a:ext uri="{FF2B5EF4-FFF2-40B4-BE49-F238E27FC236}">
                <a16:creationId xmlns="" xmlns:a16="http://schemas.microsoft.com/office/drawing/2014/main" id="{68B1158C-CB9F-4992-9866-6858B2D8A3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3431192"/>
      </p:ext>
    </p:extLst>
  </p:cSld>
  <p:clrMapOvr>
    <a:masterClrMapping/>
  </p:clrMapOvr>
  <mc:AlternateContent xmlns:mc="http://schemas.openxmlformats.org/markup-compatibility/2006" xmlns:p14="http://schemas.microsoft.com/office/powerpoint/2010/main">
    <mc:Choice Requires="p14">
      <p:transition spd="slow" p14:dur="2000" advTm="34286"/>
    </mc:Choice>
    <mc:Fallback xmlns="">
      <p:transition spd="slow" advTm="34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10</a:t>
            </a:r>
            <a:r>
              <a:rPr kumimoji="1" lang="ja-JP" altLang="en-US" dirty="0"/>
              <a:t>頁</a:t>
            </a:r>
          </a:p>
        </p:txBody>
      </p:sp>
      <p:sp>
        <p:nvSpPr>
          <p:cNvPr id="4" name="正方形/長方形 3"/>
          <p:cNvSpPr/>
          <p:nvPr/>
        </p:nvSpPr>
        <p:spPr>
          <a:xfrm>
            <a:off x="334108" y="1382488"/>
            <a:ext cx="10093569" cy="1246495"/>
          </a:xfrm>
          <a:prstGeom prst="rect">
            <a:avLst/>
          </a:prstGeom>
        </p:spPr>
        <p:txBody>
          <a:bodyPr wrap="square">
            <a:spAutoFit/>
          </a:bodyPr>
          <a:lstStyle/>
          <a:p>
            <a:pPr indent="401320">
              <a:lnSpc>
                <a:spcPts val="1800"/>
              </a:lnSpc>
              <a:tabLst>
                <a:tab pos="90170" algn="l"/>
              </a:tabLst>
            </a:pP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＜加給年金額＞</a:t>
            </a:r>
            <a:endParaRPr lang="ja-JP"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400050">
              <a:lnSpc>
                <a:spcPts val="1800"/>
              </a:lnSpc>
              <a:tabLst>
                <a:tab pos="90170" algn="l"/>
              </a:tabLs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　　　　被保険者（組合員）期間</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20</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年以上で「本来支給の老齢厚生年金」の受給権発生時に加給</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400050">
              <a:lnSpc>
                <a:spcPts val="1800"/>
              </a:lnSpc>
              <a:tabLst>
                <a:tab pos="90170" algn="l"/>
              </a:tabLs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年金対象者がいる場合，下記の金額が加算されます。</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p>
          <a:p>
            <a:pPr indent="-400050">
              <a:lnSpc>
                <a:spcPts val="1800"/>
              </a:lnSpc>
              <a:tabLst>
                <a:tab pos="90170" algn="l"/>
              </a:tabLst>
            </a:pPr>
            <a:endParaRPr lang="ja-JP"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a:lnSpc>
                <a:spcPts val="1800"/>
              </a:lnSpc>
            </a:pPr>
            <a:r>
              <a:rPr lang="en-US" altLang="ja-JP" dirty="0">
                <a:latin typeface="ＭＳ 明朝" panose="02020609040205080304" pitchFamily="17" charset="-128"/>
                <a:cs typeface="Times New Roman" panose="02020603050405020304" pitchFamily="18" charset="0"/>
              </a:rPr>
              <a:t>         </a:t>
            </a:r>
            <a:r>
              <a:rPr lang="ja-JP" altLang="ja-JP" dirty="0">
                <a:ea typeface="ＭＳ 明朝" panose="02020609040205080304" pitchFamily="17" charset="-128"/>
                <a:cs typeface="Times New Roman" panose="02020603050405020304" pitchFamily="18" charset="0"/>
              </a:rPr>
              <a:t>　</a:t>
            </a:r>
            <a:r>
              <a:rPr lang="en-US" altLang="ja-JP" dirty="0">
                <a:ea typeface="ＭＳ 明朝" panose="02020609040205080304" pitchFamily="17" charset="-128"/>
                <a:cs typeface="Times New Roman" panose="02020603050405020304" pitchFamily="18" charset="0"/>
              </a:rPr>
              <a:t>     </a:t>
            </a:r>
            <a:r>
              <a:rPr lang="ja-JP" altLang="ja-JP" dirty="0">
                <a:ea typeface="ＭＳ 明朝" panose="02020609040205080304" pitchFamily="17" charset="-128"/>
                <a:cs typeface="Times New Roman" panose="02020603050405020304" pitchFamily="18" charset="0"/>
              </a:rPr>
              <a:t>　　　　　　　　　　　　　　　　　　　　　　　　　　</a:t>
            </a:r>
            <a:r>
              <a:rPr lang="en-US" altLang="ja-JP" dirty="0">
                <a:ea typeface="ＭＳ 明朝" panose="02020609040205080304" pitchFamily="17" charset="-128"/>
                <a:cs typeface="Times New Roman" panose="02020603050405020304" pitchFamily="18" charset="0"/>
              </a:rPr>
              <a:t>  </a:t>
            </a:r>
            <a:r>
              <a:rPr lang="ja-JP" altLang="ja-JP" sz="1600" dirty="0">
                <a:ea typeface="ＭＳ 明朝" panose="02020609040205080304" pitchFamily="17" charset="-128"/>
                <a:cs typeface="Times New Roman" panose="02020603050405020304" pitchFamily="18" charset="0"/>
              </a:rPr>
              <a:t>令和４年４月１日現在</a:t>
            </a:r>
            <a:endParaRPr lang="ja-JP" altLang="en-US" dirty="0"/>
          </a:p>
        </p:txBody>
      </p:sp>
      <p:graphicFrame>
        <p:nvGraphicFramePr>
          <p:cNvPr id="5" name="表 4"/>
          <p:cNvGraphicFramePr>
            <a:graphicFrameLocks noGrp="1"/>
          </p:cNvGraphicFramePr>
          <p:nvPr/>
        </p:nvGraphicFramePr>
        <p:xfrm>
          <a:off x="1600199" y="2673028"/>
          <a:ext cx="8385772" cy="1274886"/>
        </p:xfrm>
        <a:graphic>
          <a:graphicData uri="http://schemas.openxmlformats.org/drawingml/2006/table">
            <a:tbl>
              <a:tblPr firstRow="1" firstCol="1" bandRow="1">
                <a:tableStyleId>{5C22544A-7EE6-4342-B048-85BDC9FD1C3A}</a:tableStyleId>
              </a:tblPr>
              <a:tblGrid>
                <a:gridCol w="3004643">
                  <a:extLst>
                    <a:ext uri="{9D8B030D-6E8A-4147-A177-3AD203B41FA5}">
                      <a16:colId xmlns="" xmlns:a16="http://schemas.microsoft.com/office/drawing/2014/main" val="20000"/>
                    </a:ext>
                  </a:extLst>
                </a:gridCol>
                <a:gridCol w="2690095">
                  <a:extLst>
                    <a:ext uri="{9D8B030D-6E8A-4147-A177-3AD203B41FA5}">
                      <a16:colId xmlns="" xmlns:a16="http://schemas.microsoft.com/office/drawing/2014/main" val="20001"/>
                    </a:ext>
                  </a:extLst>
                </a:gridCol>
                <a:gridCol w="2691034">
                  <a:extLst>
                    <a:ext uri="{9D8B030D-6E8A-4147-A177-3AD203B41FA5}">
                      <a16:colId xmlns="" xmlns:a16="http://schemas.microsoft.com/office/drawing/2014/main" val="20002"/>
                    </a:ext>
                  </a:extLst>
                </a:gridCol>
              </a:tblGrid>
              <a:tr h="319922">
                <a:tc>
                  <a:txBody>
                    <a:bodyPr/>
                    <a:lstStyle/>
                    <a:p>
                      <a:pPr algn="ctr">
                        <a:lnSpc>
                          <a:spcPts val="1300"/>
                        </a:lnSpc>
                        <a:spcAft>
                          <a:spcPts val="0"/>
                        </a:spcAft>
                        <a:tabLst>
                          <a:tab pos="90170" algn="l"/>
                        </a:tabLst>
                      </a:pPr>
                      <a:r>
                        <a:rPr lang="ja-JP" sz="1800" kern="100" dirty="0">
                          <a:effectLst/>
                          <a:latin typeface="ＭＳ 明朝" panose="02020609040205080304" pitchFamily="17" charset="-128"/>
                          <a:ea typeface="ＭＳ 明朝" panose="02020609040205080304" pitchFamily="17" charset="-128"/>
                        </a:rPr>
                        <a:t>配　偶　者</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gridSpan="2">
                  <a:txBody>
                    <a:bodyPr/>
                    <a:lstStyle/>
                    <a:p>
                      <a:pPr algn="ctr">
                        <a:lnSpc>
                          <a:spcPts val="1300"/>
                        </a:lnSpc>
                        <a:spcAft>
                          <a:spcPts val="0"/>
                        </a:spcAft>
                        <a:tabLst>
                          <a:tab pos="90170" algn="l"/>
                        </a:tabLst>
                      </a:pPr>
                      <a:r>
                        <a:rPr lang="ja-JP" sz="1800" kern="100" dirty="0">
                          <a:effectLst/>
                          <a:latin typeface="ＭＳ 明朝" panose="02020609040205080304" pitchFamily="17" charset="-128"/>
                          <a:ea typeface="ＭＳ 明朝" panose="02020609040205080304" pitchFamily="17" charset="-128"/>
                        </a:rPr>
                        <a:t>子</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hMerge="1">
                  <a:txBody>
                    <a:bodyPr/>
                    <a:lstStyle/>
                    <a:p>
                      <a:endParaRPr kumimoji="1" lang="ja-JP" altLang="en-US"/>
                    </a:p>
                  </a:txBody>
                  <a:tcPr/>
                </a:tc>
                <a:extLst>
                  <a:ext uri="{0D108BD9-81ED-4DB2-BD59-A6C34878D82A}">
                    <a16:rowId xmlns="" xmlns:a16="http://schemas.microsoft.com/office/drawing/2014/main" val="10000"/>
                  </a:ext>
                </a:extLst>
              </a:tr>
              <a:tr h="554721">
                <a:tc>
                  <a:txBody>
                    <a:bodyPr/>
                    <a:lstStyle/>
                    <a:p>
                      <a:pPr algn="ctr">
                        <a:lnSpc>
                          <a:spcPts val="1800"/>
                        </a:lnSpc>
                        <a:spcAft>
                          <a:spcPts val="0"/>
                        </a:spcAft>
                        <a:tabLst>
                          <a:tab pos="90170" algn="l"/>
                        </a:tabLst>
                      </a:pPr>
                      <a:r>
                        <a:rPr lang="ja-JP" sz="1800" kern="100" dirty="0">
                          <a:effectLst/>
                          <a:latin typeface="ＭＳ 明朝" panose="02020609040205080304" pitchFamily="17" charset="-128"/>
                          <a:ea typeface="ＭＳ 明朝" panose="02020609040205080304" pitchFamily="17" charset="-128"/>
                        </a:rPr>
                        <a:t>老齢厚生年金</a:t>
                      </a:r>
                    </a:p>
                    <a:p>
                      <a:pPr algn="ctr">
                        <a:lnSpc>
                          <a:spcPts val="1800"/>
                        </a:lnSpc>
                        <a:spcAft>
                          <a:spcPts val="0"/>
                        </a:spcAft>
                        <a:tabLst>
                          <a:tab pos="90170" algn="l"/>
                        </a:tabLst>
                      </a:pPr>
                      <a:r>
                        <a:rPr lang="ja-JP" sz="1800" kern="100" dirty="0">
                          <a:effectLst/>
                          <a:latin typeface="ＭＳ 明朝" panose="02020609040205080304" pitchFamily="17" charset="-128"/>
                          <a:ea typeface="ＭＳ 明朝" panose="02020609040205080304" pitchFamily="17" charset="-128"/>
                        </a:rPr>
                        <a:t>（旧退職共済年金）</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1300"/>
                        </a:lnSpc>
                        <a:spcAft>
                          <a:spcPts val="0"/>
                        </a:spcAft>
                        <a:tabLst>
                          <a:tab pos="90170" algn="l"/>
                        </a:tabLst>
                      </a:pPr>
                      <a:r>
                        <a:rPr lang="ja-JP" sz="1800" kern="100" dirty="0">
                          <a:effectLst/>
                          <a:latin typeface="ＭＳ 明朝" panose="02020609040205080304" pitchFamily="17" charset="-128"/>
                          <a:ea typeface="ＭＳ 明朝" panose="02020609040205080304" pitchFamily="17" charset="-128"/>
                        </a:rPr>
                        <a:t>２人まで（１人につき）</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1800"/>
                        </a:lnSpc>
                        <a:spcAft>
                          <a:spcPts val="0"/>
                        </a:spcAft>
                        <a:tabLst>
                          <a:tab pos="90170" algn="l"/>
                        </a:tabLst>
                      </a:pPr>
                      <a:r>
                        <a:rPr lang="ja-JP" sz="1800" kern="100" dirty="0">
                          <a:effectLst/>
                          <a:latin typeface="ＭＳ 明朝" panose="02020609040205080304" pitchFamily="17" charset="-128"/>
                          <a:ea typeface="ＭＳ 明朝" panose="02020609040205080304" pitchFamily="17" charset="-128"/>
                        </a:rPr>
                        <a:t>３人目から</a:t>
                      </a:r>
                      <a:endParaRPr lang="en-US" altLang="ja-JP" sz="1800" kern="100" dirty="0">
                        <a:effectLst/>
                        <a:latin typeface="ＭＳ 明朝" panose="02020609040205080304" pitchFamily="17" charset="-128"/>
                        <a:ea typeface="ＭＳ 明朝" panose="02020609040205080304" pitchFamily="17" charset="-128"/>
                      </a:endParaRPr>
                    </a:p>
                    <a:p>
                      <a:pPr algn="ctr">
                        <a:lnSpc>
                          <a:spcPts val="1800"/>
                        </a:lnSpc>
                        <a:spcAft>
                          <a:spcPts val="0"/>
                        </a:spcAft>
                        <a:tabLst>
                          <a:tab pos="90170" algn="l"/>
                        </a:tabLst>
                      </a:pPr>
                      <a:r>
                        <a:rPr lang="ja-JP" sz="1800" kern="100" dirty="0">
                          <a:effectLst/>
                          <a:latin typeface="ＭＳ 明朝" panose="02020609040205080304" pitchFamily="17" charset="-128"/>
                          <a:ea typeface="ＭＳ 明朝" panose="02020609040205080304" pitchFamily="17" charset="-128"/>
                        </a:rPr>
                        <a:t>（１人につき）</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400243">
                <a:tc>
                  <a:txBody>
                    <a:bodyPr/>
                    <a:lstStyle/>
                    <a:p>
                      <a:pPr algn="r">
                        <a:lnSpc>
                          <a:spcPts val="1300"/>
                        </a:lnSpc>
                        <a:spcAft>
                          <a:spcPts val="0"/>
                        </a:spcAft>
                        <a:tabLst>
                          <a:tab pos="90170" algn="l"/>
                        </a:tabLst>
                      </a:pPr>
                      <a:r>
                        <a:rPr lang="ja-JP" sz="1800" kern="100">
                          <a:effectLst/>
                          <a:latin typeface="ＭＳ 明朝" panose="02020609040205080304" pitchFamily="17" charset="-128"/>
                          <a:ea typeface="ＭＳ 明朝" panose="02020609040205080304" pitchFamily="17" charset="-128"/>
                        </a:rPr>
                        <a:t>３８８，９００円（※）</a:t>
                      </a:r>
                      <a:endParaRPr lang="ja-JP" sz="18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1300"/>
                        </a:lnSpc>
                        <a:spcAft>
                          <a:spcPts val="0"/>
                        </a:spcAft>
                        <a:tabLst>
                          <a:tab pos="90170" algn="l"/>
                        </a:tabLst>
                      </a:pPr>
                      <a:r>
                        <a:rPr lang="ja-JP" sz="1800" kern="100" dirty="0">
                          <a:effectLst/>
                          <a:latin typeface="ＭＳ 明朝" panose="02020609040205080304" pitchFamily="17" charset="-128"/>
                          <a:ea typeface="ＭＳ 明朝" panose="02020609040205080304" pitchFamily="17" charset="-128"/>
                        </a:rPr>
                        <a:t>２２３，８００円</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1300"/>
                        </a:lnSpc>
                        <a:spcAft>
                          <a:spcPts val="0"/>
                        </a:spcAft>
                        <a:tabLst>
                          <a:tab pos="90170" algn="l"/>
                        </a:tabLst>
                      </a:pPr>
                      <a:r>
                        <a:rPr lang="ja-JP" sz="1800" kern="100" dirty="0">
                          <a:effectLst/>
                          <a:latin typeface="ＭＳ 明朝" panose="02020609040205080304" pitchFamily="17" charset="-128"/>
                          <a:ea typeface="ＭＳ 明朝" panose="02020609040205080304" pitchFamily="17" charset="-128"/>
                        </a:rPr>
                        <a:t>　７４，６００円</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bl>
          </a:graphicData>
        </a:graphic>
      </p:graphicFrame>
      <p:pic>
        <p:nvPicPr>
          <p:cNvPr id="2" name="オーディオ 1">
            <a:hlinkClick r:id="" action="ppaction://media"/>
            <a:extLst>
              <a:ext uri="{FF2B5EF4-FFF2-40B4-BE49-F238E27FC236}">
                <a16:creationId xmlns="" xmlns:a16="http://schemas.microsoft.com/office/drawing/2014/main" id="{293E42DF-2FF7-4DE1-85F2-0623704B63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20746751"/>
      </p:ext>
    </p:extLst>
  </p:cSld>
  <p:clrMapOvr>
    <a:masterClrMapping/>
  </p:clrMapOvr>
  <mc:AlternateContent xmlns:mc="http://schemas.openxmlformats.org/markup-compatibility/2006" xmlns:p14="http://schemas.microsoft.com/office/powerpoint/2010/main">
    <mc:Choice Requires="p14">
      <p:transition spd="slow" p14:dur="2000" advTm="11726"/>
    </mc:Choice>
    <mc:Fallback xmlns="">
      <p:transition spd="slow" advTm="11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64809" y="570369"/>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13</a:t>
            </a:r>
            <a:r>
              <a:rPr kumimoji="1" lang="ja-JP" altLang="en-US" dirty="0"/>
              <a:t>頁</a:t>
            </a:r>
          </a:p>
        </p:txBody>
      </p:sp>
      <p:sp>
        <p:nvSpPr>
          <p:cNvPr id="4" name="正方形/長方形 3"/>
          <p:cNvSpPr/>
          <p:nvPr/>
        </p:nvSpPr>
        <p:spPr>
          <a:xfrm>
            <a:off x="2939962" y="909874"/>
            <a:ext cx="6636753" cy="400110"/>
          </a:xfrm>
          <a:prstGeom prst="rect">
            <a:avLst/>
          </a:prstGeom>
        </p:spPr>
        <p:txBody>
          <a:bodyPr wrap="none">
            <a:spAutoFit/>
          </a:bodyPr>
          <a:lstStyle/>
          <a:p>
            <a:r>
              <a:rPr lang="ja-JP" altLang="ja-JP" sz="2000" b="1" dirty="0">
                <a:latin typeface="ＭＳ 明朝" panose="02020609040205080304" pitchFamily="17" charset="-128"/>
                <a:ea typeface="ＭＳ 明朝" panose="02020609040205080304" pitchFamily="17" charset="-128"/>
                <a:cs typeface="Times New Roman" panose="02020603050405020304" pitchFamily="18" charset="0"/>
              </a:rPr>
              <a:t>職域年金は「退職等年金給付（年金払い退職給付）」へ</a:t>
            </a:r>
            <a:endParaRPr lang="ja-JP" altLang="en-US" sz="2000" dirty="0">
              <a:latin typeface="ＭＳ 明朝" panose="02020609040205080304" pitchFamily="17" charset="-128"/>
              <a:ea typeface="ＭＳ 明朝" panose="02020609040205080304" pitchFamily="17" charset="-128"/>
            </a:endParaRPr>
          </a:p>
        </p:txBody>
      </p:sp>
      <p:sp>
        <p:nvSpPr>
          <p:cNvPr id="5" name="正方形/長方形 4"/>
          <p:cNvSpPr/>
          <p:nvPr/>
        </p:nvSpPr>
        <p:spPr>
          <a:xfrm>
            <a:off x="1146125" y="1483593"/>
            <a:ext cx="9571698" cy="1246495"/>
          </a:xfrm>
          <a:prstGeom prst="rect">
            <a:avLst/>
          </a:prstGeom>
        </p:spPr>
        <p:txBody>
          <a:bodyPr wrap="square">
            <a:spAutoFit/>
          </a:bodyPr>
          <a:lstStyle/>
          <a:p>
            <a:pPr>
              <a:lnSpc>
                <a:spcPts val="1800"/>
              </a:lnSpc>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公務員等の年金は</a:t>
            </a:r>
            <a:r>
              <a:rPr lang="ja-JP" altLang="ja-JP" kern="100" spc="-12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共済組合独自の「職域年金相当部分</a:t>
            </a:r>
            <a:r>
              <a:rPr lang="en-US" altLang="ja-JP" kern="100" spc="70" dirty="0">
                <a:latin typeface="ＭＳ 明朝" panose="02020609040205080304" pitchFamily="17" charset="-128"/>
                <a:ea typeface="ＭＳ 明朝" panose="02020609040205080304" pitchFamily="17" charset="-128"/>
                <a:cs typeface="Times New Roman" panose="02020603050405020304" pitchFamily="18" charset="0"/>
              </a:rPr>
              <a:t>(</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3</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階）」がありましたが，平成</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27</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10</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月に廃止されました。</a:t>
            </a:r>
          </a:p>
          <a:p>
            <a:pPr>
              <a:lnSpc>
                <a:spcPts val="1800"/>
              </a:lnSpc>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廃止後は，新たな年金制度として「</a:t>
            </a:r>
            <a:r>
              <a:rPr lang="ja-JP" altLang="ja-JP" kern="0" dirty="0">
                <a:latin typeface="ＭＳ 明朝" panose="02020609040205080304" pitchFamily="17" charset="-128"/>
                <a:ea typeface="ＭＳ 明朝" panose="02020609040205080304" pitchFamily="17" charset="-128"/>
                <a:cs typeface="ＭＳ 明朝" panose="02020609040205080304" pitchFamily="17" charset="-128"/>
              </a:rPr>
              <a:t>年金払い退職給付」が創設されましたが，経過措置として</a:t>
            </a:r>
            <a:r>
              <a:rPr lang="en-US" altLang="ja-JP" kern="0" dirty="0">
                <a:latin typeface="ＭＳ 明朝" panose="02020609040205080304" pitchFamily="17" charset="-128"/>
                <a:ea typeface="ＭＳ 明朝" panose="02020609040205080304" pitchFamily="17" charset="-128"/>
                <a:cs typeface="ＭＳ 明朝" panose="02020609040205080304" pitchFamily="17" charset="-128"/>
              </a:rPr>
              <a:t>,</a:t>
            </a:r>
            <a:r>
              <a:rPr lang="ja-JP" altLang="ja-JP" kern="0" dirty="0">
                <a:latin typeface="ＭＳ 明朝" panose="02020609040205080304" pitchFamily="17" charset="-128"/>
                <a:ea typeface="ＭＳ 明朝" panose="02020609040205080304" pitchFamily="17" charset="-128"/>
                <a:cs typeface="ＭＳ 明朝" panose="02020609040205080304" pitchFamily="17" charset="-128"/>
              </a:rPr>
              <a:t>「</a:t>
            </a:r>
            <a:r>
              <a:rPr lang="ja-JP" altLang="ja-JP" u="wavy" kern="0" dirty="0">
                <a:latin typeface="ＭＳ 明朝" panose="02020609040205080304" pitchFamily="17" charset="-128"/>
                <a:ea typeface="ＭＳ 明朝" panose="02020609040205080304" pitchFamily="17" charset="-128"/>
                <a:cs typeface="ＭＳ 明朝" panose="02020609040205080304" pitchFamily="17" charset="-128"/>
              </a:rPr>
              <a:t>平成</a:t>
            </a:r>
            <a:r>
              <a:rPr lang="en-US" altLang="ja-JP" u="wavy" kern="0" dirty="0">
                <a:latin typeface="ＭＳ 明朝" panose="02020609040205080304" pitchFamily="17" charset="-128"/>
                <a:ea typeface="ＭＳ 明朝" panose="02020609040205080304" pitchFamily="17" charset="-128"/>
                <a:cs typeface="ＭＳ 明朝" panose="02020609040205080304" pitchFamily="17" charset="-128"/>
              </a:rPr>
              <a:t>27</a:t>
            </a:r>
            <a:r>
              <a:rPr lang="ja-JP" altLang="ja-JP" u="wavy" kern="0" dirty="0">
                <a:latin typeface="ＭＳ 明朝" panose="02020609040205080304" pitchFamily="17" charset="-128"/>
                <a:ea typeface="ＭＳ 明朝" panose="02020609040205080304" pitchFamily="17" charset="-128"/>
                <a:cs typeface="ＭＳ 明朝" panose="02020609040205080304" pitchFamily="17" charset="-128"/>
              </a:rPr>
              <a:t>年９月末までの組合員期間」については，職域年金相当部分の年金が支給されます。</a:t>
            </a:r>
            <a:endParaRPr lang="ja-JP" altLang="en-US" dirty="0">
              <a:latin typeface="ＭＳ 明朝" panose="02020609040205080304" pitchFamily="17" charset="-128"/>
              <a:ea typeface="ＭＳ 明朝" panose="02020609040205080304" pitchFamily="17" charset="-128"/>
            </a:endParaRPr>
          </a:p>
        </p:txBody>
      </p:sp>
      <p:sp>
        <p:nvSpPr>
          <p:cNvPr id="6" name="正方形/長方形 5"/>
          <p:cNvSpPr/>
          <p:nvPr/>
        </p:nvSpPr>
        <p:spPr>
          <a:xfrm>
            <a:off x="976110" y="3425017"/>
            <a:ext cx="10410093" cy="2913618"/>
          </a:xfrm>
          <a:prstGeom prst="rect">
            <a:avLst/>
          </a:prstGeom>
        </p:spPr>
        <p:txBody>
          <a:bodyPr wrap="square">
            <a:spAutoFit/>
          </a:bodyPr>
          <a:lstStyle/>
          <a:p>
            <a:pPr indent="254000" algn="just">
              <a:lnSpc>
                <a:spcPts val="2000"/>
              </a:lnSpc>
              <a:spcAft>
                <a:spcPts val="0"/>
              </a:spcAft>
              <a:tabLst>
                <a:tab pos="952500" algn="l"/>
              </a:tabLs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・半分は有期年金，半分は終身年金（</a:t>
            </a: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65</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歳支給</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60</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歳まで繰上げ支給可能））</a:t>
            </a:r>
            <a:endParaRPr lang="ja-JP" altLang="ja-JP" sz="2000"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254000" algn="just">
              <a:lnSpc>
                <a:spcPts val="2000"/>
              </a:lnSpc>
              <a:spcAft>
                <a:spcPts val="0"/>
              </a:spcAft>
              <a:tabLst>
                <a:tab pos="952500" algn="l"/>
              </a:tabLs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・有期年金は，</a:t>
            </a:r>
            <a:r>
              <a:rPr lang="en-US" altLang="ja-JP" u="dottedHeavy" kern="100" dirty="0">
                <a:latin typeface="ＭＳ 明朝" panose="02020609040205080304" pitchFamily="17" charset="-128"/>
                <a:ea typeface="ＭＳ 明朝" panose="02020609040205080304" pitchFamily="17" charset="-128"/>
                <a:cs typeface="Times New Roman" panose="02020603050405020304" pitchFamily="18" charset="0"/>
              </a:rPr>
              <a:t>10</a:t>
            </a:r>
            <a:r>
              <a:rPr lang="ja-JP" altLang="ja-JP" u="dottedHeavy" kern="100" dirty="0">
                <a:latin typeface="ＭＳ 明朝" panose="02020609040205080304" pitchFamily="17" charset="-128"/>
                <a:ea typeface="ＭＳ 明朝" panose="02020609040205080304" pitchFamily="17" charset="-128"/>
                <a:cs typeface="Times New Roman" panose="02020603050405020304" pitchFamily="18" charset="0"/>
              </a:rPr>
              <a:t>年又は，</a:t>
            </a:r>
            <a:r>
              <a:rPr lang="en-US" altLang="ja-JP" u="dottedHeavy" kern="100" dirty="0">
                <a:latin typeface="ＭＳ 明朝" panose="02020609040205080304" pitchFamily="17" charset="-128"/>
                <a:ea typeface="ＭＳ 明朝" panose="02020609040205080304" pitchFamily="17" charset="-128"/>
                <a:cs typeface="Times New Roman" panose="02020603050405020304" pitchFamily="18" charset="0"/>
              </a:rPr>
              <a:t>20</a:t>
            </a:r>
            <a:r>
              <a:rPr lang="ja-JP" altLang="ja-JP" u="dottedHeavy" kern="100" dirty="0">
                <a:latin typeface="ＭＳ 明朝" panose="02020609040205080304" pitchFamily="17" charset="-128"/>
                <a:ea typeface="ＭＳ 明朝" panose="02020609040205080304" pitchFamily="17" charset="-128"/>
                <a:cs typeface="Times New Roman" panose="02020603050405020304" pitchFamily="18" charset="0"/>
              </a:rPr>
              <a:t>年支給を選択（一時金の選択も可能）</a:t>
            </a:r>
            <a:endParaRPr lang="ja-JP" altLang="ja-JP" sz="2000"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254000" algn="just">
              <a:lnSpc>
                <a:spcPts val="2000"/>
              </a:lnSpc>
              <a:spcAft>
                <a:spcPts val="0"/>
              </a:spcAft>
              <a:tabLst>
                <a:tab pos="952500" algn="l"/>
              </a:tabLs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spc="-20" dirty="0">
                <a:latin typeface="ＭＳ 明朝" panose="02020609040205080304" pitchFamily="17" charset="-128"/>
                <a:ea typeface="ＭＳ 明朝" panose="02020609040205080304" pitchFamily="17" charset="-128"/>
                <a:cs typeface="Times New Roman" panose="02020603050405020304" pitchFamily="18" charset="0"/>
              </a:rPr>
              <a:t>本人死亡の場合は，終身年金部分は終了。有期年金の残余部分は遺族に一時金として支給</a:t>
            </a:r>
            <a:endParaRPr lang="ja-JP" altLang="ja-JP" sz="2000"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254000" algn="just">
              <a:lnSpc>
                <a:spcPts val="2000"/>
              </a:lnSpc>
              <a:spcAft>
                <a:spcPts val="0"/>
              </a:spcAft>
              <a:tabLst>
                <a:tab pos="952500" algn="l"/>
                <a:tab pos="5850890" algn="l"/>
              </a:tabLs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・財政運営は，積立方式。給付設計は</a:t>
            </a:r>
            <a:r>
              <a:rPr lang="ja-JP" altLang="ja-JP" kern="100" spc="100" dirty="0">
                <a:latin typeface="ＭＳ 明朝" panose="02020609040205080304" pitchFamily="17" charset="-128"/>
                <a:ea typeface="ＭＳ 明朝" panose="02020609040205080304" pitchFamily="17" charset="-128"/>
                <a:cs typeface="Times New Roman" panose="02020603050405020304" pitchFamily="18" charset="0"/>
              </a:rPr>
              <a:t>ｷｬｯｼｭﾊﾞﾗﾝｽ</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方式とし，保険料の追加拠出リスクを抑制</a:t>
            </a:r>
            <a:endParaRPr lang="ja-JP" altLang="ja-JP" sz="2000"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401320" algn="just">
              <a:lnSpc>
                <a:spcPts val="2000"/>
              </a:lnSpc>
              <a:spcAft>
                <a:spcPts val="0"/>
              </a:spcAft>
              <a:tabLst>
                <a:tab pos="952500" algn="l"/>
                <a:tab pos="5671185" algn="l"/>
                <a:tab pos="5850890" algn="l"/>
              </a:tabLst>
            </a:pPr>
            <a:r>
              <a:rPr lang="ja-JP" altLang="ja-JP" sz="1600" b="1" kern="100" dirty="0">
                <a:latin typeface="ＭＳ 明朝" panose="02020609040205080304" pitchFamily="17" charset="-128"/>
                <a:ea typeface="ＭＳ 明朝" panose="02020609040205080304" pitchFamily="17" charset="-128"/>
                <a:cs typeface="Times New Roman" panose="02020603050405020304" pitchFamily="18" charset="0"/>
              </a:rPr>
              <a:t>※　ｷｬｯｼｭﾊﾞﾗﾝｽ方式は</a:t>
            </a:r>
            <a:r>
              <a:rPr lang="ja-JP" altLang="ja-JP" sz="1600" b="1" kern="100" spc="-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sz="1600" b="1" kern="100" dirty="0">
                <a:latin typeface="ＭＳ 明朝" panose="02020609040205080304" pitchFamily="17" charset="-128"/>
                <a:ea typeface="ＭＳ 明朝" panose="02020609040205080304" pitchFamily="17" charset="-128"/>
                <a:cs typeface="Times New Roman" panose="02020603050405020304" pitchFamily="18" charset="0"/>
              </a:rPr>
              <a:t>年金の</a:t>
            </a:r>
            <a:r>
              <a:rPr lang="ja-JP" altLang="ja-JP" sz="1600" b="1" kern="100" spc="20" dirty="0">
                <a:latin typeface="ＭＳ 明朝" panose="02020609040205080304" pitchFamily="17" charset="-128"/>
                <a:ea typeface="ＭＳ 明朝" panose="02020609040205080304" pitchFamily="17" charset="-128"/>
                <a:cs typeface="Times New Roman" panose="02020603050405020304" pitchFamily="18" charset="0"/>
              </a:rPr>
              <a:t>給付水準を国債利回りや予想死亡率に連動</a:t>
            </a:r>
            <a:r>
              <a:rPr lang="ja-JP" altLang="ja-JP" sz="1600" b="1" kern="100" dirty="0">
                <a:latin typeface="ＭＳ 明朝" panose="02020609040205080304" pitchFamily="17" charset="-128"/>
                <a:ea typeface="ＭＳ 明朝" panose="02020609040205080304" pitchFamily="17" charset="-128"/>
                <a:cs typeface="Times New Roman" panose="02020603050405020304" pitchFamily="18" charset="0"/>
              </a:rPr>
              <a:t>させることにより，給付債務と</a:t>
            </a:r>
            <a:endParaRPr lang="ja-JP" altLang="ja-JP" sz="2000"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516255" algn="just">
              <a:lnSpc>
                <a:spcPts val="2000"/>
              </a:lnSpc>
              <a:spcAft>
                <a:spcPts val="0"/>
              </a:spcAft>
              <a:tabLst>
                <a:tab pos="952500" algn="l"/>
                <a:tab pos="5850890" algn="l"/>
              </a:tabLst>
            </a:pPr>
            <a:r>
              <a:rPr lang="ja-JP" altLang="ja-JP" sz="1600" b="1" kern="100" dirty="0">
                <a:latin typeface="ＭＳ 明朝" panose="02020609040205080304" pitchFamily="17" charset="-128"/>
                <a:ea typeface="ＭＳ 明朝" panose="02020609040205080304" pitchFamily="17" charset="-128"/>
                <a:cs typeface="Times New Roman" panose="02020603050405020304" pitchFamily="18" charset="0"/>
              </a:rPr>
              <a:t>積立金のかい離を抑制したうえで，保険料率の上限を法定（労使あわせて</a:t>
            </a:r>
            <a:r>
              <a:rPr lang="en-US" altLang="ja-JP" sz="1600" b="1" kern="100" dirty="0">
                <a:latin typeface="ＭＳ 明朝" panose="02020609040205080304" pitchFamily="17" charset="-128"/>
                <a:ea typeface="ＭＳ 明朝" panose="02020609040205080304" pitchFamily="17" charset="-128"/>
                <a:cs typeface="Times New Roman" panose="02020603050405020304" pitchFamily="18" charset="0"/>
              </a:rPr>
              <a:t>1.5</a:t>
            </a:r>
            <a:r>
              <a:rPr lang="ja-JP" altLang="ja-JP" sz="1600" b="1" kern="100" dirty="0">
                <a:latin typeface="ＭＳ 明朝" panose="02020609040205080304" pitchFamily="17" charset="-128"/>
                <a:ea typeface="ＭＳ 明朝" panose="02020609040205080304" pitchFamily="17" charset="-128"/>
                <a:cs typeface="Times New Roman" panose="02020603050405020304" pitchFamily="18" charset="0"/>
              </a:rPr>
              <a:t>％の範囲内）</a:t>
            </a:r>
            <a:r>
              <a:rPr lang="en-US" altLang="ja-JP" sz="1600"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2000" kern="100" dirty="0">
              <a:latin typeface="ＭＳ 明朝" panose="02020609040205080304" pitchFamily="17" charset="-128"/>
              <a:ea typeface="ＭＳ 明朝" panose="02020609040205080304" pitchFamily="17" charset="-128"/>
              <a:cs typeface="Times New Roman" panose="02020603050405020304" pitchFamily="18" charset="0"/>
            </a:endParaRPr>
          </a:p>
          <a:p>
            <a:pPr lvl="0" algn="just">
              <a:lnSpc>
                <a:spcPts val="2000"/>
              </a:lnSpc>
              <a:spcAft>
                <a:spcPts val="0"/>
              </a:spcAft>
              <a:tabLst>
                <a:tab pos="952500" algn="l"/>
              </a:tabLst>
            </a:pPr>
            <a:r>
              <a:rPr lang="ja-JP" altLang="en-US"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公務に基づく負傷又は病気により障害の状態になった場合や死亡した場合に，「公務障害年</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lvl="0" algn="just">
              <a:lnSpc>
                <a:spcPts val="2000"/>
              </a:lnSpc>
              <a:spcAft>
                <a:spcPts val="0"/>
              </a:spcAft>
              <a:tabLst>
                <a:tab pos="952500" algn="l"/>
              </a:tabLst>
            </a:pPr>
            <a:r>
              <a:rPr lang="ja-JP" altLang="en-US"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金・公務遺族年金」を支給</a:t>
            </a:r>
            <a:endParaRPr lang="ja-JP" altLang="ja-JP" sz="2000"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255270" algn="just">
              <a:lnSpc>
                <a:spcPts val="2000"/>
              </a:lnSpc>
              <a:spcAft>
                <a:spcPts val="0"/>
              </a:spcAft>
              <a:tabLst>
                <a:tab pos="952500" algn="l"/>
              </a:tabLst>
            </a:pP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服務規律維持の観点から</a:t>
            </a:r>
            <a:r>
              <a:rPr lang="ja-JP" altLang="ja-JP" kern="100" spc="-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spc="20" dirty="0">
                <a:latin typeface="ＭＳ 明朝" panose="02020609040205080304" pitchFamily="17" charset="-128"/>
                <a:ea typeface="ＭＳ 明朝" panose="02020609040205080304" pitchFamily="17" charset="-128"/>
                <a:cs typeface="Times New Roman" panose="02020603050405020304" pitchFamily="18" charset="0"/>
              </a:rPr>
              <a:t>現役時から退職後までを通じた信用失墜行為等に対する支給制限</a:t>
            </a:r>
            <a:endParaRPr lang="ja-JP" altLang="ja-JP" sz="2000"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381000" algn="just">
              <a:lnSpc>
                <a:spcPts val="2000"/>
              </a:lnSpc>
              <a:spcAft>
                <a:spcPts val="0"/>
              </a:spcAft>
              <a:tabLst>
                <a:tab pos="952500" algn="l"/>
              </a:tabLs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措置を導入</a:t>
            </a:r>
            <a:endParaRPr lang="ja-JP" altLang="ja-JP" sz="2000"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254000" algn="just">
              <a:lnSpc>
                <a:spcPts val="2000"/>
              </a:lnSpc>
              <a:spcAft>
                <a:spcPts val="0"/>
              </a:spcAft>
              <a:tabLst>
                <a:tab pos="952500" algn="l"/>
              </a:tabLs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平成</a:t>
            </a: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27</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年</a:t>
            </a: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10</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月からの組合員期間について適用</a:t>
            </a:r>
            <a:endParaRPr lang="ja-JP" altLang="ja-JP" sz="2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7" name="正方形/長方形 6"/>
          <p:cNvSpPr/>
          <p:nvPr/>
        </p:nvSpPr>
        <p:spPr>
          <a:xfrm>
            <a:off x="1096508" y="3024907"/>
            <a:ext cx="4572085" cy="400110"/>
          </a:xfrm>
          <a:prstGeom prst="rect">
            <a:avLst/>
          </a:prstGeom>
        </p:spPr>
        <p:txBody>
          <a:bodyPr wrap="none">
            <a:spAutoFit/>
          </a:bodyPr>
          <a:lstStyle/>
          <a:p>
            <a:r>
              <a:rPr lang="ja-JP" altLang="ja-JP" sz="2000" b="1" dirty="0">
                <a:latin typeface="ＭＳ 明朝" panose="02020609040205080304" pitchFamily="17" charset="-128"/>
                <a:ea typeface="ＭＳ 明朝" panose="02020609040205080304" pitchFamily="17" charset="-128"/>
                <a:cs typeface="Times New Roman" panose="02020603050405020304" pitchFamily="18" charset="0"/>
              </a:rPr>
              <a:t>退職等年金給付（年金払い退職給付）</a:t>
            </a:r>
            <a:endParaRPr lang="ja-JP" altLang="en-US" sz="2000" dirty="0">
              <a:latin typeface="ＭＳ 明朝" panose="02020609040205080304" pitchFamily="17" charset="-128"/>
              <a:ea typeface="ＭＳ 明朝" panose="02020609040205080304" pitchFamily="17" charset="-128"/>
            </a:endParaRPr>
          </a:p>
        </p:txBody>
      </p:sp>
      <p:pic>
        <p:nvPicPr>
          <p:cNvPr id="10" name="オーディオ 9">
            <a:hlinkClick r:id="" action="ppaction://media"/>
            <a:extLst>
              <a:ext uri="{FF2B5EF4-FFF2-40B4-BE49-F238E27FC236}">
                <a16:creationId xmlns="" xmlns:a16="http://schemas.microsoft.com/office/drawing/2014/main" id="{C954478A-2A7A-4E54-B64F-8E2944B8B6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14797008"/>
      </p:ext>
    </p:extLst>
  </p:cSld>
  <p:clrMapOvr>
    <a:masterClrMapping/>
  </p:clrMapOvr>
  <mc:AlternateContent xmlns:mc="http://schemas.openxmlformats.org/markup-compatibility/2006" xmlns:p14="http://schemas.microsoft.com/office/powerpoint/2010/main">
    <mc:Choice Requires="p14">
      <p:transition spd="slow" p14:dur="2000" advTm="61876"/>
    </mc:Choice>
    <mc:Fallback xmlns="">
      <p:transition spd="slow" advTm="61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64809" y="570369"/>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t>１３頁</a:t>
            </a:r>
            <a:endParaRPr kumimoji="1" lang="ja-JP" altLang="en-US" dirty="0"/>
          </a:p>
        </p:txBody>
      </p:sp>
      <p:pic>
        <p:nvPicPr>
          <p:cNvPr id="2" name="図 1"/>
          <p:cNvPicPr>
            <a:picLocks noChangeAspect="1"/>
          </p:cNvPicPr>
          <p:nvPr/>
        </p:nvPicPr>
        <p:blipFill>
          <a:blip r:embed="rId5"/>
          <a:stretch>
            <a:fillRect/>
          </a:stretch>
        </p:blipFill>
        <p:spPr>
          <a:xfrm>
            <a:off x="759236" y="1556524"/>
            <a:ext cx="10121489" cy="3745238"/>
          </a:xfrm>
          <a:prstGeom prst="rect">
            <a:avLst/>
          </a:prstGeom>
        </p:spPr>
      </p:pic>
      <p:pic>
        <p:nvPicPr>
          <p:cNvPr id="6" name="オーディオ 5">
            <a:hlinkClick r:id="" action="ppaction://media"/>
            <a:extLst>
              <a:ext uri="{FF2B5EF4-FFF2-40B4-BE49-F238E27FC236}">
                <a16:creationId xmlns="" xmlns:a16="http://schemas.microsoft.com/office/drawing/2014/main" id="{4BED6698-A2F5-43CD-9EAB-AD3820CA35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54504138"/>
      </p:ext>
    </p:extLst>
  </p:cSld>
  <p:clrMapOvr>
    <a:masterClrMapping/>
  </p:clrMapOvr>
  <mc:AlternateContent xmlns:mc="http://schemas.openxmlformats.org/markup-compatibility/2006" xmlns:p14="http://schemas.microsoft.com/office/powerpoint/2010/main">
    <mc:Choice Requires="p14">
      <p:transition spd="slow" p14:dur="2000" advTm="45413"/>
    </mc:Choice>
    <mc:Fallback xmlns="">
      <p:transition spd="slow" advTm="45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６頁</a:t>
            </a:r>
          </a:p>
        </p:txBody>
      </p:sp>
      <p:sp>
        <p:nvSpPr>
          <p:cNvPr id="4" name="正方形/長方形 3"/>
          <p:cNvSpPr/>
          <p:nvPr/>
        </p:nvSpPr>
        <p:spPr>
          <a:xfrm>
            <a:off x="996175" y="741292"/>
            <a:ext cx="9229493" cy="1374735"/>
          </a:xfrm>
          <a:prstGeom prst="rect">
            <a:avLst/>
          </a:prstGeom>
        </p:spPr>
        <p:txBody>
          <a:bodyPr wrap="square">
            <a:spAutoFit/>
          </a:bodyPr>
          <a:lstStyle/>
          <a:p>
            <a:pPr>
              <a:lnSpc>
                <a:spcPts val="2000"/>
              </a:lnSpc>
            </a:pP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２　年金の併給調整</a:t>
            </a:r>
            <a:endParaRPr lang="ja-JP"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227965" indent="66675">
              <a:lnSpc>
                <a:spcPts val="2000"/>
              </a:lnSpc>
              <a:tabLst>
                <a:tab pos="2970530" algn="l"/>
              </a:tabLst>
            </a:pP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227965" indent="66675">
              <a:lnSpc>
                <a:spcPts val="2000"/>
              </a:lnSpc>
              <a:tabLst>
                <a:tab pos="2970530" algn="l"/>
              </a:tabLs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年金は，原則として給付事由の異なる複数の年金を同時に受給することはできません。</a:t>
            </a:r>
          </a:p>
          <a:p>
            <a:pPr indent="266700">
              <a:lnSpc>
                <a:spcPts val="2000"/>
              </a:lnSpc>
              <a:tabLst>
                <a:tab pos="2970530" algn="l"/>
              </a:tabLs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いずれか一つを選択して受給することになります（一人一年金の原則）。</a:t>
            </a:r>
          </a:p>
          <a:p>
            <a:pPr>
              <a:lnSpc>
                <a:spcPts val="2000"/>
              </a:lnSpc>
              <a:tabLst>
                <a:tab pos="2970530" algn="l"/>
              </a:tabLs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　  なお，</a:t>
            </a:r>
            <a:r>
              <a:rPr lang="ja-JP" altLang="ja-JP" u="sng" kern="100" dirty="0">
                <a:latin typeface="ＭＳ 明朝" panose="02020609040205080304" pitchFamily="17" charset="-128"/>
                <a:ea typeface="ＭＳ 明朝" panose="02020609040205080304" pitchFamily="17" charset="-128"/>
                <a:cs typeface="Times New Roman" panose="02020603050405020304" pitchFamily="18" charset="0"/>
              </a:rPr>
              <a:t>給付事由が同じ年金</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については，同時に受給することができます。</a:t>
            </a:r>
            <a:endParaRPr lang="ja-JP" altLang="ja-JP"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5" name="角丸四角形 4"/>
          <p:cNvSpPr/>
          <p:nvPr/>
        </p:nvSpPr>
        <p:spPr>
          <a:xfrm>
            <a:off x="1107687" y="2116027"/>
            <a:ext cx="9853962" cy="2448256"/>
          </a:xfrm>
          <a:prstGeom prst="roundRect">
            <a:avLst>
              <a:gd name="adj" fmla="val 9128"/>
            </a:avLst>
          </a:prstGeom>
          <a:solidFill>
            <a:schemeClr val="bg1">
              <a:lumMod val="95000"/>
            </a:schemeClr>
          </a:solidFill>
          <a:ln w="12700">
            <a:solidFill>
              <a:schemeClr val="tx1"/>
            </a:solidFill>
            <a:prstDash val="dashDot"/>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61950" indent="-228600" algn="just">
              <a:spcAft>
                <a:spcPts val="0"/>
              </a:spcAft>
            </a:pPr>
            <a:r>
              <a:rPr lang="ja-JP" kern="100" dirty="0">
                <a:effectLst/>
                <a:latin typeface="ＭＳ 明朝" panose="02020609040205080304" pitchFamily="17" charset="-128"/>
                <a:ea typeface="ＭＳ 明朝" panose="02020609040205080304" pitchFamily="17" charset="-128"/>
                <a:cs typeface="Times New Roman" panose="02020603050405020304" pitchFamily="18" charset="0"/>
              </a:rPr>
              <a:t>公的年金は，</a:t>
            </a:r>
            <a:r>
              <a:rPr lang="ja-JP" b="1" kern="100" dirty="0">
                <a:effectLst/>
                <a:latin typeface="ＭＳ 明朝" panose="02020609040205080304" pitchFamily="17" charset="-128"/>
                <a:ea typeface="ＭＳ 明朝" panose="02020609040205080304" pitchFamily="17" charset="-128"/>
                <a:cs typeface="Times New Roman" panose="02020603050405020304" pitchFamily="18" charset="0"/>
              </a:rPr>
              <a:t>「一人一年金」</a:t>
            </a:r>
            <a:r>
              <a:rPr lang="ja-JP" kern="100" dirty="0">
                <a:effectLst/>
                <a:latin typeface="ＭＳ 明朝" panose="02020609040205080304" pitchFamily="17" charset="-128"/>
                <a:ea typeface="ＭＳ 明朝" panose="02020609040205080304" pitchFamily="17" charset="-128"/>
                <a:cs typeface="Times New Roman" panose="02020603050405020304" pitchFamily="18" charset="0"/>
              </a:rPr>
              <a:t>が原則ですが，例外として</a:t>
            </a:r>
            <a:r>
              <a:rPr lang="ja-JP" b="1" kern="100" dirty="0">
                <a:effectLst/>
                <a:latin typeface="ＭＳ 明朝" panose="02020609040205080304" pitchFamily="17" charset="-128"/>
                <a:ea typeface="ＭＳ 明朝" panose="02020609040205080304" pitchFamily="17" charset="-128"/>
                <a:cs typeface="Times New Roman" panose="02020603050405020304" pitchFamily="18" charset="0"/>
              </a:rPr>
              <a:t>併給</a:t>
            </a:r>
            <a:r>
              <a:rPr lang="ja-JP" kern="100" dirty="0">
                <a:effectLst/>
                <a:latin typeface="ＭＳ 明朝" panose="02020609040205080304" pitchFamily="17" charset="-128"/>
                <a:ea typeface="ＭＳ 明朝" panose="02020609040205080304" pitchFamily="17" charset="-128"/>
                <a:cs typeface="Times New Roman" panose="02020603050405020304" pitchFamily="18" charset="0"/>
              </a:rPr>
              <a:t>できる年金もあります。</a:t>
            </a:r>
          </a:p>
          <a:p>
            <a:pPr indent="200025" algn="just">
              <a:spcAft>
                <a:spcPts val="0"/>
              </a:spcAft>
            </a:pPr>
            <a:r>
              <a:rPr lang="en-US" kern="100" dirty="0">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indent="131445" algn="l">
              <a:spcAft>
                <a:spcPts val="0"/>
              </a:spcAft>
            </a:pPr>
            <a:r>
              <a:rPr lang="ja-JP" b="1" kern="100" dirty="0">
                <a:effectLst/>
                <a:latin typeface="ＭＳ 明朝" panose="02020609040205080304" pitchFamily="17" charset="-128"/>
                <a:ea typeface="ＭＳ 明朝" panose="02020609040205080304" pitchFamily="17" charset="-128"/>
                <a:cs typeface="Times New Roman" panose="02020603050405020304" pitchFamily="18" charset="0"/>
              </a:rPr>
              <a:t>＜例外となる主なパターン（下図）＞</a:t>
            </a:r>
            <a:endParaRPr lang="ja-JP"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indent="199390" algn="l">
              <a:spcAft>
                <a:spcPts val="0"/>
              </a:spcAft>
            </a:pPr>
            <a:r>
              <a:rPr lang="ja-JP" b="1" kern="100" dirty="0">
                <a:effectLst/>
                <a:latin typeface="ＭＳ 明朝" panose="02020609040205080304" pitchFamily="17" charset="-128"/>
                <a:ea typeface="ＭＳ 明朝" panose="02020609040205080304" pitchFamily="17" charset="-128"/>
                <a:cs typeface="Times New Roman" panose="02020603050405020304" pitchFamily="18" charset="0"/>
              </a:rPr>
              <a:t>Ａ</a:t>
            </a:r>
            <a:r>
              <a:rPr lang="ja-JP" kern="100" dirty="0">
                <a:effectLst/>
                <a:latin typeface="ＭＳ 明朝" panose="02020609040205080304" pitchFamily="17" charset="-128"/>
                <a:ea typeface="ＭＳ 明朝" panose="02020609040205080304" pitchFamily="17" charset="-128"/>
                <a:cs typeface="Times New Roman" panose="02020603050405020304" pitchFamily="18" charset="0"/>
              </a:rPr>
              <a:t>　同一の支給事由の</a:t>
            </a:r>
            <a:r>
              <a:rPr lang="en-US" kern="100" dirty="0">
                <a:effectLst/>
                <a:latin typeface="ＭＳ 明朝" panose="02020609040205080304" pitchFamily="17" charset="-128"/>
                <a:ea typeface="ＭＳ 明朝" panose="02020609040205080304" pitchFamily="17" charset="-128"/>
                <a:cs typeface="Times New Roman" panose="02020603050405020304" pitchFamily="18" charset="0"/>
              </a:rPr>
              <a:t>1</a:t>
            </a:r>
            <a:r>
              <a:rPr lang="ja-JP" kern="100" dirty="0">
                <a:effectLst/>
                <a:latin typeface="ＭＳ 明朝" panose="02020609040205080304" pitchFamily="17" charset="-128"/>
                <a:ea typeface="ＭＳ 明朝" panose="02020609040205080304" pitchFamily="17" charset="-128"/>
                <a:cs typeface="Times New Roman" panose="02020603050405020304" pitchFamily="18" charset="0"/>
              </a:rPr>
              <a:t>階部分の年金と２階・３階部分の年金</a:t>
            </a:r>
          </a:p>
          <a:p>
            <a:pPr indent="199390" algn="l">
              <a:spcAft>
                <a:spcPts val="0"/>
              </a:spcAft>
            </a:pPr>
            <a:r>
              <a:rPr lang="ja-JP" b="1" kern="100" dirty="0">
                <a:effectLst/>
                <a:latin typeface="ＭＳ 明朝" panose="02020609040205080304" pitchFamily="17" charset="-128"/>
                <a:ea typeface="ＭＳ 明朝" panose="02020609040205080304" pitchFamily="17" charset="-128"/>
                <a:cs typeface="Times New Roman" panose="02020603050405020304" pitchFamily="18" charset="0"/>
              </a:rPr>
              <a:t>Ｂ</a:t>
            </a:r>
            <a:r>
              <a:rPr lang="ja-JP" kern="100" dirty="0">
                <a:effectLst/>
                <a:latin typeface="ＭＳ 明朝" panose="02020609040205080304" pitchFamily="17" charset="-128"/>
                <a:ea typeface="ＭＳ 明朝" panose="02020609040205080304" pitchFamily="17" charset="-128"/>
                <a:cs typeface="Times New Roman" panose="02020603050405020304" pitchFamily="18" charset="0"/>
              </a:rPr>
              <a:t>　２階部分の年金同士で，算定対象期間が異なるもの</a:t>
            </a:r>
          </a:p>
          <a:p>
            <a:pPr indent="199390" algn="l">
              <a:spcAft>
                <a:spcPts val="0"/>
              </a:spcAft>
            </a:pPr>
            <a:r>
              <a:rPr lang="ja-JP" b="1" kern="100" dirty="0">
                <a:effectLst/>
                <a:latin typeface="ＭＳ 明朝" panose="02020609040205080304" pitchFamily="17" charset="-128"/>
                <a:ea typeface="ＭＳ 明朝" panose="02020609040205080304" pitchFamily="17" charset="-128"/>
                <a:cs typeface="Times New Roman" panose="02020603050405020304" pitchFamily="18" charset="0"/>
              </a:rPr>
              <a:t>Ｃ</a:t>
            </a:r>
            <a:r>
              <a:rPr lang="ja-JP" kern="100" dirty="0">
                <a:effectLst/>
                <a:latin typeface="ＭＳ 明朝" panose="02020609040205080304" pitchFamily="17" charset="-128"/>
                <a:ea typeface="ＭＳ 明朝" panose="02020609040205080304" pitchFamily="17" charset="-128"/>
                <a:cs typeface="Times New Roman" panose="02020603050405020304" pitchFamily="18" charset="0"/>
              </a:rPr>
              <a:t>　政策的な理由によるもの（</a:t>
            </a:r>
            <a:r>
              <a:rPr lang="en-US" b="1" kern="100" dirty="0">
                <a:effectLst/>
                <a:latin typeface="ＭＳ 明朝" panose="02020609040205080304" pitchFamily="17" charset="-128"/>
                <a:ea typeface="ＭＳ 明朝" panose="02020609040205080304" pitchFamily="17" charset="-128"/>
                <a:cs typeface="Times New Roman" panose="02020603050405020304" pitchFamily="18" charset="0"/>
              </a:rPr>
              <a:t>65</a:t>
            </a:r>
            <a:r>
              <a:rPr lang="ja-JP" b="1" kern="100" dirty="0">
                <a:effectLst/>
                <a:latin typeface="ＭＳ 明朝" panose="02020609040205080304" pitchFamily="17" charset="-128"/>
                <a:ea typeface="ＭＳ 明朝" panose="02020609040205080304" pitchFamily="17" charset="-128"/>
                <a:cs typeface="Times New Roman" panose="02020603050405020304" pitchFamily="18" charset="0"/>
              </a:rPr>
              <a:t>歳</a:t>
            </a:r>
            <a:r>
              <a:rPr lang="ja-JP" kern="100" dirty="0">
                <a:effectLst/>
                <a:latin typeface="ＭＳ 明朝" panose="02020609040205080304" pitchFamily="17" charset="-128"/>
                <a:ea typeface="ＭＳ 明朝" panose="02020609040205080304" pitchFamily="17" charset="-128"/>
                <a:cs typeface="Times New Roman" panose="02020603050405020304" pitchFamily="18" charset="0"/>
              </a:rPr>
              <a:t>に達してからの年金に適用）</a:t>
            </a:r>
          </a:p>
          <a:p>
            <a:pPr marL="400050" indent="-66675" algn="l">
              <a:spcAft>
                <a:spcPts val="0"/>
              </a:spcAft>
            </a:pPr>
            <a:r>
              <a:rPr lang="ja-JP" kern="100" dirty="0">
                <a:effectLst/>
                <a:latin typeface="ＭＳ 明朝" panose="02020609040205080304" pitchFamily="17" charset="-128"/>
                <a:ea typeface="ＭＳ 明朝" panose="02020609040205080304" pitchFamily="17" charset="-128"/>
                <a:cs typeface="Times New Roman" panose="02020603050405020304" pitchFamily="18" charset="0"/>
              </a:rPr>
              <a:t>※　現在，遺族年金や障害年金を受給している者が老齢年金の受給権を得た場合でも</a:t>
            </a:r>
          </a:p>
          <a:p>
            <a:pPr marL="400050" indent="66675" algn="l">
              <a:spcAft>
                <a:spcPts val="0"/>
              </a:spcAft>
            </a:pPr>
            <a:r>
              <a:rPr lang="ja-JP" kern="100" dirty="0">
                <a:effectLst/>
                <a:latin typeface="ＭＳ 明朝" panose="02020609040205080304" pitchFamily="17" charset="-128"/>
                <a:ea typeface="ＭＳ 明朝" panose="02020609040205080304" pitchFamily="17" charset="-128"/>
                <a:cs typeface="Times New Roman" panose="02020603050405020304" pitchFamily="18" charset="0"/>
              </a:rPr>
              <a:t>原則，どちらか一方の年金を選択して受給する。</a:t>
            </a:r>
          </a:p>
        </p:txBody>
      </p:sp>
      <p:sp>
        <p:nvSpPr>
          <p:cNvPr id="20" name="正方形/長方形 19"/>
          <p:cNvSpPr/>
          <p:nvPr/>
        </p:nvSpPr>
        <p:spPr>
          <a:xfrm>
            <a:off x="1107687" y="4564283"/>
            <a:ext cx="2393604" cy="369332"/>
          </a:xfrm>
          <a:prstGeom prst="rect">
            <a:avLst/>
          </a:prstGeom>
        </p:spPr>
        <p:txBody>
          <a:bodyPr wrap="none">
            <a:spAutoFit/>
          </a:bodyPr>
          <a:lstStyle/>
          <a:p>
            <a:r>
              <a:rPr lang="ja-JP" altLang="ja-JP" b="1" dirty="0">
                <a:latin typeface="ＭＳ 明朝" panose="02020609040205080304" pitchFamily="17" charset="-128"/>
                <a:ea typeface="ＭＳ 明朝" panose="02020609040205080304" pitchFamily="17" charset="-128"/>
                <a:cs typeface="Times New Roman" panose="02020603050405020304" pitchFamily="18" charset="0"/>
              </a:rPr>
              <a:t>≪★ 原則のケース≫</a:t>
            </a:r>
            <a:endParaRPr lang="ja-JP" altLang="en-US" dirty="0">
              <a:latin typeface="ＭＳ 明朝" panose="02020609040205080304" pitchFamily="17" charset="-128"/>
              <a:ea typeface="ＭＳ 明朝" panose="02020609040205080304" pitchFamily="17" charset="-128"/>
            </a:endParaRPr>
          </a:p>
        </p:txBody>
      </p:sp>
      <p:sp>
        <p:nvSpPr>
          <p:cNvPr id="22" name="正方形/長方形 21"/>
          <p:cNvSpPr/>
          <p:nvPr/>
        </p:nvSpPr>
        <p:spPr>
          <a:xfrm>
            <a:off x="1444895" y="5048707"/>
            <a:ext cx="3127105" cy="369332"/>
          </a:xfrm>
          <a:prstGeom prst="rect">
            <a:avLst/>
          </a:prstGeom>
          <a:ln>
            <a:solidFill>
              <a:schemeClr val="tx1"/>
            </a:solidFill>
          </a:ln>
        </p:spPr>
        <p:txBody>
          <a:bodyPr wrap="square">
            <a:spAutoFit/>
          </a:bodyPr>
          <a:lstStyle/>
          <a:p>
            <a:r>
              <a:rPr lang="ja-JP" altLang="ja-JP" spc="-50" dirty="0">
                <a:ea typeface="ＭＳ 明朝" panose="02020609040205080304" pitchFamily="17" charset="-128"/>
                <a:cs typeface="Times New Roman" panose="02020603050405020304" pitchFamily="18" charset="0"/>
              </a:rPr>
              <a:t>老齢厚生年金（公務員共済）</a:t>
            </a:r>
            <a:endParaRPr lang="ja-JP" altLang="en-US" dirty="0"/>
          </a:p>
        </p:txBody>
      </p:sp>
      <p:sp>
        <p:nvSpPr>
          <p:cNvPr id="23" name="正方形/長方形 22"/>
          <p:cNvSpPr/>
          <p:nvPr/>
        </p:nvSpPr>
        <p:spPr>
          <a:xfrm>
            <a:off x="1456046" y="5717797"/>
            <a:ext cx="3127105" cy="369332"/>
          </a:xfrm>
          <a:prstGeom prst="rect">
            <a:avLst/>
          </a:prstGeom>
          <a:ln>
            <a:solidFill>
              <a:schemeClr val="tx1"/>
            </a:solidFill>
          </a:ln>
        </p:spPr>
        <p:txBody>
          <a:bodyPr wrap="square">
            <a:spAutoFit/>
          </a:bodyPr>
          <a:lstStyle/>
          <a:p>
            <a:r>
              <a:rPr lang="ja-JP" altLang="ja-JP" spc="-50" dirty="0">
                <a:ea typeface="ＭＳ 明朝" panose="02020609040205080304" pitchFamily="17" charset="-128"/>
                <a:cs typeface="Times New Roman" panose="02020603050405020304" pitchFamily="18" charset="0"/>
              </a:rPr>
              <a:t>老齢厚生年金（公務員共済）</a:t>
            </a:r>
            <a:endParaRPr lang="ja-JP" altLang="en-US" dirty="0"/>
          </a:p>
        </p:txBody>
      </p:sp>
      <p:sp>
        <p:nvSpPr>
          <p:cNvPr id="25" name="正方形/長方形 24"/>
          <p:cNvSpPr/>
          <p:nvPr/>
        </p:nvSpPr>
        <p:spPr>
          <a:xfrm>
            <a:off x="4998267" y="5057063"/>
            <a:ext cx="3102131" cy="369332"/>
          </a:xfrm>
          <a:prstGeom prst="rect">
            <a:avLst/>
          </a:prstGeom>
          <a:ln>
            <a:solidFill>
              <a:schemeClr val="tx1"/>
            </a:solidFill>
          </a:ln>
        </p:spPr>
        <p:txBody>
          <a:bodyPr wrap="none">
            <a:spAutoFit/>
          </a:bodyPr>
          <a:lstStyle/>
          <a:p>
            <a:r>
              <a:rPr lang="ja-JP" altLang="ja-JP" spc="-50" dirty="0">
                <a:ea typeface="ＭＳ 明朝" panose="02020609040205080304" pitchFamily="17" charset="-128"/>
                <a:cs typeface="Times New Roman" panose="02020603050405020304" pitchFamily="18" charset="0"/>
              </a:rPr>
              <a:t>障害厚生年金（公務員共済）</a:t>
            </a:r>
            <a:endParaRPr lang="ja-JP" altLang="en-US" dirty="0"/>
          </a:p>
        </p:txBody>
      </p:sp>
      <p:sp>
        <p:nvSpPr>
          <p:cNvPr id="26" name="正方形/長方形 25"/>
          <p:cNvSpPr/>
          <p:nvPr/>
        </p:nvSpPr>
        <p:spPr>
          <a:xfrm>
            <a:off x="4583151" y="5057063"/>
            <a:ext cx="415116" cy="369332"/>
          </a:xfrm>
          <a:prstGeom prst="rect">
            <a:avLst/>
          </a:prstGeom>
        </p:spPr>
        <p:txBody>
          <a:bodyPr wrap="square">
            <a:spAutoFit/>
          </a:bodyPr>
          <a:lstStyle/>
          <a:p>
            <a:r>
              <a:rPr lang="ja-JP" altLang="en-US" kern="100" dirty="0">
                <a:effectLst/>
                <a:latin typeface="ＭＳ 明朝" panose="02020609040205080304" pitchFamily="17" charset="-128"/>
                <a:ea typeface="ＭＳ 明朝" panose="02020609040205080304" pitchFamily="17" charset="-128"/>
                <a:cs typeface="Times New Roman" panose="02020603050405020304" pitchFamily="18" charset="0"/>
              </a:rPr>
              <a:t>と</a:t>
            </a:r>
            <a:endParaRPr lang="ja-JP" altLang="ja-JP"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27" name="正方形/長方形 26"/>
          <p:cNvSpPr/>
          <p:nvPr/>
        </p:nvSpPr>
        <p:spPr>
          <a:xfrm>
            <a:off x="4583151" y="5717797"/>
            <a:ext cx="415116" cy="369332"/>
          </a:xfrm>
          <a:prstGeom prst="rect">
            <a:avLst/>
          </a:prstGeom>
        </p:spPr>
        <p:txBody>
          <a:bodyPr wrap="square">
            <a:spAutoFit/>
          </a:bodyPr>
          <a:lstStyle/>
          <a:p>
            <a:r>
              <a:rPr lang="ja-JP" altLang="en-US" kern="100" dirty="0">
                <a:effectLst/>
                <a:latin typeface="ＭＳ 明朝" panose="02020609040205080304" pitchFamily="17" charset="-128"/>
                <a:ea typeface="ＭＳ 明朝" panose="02020609040205080304" pitchFamily="17" charset="-128"/>
                <a:cs typeface="Times New Roman" panose="02020603050405020304" pitchFamily="18" charset="0"/>
              </a:rPr>
              <a:t>と</a:t>
            </a:r>
            <a:endParaRPr lang="ja-JP" altLang="ja-JP"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28" name="正方形/長方形 27"/>
          <p:cNvSpPr/>
          <p:nvPr/>
        </p:nvSpPr>
        <p:spPr>
          <a:xfrm>
            <a:off x="5006899" y="5642176"/>
            <a:ext cx="3093500" cy="553998"/>
          </a:xfrm>
          <a:prstGeom prst="rect">
            <a:avLst/>
          </a:prstGeom>
          <a:ln>
            <a:solidFill>
              <a:schemeClr val="tx1"/>
            </a:solidFill>
          </a:ln>
        </p:spPr>
        <p:txBody>
          <a:bodyPr wrap="square">
            <a:spAutoFit/>
          </a:bodyPr>
          <a:lstStyle/>
          <a:p>
            <a:pPr>
              <a:lnSpc>
                <a:spcPts val="1800"/>
              </a:lnSpc>
              <a:spcAft>
                <a:spcPts val="0"/>
              </a:spcAft>
            </a:pPr>
            <a:r>
              <a:rPr lang="ja-JP" altLang="ja-JP" kern="100" spc="-50" dirty="0">
                <a:latin typeface="ＭＳ 明朝" panose="02020609040205080304" pitchFamily="17" charset="-128"/>
                <a:ea typeface="ＭＳ 明朝" panose="02020609040205080304" pitchFamily="17" charset="-128"/>
                <a:cs typeface="Times New Roman" panose="02020603050405020304" pitchFamily="18" charset="0"/>
              </a:rPr>
              <a:t>遺族厚生年金（公務員共済）</a:t>
            </a:r>
            <a:endParaRPr lang="ja-JP" altLang="ja-JP" sz="2000" kern="100" dirty="0">
              <a:latin typeface="ＭＳ 明朝" panose="02020609040205080304" pitchFamily="17" charset="-128"/>
              <a:ea typeface="ＭＳ 明朝" panose="02020609040205080304" pitchFamily="17" charset="-128"/>
              <a:cs typeface="Times New Roman" panose="02020603050405020304" pitchFamily="18" charset="0"/>
            </a:endParaRPr>
          </a:p>
          <a:p>
            <a:pPr>
              <a:lnSpc>
                <a:spcPts val="1800"/>
              </a:lnSpc>
              <a:spcAft>
                <a:spcPts val="0"/>
              </a:spcAft>
            </a:pPr>
            <a:r>
              <a:rPr lang="ja-JP" altLang="ja-JP" kern="100" spc="-50" dirty="0">
                <a:latin typeface="ＭＳ 明朝" panose="02020609040205080304" pitchFamily="17" charset="-128"/>
                <a:ea typeface="ＭＳ 明朝" panose="02020609040205080304" pitchFamily="17" charset="-128"/>
                <a:cs typeface="Times New Roman" panose="02020603050405020304" pitchFamily="18" charset="0"/>
              </a:rPr>
              <a:t>若しくは遺族厚生年金</a:t>
            </a:r>
            <a:endParaRPr lang="ja-JP" altLang="ja-JP" sz="2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2" name="正方形/長方形 1"/>
          <p:cNvSpPr/>
          <p:nvPr/>
        </p:nvSpPr>
        <p:spPr>
          <a:xfrm>
            <a:off x="8074527" y="5057063"/>
            <a:ext cx="881973" cy="369332"/>
          </a:xfrm>
          <a:prstGeom prst="rect">
            <a:avLst/>
          </a:prstGeom>
        </p:spPr>
        <p:txBody>
          <a:bodyPr wrap="none">
            <a:spAutoFit/>
          </a:bodyPr>
          <a:lstStyle/>
          <a:p>
            <a:r>
              <a:rPr lang="ja-JP" altLang="ja-JP" b="1" dirty="0">
                <a:ea typeface="ＭＳ 明朝" panose="02020609040205080304" pitchFamily="17" charset="-128"/>
                <a:cs typeface="Times New Roman" panose="02020603050405020304" pitchFamily="18" charset="0"/>
              </a:rPr>
              <a:t>・・・</a:t>
            </a:r>
            <a:endParaRPr lang="ja-JP" altLang="en-US" dirty="0"/>
          </a:p>
        </p:txBody>
      </p:sp>
      <p:sp>
        <p:nvSpPr>
          <p:cNvPr id="13" name="正方形/長方形 12"/>
          <p:cNvSpPr/>
          <p:nvPr/>
        </p:nvSpPr>
        <p:spPr>
          <a:xfrm>
            <a:off x="8074527" y="5734509"/>
            <a:ext cx="881973" cy="369332"/>
          </a:xfrm>
          <a:prstGeom prst="rect">
            <a:avLst/>
          </a:prstGeom>
        </p:spPr>
        <p:txBody>
          <a:bodyPr wrap="none">
            <a:spAutoFit/>
          </a:bodyPr>
          <a:lstStyle/>
          <a:p>
            <a:r>
              <a:rPr lang="ja-JP" altLang="ja-JP" b="1" dirty="0">
                <a:ea typeface="ＭＳ 明朝" panose="02020609040205080304" pitchFamily="17" charset="-128"/>
                <a:cs typeface="Times New Roman" panose="02020603050405020304" pitchFamily="18" charset="0"/>
              </a:rPr>
              <a:t>・・・</a:t>
            </a:r>
            <a:endParaRPr lang="ja-JP" altLang="en-US" dirty="0"/>
          </a:p>
        </p:txBody>
      </p:sp>
      <p:sp>
        <p:nvSpPr>
          <p:cNvPr id="6" name="正方形/長方形 5"/>
          <p:cNvSpPr/>
          <p:nvPr/>
        </p:nvSpPr>
        <p:spPr>
          <a:xfrm>
            <a:off x="8803391" y="5703731"/>
            <a:ext cx="1893277" cy="553998"/>
          </a:xfrm>
          <a:prstGeom prst="rect">
            <a:avLst/>
          </a:prstGeom>
        </p:spPr>
        <p:txBody>
          <a:bodyPr wrap="square">
            <a:spAutoFit/>
          </a:bodyPr>
          <a:lstStyle/>
          <a:p>
            <a:pPr algn="ctr">
              <a:lnSpc>
                <a:spcPts val="1800"/>
              </a:lnSpc>
              <a:spcAft>
                <a:spcPts val="0"/>
              </a:spcAf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どちらかを選択</a:t>
            </a:r>
          </a:p>
          <a:p>
            <a:pPr algn="ctr">
              <a:lnSpc>
                <a:spcPts val="1800"/>
              </a:lnSpc>
              <a:spcAft>
                <a:spcPts val="0"/>
              </a:spcAft>
            </a:pP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a:t>
            </a: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64</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歳まで）</a:t>
            </a:r>
            <a:endParaRPr lang="ja-JP" altLang="ja-JP"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5" name="正方形/長方形 14"/>
          <p:cNvSpPr/>
          <p:nvPr/>
        </p:nvSpPr>
        <p:spPr>
          <a:xfrm>
            <a:off x="8803391" y="5063368"/>
            <a:ext cx="1893277" cy="323165"/>
          </a:xfrm>
          <a:prstGeom prst="rect">
            <a:avLst/>
          </a:prstGeom>
        </p:spPr>
        <p:txBody>
          <a:bodyPr wrap="square">
            <a:spAutoFit/>
          </a:bodyPr>
          <a:lstStyle/>
          <a:p>
            <a:pPr algn="ctr">
              <a:lnSpc>
                <a:spcPts val="1800"/>
              </a:lnSpc>
              <a:spcAft>
                <a:spcPts val="0"/>
              </a:spcAf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どちらかを選択</a:t>
            </a:r>
            <a:endParaRPr lang="ja-JP" altLang="ja-JP"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7" name="オーディオ 6">
            <a:hlinkClick r:id="" action="ppaction://media"/>
            <a:extLst>
              <a:ext uri="{FF2B5EF4-FFF2-40B4-BE49-F238E27FC236}">
                <a16:creationId xmlns="" xmlns:a16="http://schemas.microsoft.com/office/drawing/2014/main" id="{8EE8ABF5-1C58-4A8C-BEA5-C40F2845EC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12493201"/>
      </p:ext>
    </p:extLst>
  </p:cSld>
  <p:clrMapOvr>
    <a:masterClrMapping/>
  </p:clrMapOvr>
  <mc:AlternateContent xmlns:mc="http://schemas.openxmlformats.org/markup-compatibility/2006" xmlns:p14="http://schemas.microsoft.com/office/powerpoint/2010/main">
    <mc:Choice Requires="p14">
      <p:transition spd="slow" p14:dur="2000" advTm="35845"/>
    </mc:Choice>
    <mc:Fallback xmlns="">
      <p:transition spd="slow" advTm="35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t>８</a:t>
            </a:r>
            <a:r>
              <a:rPr kumimoji="1" lang="ja-JP" altLang="en-US" dirty="0"/>
              <a:t>頁</a:t>
            </a:r>
          </a:p>
        </p:txBody>
      </p:sp>
      <p:sp>
        <p:nvSpPr>
          <p:cNvPr id="2" name="正方形/長方形 1"/>
          <p:cNvSpPr/>
          <p:nvPr/>
        </p:nvSpPr>
        <p:spPr>
          <a:xfrm>
            <a:off x="1784839" y="1125601"/>
            <a:ext cx="8911830" cy="3067506"/>
          </a:xfrm>
          <a:prstGeom prst="rect">
            <a:avLst/>
          </a:prstGeom>
        </p:spPr>
        <p:txBody>
          <a:bodyPr wrap="square">
            <a:spAutoFit/>
          </a:bodyPr>
          <a:lstStyle/>
          <a:p>
            <a:r>
              <a:rPr lang="ja-JP" altLang="en-US" sz="2000"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2000" b="1" kern="100" dirty="0">
                <a:latin typeface="ＭＳ 明朝" panose="02020609040205080304" pitchFamily="17" charset="-128"/>
                <a:ea typeface="ＭＳ 明朝" panose="02020609040205080304" pitchFamily="17" charset="-128"/>
                <a:cs typeface="Times New Roman" panose="02020603050405020304" pitchFamily="18" charset="0"/>
              </a:rPr>
              <a:t>年金の支給</a:t>
            </a:r>
            <a:endParaRPr lang="en-US" altLang="ja-JP" sz="2000" b="1" kern="100" dirty="0">
              <a:latin typeface="ＭＳ 明朝" panose="02020609040205080304" pitchFamily="17" charset="-128"/>
              <a:ea typeface="ＭＳ 明朝" panose="02020609040205080304" pitchFamily="17" charset="-128"/>
              <a:cs typeface="Times New Roman" panose="02020603050405020304" pitchFamily="18" charset="0"/>
            </a:endParaRPr>
          </a:p>
          <a:p>
            <a:r>
              <a:rPr lang="ja-JP" altLang="ja-JP" sz="2000" b="1"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1600" kern="100" dirty="0">
              <a:latin typeface="ＭＳ 明朝" panose="02020609040205080304" pitchFamily="17" charset="-128"/>
              <a:ea typeface="ＭＳ 明朝" panose="02020609040205080304" pitchFamily="17" charset="-128"/>
              <a:cs typeface="Times New Roman" panose="02020603050405020304" pitchFamily="18" charset="0"/>
            </a:endParaRPr>
          </a:p>
          <a:p>
            <a:pPr>
              <a:lnSpc>
                <a:spcPts val="800"/>
              </a:lnSpc>
            </a:pPr>
            <a:r>
              <a:rPr lang="en-US" altLang="ja-JP" sz="2000" b="1"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1600"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279400" algn="just">
              <a:lnSpc>
                <a:spcPts val="2200"/>
              </a:lnSpc>
              <a:spcAft>
                <a:spcPts val="0"/>
              </a:spcAf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・年金は</a:t>
            </a:r>
            <a:r>
              <a:rPr lang="ja-JP" altLang="ja-JP" kern="100" spc="-5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原則</a:t>
            </a:r>
            <a:r>
              <a:rPr lang="ja-JP" altLang="ja-JP" kern="100" spc="-50" dirty="0">
                <a:latin typeface="ＭＳ 明朝" panose="02020609040205080304" pitchFamily="17" charset="-128"/>
                <a:ea typeface="ＭＳ 明朝" panose="02020609040205080304" pitchFamily="17" charset="-128"/>
                <a:cs typeface="Times New Roman" panose="02020603050405020304" pitchFamily="18" charset="0"/>
              </a:rPr>
              <a:t>として，</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加入期間ごとにそれぞれの制度から別々に支給します。</a:t>
            </a:r>
            <a:endParaRPr lang="ja-JP" altLang="ja-JP" sz="1600"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279400" algn="just">
              <a:lnSpc>
                <a:spcPts val="2200"/>
              </a:lnSpc>
              <a:spcAft>
                <a:spcPts val="0"/>
              </a:spcAft>
            </a:pP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279400" algn="just">
              <a:lnSpc>
                <a:spcPts val="2200"/>
              </a:lnSpc>
              <a:spcAft>
                <a:spcPts val="0"/>
              </a:spcAf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・年金は</a:t>
            </a:r>
            <a:r>
              <a:rPr lang="ja-JP" altLang="ja-JP" kern="100" spc="-7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加入期間</a:t>
            </a:r>
            <a:r>
              <a:rPr lang="ja-JP" altLang="ja-JP" kern="100" spc="-7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年齢</a:t>
            </a:r>
            <a:r>
              <a:rPr lang="ja-JP" altLang="ja-JP" kern="100" spc="-7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その他の条件が揃ったとしても</a:t>
            </a:r>
            <a:r>
              <a:rPr lang="ja-JP" altLang="ja-JP" kern="100" spc="-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「自動的に給付」</a:t>
            </a:r>
            <a:endParaRPr lang="ja-JP" altLang="ja-JP" sz="1600"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407670" algn="just">
              <a:lnSpc>
                <a:spcPts val="2200"/>
              </a:lnSpc>
              <a:spcAft>
                <a:spcPts val="0"/>
              </a:spcAf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されるものではありません。</a:t>
            </a:r>
            <a:r>
              <a:rPr lang="ja-JP" altLang="ja-JP" kern="100" dirty="0">
                <a:solidFill>
                  <a:srgbClr val="000000"/>
                </a:solidFill>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b="1" kern="100" dirty="0">
                <a:solidFill>
                  <a:srgbClr val="FF0000"/>
                </a:solidFill>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u="wavy" kern="100" dirty="0">
                <a:latin typeface="ＭＳ 明朝" panose="02020609040205080304" pitchFamily="17" charset="-128"/>
                <a:ea typeface="ＭＳ 明朝" panose="02020609040205080304" pitchFamily="17" charset="-128"/>
                <a:cs typeface="Times New Roman" panose="02020603050405020304" pitchFamily="18" charset="0"/>
              </a:rPr>
              <a:t>請求手続が必要です！〕</a:t>
            </a:r>
            <a:endParaRPr lang="ja-JP" altLang="ja-JP" sz="1600"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279400" algn="just">
              <a:lnSpc>
                <a:spcPts val="2200"/>
              </a:lnSpc>
              <a:spcAft>
                <a:spcPts val="0"/>
              </a:spcAft>
            </a:pP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279400" algn="just">
              <a:lnSpc>
                <a:spcPts val="2200"/>
              </a:lnSpc>
              <a:spcAft>
                <a:spcPts val="0"/>
              </a:spcAf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・年金は後払いで，毎年，偶数月の</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15</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日に指定された口座に振り込みます。</a:t>
            </a:r>
            <a:endParaRPr lang="ja-JP" altLang="ja-JP" sz="1600"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279400" algn="just">
              <a:lnSpc>
                <a:spcPts val="2200"/>
              </a:lnSpc>
              <a:spcAft>
                <a:spcPts val="0"/>
              </a:spcAft>
            </a:pP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279400" algn="just">
              <a:lnSpc>
                <a:spcPts val="2200"/>
              </a:lnSpc>
              <a:spcAft>
                <a:spcPts val="0"/>
              </a:spcAf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・年金は，事由が生じた月の翌月から，事由を喪失した月まで支給します。</a:t>
            </a:r>
            <a:endPar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5" name="オーディオ 4">
            <a:hlinkClick r:id="" action="ppaction://media"/>
            <a:extLst>
              <a:ext uri="{FF2B5EF4-FFF2-40B4-BE49-F238E27FC236}">
                <a16:creationId xmlns="" xmlns:a16="http://schemas.microsoft.com/office/drawing/2014/main" id="{3A7AA7F5-A5F1-452B-8BCB-EA452827D1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79399907"/>
      </p:ext>
    </p:extLst>
  </p:cSld>
  <p:clrMapOvr>
    <a:masterClrMapping/>
  </p:clrMapOvr>
  <mc:AlternateContent xmlns:mc="http://schemas.openxmlformats.org/markup-compatibility/2006" xmlns:p14="http://schemas.microsoft.com/office/powerpoint/2010/main">
    <mc:Choice Requires="p14">
      <p:transition spd="slow" p14:dur="2000" advTm="41512"/>
    </mc:Choice>
    <mc:Fallback xmlns="">
      <p:transition spd="slow" advTm="41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t>８</a:t>
            </a:r>
            <a:r>
              <a:rPr kumimoji="1" lang="ja-JP" altLang="en-US" dirty="0"/>
              <a:t>頁</a:t>
            </a:r>
          </a:p>
        </p:txBody>
      </p:sp>
      <p:sp>
        <p:nvSpPr>
          <p:cNvPr id="2" name="正方形/長方形 1"/>
          <p:cNvSpPr/>
          <p:nvPr/>
        </p:nvSpPr>
        <p:spPr>
          <a:xfrm>
            <a:off x="1784839" y="1125601"/>
            <a:ext cx="8911830" cy="3067506"/>
          </a:xfrm>
          <a:prstGeom prst="rect">
            <a:avLst/>
          </a:prstGeom>
        </p:spPr>
        <p:txBody>
          <a:bodyPr wrap="square">
            <a:spAutoFit/>
          </a:bodyPr>
          <a:lstStyle/>
          <a:p>
            <a:r>
              <a:rPr lang="ja-JP" altLang="en-US" sz="2000"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2000" b="1" kern="100" dirty="0">
                <a:latin typeface="ＭＳ 明朝" panose="02020609040205080304" pitchFamily="17" charset="-128"/>
                <a:ea typeface="ＭＳ 明朝" panose="02020609040205080304" pitchFamily="17" charset="-128"/>
                <a:cs typeface="Times New Roman" panose="02020603050405020304" pitchFamily="18" charset="0"/>
              </a:rPr>
              <a:t>年金の支給</a:t>
            </a:r>
            <a:endParaRPr lang="en-US" altLang="ja-JP" sz="2000" b="1" kern="100" dirty="0">
              <a:latin typeface="ＭＳ 明朝" panose="02020609040205080304" pitchFamily="17" charset="-128"/>
              <a:ea typeface="ＭＳ 明朝" panose="02020609040205080304" pitchFamily="17" charset="-128"/>
              <a:cs typeface="Times New Roman" panose="02020603050405020304" pitchFamily="18" charset="0"/>
            </a:endParaRPr>
          </a:p>
          <a:p>
            <a:r>
              <a:rPr lang="ja-JP" altLang="ja-JP" sz="2000" b="1"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1600" kern="100" dirty="0">
              <a:latin typeface="ＭＳ 明朝" panose="02020609040205080304" pitchFamily="17" charset="-128"/>
              <a:ea typeface="ＭＳ 明朝" panose="02020609040205080304" pitchFamily="17" charset="-128"/>
              <a:cs typeface="Times New Roman" panose="02020603050405020304" pitchFamily="18" charset="0"/>
            </a:endParaRPr>
          </a:p>
          <a:p>
            <a:pPr>
              <a:lnSpc>
                <a:spcPts val="800"/>
              </a:lnSpc>
            </a:pPr>
            <a:r>
              <a:rPr lang="en-US" altLang="ja-JP" sz="2000" b="1"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1600"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279400" algn="just">
              <a:lnSpc>
                <a:spcPts val="2200"/>
              </a:lnSpc>
              <a:spcAft>
                <a:spcPts val="0"/>
              </a:spcAf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・年金は</a:t>
            </a:r>
            <a:r>
              <a:rPr lang="ja-JP" altLang="ja-JP" kern="100" spc="-5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原則</a:t>
            </a:r>
            <a:r>
              <a:rPr lang="ja-JP" altLang="ja-JP" kern="100" spc="-50" dirty="0">
                <a:latin typeface="ＭＳ 明朝" panose="02020609040205080304" pitchFamily="17" charset="-128"/>
                <a:ea typeface="ＭＳ 明朝" panose="02020609040205080304" pitchFamily="17" charset="-128"/>
                <a:cs typeface="Times New Roman" panose="02020603050405020304" pitchFamily="18" charset="0"/>
              </a:rPr>
              <a:t>として，</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加入期間ごとにそれぞれの制度から別々に支給します。</a:t>
            </a:r>
            <a:endParaRPr lang="ja-JP" altLang="ja-JP" sz="1600"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279400" algn="just">
              <a:lnSpc>
                <a:spcPts val="2200"/>
              </a:lnSpc>
              <a:spcAft>
                <a:spcPts val="0"/>
              </a:spcAft>
            </a:pP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279400" algn="just">
              <a:lnSpc>
                <a:spcPts val="2200"/>
              </a:lnSpc>
              <a:spcAft>
                <a:spcPts val="0"/>
              </a:spcAf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・年金は</a:t>
            </a:r>
            <a:r>
              <a:rPr lang="ja-JP" altLang="ja-JP" kern="100" spc="-7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加入期間</a:t>
            </a:r>
            <a:r>
              <a:rPr lang="ja-JP" altLang="ja-JP" kern="100" spc="-7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年齢</a:t>
            </a:r>
            <a:r>
              <a:rPr lang="ja-JP" altLang="ja-JP" kern="100" spc="-7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その他の条件が揃ったとしても</a:t>
            </a:r>
            <a:r>
              <a:rPr lang="ja-JP" altLang="ja-JP" kern="100" spc="-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「自動的に給付」</a:t>
            </a:r>
            <a:endParaRPr lang="ja-JP" altLang="ja-JP" sz="1600"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407670" algn="just">
              <a:lnSpc>
                <a:spcPts val="2200"/>
              </a:lnSpc>
              <a:spcAft>
                <a:spcPts val="0"/>
              </a:spcAf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されるものではありません。</a:t>
            </a:r>
            <a:r>
              <a:rPr lang="ja-JP" altLang="ja-JP" kern="100" dirty="0">
                <a:solidFill>
                  <a:srgbClr val="000000"/>
                </a:solidFill>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b="1" kern="100" dirty="0">
                <a:solidFill>
                  <a:srgbClr val="FF0000"/>
                </a:solidFill>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u="wavy" kern="100" dirty="0">
                <a:latin typeface="ＭＳ 明朝" panose="02020609040205080304" pitchFamily="17" charset="-128"/>
                <a:ea typeface="ＭＳ 明朝" panose="02020609040205080304" pitchFamily="17" charset="-128"/>
                <a:cs typeface="Times New Roman" panose="02020603050405020304" pitchFamily="18" charset="0"/>
              </a:rPr>
              <a:t>請求手続が必要です！〕</a:t>
            </a:r>
            <a:endParaRPr lang="ja-JP" altLang="ja-JP" sz="1600"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279400" algn="just">
              <a:lnSpc>
                <a:spcPts val="2200"/>
              </a:lnSpc>
              <a:spcAft>
                <a:spcPts val="0"/>
              </a:spcAft>
            </a:pP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279400" algn="just">
              <a:lnSpc>
                <a:spcPts val="2200"/>
              </a:lnSpc>
              <a:spcAft>
                <a:spcPts val="0"/>
              </a:spcAf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・年金は後払いで，毎年，偶数月の</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15</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日に指定された口座に振り込みます。</a:t>
            </a:r>
            <a:endParaRPr lang="ja-JP" altLang="ja-JP" sz="1600"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279400" algn="just">
              <a:lnSpc>
                <a:spcPts val="2200"/>
              </a:lnSpc>
              <a:spcAft>
                <a:spcPts val="0"/>
              </a:spcAft>
            </a:pP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279400" algn="just">
              <a:lnSpc>
                <a:spcPts val="2200"/>
              </a:lnSpc>
              <a:spcAft>
                <a:spcPts val="0"/>
              </a:spcAf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・年金は，事由が生じた月の翌月から，事由を喪失した月まで支給します。</a:t>
            </a:r>
            <a:endPar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4" name="オーディオ 3">
            <a:hlinkClick r:id="" action="ppaction://media"/>
            <a:extLst>
              <a:ext uri="{FF2B5EF4-FFF2-40B4-BE49-F238E27FC236}">
                <a16:creationId xmlns="" xmlns:a16="http://schemas.microsoft.com/office/drawing/2014/main" id="{A6278C34-F041-4FD9-B9CF-EA595B58F7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87180370"/>
      </p:ext>
    </p:extLst>
  </p:cSld>
  <p:clrMapOvr>
    <a:masterClrMapping/>
  </p:clrMapOvr>
  <mc:AlternateContent xmlns:mc="http://schemas.openxmlformats.org/markup-compatibility/2006" xmlns:p14="http://schemas.microsoft.com/office/powerpoint/2010/main">
    <mc:Choice Requires="p14">
      <p:transition spd="slow" p14:dur="2000" advTm="40529"/>
    </mc:Choice>
    <mc:Fallback xmlns="">
      <p:transition spd="slow" advTm="40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８頁</a:t>
            </a:r>
          </a:p>
        </p:txBody>
      </p:sp>
      <p:sp>
        <p:nvSpPr>
          <p:cNvPr id="4" name="正方形/長方形 3"/>
          <p:cNvSpPr/>
          <p:nvPr/>
        </p:nvSpPr>
        <p:spPr>
          <a:xfrm>
            <a:off x="1046285" y="1440639"/>
            <a:ext cx="8502162" cy="2785378"/>
          </a:xfrm>
          <a:prstGeom prst="rect">
            <a:avLst/>
          </a:prstGeom>
        </p:spPr>
        <p:txBody>
          <a:bodyPr wrap="square">
            <a:spAutoFit/>
          </a:bodyPr>
          <a:lstStyle/>
          <a:p>
            <a:r>
              <a:rPr lang="ja-JP" altLang="ja-JP" sz="2000" b="1" kern="100" dirty="0">
                <a:latin typeface="ＭＳ 明朝" panose="02020609040205080304" pitchFamily="17" charset="-128"/>
                <a:ea typeface="ＭＳ 明朝" panose="02020609040205080304" pitchFamily="17" charset="-128"/>
                <a:cs typeface="Times New Roman" panose="02020603050405020304" pitchFamily="18" charset="0"/>
              </a:rPr>
              <a:t>１　年金の支給開始年齢</a:t>
            </a:r>
            <a:endParaRPr lang="en-US" altLang="ja-JP" sz="2000" b="1" kern="100" dirty="0">
              <a:latin typeface="ＭＳ 明朝" panose="02020609040205080304" pitchFamily="17" charset="-128"/>
              <a:ea typeface="ＭＳ 明朝" panose="02020609040205080304" pitchFamily="17" charset="-128"/>
              <a:cs typeface="Times New Roman" panose="02020603050405020304" pitchFamily="18" charset="0"/>
            </a:endParaRPr>
          </a:p>
          <a:p>
            <a:r>
              <a:rPr lang="ja-JP" altLang="ja-JP" sz="2000" b="1" kern="100" dirty="0">
                <a:latin typeface="ＭＳ 明朝" panose="02020609040205080304" pitchFamily="17" charset="-128"/>
                <a:ea typeface="ＭＳ ゴシック" panose="020B0609070205080204" pitchFamily="49" charset="-128"/>
                <a:cs typeface="Times New Roman" panose="02020603050405020304" pitchFamily="18" charset="0"/>
              </a:rPr>
              <a:t>　　</a:t>
            </a:r>
            <a:endParaRPr lang="ja-JP"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133350" indent="-133350" algn="just">
              <a:lnSpc>
                <a:spcPts val="1800"/>
              </a:lnSpc>
              <a:spcAft>
                <a:spcPts val="0"/>
              </a:spcAf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　　老齢厚生（退職共済）年金は，本来</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65</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歳から支給されますが，生年月日により</a:t>
            </a:r>
            <a:r>
              <a:rPr lang="ja-JP" altLang="ja-JP" b="1" kern="100" spc="110" dirty="0">
                <a:latin typeface="ＭＳ 明朝" panose="02020609040205080304" pitchFamily="17" charset="-128"/>
                <a:ea typeface="ＭＳ 明朝" panose="02020609040205080304" pitchFamily="17" charset="-128"/>
                <a:cs typeface="Times New Roman" panose="02020603050405020304" pitchFamily="18" charset="0"/>
              </a:rPr>
              <a:t>「特 例」</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として，</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65</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歳になる前（</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60</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歳から</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64</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歳の間）に「特別支給の老齢厚生（退職共済）年金」が支給されます（ただし，年金受給開始年齢は，下図のとおり生年月日に応じて異なる。）。</a:t>
            </a:r>
          </a:p>
          <a:p>
            <a:pPr marL="108000" indent="266700" algn="just">
              <a:lnSpc>
                <a:spcPts val="1800"/>
              </a:lnSpc>
              <a:spcAft>
                <a:spcPts val="0"/>
              </a:spcAf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なお， </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65</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歳からは，日本年金機構から，全国民共通の「老齢基礎年金」が支給されます。</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266700" algn="just">
              <a:lnSpc>
                <a:spcPts val="1800"/>
              </a:lnSpc>
              <a:spcAft>
                <a:spcPts val="0"/>
              </a:spcAft>
            </a:pPr>
            <a:endParaRPr lang="ja-JP"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342900" lvl="0" indent="-342900" algn="just">
              <a:lnSpc>
                <a:spcPts val="1800"/>
              </a:lnSpc>
              <a:spcAft>
                <a:spcPts val="0"/>
              </a:spcAft>
              <a:buFont typeface="ＭＳ 明朝" panose="02020609040205080304" pitchFamily="17" charset="-128"/>
              <a:buChar char="※"/>
            </a:pPr>
            <a:r>
              <a:rPr lang="ja-JP" altLang="ja-JP" sz="1400" kern="100" spc="30" dirty="0">
                <a:latin typeface="ＭＳ 明朝" panose="02020609040205080304" pitchFamily="17" charset="-128"/>
                <a:ea typeface="ＭＳ 明朝" panose="02020609040205080304" pitchFamily="17" charset="-128"/>
                <a:cs typeface="Times New Roman" panose="02020603050405020304" pitchFamily="18" charset="0"/>
              </a:rPr>
              <a:t>平成</a:t>
            </a:r>
            <a:r>
              <a:rPr lang="en-US" altLang="ja-JP" sz="1400" kern="100" spc="30" dirty="0">
                <a:latin typeface="ＭＳ 明朝" panose="02020609040205080304" pitchFamily="17" charset="-128"/>
                <a:ea typeface="ＭＳ 明朝" panose="02020609040205080304" pitchFamily="17" charset="-128"/>
                <a:cs typeface="Times New Roman" panose="02020603050405020304" pitchFamily="18" charset="0"/>
              </a:rPr>
              <a:t>27</a:t>
            </a:r>
            <a:r>
              <a:rPr lang="ja-JP" altLang="ja-JP" sz="1400" kern="100" spc="30" dirty="0">
                <a:latin typeface="ＭＳ 明朝" panose="02020609040205080304" pitchFamily="17" charset="-128"/>
                <a:ea typeface="ＭＳ 明朝" panose="02020609040205080304" pitchFamily="17" charset="-128"/>
                <a:cs typeface="Times New Roman" panose="02020603050405020304" pitchFamily="18" charset="0"/>
              </a:rPr>
              <a:t>年</a:t>
            </a:r>
            <a:r>
              <a:rPr lang="en-US" altLang="ja-JP" sz="1400" kern="100" spc="30" dirty="0">
                <a:latin typeface="ＭＳ 明朝" panose="02020609040205080304" pitchFamily="17" charset="-128"/>
                <a:ea typeface="ＭＳ 明朝" panose="02020609040205080304" pitchFamily="17" charset="-128"/>
                <a:cs typeface="Times New Roman" panose="02020603050405020304" pitchFamily="18" charset="0"/>
              </a:rPr>
              <a:t>10</a:t>
            </a:r>
            <a:r>
              <a:rPr lang="ja-JP" altLang="ja-JP" sz="1400" kern="100" spc="30" dirty="0">
                <a:latin typeface="ＭＳ 明朝" panose="02020609040205080304" pitchFamily="17" charset="-128"/>
                <a:ea typeface="ＭＳ 明朝" panose="02020609040205080304" pitchFamily="17" charset="-128"/>
                <a:cs typeface="Times New Roman" panose="02020603050405020304" pitchFamily="18" charset="0"/>
              </a:rPr>
              <a:t>月以降に受給権が発生する年金の名称は</a:t>
            </a:r>
            <a:r>
              <a:rPr lang="en-US" altLang="ja-JP" sz="1400" kern="100" spc="3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sz="1400" kern="100" spc="30" dirty="0">
                <a:latin typeface="ＭＳ 明朝" panose="02020609040205080304" pitchFamily="17" charset="-128"/>
                <a:ea typeface="ＭＳ 明朝" panose="02020609040205080304" pitchFamily="17" charset="-128"/>
                <a:cs typeface="Times New Roman" panose="02020603050405020304" pitchFamily="18" charset="0"/>
              </a:rPr>
              <a:t>退職共済年金から</a:t>
            </a:r>
            <a:r>
              <a:rPr lang="ja-JP" altLang="ja-JP" sz="1400" kern="100" dirty="0">
                <a:solidFill>
                  <a:srgbClr val="000000"/>
                </a:solidFill>
                <a:latin typeface="ＭＳ 明朝" panose="02020609040205080304" pitchFamily="17" charset="-128"/>
                <a:ea typeface="ＭＳ 明朝" panose="02020609040205080304" pitchFamily="17" charset="-128"/>
                <a:cs typeface="Times New Roman" panose="02020603050405020304" pitchFamily="18" charset="0"/>
              </a:rPr>
              <a:t>「老齢</a:t>
            </a:r>
            <a:r>
              <a:rPr lang="ja-JP" altLang="ja-JP" sz="1400" kern="100" dirty="0">
                <a:solidFill>
                  <a:srgbClr val="FF0000"/>
                </a:solidFill>
                <a:latin typeface="ＭＳ 明朝" panose="02020609040205080304" pitchFamily="17" charset="-128"/>
                <a:ea typeface="ＭＳ 明朝" panose="02020609040205080304" pitchFamily="17" charset="-128"/>
                <a:cs typeface="Times New Roman" panose="02020603050405020304" pitchFamily="18" charset="0"/>
              </a:rPr>
              <a:t>厚生</a:t>
            </a:r>
            <a:r>
              <a:rPr lang="ja-JP" altLang="ja-JP" sz="1400" kern="100" dirty="0">
                <a:solidFill>
                  <a:srgbClr val="000000"/>
                </a:solidFill>
                <a:latin typeface="ＭＳ 明朝" panose="02020609040205080304" pitchFamily="17" charset="-128"/>
                <a:ea typeface="ＭＳ 明朝" panose="02020609040205080304" pitchFamily="17" charset="-128"/>
                <a:cs typeface="Times New Roman" panose="02020603050405020304" pitchFamily="18" charset="0"/>
              </a:rPr>
              <a:t>年金」</a:t>
            </a:r>
            <a:r>
              <a:rPr lang="ja-JP" altLang="ja-JP" sz="1400" kern="100" dirty="0">
                <a:latin typeface="ＭＳ 明朝" panose="02020609040205080304" pitchFamily="17" charset="-128"/>
                <a:ea typeface="ＭＳ 明朝" panose="02020609040205080304" pitchFamily="17" charset="-128"/>
                <a:cs typeface="Times New Roman" panose="02020603050405020304" pitchFamily="18" charset="0"/>
              </a:rPr>
              <a:t>に変わりまし</a:t>
            </a:r>
            <a:r>
              <a:rPr lang="ja-JP" altLang="ja-JP" sz="1400" dirty="0">
                <a:ea typeface="ＭＳ 明朝" panose="02020609040205080304" pitchFamily="17" charset="-128"/>
                <a:cs typeface="Times New Roman" panose="02020603050405020304" pitchFamily="18" charset="0"/>
              </a:rPr>
              <a:t>たが，従前どおり，最後に加入していた公務員の共済組合が支給します。</a:t>
            </a:r>
            <a:endParaRPr lang="ja-JP" altLang="en-US" dirty="0"/>
          </a:p>
        </p:txBody>
      </p:sp>
      <p:pic>
        <p:nvPicPr>
          <p:cNvPr id="2" name="オーディオ 1">
            <a:hlinkClick r:id="" action="ppaction://media"/>
            <a:extLst>
              <a:ext uri="{FF2B5EF4-FFF2-40B4-BE49-F238E27FC236}">
                <a16:creationId xmlns="" xmlns:a16="http://schemas.microsoft.com/office/drawing/2014/main" id="{942E8AC2-460A-47F0-9719-332BD5B8EE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87458438"/>
      </p:ext>
    </p:extLst>
  </p:cSld>
  <p:clrMapOvr>
    <a:masterClrMapping/>
  </p:clrMapOvr>
  <mc:AlternateContent xmlns:mc="http://schemas.openxmlformats.org/markup-compatibility/2006" xmlns:p14="http://schemas.microsoft.com/office/powerpoint/2010/main">
    <mc:Choice Requires="p14">
      <p:transition spd="slow" p14:dur="2000" advTm="54224"/>
    </mc:Choice>
    <mc:Fallback xmlns="">
      <p:transition spd="slow" advTm="54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８頁</a:t>
            </a:r>
          </a:p>
        </p:txBody>
      </p:sp>
      <p:pic>
        <p:nvPicPr>
          <p:cNvPr id="4" name="図 3"/>
          <p:cNvPicPr>
            <a:picLocks noChangeAspect="1"/>
          </p:cNvPicPr>
          <p:nvPr/>
        </p:nvPicPr>
        <p:blipFill>
          <a:blip r:embed="rId5"/>
          <a:stretch>
            <a:fillRect/>
          </a:stretch>
        </p:blipFill>
        <p:spPr>
          <a:xfrm>
            <a:off x="2807117" y="442097"/>
            <a:ext cx="7066995" cy="6415903"/>
          </a:xfrm>
          <a:prstGeom prst="rect">
            <a:avLst/>
          </a:prstGeom>
        </p:spPr>
      </p:pic>
      <p:pic>
        <p:nvPicPr>
          <p:cNvPr id="2" name="オーディオ 1">
            <a:hlinkClick r:id="" action="ppaction://media"/>
            <a:extLst>
              <a:ext uri="{FF2B5EF4-FFF2-40B4-BE49-F238E27FC236}">
                <a16:creationId xmlns="" xmlns:a16="http://schemas.microsoft.com/office/drawing/2014/main" id="{74719576-A776-459A-A75A-3C6CA9633D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83054086"/>
      </p:ext>
    </p:extLst>
  </p:cSld>
  <p:clrMapOvr>
    <a:masterClrMapping/>
  </p:clrMapOvr>
  <mc:AlternateContent xmlns:mc="http://schemas.openxmlformats.org/markup-compatibility/2006" xmlns:p14="http://schemas.microsoft.com/office/powerpoint/2010/main">
    <mc:Choice Requires="p14">
      <p:transition spd="slow" p14:dur="2000" advTm="23385"/>
    </mc:Choice>
    <mc:Fallback xmlns="">
      <p:transition spd="slow" advTm="23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９頁</a:t>
            </a:r>
          </a:p>
        </p:txBody>
      </p:sp>
      <p:sp>
        <p:nvSpPr>
          <p:cNvPr id="2" name="正方形/長方形 1"/>
          <p:cNvSpPr/>
          <p:nvPr/>
        </p:nvSpPr>
        <p:spPr>
          <a:xfrm>
            <a:off x="962132" y="855553"/>
            <a:ext cx="9298491" cy="1928733"/>
          </a:xfrm>
          <a:prstGeom prst="rect">
            <a:avLst/>
          </a:prstGeom>
        </p:spPr>
        <p:txBody>
          <a:bodyPr wrap="square">
            <a:spAutoFit/>
          </a:bodyPr>
          <a:lstStyle/>
          <a:p>
            <a:pPr>
              <a:lnSpc>
                <a:spcPts val="2000"/>
              </a:lnSpc>
            </a:pP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２　年金の決定・支給</a:t>
            </a:r>
            <a:endPar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endParaRPr>
          </a:p>
          <a:p>
            <a:pPr>
              <a:lnSpc>
                <a:spcPts val="2000"/>
              </a:lnSpc>
            </a:pPr>
            <a:endParaRPr lang="ja-JP"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144000" algn="just">
              <a:lnSpc>
                <a:spcPts val="2000"/>
              </a:lnSpc>
              <a:spcAft>
                <a:spcPts val="0"/>
              </a:spcAft>
            </a:pPr>
            <a:r>
              <a:rPr lang="ja-JP" altLang="en-US"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被用者年金一元化後も，公務員の共済組合員期間に係る年金は，従前どおり</a:t>
            </a:r>
            <a:r>
              <a:rPr lang="ja-JP" altLang="ja-JP" kern="100" spc="-17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原則，最後に所属していた共済組合が裁定して支給します。（私学共済は，日本私立学校振興・共済事業団が行う。）</a:t>
            </a:r>
          </a:p>
          <a:p>
            <a:pPr marL="144000"/>
            <a:r>
              <a:rPr lang="ja-JP" altLang="en-US"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dirty="0">
                <a:latin typeface="ＭＳ 明朝" panose="02020609040205080304" pitchFamily="17" charset="-128"/>
                <a:ea typeface="ＭＳ 明朝" panose="02020609040205080304" pitchFamily="17" charset="-128"/>
                <a:cs typeface="Times New Roman" panose="02020603050405020304" pitchFamily="18" charset="0"/>
              </a:rPr>
              <a:t>また，民間企業等の老齢厚生年金と全国民共通の国民年金（基礎年金）の裁定及び</a:t>
            </a:r>
            <a:r>
              <a:rPr lang="ja-JP" altLang="en-US"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dirty="0">
                <a:latin typeface="ＭＳ 明朝" panose="02020609040205080304" pitchFamily="17" charset="-128"/>
                <a:ea typeface="ＭＳ 明朝" panose="02020609040205080304" pitchFamily="17" charset="-128"/>
                <a:cs typeface="Times New Roman" panose="02020603050405020304" pitchFamily="18" charset="0"/>
              </a:rPr>
              <a:t>支給は</a:t>
            </a:r>
            <a:r>
              <a:rPr lang="ja-JP" altLang="ja-JP" spc="-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dirty="0">
                <a:latin typeface="ＭＳ 明朝" panose="02020609040205080304" pitchFamily="17" charset="-128"/>
                <a:ea typeface="ＭＳ 明朝" panose="02020609040205080304" pitchFamily="17" charset="-128"/>
                <a:cs typeface="Times New Roman" panose="02020603050405020304" pitchFamily="18" charset="0"/>
              </a:rPr>
              <a:t>日本年金機構が行います。</a:t>
            </a:r>
            <a:endParaRPr lang="ja-JP" altLang="en-US" dirty="0">
              <a:latin typeface="ＭＳ 明朝" panose="02020609040205080304" pitchFamily="17" charset="-128"/>
              <a:ea typeface="ＭＳ 明朝" panose="02020609040205080304" pitchFamily="17"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948114505"/>
              </p:ext>
            </p:extLst>
          </p:nvPr>
        </p:nvGraphicFramePr>
        <p:xfrm>
          <a:off x="1274884" y="3871875"/>
          <a:ext cx="9258300" cy="1783080"/>
        </p:xfrm>
        <a:graphic>
          <a:graphicData uri="http://schemas.openxmlformats.org/drawingml/2006/table">
            <a:tbl>
              <a:tblPr firstRow="1" firstCol="1" bandRow="1">
                <a:tableStyleId>{5C22544A-7EE6-4342-B048-85BDC9FD1C3A}</a:tableStyleId>
              </a:tblPr>
              <a:tblGrid>
                <a:gridCol w="4786598">
                  <a:extLst>
                    <a:ext uri="{9D8B030D-6E8A-4147-A177-3AD203B41FA5}">
                      <a16:colId xmlns="" xmlns:a16="http://schemas.microsoft.com/office/drawing/2014/main" val="20000"/>
                    </a:ext>
                  </a:extLst>
                </a:gridCol>
                <a:gridCol w="4471702">
                  <a:extLst>
                    <a:ext uri="{9D8B030D-6E8A-4147-A177-3AD203B41FA5}">
                      <a16:colId xmlns="" xmlns:a16="http://schemas.microsoft.com/office/drawing/2014/main" val="20001"/>
                    </a:ext>
                  </a:extLst>
                </a:gridCol>
              </a:tblGrid>
              <a:tr h="210185">
                <a:tc>
                  <a:txBody>
                    <a:bodyPr/>
                    <a:lstStyle/>
                    <a:p>
                      <a:pPr algn="ctr">
                        <a:spcAft>
                          <a:spcPts val="0"/>
                        </a:spcAft>
                      </a:pPr>
                      <a:r>
                        <a:rPr lang="ja-JP" sz="1800" kern="100" dirty="0">
                          <a:effectLst/>
                        </a:rPr>
                        <a:t>● 特別支給の老齢厚生年金</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ja-JP" sz="1800" kern="100" dirty="0">
                          <a:effectLst/>
                        </a:rPr>
                        <a:t>◎ 本来支給の老齢厚生年金</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998220">
                <a:tc>
                  <a:txBody>
                    <a:bodyPr/>
                    <a:lstStyle/>
                    <a:p>
                      <a:pPr algn="l">
                        <a:lnSpc>
                          <a:spcPts val="1800"/>
                        </a:lnSpc>
                        <a:spcAft>
                          <a:spcPts val="0"/>
                        </a:spcAft>
                      </a:pPr>
                      <a:r>
                        <a:rPr lang="en-US" sz="1800" kern="100" dirty="0">
                          <a:effectLst/>
                        </a:rPr>
                        <a:t> </a:t>
                      </a:r>
                      <a:endParaRPr lang="ja-JP" sz="1800" kern="100" dirty="0">
                        <a:effectLst/>
                      </a:endParaRPr>
                    </a:p>
                    <a:p>
                      <a:pPr marL="342900" lvl="0" indent="-342900" algn="l">
                        <a:lnSpc>
                          <a:spcPts val="1800"/>
                        </a:lnSpc>
                        <a:spcAft>
                          <a:spcPts val="0"/>
                        </a:spcAft>
                        <a:buFont typeface="+mj-ea"/>
                        <a:buAutoNum type="circleNumDbPlain"/>
                      </a:pPr>
                      <a:r>
                        <a:rPr lang="ja-JP" sz="1800" u="sng" kern="100" dirty="0">
                          <a:effectLst/>
                        </a:rPr>
                        <a:t>昭和</a:t>
                      </a:r>
                      <a:r>
                        <a:rPr lang="en-US" sz="1800" u="sng" kern="100" dirty="0">
                          <a:effectLst/>
                        </a:rPr>
                        <a:t>36</a:t>
                      </a:r>
                      <a:r>
                        <a:rPr lang="ja-JP" sz="1800" u="sng" kern="100" dirty="0">
                          <a:effectLst/>
                        </a:rPr>
                        <a:t>年</a:t>
                      </a:r>
                      <a:r>
                        <a:rPr lang="en-US" sz="1800" u="sng" kern="100" dirty="0">
                          <a:effectLst/>
                        </a:rPr>
                        <a:t>4</a:t>
                      </a:r>
                      <a:r>
                        <a:rPr lang="ja-JP" sz="1800" u="sng" kern="100" dirty="0">
                          <a:effectLst/>
                        </a:rPr>
                        <a:t>月</a:t>
                      </a:r>
                      <a:r>
                        <a:rPr lang="en-US" sz="1800" u="sng" kern="100" dirty="0">
                          <a:effectLst/>
                        </a:rPr>
                        <a:t>1</a:t>
                      </a:r>
                      <a:r>
                        <a:rPr lang="ja-JP" sz="1800" u="sng" kern="100" dirty="0">
                          <a:effectLst/>
                        </a:rPr>
                        <a:t>日以前生れの者</a:t>
                      </a:r>
                      <a:r>
                        <a:rPr lang="ja-JP" sz="1800" kern="100" dirty="0">
                          <a:effectLst/>
                        </a:rPr>
                        <a:t>で</a:t>
                      </a:r>
                      <a:r>
                        <a:rPr lang="en-US" sz="1800" kern="100" dirty="0">
                          <a:effectLst/>
                        </a:rPr>
                        <a:t>60</a:t>
                      </a:r>
                      <a:r>
                        <a:rPr lang="ja-JP" sz="1800" kern="100" dirty="0">
                          <a:effectLst/>
                        </a:rPr>
                        <a:t>歳以上</a:t>
                      </a:r>
                      <a:r>
                        <a:rPr lang="en-US" sz="1800" kern="100" dirty="0">
                          <a:effectLst/>
                        </a:rPr>
                        <a:t>65</a:t>
                      </a:r>
                      <a:r>
                        <a:rPr lang="ja-JP" sz="1800" kern="100" dirty="0">
                          <a:effectLst/>
                        </a:rPr>
                        <a:t>歳未満であること</a:t>
                      </a:r>
                    </a:p>
                    <a:p>
                      <a:pPr marL="342900" lvl="0" indent="-342900" algn="l">
                        <a:lnSpc>
                          <a:spcPct val="150000"/>
                        </a:lnSpc>
                        <a:spcAft>
                          <a:spcPts val="0"/>
                        </a:spcAft>
                        <a:buFont typeface="+mj-ea"/>
                        <a:buAutoNum type="circleNumDbPlain"/>
                      </a:pPr>
                      <a:r>
                        <a:rPr lang="ja-JP" sz="1800" kern="100" dirty="0">
                          <a:effectLst/>
                        </a:rPr>
                        <a:t>公的年金加入期間が</a:t>
                      </a:r>
                      <a:r>
                        <a:rPr lang="en-US" sz="1800" u="sng" kern="100" dirty="0">
                          <a:effectLst/>
                        </a:rPr>
                        <a:t>10</a:t>
                      </a:r>
                      <a:r>
                        <a:rPr lang="ja-JP" sz="1800" u="sng" kern="100" dirty="0">
                          <a:effectLst/>
                        </a:rPr>
                        <a:t>年以上</a:t>
                      </a:r>
                      <a:r>
                        <a:rPr lang="ja-JP" sz="1800" kern="100" dirty="0">
                          <a:effectLst/>
                        </a:rPr>
                        <a:t>あること</a:t>
                      </a:r>
                    </a:p>
                    <a:p>
                      <a:pPr marL="342900" lvl="0" indent="-342900" algn="l">
                        <a:lnSpc>
                          <a:spcPct val="150000"/>
                        </a:lnSpc>
                        <a:spcAft>
                          <a:spcPts val="0"/>
                        </a:spcAft>
                        <a:buFont typeface="+mj-ea"/>
                        <a:buAutoNum type="circleNumDbPlain"/>
                      </a:pPr>
                      <a:r>
                        <a:rPr lang="ja-JP" sz="1800" kern="100" dirty="0">
                          <a:effectLst/>
                        </a:rPr>
                        <a:t>被用者年金加入期間が</a:t>
                      </a:r>
                      <a:r>
                        <a:rPr lang="ja-JP" sz="1800" u="sng" kern="100" dirty="0">
                          <a:effectLst/>
                        </a:rPr>
                        <a:t>１年以上</a:t>
                      </a:r>
                      <a:r>
                        <a:rPr lang="ja-JP" sz="1800" kern="100" dirty="0">
                          <a:effectLst/>
                        </a:rPr>
                        <a:t>あること</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algn="just">
                        <a:lnSpc>
                          <a:spcPct val="150000"/>
                        </a:lnSpc>
                        <a:spcAft>
                          <a:spcPts val="0"/>
                        </a:spcAft>
                      </a:pPr>
                      <a:r>
                        <a:rPr lang="ja-JP" sz="1800" kern="100" dirty="0">
                          <a:effectLst/>
                        </a:rPr>
                        <a:t>① </a:t>
                      </a:r>
                      <a:r>
                        <a:rPr lang="en-US" sz="1800" u="dbl" kern="100" dirty="0">
                          <a:effectLst/>
                        </a:rPr>
                        <a:t>65</a:t>
                      </a:r>
                      <a:r>
                        <a:rPr lang="ja-JP" sz="1800" u="dbl" kern="100" dirty="0">
                          <a:effectLst/>
                        </a:rPr>
                        <a:t>歳以上</a:t>
                      </a:r>
                      <a:r>
                        <a:rPr lang="ja-JP" sz="1800" kern="100" dirty="0">
                          <a:effectLst/>
                        </a:rPr>
                        <a:t>であること</a:t>
                      </a:r>
                    </a:p>
                    <a:p>
                      <a:pPr algn="just">
                        <a:lnSpc>
                          <a:spcPct val="150000"/>
                        </a:lnSpc>
                        <a:spcAft>
                          <a:spcPts val="0"/>
                        </a:spcAft>
                      </a:pPr>
                      <a:r>
                        <a:rPr lang="ja-JP" sz="1800" kern="100" dirty="0">
                          <a:effectLst/>
                        </a:rPr>
                        <a:t>② 公的年金加入期間が</a:t>
                      </a:r>
                      <a:r>
                        <a:rPr lang="en-US" sz="1800" u="sng" kern="100" dirty="0">
                          <a:effectLst/>
                        </a:rPr>
                        <a:t>10</a:t>
                      </a:r>
                      <a:r>
                        <a:rPr lang="ja-JP" sz="1800" u="sng" kern="100" dirty="0">
                          <a:effectLst/>
                        </a:rPr>
                        <a:t>年以上</a:t>
                      </a:r>
                      <a:r>
                        <a:rPr lang="ja-JP" sz="1800" kern="100" dirty="0">
                          <a:effectLst/>
                        </a:rPr>
                        <a:t>あること</a:t>
                      </a:r>
                    </a:p>
                    <a:p>
                      <a:pPr algn="just">
                        <a:lnSpc>
                          <a:spcPct val="150000"/>
                        </a:lnSpc>
                        <a:spcAft>
                          <a:spcPts val="0"/>
                        </a:spcAft>
                      </a:pPr>
                      <a:r>
                        <a:rPr lang="ja-JP" sz="1800" kern="100" dirty="0">
                          <a:effectLst/>
                        </a:rPr>
                        <a:t>③ 被用者年金加入期間が</a:t>
                      </a:r>
                      <a:r>
                        <a:rPr lang="ja-JP" sz="1800" u="sng" kern="100" dirty="0">
                          <a:effectLst/>
                        </a:rPr>
                        <a:t>１月以上</a:t>
                      </a:r>
                      <a:r>
                        <a:rPr lang="ja-JP" sz="1800" kern="100" dirty="0">
                          <a:effectLst/>
                        </a:rPr>
                        <a:t>あること</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bl>
          </a:graphicData>
        </a:graphic>
      </p:graphicFrame>
      <p:sp>
        <p:nvSpPr>
          <p:cNvPr id="6" name="正方形/長方形 5"/>
          <p:cNvSpPr/>
          <p:nvPr/>
        </p:nvSpPr>
        <p:spPr>
          <a:xfrm>
            <a:off x="962132" y="3345637"/>
            <a:ext cx="4833374" cy="369332"/>
          </a:xfrm>
          <a:prstGeom prst="rect">
            <a:avLst/>
          </a:prstGeom>
        </p:spPr>
        <p:txBody>
          <a:bodyPr wrap="none">
            <a:spAutoFit/>
          </a:bodyPr>
          <a:lstStyle/>
          <a:p>
            <a:r>
              <a:rPr lang="ja-JP" altLang="ja-JP" b="1" dirty="0">
                <a:latin typeface="ＭＳ 明朝" panose="02020609040205080304" pitchFamily="17" charset="-128"/>
                <a:ea typeface="ＭＳ 明朝" panose="02020609040205080304" pitchFamily="17" charset="-128"/>
                <a:cs typeface="Times New Roman" panose="02020603050405020304" pitchFamily="18" charset="0"/>
              </a:rPr>
              <a:t>３　老齢厚生年金を受給するための支給要件</a:t>
            </a:r>
            <a:endParaRPr lang="ja-JP" altLang="en-US" dirty="0">
              <a:latin typeface="ＭＳ 明朝" panose="02020609040205080304" pitchFamily="17" charset="-128"/>
              <a:ea typeface="ＭＳ 明朝" panose="02020609040205080304" pitchFamily="17" charset="-128"/>
            </a:endParaRPr>
          </a:p>
        </p:txBody>
      </p:sp>
      <p:pic>
        <p:nvPicPr>
          <p:cNvPr id="3" name="オーディオ 2">
            <a:hlinkClick r:id="" action="ppaction://media"/>
            <a:extLst>
              <a:ext uri="{FF2B5EF4-FFF2-40B4-BE49-F238E27FC236}">
                <a16:creationId xmlns="" xmlns:a16="http://schemas.microsoft.com/office/drawing/2014/main" id="{DAC9BE39-D836-46B8-9E6A-2E205B6D84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41096659"/>
      </p:ext>
    </p:extLst>
  </p:cSld>
  <p:clrMapOvr>
    <a:masterClrMapping/>
  </p:clrMapOvr>
  <mc:AlternateContent xmlns:mc="http://schemas.openxmlformats.org/markup-compatibility/2006" xmlns:p14="http://schemas.microsoft.com/office/powerpoint/2010/main">
    <mc:Choice Requires="p14">
      <p:transition spd="slow" p14:dur="2000" advTm="32207"/>
    </mc:Choice>
    <mc:Fallback xmlns="">
      <p:transition spd="slow" advTm="32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９頁</a:t>
            </a:r>
          </a:p>
        </p:txBody>
      </p:sp>
      <p:sp>
        <p:nvSpPr>
          <p:cNvPr id="2" name="正方形/長方形 1"/>
          <p:cNvSpPr/>
          <p:nvPr/>
        </p:nvSpPr>
        <p:spPr>
          <a:xfrm>
            <a:off x="962132" y="855553"/>
            <a:ext cx="9298491" cy="1928733"/>
          </a:xfrm>
          <a:prstGeom prst="rect">
            <a:avLst/>
          </a:prstGeom>
        </p:spPr>
        <p:txBody>
          <a:bodyPr wrap="square">
            <a:spAutoFit/>
          </a:bodyPr>
          <a:lstStyle/>
          <a:p>
            <a:pPr>
              <a:lnSpc>
                <a:spcPts val="2000"/>
              </a:lnSpc>
            </a:pP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２　年金の決定・支給</a:t>
            </a:r>
            <a:endPar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endParaRPr>
          </a:p>
          <a:p>
            <a:pPr>
              <a:lnSpc>
                <a:spcPts val="2000"/>
              </a:lnSpc>
            </a:pPr>
            <a:endParaRPr lang="ja-JP"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144000" algn="just">
              <a:lnSpc>
                <a:spcPts val="2000"/>
              </a:lnSpc>
              <a:spcAft>
                <a:spcPts val="0"/>
              </a:spcAft>
            </a:pPr>
            <a:r>
              <a:rPr lang="ja-JP" altLang="en-US"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被用者年金一元化後も，公務員の共済組合員期間に係る年金は，従前どおり</a:t>
            </a:r>
            <a:r>
              <a:rPr lang="ja-JP" altLang="ja-JP" kern="100" spc="-17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原則，最後に所属していた共済組合が裁定して支給します。（私学共済は，日本私立学校振興・共済事業団が行う。）</a:t>
            </a:r>
          </a:p>
          <a:p>
            <a:pPr marL="144000"/>
            <a:r>
              <a:rPr lang="ja-JP" altLang="en-US"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dirty="0">
                <a:latin typeface="ＭＳ 明朝" panose="02020609040205080304" pitchFamily="17" charset="-128"/>
                <a:ea typeface="ＭＳ 明朝" panose="02020609040205080304" pitchFamily="17" charset="-128"/>
                <a:cs typeface="Times New Roman" panose="02020603050405020304" pitchFamily="18" charset="0"/>
              </a:rPr>
              <a:t>また，民間企業等の老齢厚生年金と全国民共通の国民年金（基礎年金）の裁定及び</a:t>
            </a:r>
            <a:r>
              <a:rPr lang="ja-JP" altLang="en-US"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dirty="0">
                <a:latin typeface="ＭＳ 明朝" panose="02020609040205080304" pitchFamily="17" charset="-128"/>
                <a:ea typeface="ＭＳ 明朝" panose="02020609040205080304" pitchFamily="17" charset="-128"/>
                <a:cs typeface="Times New Roman" panose="02020603050405020304" pitchFamily="18" charset="0"/>
              </a:rPr>
              <a:t>支給は</a:t>
            </a:r>
            <a:r>
              <a:rPr lang="ja-JP" altLang="ja-JP" spc="-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dirty="0">
                <a:latin typeface="ＭＳ 明朝" panose="02020609040205080304" pitchFamily="17" charset="-128"/>
                <a:ea typeface="ＭＳ 明朝" panose="02020609040205080304" pitchFamily="17" charset="-128"/>
                <a:cs typeface="Times New Roman" panose="02020603050405020304" pitchFamily="18" charset="0"/>
              </a:rPr>
              <a:t>日本年金機構が行います。</a:t>
            </a:r>
            <a:endParaRPr lang="ja-JP" altLang="en-US" dirty="0">
              <a:latin typeface="ＭＳ 明朝" panose="02020609040205080304" pitchFamily="17" charset="-128"/>
              <a:ea typeface="ＭＳ 明朝" panose="02020609040205080304" pitchFamily="17" charset="-128"/>
            </a:endParaRPr>
          </a:p>
        </p:txBody>
      </p:sp>
      <p:graphicFrame>
        <p:nvGraphicFramePr>
          <p:cNvPr id="5" name="表 4"/>
          <p:cNvGraphicFramePr>
            <a:graphicFrameLocks noGrp="1"/>
          </p:cNvGraphicFramePr>
          <p:nvPr/>
        </p:nvGraphicFramePr>
        <p:xfrm>
          <a:off x="1274884" y="3871875"/>
          <a:ext cx="9258300" cy="1783080"/>
        </p:xfrm>
        <a:graphic>
          <a:graphicData uri="http://schemas.openxmlformats.org/drawingml/2006/table">
            <a:tbl>
              <a:tblPr firstRow="1" firstCol="1" bandRow="1">
                <a:tableStyleId>{5C22544A-7EE6-4342-B048-85BDC9FD1C3A}</a:tableStyleId>
              </a:tblPr>
              <a:tblGrid>
                <a:gridCol w="4786598">
                  <a:extLst>
                    <a:ext uri="{9D8B030D-6E8A-4147-A177-3AD203B41FA5}">
                      <a16:colId xmlns="" xmlns:a16="http://schemas.microsoft.com/office/drawing/2014/main" val="20000"/>
                    </a:ext>
                  </a:extLst>
                </a:gridCol>
                <a:gridCol w="4471702">
                  <a:extLst>
                    <a:ext uri="{9D8B030D-6E8A-4147-A177-3AD203B41FA5}">
                      <a16:colId xmlns="" xmlns:a16="http://schemas.microsoft.com/office/drawing/2014/main" val="20001"/>
                    </a:ext>
                  </a:extLst>
                </a:gridCol>
              </a:tblGrid>
              <a:tr h="210185">
                <a:tc>
                  <a:txBody>
                    <a:bodyPr/>
                    <a:lstStyle/>
                    <a:p>
                      <a:pPr algn="ctr">
                        <a:spcAft>
                          <a:spcPts val="0"/>
                        </a:spcAft>
                      </a:pPr>
                      <a:r>
                        <a:rPr lang="ja-JP" sz="1800" kern="100" dirty="0">
                          <a:effectLst/>
                        </a:rPr>
                        <a:t>● 特別支給の老齢厚生年金</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ja-JP" sz="1800" kern="100" dirty="0">
                          <a:effectLst/>
                        </a:rPr>
                        <a:t>◎ 本来支給の老齢厚生年金</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998220">
                <a:tc>
                  <a:txBody>
                    <a:bodyPr/>
                    <a:lstStyle/>
                    <a:p>
                      <a:pPr algn="l">
                        <a:lnSpc>
                          <a:spcPts val="1800"/>
                        </a:lnSpc>
                        <a:spcAft>
                          <a:spcPts val="0"/>
                        </a:spcAft>
                      </a:pPr>
                      <a:r>
                        <a:rPr lang="en-US" sz="1800" kern="100" dirty="0">
                          <a:effectLst/>
                        </a:rPr>
                        <a:t> </a:t>
                      </a:r>
                      <a:endParaRPr lang="ja-JP" sz="1800" kern="100" dirty="0">
                        <a:effectLst/>
                      </a:endParaRPr>
                    </a:p>
                    <a:p>
                      <a:pPr marL="342900" lvl="0" indent="-342900" algn="l">
                        <a:lnSpc>
                          <a:spcPts val="1800"/>
                        </a:lnSpc>
                        <a:spcAft>
                          <a:spcPts val="0"/>
                        </a:spcAft>
                        <a:buFont typeface="+mj-ea"/>
                        <a:buAutoNum type="circleNumDbPlain"/>
                      </a:pPr>
                      <a:r>
                        <a:rPr lang="ja-JP" sz="1800" u="sng" kern="100" dirty="0">
                          <a:effectLst/>
                        </a:rPr>
                        <a:t>昭和</a:t>
                      </a:r>
                      <a:r>
                        <a:rPr lang="en-US" sz="1800" u="sng" kern="100" dirty="0">
                          <a:effectLst/>
                        </a:rPr>
                        <a:t>36</a:t>
                      </a:r>
                      <a:r>
                        <a:rPr lang="ja-JP" sz="1800" u="sng" kern="100" dirty="0">
                          <a:effectLst/>
                        </a:rPr>
                        <a:t>年</a:t>
                      </a:r>
                      <a:r>
                        <a:rPr lang="en-US" sz="1800" u="sng" kern="100" dirty="0">
                          <a:effectLst/>
                        </a:rPr>
                        <a:t>4</a:t>
                      </a:r>
                      <a:r>
                        <a:rPr lang="ja-JP" sz="1800" u="sng" kern="100" dirty="0">
                          <a:effectLst/>
                        </a:rPr>
                        <a:t>月</a:t>
                      </a:r>
                      <a:r>
                        <a:rPr lang="en-US" sz="1800" u="sng" kern="100" dirty="0">
                          <a:effectLst/>
                        </a:rPr>
                        <a:t>1</a:t>
                      </a:r>
                      <a:r>
                        <a:rPr lang="ja-JP" sz="1800" u="sng" kern="100" dirty="0">
                          <a:effectLst/>
                        </a:rPr>
                        <a:t>日以前生れの者</a:t>
                      </a:r>
                      <a:r>
                        <a:rPr lang="ja-JP" sz="1800" kern="100" dirty="0">
                          <a:effectLst/>
                        </a:rPr>
                        <a:t>で</a:t>
                      </a:r>
                      <a:r>
                        <a:rPr lang="en-US" sz="1800" kern="100" dirty="0">
                          <a:effectLst/>
                        </a:rPr>
                        <a:t>60</a:t>
                      </a:r>
                      <a:r>
                        <a:rPr lang="ja-JP" sz="1800" kern="100" dirty="0">
                          <a:effectLst/>
                        </a:rPr>
                        <a:t>歳以上</a:t>
                      </a:r>
                      <a:r>
                        <a:rPr lang="en-US" sz="1800" kern="100" dirty="0">
                          <a:effectLst/>
                        </a:rPr>
                        <a:t>65</a:t>
                      </a:r>
                      <a:r>
                        <a:rPr lang="ja-JP" sz="1800" kern="100" dirty="0">
                          <a:effectLst/>
                        </a:rPr>
                        <a:t>歳未満であること</a:t>
                      </a:r>
                    </a:p>
                    <a:p>
                      <a:pPr marL="342900" lvl="0" indent="-342900" algn="l">
                        <a:lnSpc>
                          <a:spcPct val="150000"/>
                        </a:lnSpc>
                        <a:spcAft>
                          <a:spcPts val="0"/>
                        </a:spcAft>
                        <a:buFont typeface="+mj-ea"/>
                        <a:buAutoNum type="circleNumDbPlain"/>
                      </a:pPr>
                      <a:r>
                        <a:rPr lang="ja-JP" sz="1800" kern="100" dirty="0">
                          <a:effectLst/>
                        </a:rPr>
                        <a:t>公的年金加入期間が</a:t>
                      </a:r>
                      <a:r>
                        <a:rPr lang="en-US" sz="1800" u="sng" kern="100" dirty="0">
                          <a:effectLst/>
                        </a:rPr>
                        <a:t>10</a:t>
                      </a:r>
                      <a:r>
                        <a:rPr lang="ja-JP" sz="1800" u="sng" kern="100" dirty="0">
                          <a:effectLst/>
                        </a:rPr>
                        <a:t>年以上</a:t>
                      </a:r>
                      <a:r>
                        <a:rPr lang="ja-JP" sz="1800" kern="100" dirty="0">
                          <a:effectLst/>
                        </a:rPr>
                        <a:t>あること</a:t>
                      </a:r>
                    </a:p>
                    <a:p>
                      <a:pPr marL="342900" lvl="0" indent="-342900" algn="l">
                        <a:lnSpc>
                          <a:spcPct val="150000"/>
                        </a:lnSpc>
                        <a:spcAft>
                          <a:spcPts val="0"/>
                        </a:spcAft>
                        <a:buFont typeface="+mj-ea"/>
                        <a:buAutoNum type="circleNumDbPlain"/>
                      </a:pPr>
                      <a:r>
                        <a:rPr lang="ja-JP" sz="1800" kern="100" dirty="0">
                          <a:effectLst/>
                        </a:rPr>
                        <a:t>被用者年金加入期間が</a:t>
                      </a:r>
                      <a:r>
                        <a:rPr lang="ja-JP" sz="1800" u="sng" kern="100" dirty="0">
                          <a:effectLst/>
                        </a:rPr>
                        <a:t>１年以上</a:t>
                      </a:r>
                      <a:r>
                        <a:rPr lang="ja-JP" sz="1800" kern="100" dirty="0">
                          <a:effectLst/>
                        </a:rPr>
                        <a:t>あること</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algn="just">
                        <a:lnSpc>
                          <a:spcPct val="150000"/>
                        </a:lnSpc>
                        <a:spcAft>
                          <a:spcPts val="0"/>
                        </a:spcAft>
                      </a:pPr>
                      <a:r>
                        <a:rPr lang="ja-JP" sz="1800" kern="100" dirty="0">
                          <a:effectLst/>
                        </a:rPr>
                        <a:t>① </a:t>
                      </a:r>
                      <a:r>
                        <a:rPr lang="en-US" sz="1800" u="dbl" kern="100" dirty="0">
                          <a:effectLst/>
                        </a:rPr>
                        <a:t>65</a:t>
                      </a:r>
                      <a:r>
                        <a:rPr lang="ja-JP" sz="1800" u="dbl" kern="100" dirty="0">
                          <a:effectLst/>
                        </a:rPr>
                        <a:t>歳以上</a:t>
                      </a:r>
                      <a:r>
                        <a:rPr lang="ja-JP" sz="1800" kern="100" dirty="0">
                          <a:effectLst/>
                        </a:rPr>
                        <a:t>であること</a:t>
                      </a:r>
                    </a:p>
                    <a:p>
                      <a:pPr algn="just">
                        <a:lnSpc>
                          <a:spcPct val="150000"/>
                        </a:lnSpc>
                        <a:spcAft>
                          <a:spcPts val="0"/>
                        </a:spcAft>
                      </a:pPr>
                      <a:r>
                        <a:rPr lang="ja-JP" sz="1800" kern="100" dirty="0">
                          <a:effectLst/>
                        </a:rPr>
                        <a:t>② 公的年金加入期間が</a:t>
                      </a:r>
                      <a:r>
                        <a:rPr lang="en-US" sz="1800" u="sng" kern="100" dirty="0">
                          <a:effectLst/>
                        </a:rPr>
                        <a:t>10</a:t>
                      </a:r>
                      <a:r>
                        <a:rPr lang="ja-JP" sz="1800" u="sng" kern="100" dirty="0">
                          <a:effectLst/>
                        </a:rPr>
                        <a:t>年以上</a:t>
                      </a:r>
                      <a:r>
                        <a:rPr lang="ja-JP" sz="1800" kern="100" dirty="0">
                          <a:effectLst/>
                        </a:rPr>
                        <a:t>あること</a:t>
                      </a:r>
                    </a:p>
                    <a:p>
                      <a:pPr algn="just">
                        <a:lnSpc>
                          <a:spcPct val="150000"/>
                        </a:lnSpc>
                        <a:spcAft>
                          <a:spcPts val="0"/>
                        </a:spcAft>
                      </a:pPr>
                      <a:r>
                        <a:rPr lang="ja-JP" sz="1800" kern="100" dirty="0">
                          <a:effectLst/>
                        </a:rPr>
                        <a:t>③ 被用者年金加入期間が</a:t>
                      </a:r>
                      <a:r>
                        <a:rPr lang="ja-JP" sz="1800" u="sng" kern="100" dirty="0">
                          <a:effectLst/>
                        </a:rPr>
                        <a:t>１月以上</a:t>
                      </a:r>
                      <a:r>
                        <a:rPr lang="ja-JP" sz="1800" kern="100" dirty="0">
                          <a:effectLst/>
                        </a:rPr>
                        <a:t>あること</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bl>
          </a:graphicData>
        </a:graphic>
      </p:graphicFrame>
      <p:sp>
        <p:nvSpPr>
          <p:cNvPr id="6" name="正方形/長方形 5"/>
          <p:cNvSpPr/>
          <p:nvPr/>
        </p:nvSpPr>
        <p:spPr>
          <a:xfrm>
            <a:off x="962132" y="3345637"/>
            <a:ext cx="4833374" cy="369332"/>
          </a:xfrm>
          <a:prstGeom prst="rect">
            <a:avLst/>
          </a:prstGeom>
        </p:spPr>
        <p:txBody>
          <a:bodyPr wrap="none">
            <a:spAutoFit/>
          </a:bodyPr>
          <a:lstStyle/>
          <a:p>
            <a:r>
              <a:rPr lang="ja-JP" altLang="ja-JP" b="1" dirty="0">
                <a:latin typeface="ＭＳ 明朝" panose="02020609040205080304" pitchFamily="17" charset="-128"/>
                <a:ea typeface="ＭＳ 明朝" panose="02020609040205080304" pitchFamily="17" charset="-128"/>
                <a:cs typeface="Times New Roman" panose="02020603050405020304" pitchFamily="18" charset="0"/>
              </a:rPr>
              <a:t>３　老齢厚生年金を受給するための支給要件</a:t>
            </a:r>
            <a:endParaRPr lang="ja-JP" altLang="en-US" dirty="0">
              <a:latin typeface="ＭＳ 明朝" panose="02020609040205080304" pitchFamily="17" charset="-128"/>
              <a:ea typeface="ＭＳ 明朝" panose="02020609040205080304" pitchFamily="17" charset="-128"/>
            </a:endParaRPr>
          </a:p>
        </p:txBody>
      </p:sp>
      <p:pic>
        <p:nvPicPr>
          <p:cNvPr id="3" name="オーディオ 2">
            <a:hlinkClick r:id="" action="ppaction://media"/>
            <a:extLst>
              <a:ext uri="{FF2B5EF4-FFF2-40B4-BE49-F238E27FC236}">
                <a16:creationId xmlns="" xmlns:a16="http://schemas.microsoft.com/office/drawing/2014/main" id="{9A17B676-153C-4678-8CB8-4721026564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70362446"/>
      </p:ext>
    </p:extLst>
  </p:cSld>
  <p:clrMapOvr>
    <a:masterClrMapping/>
  </p:clrMapOvr>
  <mc:AlternateContent xmlns:mc="http://schemas.openxmlformats.org/markup-compatibility/2006" xmlns:p14="http://schemas.microsoft.com/office/powerpoint/2010/main">
    <mc:Choice Requires="p14">
      <p:transition spd="slow" p14:dur="2000" advTm="20881"/>
    </mc:Choice>
    <mc:Fallback xmlns="">
      <p:transition spd="slow" advTm="20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９頁</a:t>
            </a:r>
          </a:p>
        </p:txBody>
      </p:sp>
      <p:sp>
        <p:nvSpPr>
          <p:cNvPr id="2" name="正方形/長方形 1"/>
          <p:cNvSpPr/>
          <p:nvPr/>
        </p:nvSpPr>
        <p:spPr>
          <a:xfrm>
            <a:off x="962132" y="855553"/>
            <a:ext cx="9298491" cy="1928733"/>
          </a:xfrm>
          <a:prstGeom prst="rect">
            <a:avLst/>
          </a:prstGeom>
        </p:spPr>
        <p:txBody>
          <a:bodyPr wrap="square">
            <a:spAutoFit/>
          </a:bodyPr>
          <a:lstStyle/>
          <a:p>
            <a:pPr>
              <a:lnSpc>
                <a:spcPts val="2000"/>
              </a:lnSpc>
            </a:pP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２　年金の決定・支給</a:t>
            </a:r>
            <a:endPar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endParaRPr>
          </a:p>
          <a:p>
            <a:pPr>
              <a:lnSpc>
                <a:spcPts val="2000"/>
              </a:lnSpc>
            </a:pPr>
            <a:endParaRPr lang="ja-JP"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144000" algn="just">
              <a:lnSpc>
                <a:spcPts val="2000"/>
              </a:lnSpc>
              <a:spcAft>
                <a:spcPts val="0"/>
              </a:spcAft>
            </a:pPr>
            <a:r>
              <a:rPr lang="ja-JP" altLang="en-US"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被用者年金一元化後も，公務員の共済組合員期間に係る年金は，従前どおり</a:t>
            </a:r>
            <a:r>
              <a:rPr lang="ja-JP" altLang="ja-JP" kern="100" spc="-17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原則，最後に所属していた共済組合が裁定して支給します。（私学共済は，日本私立学校振興・共済事業団が行う。）</a:t>
            </a:r>
          </a:p>
          <a:p>
            <a:pPr marL="144000"/>
            <a:r>
              <a:rPr lang="ja-JP" altLang="en-US"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dirty="0">
                <a:latin typeface="ＭＳ 明朝" panose="02020609040205080304" pitchFamily="17" charset="-128"/>
                <a:ea typeface="ＭＳ 明朝" panose="02020609040205080304" pitchFamily="17" charset="-128"/>
                <a:cs typeface="Times New Roman" panose="02020603050405020304" pitchFamily="18" charset="0"/>
              </a:rPr>
              <a:t>また，民間企業等の老齢厚生年金と全国民共通の国民年金（基礎年金）の裁定及び</a:t>
            </a:r>
            <a:r>
              <a:rPr lang="ja-JP" altLang="en-US"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dirty="0">
                <a:latin typeface="ＭＳ 明朝" panose="02020609040205080304" pitchFamily="17" charset="-128"/>
                <a:ea typeface="ＭＳ 明朝" panose="02020609040205080304" pitchFamily="17" charset="-128"/>
                <a:cs typeface="Times New Roman" panose="02020603050405020304" pitchFamily="18" charset="0"/>
              </a:rPr>
              <a:t>支給は</a:t>
            </a:r>
            <a:r>
              <a:rPr lang="ja-JP" altLang="ja-JP" spc="-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dirty="0">
                <a:latin typeface="ＭＳ 明朝" panose="02020609040205080304" pitchFamily="17" charset="-128"/>
                <a:ea typeface="ＭＳ 明朝" panose="02020609040205080304" pitchFamily="17" charset="-128"/>
                <a:cs typeface="Times New Roman" panose="02020603050405020304" pitchFamily="18" charset="0"/>
              </a:rPr>
              <a:t>日本年金機構が行います。</a:t>
            </a:r>
            <a:endParaRPr lang="ja-JP" altLang="en-US" dirty="0">
              <a:latin typeface="ＭＳ 明朝" panose="02020609040205080304" pitchFamily="17" charset="-128"/>
              <a:ea typeface="ＭＳ 明朝" panose="02020609040205080304" pitchFamily="17" charset="-128"/>
            </a:endParaRPr>
          </a:p>
        </p:txBody>
      </p:sp>
      <p:graphicFrame>
        <p:nvGraphicFramePr>
          <p:cNvPr id="5" name="表 4"/>
          <p:cNvGraphicFramePr>
            <a:graphicFrameLocks noGrp="1"/>
          </p:cNvGraphicFramePr>
          <p:nvPr/>
        </p:nvGraphicFramePr>
        <p:xfrm>
          <a:off x="1274884" y="3871875"/>
          <a:ext cx="9258300" cy="1783080"/>
        </p:xfrm>
        <a:graphic>
          <a:graphicData uri="http://schemas.openxmlformats.org/drawingml/2006/table">
            <a:tbl>
              <a:tblPr firstRow="1" firstCol="1" bandRow="1">
                <a:tableStyleId>{5C22544A-7EE6-4342-B048-85BDC9FD1C3A}</a:tableStyleId>
              </a:tblPr>
              <a:tblGrid>
                <a:gridCol w="4786598">
                  <a:extLst>
                    <a:ext uri="{9D8B030D-6E8A-4147-A177-3AD203B41FA5}">
                      <a16:colId xmlns="" xmlns:a16="http://schemas.microsoft.com/office/drawing/2014/main" val="20000"/>
                    </a:ext>
                  </a:extLst>
                </a:gridCol>
                <a:gridCol w="4471702">
                  <a:extLst>
                    <a:ext uri="{9D8B030D-6E8A-4147-A177-3AD203B41FA5}">
                      <a16:colId xmlns="" xmlns:a16="http://schemas.microsoft.com/office/drawing/2014/main" val="20001"/>
                    </a:ext>
                  </a:extLst>
                </a:gridCol>
              </a:tblGrid>
              <a:tr h="210185">
                <a:tc>
                  <a:txBody>
                    <a:bodyPr/>
                    <a:lstStyle/>
                    <a:p>
                      <a:pPr algn="ctr">
                        <a:spcAft>
                          <a:spcPts val="0"/>
                        </a:spcAft>
                      </a:pPr>
                      <a:r>
                        <a:rPr lang="ja-JP" sz="1800" kern="100" dirty="0">
                          <a:effectLst/>
                        </a:rPr>
                        <a:t>● 特別支給の老齢厚生年金</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ja-JP" sz="1800" kern="100" dirty="0">
                          <a:effectLst/>
                        </a:rPr>
                        <a:t>◎ 本来支給の老齢厚生年金</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998220">
                <a:tc>
                  <a:txBody>
                    <a:bodyPr/>
                    <a:lstStyle/>
                    <a:p>
                      <a:pPr algn="l">
                        <a:lnSpc>
                          <a:spcPts val="1800"/>
                        </a:lnSpc>
                        <a:spcAft>
                          <a:spcPts val="0"/>
                        </a:spcAft>
                      </a:pPr>
                      <a:r>
                        <a:rPr lang="en-US" sz="1800" kern="100" dirty="0">
                          <a:effectLst/>
                        </a:rPr>
                        <a:t> </a:t>
                      </a:r>
                      <a:endParaRPr lang="ja-JP" sz="1800" kern="100" dirty="0">
                        <a:effectLst/>
                      </a:endParaRPr>
                    </a:p>
                    <a:p>
                      <a:pPr marL="342900" lvl="0" indent="-342900" algn="l">
                        <a:lnSpc>
                          <a:spcPts val="1800"/>
                        </a:lnSpc>
                        <a:spcAft>
                          <a:spcPts val="0"/>
                        </a:spcAft>
                        <a:buFont typeface="+mj-ea"/>
                        <a:buAutoNum type="circleNumDbPlain"/>
                      </a:pPr>
                      <a:r>
                        <a:rPr lang="ja-JP" sz="1800" u="sng" kern="100" dirty="0">
                          <a:effectLst/>
                        </a:rPr>
                        <a:t>昭和</a:t>
                      </a:r>
                      <a:r>
                        <a:rPr lang="en-US" sz="1800" u="sng" kern="100" dirty="0">
                          <a:effectLst/>
                        </a:rPr>
                        <a:t>36</a:t>
                      </a:r>
                      <a:r>
                        <a:rPr lang="ja-JP" sz="1800" u="sng" kern="100" dirty="0">
                          <a:effectLst/>
                        </a:rPr>
                        <a:t>年</a:t>
                      </a:r>
                      <a:r>
                        <a:rPr lang="en-US" sz="1800" u="sng" kern="100" dirty="0">
                          <a:effectLst/>
                        </a:rPr>
                        <a:t>4</a:t>
                      </a:r>
                      <a:r>
                        <a:rPr lang="ja-JP" sz="1800" u="sng" kern="100" dirty="0">
                          <a:effectLst/>
                        </a:rPr>
                        <a:t>月</a:t>
                      </a:r>
                      <a:r>
                        <a:rPr lang="en-US" sz="1800" u="sng" kern="100" dirty="0">
                          <a:effectLst/>
                        </a:rPr>
                        <a:t>1</a:t>
                      </a:r>
                      <a:r>
                        <a:rPr lang="ja-JP" sz="1800" u="sng" kern="100" dirty="0">
                          <a:effectLst/>
                        </a:rPr>
                        <a:t>日以前生れの者</a:t>
                      </a:r>
                      <a:r>
                        <a:rPr lang="ja-JP" sz="1800" kern="100" dirty="0">
                          <a:effectLst/>
                        </a:rPr>
                        <a:t>で</a:t>
                      </a:r>
                      <a:r>
                        <a:rPr lang="en-US" sz="1800" kern="100" dirty="0">
                          <a:effectLst/>
                        </a:rPr>
                        <a:t>60</a:t>
                      </a:r>
                      <a:r>
                        <a:rPr lang="ja-JP" sz="1800" kern="100" dirty="0">
                          <a:effectLst/>
                        </a:rPr>
                        <a:t>歳以上</a:t>
                      </a:r>
                      <a:r>
                        <a:rPr lang="en-US" sz="1800" kern="100" dirty="0">
                          <a:effectLst/>
                        </a:rPr>
                        <a:t>65</a:t>
                      </a:r>
                      <a:r>
                        <a:rPr lang="ja-JP" sz="1800" kern="100" dirty="0">
                          <a:effectLst/>
                        </a:rPr>
                        <a:t>歳未満であること</a:t>
                      </a:r>
                    </a:p>
                    <a:p>
                      <a:pPr marL="342900" lvl="0" indent="-342900" algn="l">
                        <a:lnSpc>
                          <a:spcPct val="150000"/>
                        </a:lnSpc>
                        <a:spcAft>
                          <a:spcPts val="0"/>
                        </a:spcAft>
                        <a:buFont typeface="+mj-ea"/>
                        <a:buAutoNum type="circleNumDbPlain"/>
                      </a:pPr>
                      <a:r>
                        <a:rPr lang="ja-JP" sz="1800" kern="100" dirty="0">
                          <a:effectLst/>
                        </a:rPr>
                        <a:t>公的年金加入期間が</a:t>
                      </a:r>
                      <a:r>
                        <a:rPr lang="en-US" sz="1800" u="sng" kern="100" dirty="0">
                          <a:effectLst/>
                        </a:rPr>
                        <a:t>10</a:t>
                      </a:r>
                      <a:r>
                        <a:rPr lang="ja-JP" sz="1800" u="sng" kern="100" dirty="0">
                          <a:effectLst/>
                        </a:rPr>
                        <a:t>年以上</a:t>
                      </a:r>
                      <a:r>
                        <a:rPr lang="ja-JP" sz="1800" kern="100" dirty="0">
                          <a:effectLst/>
                        </a:rPr>
                        <a:t>あること</a:t>
                      </a:r>
                    </a:p>
                    <a:p>
                      <a:pPr marL="342900" lvl="0" indent="-342900" algn="l">
                        <a:lnSpc>
                          <a:spcPct val="150000"/>
                        </a:lnSpc>
                        <a:spcAft>
                          <a:spcPts val="0"/>
                        </a:spcAft>
                        <a:buFont typeface="+mj-ea"/>
                        <a:buAutoNum type="circleNumDbPlain"/>
                      </a:pPr>
                      <a:r>
                        <a:rPr lang="ja-JP" sz="1800" kern="100" dirty="0">
                          <a:effectLst/>
                        </a:rPr>
                        <a:t>被用者年金加入期間が</a:t>
                      </a:r>
                      <a:r>
                        <a:rPr lang="ja-JP" sz="1800" u="sng" kern="100" dirty="0">
                          <a:effectLst/>
                        </a:rPr>
                        <a:t>１年以上</a:t>
                      </a:r>
                      <a:r>
                        <a:rPr lang="ja-JP" sz="1800" kern="100" dirty="0">
                          <a:effectLst/>
                        </a:rPr>
                        <a:t>あること</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algn="just">
                        <a:lnSpc>
                          <a:spcPct val="150000"/>
                        </a:lnSpc>
                        <a:spcAft>
                          <a:spcPts val="0"/>
                        </a:spcAft>
                      </a:pPr>
                      <a:r>
                        <a:rPr lang="ja-JP" sz="1800" kern="100" dirty="0">
                          <a:effectLst/>
                        </a:rPr>
                        <a:t>① </a:t>
                      </a:r>
                      <a:r>
                        <a:rPr lang="en-US" sz="1800" u="dbl" kern="100" dirty="0">
                          <a:effectLst/>
                        </a:rPr>
                        <a:t>65</a:t>
                      </a:r>
                      <a:r>
                        <a:rPr lang="ja-JP" sz="1800" u="dbl" kern="100" dirty="0">
                          <a:effectLst/>
                        </a:rPr>
                        <a:t>歳以上</a:t>
                      </a:r>
                      <a:r>
                        <a:rPr lang="ja-JP" sz="1800" kern="100" dirty="0">
                          <a:effectLst/>
                        </a:rPr>
                        <a:t>であること</a:t>
                      </a:r>
                    </a:p>
                    <a:p>
                      <a:pPr algn="just">
                        <a:lnSpc>
                          <a:spcPct val="150000"/>
                        </a:lnSpc>
                        <a:spcAft>
                          <a:spcPts val="0"/>
                        </a:spcAft>
                      </a:pPr>
                      <a:r>
                        <a:rPr lang="ja-JP" sz="1800" kern="100" dirty="0">
                          <a:effectLst/>
                        </a:rPr>
                        <a:t>② 公的年金加入期間が</a:t>
                      </a:r>
                      <a:r>
                        <a:rPr lang="en-US" sz="1800" u="sng" kern="100" dirty="0">
                          <a:effectLst/>
                        </a:rPr>
                        <a:t>10</a:t>
                      </a:r>
                      <a:r>
                        <a:rPr lang="ja-JP" sz="1800" u="sng" kern="100" dirty="0">
                          <a:effectLst/>
                        </a:rPr>
                        <a:t>年以上</a:t>
                      </a:r>
                      <a:r>
                        <a:rPr lang="ja-JP" sz="1800" kern="100" dirty="0">
                          <a:effectLst/>
                        </a:rPr>
                        <a:t>あること</a:t>
                      </a:r>
                    </a:p>
                    <a:p>
                      <a:pPr algn="just">
                        <a:lnSpc>
                          <a:spcPct val="150000"/>
                        </a:lnSpc>
                        <a:spcAft>
                          <a:spcPts val="0"/>
                        </a:spcAft>
                      </a:pPr>
                      <a:r>
                        <a:rPr lang="ja-JP" sz="1800" kern="100" dirty="0">
                          <a:effectLst/>
                        </a:rPr>
                        <a:t>③ 被用者年金加入期間が</a:t>
                      </a:r>
                      <a:r>
                        <a:rPr lang="ja-JP" sz="1800" u="sng" kern="100" dirty="0">
                          <a:effectLst/>
                        </a:rPr>
                        <a:t>１月以上</a:t>
                      </a:r>
                      <a:r>
                        <a:rPr lang="ja-JP" sz="1800" kern="100" dirty="0">
                          <a:effectLst/>
                        </a:rPr>
                        <a:t>あること</a:t>
                      </a:r>
                      <a:endParaRPr 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bl>
          </a:graphicData>
        </a:graphic>
      </p:graphicFrame>
      <p:sp>
        <p:nvSpPr>
          <p:cNvPr id="6" name="正方形/長方形 5"/>
          <p:cNvSpPr/>
          <p:nvPr/>
        </p:nvSpPr>
        <p:spPr>
          <a:xfrm>
            <a:off x="962132" y="3345637"/>
            <a:ext cx="4833374" cy="369332"/>
          </a:xfrm>
          <a:prstGeom prst="rect">
            <a:avLst/>
          </a:prstGeom>
        </p:spPr>
        <p:txBody>
          <a:bodyPr wrap="none">
            <a:spAutoFit/>
          </a:bodyPr>
          <a:lstStyle/>
          <a:p>
            <a:r>
              <a:rPr lang="ja-JP" altLang="ja-JP" b="1" dirty="0">
                <a:latin typeface="ＭＳ 明朝" panose="02020609040205080304" pitchFamily="17" charset="-128"/>
                <a:ea typeface="ＭＳ 明朝" panose="02020609040205080304" pitchFamily="17" charset="-128"/>
                <a:cs typeface="Times New Roman" panose="02020603050405020304" pitchFamily="18" charset="0"/>
              </a:rPr>
              <a:t>３　老齢厚生年金を受給するための支給要件</a:t>
            </a:r>
            <a:endParaRPr lang="ja-JP" altLang="en-US" dirty="0">
              <a:latin typeface="ＭＳ 明朝" panose="02020609040205080304" pitchFamily="17" charset="-128"/>
              <a:ea typeface="ＭＳ 明朝" panose="02020609040205080304" pitchFamily="17" charset="-128"/>
            </a:endParaRPr>
          </a:p>
        </p:txBody>
      </p:sp>
      <p:pic>
        <p:nvPicPr>
          <p:cNvPr id="9" name="オーディオ 8">
            <a:hlinkClick r:id="" action="ppaction://media"/>
            <a:extLst>
              <a:ext uri="{FF2B5EF4-FFF2-40B4-BE49-F238E27FC236}">
                <a16:creationId xmlns="" xmlns:a16="http://schemas.microsoft.com/office/drawing/2014/main" id="{24DCCB78-DBDE-4589-83BD-E37A93A29F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9860039"/>
      </p:ext>
    </p:extLst>
  </p:cSld>
  <p:clrMapOvr>
    <a:masterClrMapping/>
  </p:clrMapOvr>
  <mc:AlternateContent xmlns:mc="http://schemas.openxmlformats.org/markup-compatibility/2006" xmlns:p14="http://schemas.microsoft.com/office/powerpoint/2010/main">
    <mc:Choice Requires="p14">
      <p:transition spd="slow" p14:dur="2000" advTm="44186"/>
    </mc:Choice>
    <mc:Fallback xmlns="">
      <p:transition spd="slow" advTm="44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1281</Words>
  <Application>Microsoft Office PowerPoint</Application>
  <PresentationFormat>ワイド画面</PresentationFormat>
  <Paragraphs>326</Paragraphs>
  <Slides>17</Slides>
  <Notes>17</Notes>
  <HiddenSlides>0</HiddenSlides>
  <MMClips>17</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17</vt:i4>
      </vt:variant>
    </vt:vector>
  </HeadingPairs>
  <TitlesOfParts>
    <vt:vector size="25" baseType="lpstr">
      <vt:lpstr>ＭＳ Ｐゴシック</vt:lpstr>
      <vt:lpstr>ＭＳ ゴシック</vt:lpstr>
      <vt:lpstr>ＭＳ 明朝</vt:lpstr>
      <vt:lpstr>Arial</vt:lpstr>
      <vt:lpstr>Calibri</vt:lpstr>
      <vt:lpstr>Calibri Light</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2023-01-16T01:53:46Z</dcterms:created>
  <dcterms:modified xsi:type="dcterms:W3CDTF">2023-01-16T01:54:29Z</dcterms:modified>
</cp:coreProperties>
</file>