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8"/>
  </p:notesMasterIdLst>
  <p:sldIdLst>
    <p:sldId id="256" r:id="rId2"/>
    <p:sldId id="257" r:id="rId3"/>
    <p:sldId id="258" r:id="rId4"/>
    <p:sldId id="329" r:id="rId5"/>
    <p:sldId id="330" r:id="rId6"/>
    <p:sldId id="331" r:id="rId7"/>
    <p:sldId id="303" r:id="rId8"/>
    <p:sldId id="317" r:id="rId9"/>
    <p:sldId id="332" r:id="rId10"/>
    <p:sldId id="263" r:id="rId11"/>
    <p:sldId id="333" r:id="rId12"/>
    <p:sldId id="334" r:id="rId13"/>
    <p:sldId id="339" r:id="rId14"/>
    <p:sldId id="336" r:id="rId15"/>
    <p:sldId id="338" r:id="rId16"/>
    <p:sldId id="337" r:id="rId17"/>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ZvSsf5/COCv2C7iKH3DaA==" hashData="U1W6ZooQRV4rNGbN/TXNl1oH19+k6qA3ARrX1PPHMx0KkBJgxpZm6Dhyz40lCqfAxlX3DlanKgfmEGY56tp5Z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3" autoAdjust="0"/>
    <p:restoredTop sz="93898" autoAdjust="0"/>
  </p:normalViewPr>
  <p:slideViewPr>
    <p:cSldViewPr snapToGrid="0">
      <p:cViewPr varScale="1">
        <p:scale>
          <a:sx n="104" d="100"/>
          <a:sy n="104" d="100"/>
        </p:scale>
        <p:origin x="150" y="33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72"/>
    </p:cViewPr>
  </p:sorterViewPr>
  <p:notesViewPr>
    <p:cSldViewPr snapToGrid="0">
      <p:cViewPr varScale="1">
        <p:scale>
          <a:sx n="82" d="100"/>
          <a:sy n="82" d="100"/>
        </p:scale>
        <p:origin x="39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BF78A42-D36E-4C7D-BB0D-203C7FEEE5C4}" type="datetimeFigureOut">
              <a:rPr kumimoji="1" lang="ja-JP" altLang="en-US" smtClean="0"/>
              <a:t>2023/1/16</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C6EC7D5-9000-4609-A27A-C43125B0D3BA}" type="slidenum">
              <a:rPr kumimoji="1" lang="ja-JP" altLang="en-US" smtClean="0"/>
              <a:t>‹#›</a:t>
            </a:fld>
            <a:endParaRPr kumimoji="1" lang="ja-JP" altLang="en-US"/>
          </a:p>
        </p:txBody>
      </p:sp>
    </p:spTree>
    <p:extLst>
      <p:ext uri="{BB962C8B-B14F-4D97-AF65-F5344CB8AC3E}">
        <p14:creationId xmlns:p14="http://schemas.microsoft.com/office/powerpoint/2010/main" val="38606645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9700" algn="just">
              <a:lnSpc>
                <a:spcPts val="2000"/>
              </a:lnSpc>
              <a:spcAft>
                <a:spcPts val="0"/>
              </a:spcAft>
            </a:pPr>
            <a:r>
              <a:rPr lang="ja-JP" altLang="ja-JP" dirty="0">
                <a:effectLst/>
                <a:latin typeface="ＭＳ 明朝" panose="02020609040205080304" pitchFamily="17" charset="-128"/>
                <a:ea typeface="ＭＳ 明朝" panose="02020609040205080304" pitchFamily="17" charset="-128"/>
                <a:cs typeface="Times New Roman" panose="02020603050405020304" pitchFamily="18" charset="0"/>
              </a:rPr>
              <a:t>年金制度の概要及び退職時に提出していただく書類について説明させていただきます。</a:t>
            </a:r>
            <a:endParaRPr lang="en-US" altLang="ja-JP" dirty="0">
              <a:effectLst/>
              <a:latin typeface="ＭＳ 明朝" panose="02020609040205080304" pitchFamily="17" charset="-128"/>
              <a:ea typeface="ＭＳ 明朝" panose="02020609040205080304" pitchFamily="17" charset="-128"/>
              <a:cs typeface="Times New Roman" panose="02020603050405020304" pitchFamily="18" charset="0"/>
            </a:endParaRPr>
          </a:p>
          <a:p>
            <a:pPr indent="139700" algn="just">
              <a:lnSpc>
                <a:spcPts val="2000"/>
              </a:lnSpc>
              <a:spcAft>
                <a:spcPts val="0"/>
              </a:spcAft>
            </a:pPr>
            <a:r>
              <a:rPr lang="ja-JP" altLang="en-US" kern="100" dirty="0">
                <a:latin typeface="ＭＳ 明朝" panose="02020609040205080304" pitchFamily="17" charset="-128"/>
                <a:ea typeface="ＭＳ 明朝" panose="02020609040205080304" pitchFamily="17" charset="-128"/>
                <a:cs typeface="Times New Roman" panose="02020603050405020304" pitchFamily="18" charset="0"/>
              </a:rPr>
              <a:t>はじめに，年金の制度は大変複雑ですので，限られた時間内に全て理解していただくことは非常に難しいかと思います。</a:t>
            </a:r>
          </a:p>
          <a:p>
            <a:pPr indent="139700" algn="just">
              <a:lnSpc>
                <a:spcPts val="2000"/>
              </a:lnSpc>
              <a:spcAft>
                <a:spcPts val="0"/>
              </a:spcAft>
            </a:pPr>
            <a:r>
              <a:rPr lang="ja-JP" altLang="en-US" kern="100" dirty="0">
                <a:latin typeface="ＭＳ 明朝" panose="02020609040205080304" pitchFamily="17" charset="-128"/>
                <a:ea typeface="ＭＳ 明朝" panose="02020609040205080304" pitchFamily="17" charset="-128"/>
                <a:cs typeface="Times New Roman" panose="02020603050405020304" pitchFamily="18" charset="0"/>
              </a:rPr>
              <a:t>ここでは，公的年金の仕組みについて，ポイントを絞って説明させていただきますので，「ご自身の年金はいつから貰えるのか」，「年金を貰いながら働いた場合，どのくらい年金が停止となるのか。」など基本的な点について御理解いただきたいと思います。</a:t>
            </a:r>
          </a:p>
          <a:p>
            <a:pPr>
              <a:lnSpc>
                <a:spcPts val="2000"/>
              </a:lnSpc>
            </a:pPr>
            <a:r>
              <a:rPr kumimoji="1" lang="ja-JP" altLang="en-US" dirty="0"/>
              <a:t>　</a:t>
            </a:r>
            <a:r>
              <a:rPr kumimoji="1" lang="ja-JP" altLang="en-US" dirty="0">
                <a:latin typeface="ＭＳ 明朝" panose="02020609040205080304" pitchFamily="17" charset="-128"/>
                <a:ea typeface="ＭＳ 明朝" panose="02020609040205080304" pitchFamily="17" charset="-128"/>
              </a:rPr>
              <a:t>また，ここで説明させていただいたこと以外も記載しているＰＤＦ版もありますので，そちらも参考にしてください。</a:t>
            </a: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a:t>
            </a:fld>
            <a:endParaRPr kumimoji="1" lang="ja-JP" altLang="en-US"/>
          </a:p>
        </p:txBody>
      </p:sp>
    </p:spTree>
    <p:extLst>
      <p:ext uri="{BB962C8B-B14F-4D97-AF65-F5344CB8AC3E}">
        <p14:creationId xmlns:p14="http://schemas.microsoft.com/office/powerpoint/2010/main" val="535066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続いて，「６　退職等年金給付（年金払い退職給付）」についてですが，これは，一元化前，つまり平成</a:t>
            </a:r>
            <a:r>
              <a:rPr lang="en-US" altLang="ja-JP" dirty="0">
                <a:latin typeface="ＭＳ 明朝" panose="02020609040205080304" pitchFamily="17" charset="-128"/>
                <a:ea typeface="ＭＳ 明朝" panose="02020609040205080304" pitchFamily="17" charset="-128"/>
              </a:rPr>
              <a:t>27</a:t>
            </a:r>
            <a:r>
              <a:rPr lang="ja-JP" altLang="en-US" dirty="0">
                <a:latin typeface="ＭＳ 明朝" panose="02020609040205080304" pitchFamily="17" charset="-128"/>
                <a:ea typeface="ＭＳ 明朝" panose="02020609040205080304" pitchFamily="17" charset="-128"/>
              </a:rPr>
              <a:t>年９月までの共済年金における３階部分の年金，職域年金に替わる新しい３階部分の年金のことです。</a:t>
            </a:r>
          </a:p>
          <a:p>
            <a:pPr>
              <a:lnSpc>
                <a:spcPts val="2000"/>
              </a:lnSpc>
            </a:pPr>
            <a:r>
              <a:rPr lang="ja-JP" altLang="en-US" dirty="0">
                <a:latin typeface="ＭＳ 明朝" panose="02020609040205080304" pitchFamily="17" charset="-128"/>
                <a:ea typeface="ＭＳ 明朝" panose="02020609040205080304" pitchFamily="17" charset="-128"/>
              </a:rPr>
              <a:t>　後ほど詳しく御説明いたしますが，組合員の方は老齢厚生年金を受け取ることになりますが，厚生年金に統合されたことによって，一元化前の３階部分の職域年金が全くなくなってしまうということはございません。一元化前（平成</a:t>
            </a:r>
            <a:r>
              <a:rPr lang="en-US" altLang="ja-JP" dirty="0">
                <a:latin typeface="ＭＳ 明朝" panose="02020609040205080304" pitchFamily="17" charset="-128"/>
                <a:ea typeface="ＭＳ 明朝" panose="02020609040205080304" pitchFamily="17" charset="-128"/>
              </a:rPr>
              <a:t>27</a:t>
            </a:r>
            <a:r>
              <a:rPr lang="ja-JP" altLang="en-US" dirty="0">
                <a:latin typeface="ＭＳ 明朝" panose="02020609040205080304" pitchFamily="17" charset="-128"/>
                <a:ea typeface="ＭＳ 明朝" panose="02020609040205080304" pitchFamily="17" charset="-128"/>
              </a:rPr>
              <a:t>年９月）までの組合員期間に対しては，旧共済年金の職域年金と同様の計算方法で算出される「経過的職域加算」が支給され，一元化以降の期間に対しては，この年金払い退職給付が支給されます。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10</a:t>
            </a:fld>
            <a:endParaRPr kumimoji="1" lang="ja-JP" altLang="en-US"/>
          </a:p>
        </p:txBody>
      </p:sp>
    </p:spTree>
    <p:extLst>
      <p:ext uri="{BB962C8B-B14F-4D97-AF65-F5344CB8AC3E}">
        <p14:creationId xmlns:p14="http://schemas.microsoft.com/office/powerpoint/2010/main" val="397816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3"/>
            <a:ext cx="5388610" cy="4419283"/>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続いて，退職後の国民年金の手続についてです。</a:t>
            </a:r>
          </a:p>
          <a:p>
            <a:pPr>
              <a:lnSpc>
                <a:spcPts val="2000"/>
              </a:lnSpc>
            </a:pPr>
            <a:r>
              <a:rPr lang="ja-JP" altLang="en-US" dirty="0">
                <a:latin typeface="ＭＳ 明朝" panose="02020609040205080304" pitchFamily="17" charset="-128"/>
                <a:ea typeface="ＭＳ 明朝" panose="02020609040205080304" pitchFamily="17" charset="-128"/>
              </a:rPr>
              <a:t>　この手続は，非常に重要ですので，詳しく説明させていただきます。</a:t>
            </a:r>
          </a:p>
          <a:p>
            <a:pPr>
              <a:lnSpc>
                <a:spcPts val="2000"/>
              </a:lnSpc>
            </a:pPr>
            <a:r>
              <a:rPr lang="ja-JP" altLang="en-US" dirty="0">
                <a:latin typeface="ＭＳ 明朝" panose="02020609040205080304" pitchFamily="17" charset="-128"/>
                <a:ea typeface="ＭＳ 明朝" panose="02020609040205080304" pitchFamily="17" charset="-128"/>
              </a:rPr>
              <a:t>　組合員の方は，退職と同時に共済組合員の資格を喪失し，年金上においても資格を喪失することとなるため，年金制度未加入という状況になります。</a:t>
            </a:r>
          </a:p>
          <a:p>
            <a:pPr>
              <a:lnSpc>
                <a:spcPts val="2000"/>
              </a:lnSpc>
            </a:pPr>
            <a:r>
              <a:rPr lang="ja-JP" altLang="en-US" dirty="0">
                <a:latin typeface="ＭＳ 明朝" panose="02020609040205080304" pitchFamily="17" charset="-128"/>
                <a:ea typeface="ＭＳ 明朝" panose="02020609040205080304" pitchFamily="17" charset="-128"/>
              </a:rPr>
              <a:t>　先に申し上げたとおり，国民年金は</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歳まで加入しなければなりません。</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歳以上で退職される方は，特に手続をしていただく必要はございませんが，退職時点で</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歳未満の方については，再就職等されない場合は， </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歳になるまで国民年金に加入し，保険料を納付する必要があります。</a:t>
            </a:r>
          </a:p>
          <a:p>
            <a:pPr lvl="0">
              <a:lnSpc>
                <a:spcPts val="2000"/>
              </a:lnSpc>
            </a:pPr>
            <a:r>
              <a:rPr lang="ja-JP" altLang="en-US" dirty="0">
                <a:latin typeface="ＭＳ 明朝" panose="02020609040205080304" pitchFamily="17" charset="-128"/>
                <a:ea typeface="ＭＳ 明朝" panose="02020609040205080304" pitchFamily="17" charset="-128"/>
              </a:rPr>
              <a:t>　また，退職時点で，</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未満の配偶者を扶養されている方についてですが，組合員本人が「国民年金第２号被保険者」の資格を喪失すると同時に，扶養していた配偶者も「国民年金第３号被保険者」の資格を喪失してしまうため，再就職等されず被扶養者とすることができない場合は，配偶者も年金制度未加入となってしまいます。この場合，配偶者の方も，お住まい</a:t>
            </a:r>
            <a:r>
              <a:rPr lang="ja-JP" altLang="en-US" dirty="0">
                <a:solidFill>
                  <a:prstClr val="black"/>
                </a:solidFill>
                <a:latin typeface="ＭＳ 明朝" panose="02020609040205080304" pitchFamily="17" charset="-128"/>
                <a:ea typeface="ＭＳ 明朝" panose="02020609040205080304" pitchFamily="17" charset="-128"/>
              </a:rPr>
              <a:t>の市区町村役場等で国民年金の加入手続をしていただき，</a:t>
            </a:r>
            <a:r>
              <a:rPr lang="en-US" altLang="ja-JP" dirty="0">
                <a:solidFill>
                  <a:prstClr val="black"/>
                </a:solidFill>
                <a:latin typeface="ＭＳ 明朝" panose="02020609040205080304" pitchFamily="17" charset="-128"/>
                <a:ea typeface="ＭＳ 明朝" panose="02020609040205080304" pitchFamily="17" charset="-128"/>
              </a:rPr>
              <a:t>60</a:t>
            </a:r>
            <a:r>
              <a:rPr lang="ja-JP" altLang="en-US" dirty="0">
                <a:solidFill>
                  <a:prstClr val="black"/>
                </a:solidFill>
                <a:latin typeface="ＭＳ 明朝" panose="02020609040205080304" pitchFamily="17" charset="-128"/>
                <a:ea typeface="ＭＳ 明朝" panose="02020609040205080304" pitchFamily="17" charset="-128"/>
              </a:rPr>
              <a:t>歳になるまで国民年金の保険料を納付しなければなりません。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11</a:t>
            </a:fld>
            <a:endParaRPr kumimoji="1" lang="ja-JP" altLang="en-US"/>
          </a:p>
        </p:txBody>
      </p:sp>
    </p:spTree>
    <p:extLst>
      <p:ext uri="{BB962C8B-B14F-4D97-AF65-F5344CB8AC3E}">
        <p14:creationId xmlns:p14="http://schemas.microsoft.com/office/powerpoint/2010/main" val="1466536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3"/>
            <a:ext cx="5388610" cy="4419283"/>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続いて，退職後の国民年金の手続についてです。</a:t>
            </a:r>
          </a:p>
          <a:p>
            <a:pPr>
              <a:lnSpc>
                <a:spcPts val="2000"/>
              </a:lnSpc>
            </a:pPr>
            <a:r>
              <a:rPr lang="ja-JP" altLang="en-US" dirty="0">
                <a:latin typeface="ＭＳ 明朝" panose="02020609040205080304" pitchFamily="17" charset="-128"/>
                <a:ea typeface="ＭＳ 明朝" panose="02020609040205080304" pitchFamily="17" charset="-128"/>
              </a:rPr>
              <a:t>　この手続は，非常に重要ですので，詳しく説明させていただきます。</a:t>
            </a:r>
          </a:p>
          <a:p>
            <a:pPr>
              <a:lnSpc>
                <a:spcPts val="2000"/>
              </a:lnSpc>
            </a:pPr>
            <a:r>
              <a:rPr lang="ja-JP" altLang="en-US" dirty="0">
                <a:latin typeface="ＭＳ 明朝" panose="02020609040205080304" pitchFamily="17" charset="-128"/>
                <a:ea typeface="ＭＳ 明朝" panose="02020609040205080304" pitchFamily="17" charset="-128"/>
              </a:rPr>
              <a:t>　組合員の方は，退職と同時に共済組合員の資格を喪失し，年金上においても資格を喪失することとなるため，年金制度未加入という状況になります。</a:t>
            </a:r>
          </a:p>
          <a:p>
            <a:pPr>
              <a:lnSpc>
                <a:spcPts val="2000"/>
              </a:lnSpc>
            </a:pPr>
            <a:r>
              <a:rPr lang="ja-JP" altLang="en-US" dirty="0">
                <a:latin typeface="ＭＳ 明朝" panose="02020609040205080304" pitchFamily="17" charset="-128"/>
                <a:ea typeface="ＭＳ 明朝" panose="02020609040205080304" pitchFamily="17" charset="-128"/>
              </a:rPr>
              <a:t>　先に申し上げたとおり，国民年金は</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歳まで加入しなければなりません。</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歳以上で退職される方は，特に手続をしていただく必要はございませんが，退職時点で</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歳未満の方については，再就職等されない場合は， </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歳になるまで国民年金に加入し，保険料を納付する必要があります。</a:t>
            </a:r>
          </a:p>
          <a:p>
            <a:pPr lvl="0">
              <a:lnSpc>
                <a:spcPts val="2000"/>
              </a:lnSpc>
            </a:pPr>
            <a:r>
              <a:rPr lang="ja-JP" altLang="en-US" dirty="0">
                <a:latin typeface="ＭＳ 明朝" panose="02020609040205080304" pitchFamily="17" charset="-128"/>
                <a:ea typeface="ＭＳ 明朝" panose="02020609040205080304" pitchFamily="17" charset="-128"/>
              </a:rPr>
              <a:t>　また，退職時点で，</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未満の配偶者を扶養されている方についてですが，組合員本人が「国民年金第２号被保険者」の資格を喪失すると同時に，扶養していた配偶者も「国民年金第３号被保険者」の資格を喪失してしまうため，再就職等されず被扶養者とすることができない場合は，配偶者も年金制度未加入となってしまいます。この場合，配偶者の方も，お住まい</a:t>
            </a:r>
            <a:r>
              <a:rPr lang="ja-JP" altLang="en-US" dirty="0">
                <a:solidFill>
                  <a:prstClr val="black"/>
                </a:solidFill>
                <a:latin typeface="ＭＳ 明朝" panose="02020609040205080304" pitchFamily="17" charset="-128"/>
                <a:ea typeface="ＭＳ 明朝" panose="02020609040205080304" pitchFamily="17" charset="-128"/>
              </a:rPr>
              <a:t>の市区町村役場等で国民年金の加入手続をしていただき，</a:t>
            </a:r>
            <a:r>
              <a:rPr lang="en-US" altLang="ja-JP" dirty="0">
                <a:solidFill>
                  <a:prstClr val="black"/>
                </a:solidFill>
                <a:latin typeface="ＭＳ 明朝" panose="02020609040205080304" pitchFamily="17" charset="-128"/>
                <a:ea typeface="ＭＳ 明朝" panose="02020609040205080304" pitchFamily="17" charset="-128"/>
              </a:rPr>
              <a:t>60</a:t>
            </a:r>
            <a:r>
              <a:rPr lang="ja-JP" altLang="en-US" dirty="0">
                <a:solidFill>
                  <a:prstClr val="black"/>
                </a:solidFill>
                <a:latin typeface="ＭＳ 明朝" panose="02020609040205080304" pitchFamily="17" charset="-128"/>
                <a:ea typeface="ＭＳ 明朝" panose="02020609040205080304" pitchFamily="17" charset="-128"/>
              </a:rPr>
              <a:t>歳になるまで国民年金の保険料を納付しなければなりません。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12</a:t>
            </a:fld>
            <a:endParaRPr kumimoji="1" lang="ja-JP" altLang="en-US"/>
          </a:p>
        </p:txBody>
      </p:sp>
    </p:spTree>
    <p:extLst>
      <p:ext uri="{BB962C8B-B14F-4D97-AF65-F5344CB8AC3E}">
        <p14:creationId xmlns:p14="http://schemas.microsoft.com/office/powerpoint/2010/main" val="207975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4" y="636885"/>
            <a:ext cx="5916613" cy="3328987"/>
          </a:xfrm>
        </p:spPr>
      </p:sp>
      <p:sp>
        <p:nvSpPr>
          <p:cNvPr id="3" name="ノート プレースホルダー 2"/>
          <p:cNvSpPr>
            <a:spLocks noGrp="1"/>
          </p:cNvSpPr>
          <p:nvPr>
            <p:ph type="body" idx="1"/>
          </p:nvPr>
        </p:nvSpPr>
        <p:spPr>
          <a:xfrm>
            <a:off x="673575" y="4213386"/>
            <a:ext cx="5388610" cy="5157900"/>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手続が必要となる方は，表の太枠に該当する方となります。</a:t>
            </a:r>
          </a:p>
          <a:p>
            <a:pPr>
              <a:lnSpc>
                <a:spcPts val="2000"/>
              </a:lnSpc>
            </a:pPr>
            <a:r>
              <a:rPr lang="ja-JP" altLang="en-US" dirty="0">
                <a:latin typeface="ＭＳ 明朝" panose="02020609040205080304" pitchFamily="17" charset="-128"/>
                <a:ea typeface="ＭＳ 明朝" panose="02020609040205080304" pitchFamily="17" charset="-128"/>
              </a:rPr>
              <a:t>　組合員の方が退職後，再就職しない場合，パートタイムで勤務する場合や当共済組合の任意継続組合員になる等，年金制度に加入されない方が対象となります。当共済組合の任意継続組合員は医療保険と一部の福祉制度のみの適用で，年金制度には加入しません。</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未満の組合員の方は手続きが必要となります。併せて被扶養者となっていた配偶者の方は，国民年金の種別が第３号から第１号に変わるため，お住まいの市区町村役場で手続をしていただき，保険料の納付が必要となります。令和５年度の国民年金保険料は月額</a:t>
            </a:r>
            <a:r>
              <a:rPr lang="en-US" altLang="ja-JP" dirty="0">
                <a:latin typeface="ＭＳ 明朝" panose="02020609040205080304" pitchFamily="17" charset="-128"/>
                <a:ea typeface="ＭＳ 明朝" panose="02020609040205080304" pitchFamily="17" charset="-128"/>
              </a:rPr>
              <a:t>16,520</a:t>
            </a:r>
            <a:r>
              <a:rPr lang="ja-JP" altLang="en-US" dirty="0">
                <a:latin typeface="ＭＳ 明朝" panose="02020609040205080304" pitchFamily="17" charset="-128"/>
                <a:ea typeface="ＭＳ 明朝" panose="02020609040205080304" pitchFamily="17" charset="-128"/>
              </a:rPr>
              <a:t>円となっております。</a:t>
            </a:r>
          </a:p>
          <a:p>
            <a:pPr>
              <a:lnSpc>
                <a:spcPts val="2000"/>
              </a:lnSpc>
            </a:pPr>
            <a:r>
              <a:rPr lang="ja-JP" altLang="en-US" dirty="0">
                <a:latin typeface="ＭＳ 明朝" panose="02020609040205080304" pitchFamily="17" charset="-128"/>
                <a:ea typeface="ＭＳ 明朝" panose="02020609040205080304" pitchFamily="17" charset="-128"/>
              </a:rPr>
              <a:t>　太枠以外の方は，退職後も組合員が再就職して年金制度に加入される場合を示しており，例えば，再任用フルタイム等で勤務される場合は，引き続き，厚生年金に加入することになりますので，被扶養者の手続を行えば，配偶者の国民年金の種別は第３号のままのため，退職される前と同様に，配偶者自身で保険料を納める必要ありません。</a:t>
            </a:r>
          </a:p>
          <a:p>
            <a:pPr>
              <a:lnSpc>
                <a:spcPts val="2000"/>
              </a:lnSpc>
            </a:pPr>
            <a:r>
              <a:rPr lang="ja-JP" altLang="en-US" dirty="0">
                <a:latin typeface="ＭＳ 明朝" panose="02020609040205080304" pitchFamily="17" charset="-128"/>
                <a:ea typeface="ＭＳ 明朝" panose="02020609040205080304" pitchFamily="17" charset="-128"/>
              </a:rPr>
              <a:t>　繰り返しになりますが，</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歳未満の配偶者を扶養されている方は，再就職等しない場合，配偶者の国民年金加入に関する手続が必要になることがあるということを覚えておいてください。</a:t>
            </a:r>
          </a:p>
          <a:p>
            <a:pPr>
              <a:lnSpc>
                <a:spcPts val="2000"/>
              </a:lnSpc>
            </a:pPr>
            <a:r>
              <a:rPr lang="ja-JP" altLang="en-US" dirty="0">
                <a:latin typeface="ＭＳ 明朝" panose="02020609040205080304" pitchFamily="17" charset="-128"/>
                <a:ea typeface="ＭＳ 明朝" panose="02020609040205080304" pitchFamily="17" charset="-128"/>
              </a:rPr>
              <a:t>　国民年金制度の詳細や手続等については，各市町村役場の国民年金の窓口で確認してください。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13</a:t>
            </a:fld>
            <a:endParaRPr kumimoji="1" lang="ja-JP" altLang="en-US"/>
          </a:p>
        </p:txBody>
      </p:sp>
    </p:spTree>
    <p:extLst>
      <p:ext uri="{BB962C8B-B14F-4D97-AF65-F5344CB8AC3E}">
        <p14:creationId xmlns:p14="http://schemas.microsoft.com/office/powerpoint/2010/main" val="2654709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4" y="656302"/>
            <a:ext cx="5916613" cy="3328987"/>
          </a:xfrm>
        </p:spPr>
      </p:sp>
      <p:sp>
        <p:nvSpPr>
          <p:cNvPr id="3" name="ノート プレースホルダー 2"/>
          <p:cNvSpPr>
            <a:spLocks noGrp="1"/>
          </p:cNvSpPr>
          <p:nvPr>
            <p:ph type="body" idx="1"/>
          </p:nvPr>
        </p:nvSpPr>
        <p:spPr>
          <a:xfrm>
            <a:off x="673575" y="4223094"/>
            <a:ext cx="5388610" cy="5272598"/>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手続が必要となる方は，表の太枠に該当する方となります。</a:t>
            </a:r>
          </a:p>
          <a:p>
            <a:pPr>
              <a:lnSpc>
                <a:spcPts val="2000"/>
              </a:lnSpc>
            </a:pPr>
            <a:r>
              <a:rPr lang="ja-JP" altLang="en-US" dirty="0">
                <a:latin typeface="ＭＳ 明朝" panose="02020609040205080304" pitchFamily="17" charset="-128"/>
                <a:ea typeface="ＭＳ 明朝" panose="02020609040205080304" pitchFamily="17" charset="-128"/>
              </a:rPr>
              <a:t>　組合員の方が退職後，再就職しない場合，パートタイムで勤務する場合や当共済組合の任意継続組合員になる等，年金制度に加入されない方が対象となります。当共済組合の任意継続組合員は医療保険と一部の福祉制度のみの適用で，年金制度には加入しません。</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未満の組合員の方は手続きが必要となります。併せて被扶養者となっていた配偶者の方は，国民年金の種別が第３号から第１号に変わるため，お住まいの市区町村役場で手続をしていただき，保険料の納付が必要となります。令和５年度の国民年金保険料は月額</a:t>
            </a:r>
            <a:r>
              <a:rPr lang="en-US" altLang="ja-JP" dirty="0">
                <a:latin typeface="ＭＳ 明朝" panose="02020609040205080304" pitchFamily="17" charset="-128"/>
                <a:ea typeface="ＭＳ 明朝" panose="02020609040205080304" pitchFamily="17" charset="-128"/>
              </a:rPr>
              <a:t>16,520</a:t>
            </a:r>
            <a:r>
              <a:rPr lang="ja-JP" altLang="en-US" dirty="0">
                <a:latin typeface="ＭＳ 明朝" panose="02020609040205080304" pitchFamily="17" charset="-128"/>
                <a:ea typeface="ＭＳ 明朝" panose="02020609040205080304" pitchFamily="17" charset="-128"/>
              </a:rPr>
              <a:t>円となっております。</a:t>
            </a:r>
          </a:p>
          <a:p>
            <a:pPr>
              <a:lnSpc>
                <a:spcPts val="2000"/>
              </a:lnSpc>
            </a:pPr>
            <a:r>
              <a:rPr lang="ja-JP" altLang="en-US" dirty="0">
                <a:latin typeface="ＭＳ 明朝" panose="02020609040205080304" pitchFamily="17" charset="-128"/>
                <a:ea typeface="ＭＳ 明朝" panose="02020609040205080304" pitchFamily="17" charset="-128"/>
              </a:rPr>
              <a:t>　太枠以外の方は，退職後も組合員が再就職して年金制度に加入される場合を示しており，例えば，再任用フルタイム等で勤務される場合は，引き続き，厚生年金に加入することになりますので，被扶養者の手続を行えば，配偶者の国民年金の種別は第３号のままのため，退職される前と同様に，配偶者自身で保険料を納める必要ありません。</a:t>
            </a:r>
          </a:p>
          <a:p>
            <a:pPr>
              <a:lnSpc>
                <a:spcPts val="2000"/>
              </a:lnSpc>
            </a:pPr>
            <a:r>
              <a:rPr lang="ja-JP" altLang="en-US" dirty="0">
                <a:latin typeface="ＭＳ 明朝" panose="02020609040205080304" pitchFamily="17" charset="-128"/>
                <a:ea typeface="ＭＳ 明朝" panose="02020609040205080304" pitchFamily="17" charset="-128"/>
              </a:rPr>
              <a:t>　繰り返しになりますが，</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歳未満の配偶者を扶養されている方は，再就職等しない場合，配偶者の国民年金加入に関する手続が必要になることがあるということを覚えておいてください。</a:t>
            </a:r>
          </a:p>
          <a:p>
            <a:pPr>
              <a:lnSpc>
                <a:spcPts val="2000"/>
              </a:lnSpc>
            </a:pPr>
            <a:r>
              <a:rPr lang="ja-JP" altLang="en-US" dirty="0">
                <a:latin typeface="ＭＳ 明朝" panose="02020609040205080304" pitchFamily="17" charset="-128"/>
                <a:ea typeface="ＭＳ 明朝" panose="02020609040205080304" pitchFamily="17" charset="-128"/>
              </a:rPr>
              <a:t>　国民年金制度の詳細や手続等については，各市町村役場の国民年金の窓口で確認してください。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14</a:t>
            </a:fld>
            <a:endParaRPr kumimoji="1" lang="ja-JP" altLang="en-US"/>
          </a:p>
        </p:txBody>
      </p:sp>
    </p:spTree>
    <p:extLst>
      <p:ext uri="{BB962C8B-B14F-4D97-AF65-F5344CB8AC3E}">
        <p14:creationId xmlns:p14="http://schemas.microsoft.com/office/powerpoint/2010/main" val="2186465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4" y="636885"/>
            <a:ext cx="5916613" cy="3328987"/>
          </a:xfrm>
        </p:spPr>
      </p:sp>
      <p:sp>
        <p:nvSpPr>
          <p:cNvPr id="3" name="ノート プレースホルダー 2"/>
          <p:cNvSpPr>
            <a:spLocks noGrp="1"/>
          </p:cNvSpPr>
          <p:nvPr>
            <p:ph type="body" idx="1"/>
          </p:nvPr>
        </p:nvSpPr>
        <p:spPr>
          <a:xfrm>
            <a:off x="673575" y="4213385"/>
            <a:ext cx="5388610" cy="5270583"/>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手続が必要となる方は，表の太枠に該当する方となります。</a:t>
            </a:r>
          </a:p>
          <a:p>
            <a:pPr>
              <a:lnSpc>
                <a:spcPts val="2000"/>
              </a:lnSpc>
            </a:pPr>
            <a:r>
              <a:rPr lang="ja-JP" altLang="en-US" dirty="0">
                <a:latin typeface="ＭＳ 明朝" panose="02020609040205080304" pitchFamily="17" charset="-128"/>
                <a:ea typeface="ＭＳ 明朝" panose="02020609040205080304" pitchFamily="17" charset="-128"/>
              </a:rPr>
              <a:t>　組合員の方が退職後，再就職しない場合，パートタイムで勤務する場合や当共済組合の任意継続組合員になる等，年金制度に加入されない方が対象となります。当共済組合の任意継続組合員は医療保険と一部の福祉制度のみの適用で，年金制度には加入しません。</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未満の組合員の方は手続きが必要となります。併せて被扶養者となっていた配偶者の方は，国民年金の種別が第３号から第１号に変わるため，お住まいの市区町村役場で手続をしていただき，保険料の納付が必要となります。令和５年度の国民年金保険料は月額</a:t>
            </a:r>
            <a:r>
              <a:rPr lang="en-US" altLang="ja-JP" dirty="0">
                <a:latin typeface="ＭＳ 明朝" panose="02020609040205080304" pitchFamily="17" charset="-128"/>
                <a:ea typeface="ＭＳ 明朝" panose="02020609040205080304" pitchFamily="17" charset="-128"/>
              </a:rPr>
              <a:t>16,520</a:t>
            </a:r>
            <a:r>
              <a:rPr lang="ja-JP" altLang="en-US" dirty="0">
                <a:latin typeface="ＭＳ 明朝" panose="02020609040205080304" pitchFamily="17" charset="-128"/>
                <a:ea typeface="ＭＳ 明朝" panose="02020609040205080304" pitchFamily="17" charset="-128"/>
              </a:rPr>
              <a:t>円となっております。</a:t>
            </a:r>
          </a:p>
          <a:p>
            <a:pPr>
              <a:lnSpc>
                <a:spcPts val="2000"/>
              </a:lnSpc>
            </a:pPr>
            <a:r>
              <a:rPr lang="ja-JP" altLang="en-US" dirty="0">
                <a:latin typeface="ＭＳ 明朝" panose="02020609040205080304" pitchFamily="17" charset="-128"/>
                <a:ea typeface="ＭＳ 明朝" panose="02020609040205080304" pitchFamily="17" charset="-128"/>
              </a:rPr>
              <a:t>　太枠以外の方は，退職後も組合員が再就職して年金制度に加入される場合を示しており，例えば，再任用フルタイム等で勤務される場合は，引き続き，厚生年金に加入することになりますので，被扶養者の手続を行えば，配偶者の国民年金の種別は第３号のままのため，退職される前と同様に，配偶者自身で保険料を納める必要ありません。</a:t>
            </a:r>
          </a:p>
          <a:p>
            <a:pPr>
              <a:lnSpc>
                <a:spcPts val="2000"/>
              </a:lnSpc>
            </a:pPr>
            <a:r>
              <a:rPr lang="ja-JP" altLang="en-US" dirty="0">
                <a:latin typeface="ＭＳ 明朝" panose="02020609040205080304" pitchFamily="17" charset="-128"/>
                <a:ea typeface="ＭＳ 明朝" panose="02020609040205080304" pitchFamily="17" charset="-128"/>
              </a:rPr>
              <a:t>　繰り返しになりますが，</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歳未満の配偶者を扶養されている方は，再就職等しない場合，配偶者の国民年金加入に関する手続が必要になることがあるということを覚えておいてください。</a:t>
            </a:r>
          </a:p>
          <a:p>
            <a:pPr>
              <a:lnSpc>
                <a:spcPts val="2000"/>
              </a:lnSpc>
            </a:pPr>
            <a:r>
              <a:rPr lang="ja-JP" altLang="en-US" dirty="0">
                <a:latin typeface="ＭＳ 明朝" panose="02020609040205080304" pitchFamily="17" charset="-128"/>
                <a:ea typeface="ＭＳ 明朝" panose="02020609040205080304" pitchFamily="17" charset="-128"/>
              </a:rPr>
              <a:t>　国民年金制度の詳細や手続等については，各市町村役場の国民年金の窓口で確認してください。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15</a:t>
            </a:fld>
            <a:endParaRPr kumimoji="1" lang="ja-JP" altLang="en-US"/>
          </a:p>
        </p:txBody>
      </p:sp>
    </p:spTree>
    <p:extLst>
      <p:ext uri="{BB962C8B-B14F-4D97-AF65-F5344CB8AC3E}">
        <p14:creationId xmlns:p14="http://schemas.microsoft.com/office/powerpoint/2010/main" val="1400862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4" y="636885"/>
            <a:ext cx="5916613" cy="3328987"/>
          </a:xfrm>
        </p:spPr>
      </p:sp>
      <p:sp>
        <p:nvSpPr>
          <p:cNvPr id="3" name="ノート プレースホルダー 2"/>
          <p:cNvSpPr>
            <a:spLocks noGrp="1"/>
          </p:cNvSpPr>
          <p:nvPr>
            <p:ph type="body" idx="1"/>
          </p:nvPr>
        </p:nvSpPr>
        <p:spPr>
          <a:xfrm>
            <a:off x="673575" y="4109208"/>
            <a:ext cx="5388610" cy="5262078"/>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手続が必要となる方は，表の太枠に該当する方となります。</a:t>
            </a:r>
          </a:p>
          <a:p>
            <a:pPr>
              <a:lnSpc>
                <a:spcPts val="2000"/>
              </a:lnSpc>
            </a:pPr>
            <a:r>
              <a:rPr lang="ja-JP" altLang="en-US" dirty="0">
                <a:latin typeface="ＭＳ 明朝" panose="02020609040205080304" pitchFamily="17" charset="-128"/>
                <a:ea typeface="ＭＳ 明朝" panose="02020609040205080304" pitchFamily="17" charset="-128"/>
              </a:rPr>
              <a:t>　組合員の方が退職後，再就職しない場合，パートタイムで勤務する場合や当共済組合の任意継続組合員になる等，年金制度に加入されない方が対象となります。当共済組合の任意継続組合員は医療保険と一部の福祉制度のみの適用で，年金制度には加入しません。</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未満の組合員の方は手続きが必要となります。併せて被扶養者となっていた配偶者の方は，国民年金の種別が第３号から第１号に変わるため，お住まいの市区町村役場で手続をしていただき，保険料の納付が必要となります。令和５年度の国民年金保険料は月額</a:t>
            </a:r>
            <a:r>
              <a:rPr lang="en-US" altLang="ja-JP" dirty="0">
                <a:latin typeface="ＭＳ 明朝" panose="02020609040205080304" pitchFamily="17" charset="-128"/>
                <a:ea typeface="ＭＳ 明朝" panose="02020609040205080304" pitchFamily="17" charset="-128"/>
              </a:rPr>
              <a:t>16,520</a:t>
            </a:r>
            <a:r>
              <a:rPr lang="ja-JP" altLang="en-US" dirty="0">
                <a:latin typeface="ＭＳ 明朝" panose="02020609040205080304" pitchFamily="17" charset="-128"/>
                <a:ea typeface="ＭＳ 明朝" panose="02020609040205080304" pitchFamily="17" charset="-128"/>
              </a:rPr>
              <a:t>円となっております。</a:t>
            </a:r>
          </a:p>
          <a:p>
            <a:pPr>
              <a:lnSpc>
                <a:spcPts val="2000"/>
              </a:lnSpc>
            </a:pPr>
            <a:r>
              <a:rPr lang="ja-JP" altLang="en-US" dirty="0">
                <a:latin typeface="ＭＳ 明朝" panose="02020609040205080304" pitchFamily="17" charset="-128"/>
                <a:ea typeface="ＭＳ 明朝" panose="02020609040205080304" pitchFamily="17" charset="-128"/>
              </a:rPr>
              <a:t>　太枠以外の方は，退職後も組合員が再就職して年金制度に加入される場合を示しており，例えば，再任用フルタイム等で勤務される場合は，引き続き，厚生年金に加入することになりますので，被扶養者の手続を行えば，配偶者の国民年金の種別は第３号のままのため，退職される前と同様に，配偶者自身で保険料を納める必要ありません。</a:t>
            </a:r>
          </a:p>
          <a:p>
            <a:pPr>
              <a:lnSpc>
                <a:spcPts val="2000"/>
              </a:lnSpc>
            </a:pPr>
            <a:r>
              <a:rPr lang="ja-JP" altLang="en-US" dirty="0">
                <a:latin typeface="ＭＳ 明朝" panose="02020609040205080304" pitchFamily="17" charset="-128"/>
                <a:ea typeface="ＭＳ 明朝" panose="02020609040205080304" pitchFamily="17" charset="-128"/>
              </a:rPr>
              <a:t>　繰り返しになりますが，</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歳未満の配偶者を扶養されている方は，再就職等しない場合，配偶者の国民年金加入に関する手続が必要になることがあるということを覚えておいてください。</a:t>
            </a:r>
          </a:p>
          <a:p>
            <a:pPr>
              <a:lnSpc>
                <a:spcPts val="2000"/>
              </a:lnSpc>
            </a:pPr>
            <a:r>
              <a:rPr lang="ja-JP" altLang="en-US" dirty="0">
                <a:latin typeface="ＭＳ 明朝" panose="02020609040205080304" pitchFamily="17" charset="-128"/>
                <a:ea typeface="ＭＳ 明朝" panose="02020609040205080304" pitchFamily="17" charset="-128"/>
              </a:rPr>
              <a:t>　国民年金制度の詳細や手続等については，各市町村役場の国民年金の窓口で確認してください。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16</a:t>
            </a:fld>
            <a:endParaRPr kumimoji="1" lang="ja-JP" altLang="en-US"/>
          </a:p>
        </p:txBody>
      </p:sp>
    </p:spTree>
    <p:extLst>
      <p:ext uri="{BB962C8B-B14F-4D97-AF65-F5344CB8AC3E}">
        <p14:creationId xmlns:p14="http://schemas.microsoft.com/office/powerpoint/2010/main" val="2022603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9700" algn="just">
              <a:lnSpc>
                <a:spcPts val="2000"/>
              </a:lnSpc>
              <a:spcAft>
                <a:spcPts val="0"/>
              </a:spcAft>
            </a:pPr>
            <a:r>
              <a:rPr lang="ja-JP" altLang="en-US" kern="100" dirty="0">
                <a:effectLst/>
                <a:latin typeface="ＭＳ 明朝" panose="02020609040205080304" pitchFamily="17" charset="-128"/>
                <a:ea typeface="ＭＳ 明朝" panose="02020609040205080304" pitchFamily="17" charset="-128"/>
                <a:cs typeface="Times New Roman" panose="02020603050405020304" pitchFamily="18" charset="0"/>
              </a:rPr>
              <a:t>ここで説明しますのは，共済組合の長期給付事業が適用となる一般組合</a:t>
            </a:r>
            <a:r>
              <a:rPr lang="ja-JP" altLang="en-US" kern="100" dirty="0">
                <a:latin typeface="ＭＳ 明朝" panose="02020609040205080304" pitchFamily="17" charset="-128"/>
                <a:ea typeface="ＭＳ 明朝" panose="02020609040205080304" pitchFamily="17" charset="-128"/>
                <a:cs typeface="Times New Roman" panose="02020603050405020304" pitchFamily="18" charset="0"/>
              </a:rPr>
              <a:t>員向けとなりますので，臨時的任用職員を含む日本年金機構の一般厚生年金に加入している短期組合員については，そちらでの手続が必要となりますので，ここでの説明は参考程度となります。</a:t>
            </a:r>
            <a:endParaRPr lang="ja-JP" altLang="en-US" dirty="0">
              <a:latin typeface="ＭＳ 明朝" panose="02020609040205080304" pitchFamily="17" charset="-128"/>
              <a:ea typeface="ＭＳ 明朝" panose="02020609040205080304" pitchFamily="17" charset="-128"/>
            </a:endParaRPr>
          </a:p>
          <a:p>
            <a:pPr indent="139700" algn="just">
              <a:lnSpc>
                <a:spcPts val="2000"/>
              </a:lnSpc>
              <a:spcAft>
                <a:spcPts val="0"/>
              </a:spcAft>
            </a:pPr>
            <a:r>
              <a:rPr kumimoji="1" lang="ja-JP" altLang="en-US" dirty="0">
                <a:latin typeface="ＭＳ 明朝" panose="02020609040205080304" pitchFamily="17" charset="-128"/>
                <a:ea typeface="ＭＳ 明朝" panose="02020609040205080304" pitchFamily="17" charset="-128"/>
              </a:rPr>
              <a:t>また，次ページ以降に右上に記載されているページ数はＰＤＦ版の掲載ページとなりますので合わせて御覧ください。</a:t>
            </a: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2</a:t>
            </a:fld>
            <a:endParaRPr kumimoji="1" lang="ja-JP" altLang="en-US"/>
          </a:p>
        </p:txBody>
      </p:sp>
    </p:spTree>
    <p:extLst>
      <p:ext uri="{BB962C8B-B14F-4D97-AF65-F5344CB8AC3E}">
        <p14:creationId xmlns:p14="http://schemas.microsoft.com/office/powerpoint/2010/main" val="3416364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t>　</a:t>
            </a:r>
            <a:r>
              <a:rPr lang="ja-JP" altLang="en-US" dirty="0">
                <a:latin typeface="ＭＳ 明朝" panose="02020609040205080304" pitchFamily="17" charset="-128"/>
                <a:ea typeface="ＭＳ 明朝" panose="02020609040205080304" pitchFamily="17" charset="-128"/>
              </a:rPr>
              <a:t>公的年金制度の仕組みについてです。</a:t>
            </a:r>
          </a:p>
          <a:p>
            <a:pPr>
              <a:lnSpc>
                <a:spcPts val="2000"/>
              </a:lnSpc>
            </a:pPr>
            <a:r>
              <a:rPr lang="ja-JP" altLang="en-US" dirty="0">
                <a:latin typeface="ＭＳ 明朝" panose="02020609040205080304" pitchFamily="17" charset="-128"/>
                <a:ea typeface="ＭＳ 明朝" panose="02020609040205080304" pitchFamily="17" charset="-128"/>
              </a:rPr>
              <a:t>　平成</a:t>
            </a:r>
            <a:r>
              <a:rPr lang="en-US" altLang="ja-JP" dirty="0">
                <a:latin typeface="ＭＳ 明朝" panose="02020609040205080304" pitchFamily="17" charset="-128"/>
                <a:ea typeface="ＭＳ 明朝" panose="02020609040205080304" pitchFamily="17" charset="-128"/>
              </a:rPr>
              <a:t>24</a:t>
            </a:r>
            <a:r>
              <a:rPr lang="ja-JP" altLang="en-US" dirty="0">
                <a:latin typeface="ＭＳ 明朝" panose="02020609040205080304" pitchFamily="17" charset="-128"/>
                <a:ea typeface="ＭＳ 明朝" panose="02020609040205080304" pitchFamily="17" charset="-128"/>
              </a:rPr>
              <a:t>年</a:t>
            </a:r>
            <a:r>
              <a:rPr lang="en-US" altLang="ja-JP" dirty="0">
                <a:latin typeface="ＭＳ 明朝" panose="02020609040205080304" pitchFamily="17" charset="-128"/>
                <a:ea typeface="ＭＳ 明朝" panose="02020609040205080304" pitchFamily="17" charset="-128"/>
              </a:rPr>
              <a:t>8</a:t>
            </a:r>
            <a:r>
              <a:rPr lang="ja-JP" altLang="en-US" dirty="0">
                <a:latin typeface="ＭＳ 明朝" panose="02020609040205080304" pitchFamily="17" charset="-128"/>
                <a:ea typeface="ＭＳ 明朝" panose="02020609040205080304" pitchFamily="17" charset="-128"/>
              </a:rPr>
              <a:t>月に公布された「被用者年金一元化法」により平成</a:t>
            </a:r>
            <a:r>
              <a:rPr lang="en-US" altLang="ja-JP" dirty="0">
                <a:latin typeface="ＭＳ 明朝" panose="02020609040205080304" pitchFamily="17" charset="-128"/>
                <a:ea typeface="ＭＳ 明朝" panose="02020609040205080304" pitchFamily="17" charset="-128"/>
              </a:rPr>
              <a:t>27</a:t>
            </a:r>
            <a:r>
              <a:rPr lang="ja-JP" altLang="en-US" dirty="0">
                <a:latin typeface="ＭＳ 明朝" panose="02020609040205080304" pitchFamily="17" charset="-128"/>
                <a:ea typeface="ＭＳ 明朝" panose="02020609040205080304" pitchFamily="17" charset="-128"/>
              </a:rPr>
              <a:t>年</a:t>
            </a:r>
            <a:r>
              <a:rPr lang="en-US" altLang="ja-JP" dirty="0">
                <a:latin typeface="ＭＳ 明朝" panose="02020609040205080304" pitchFamily="17" charset="-128"/>
                <a:ea typeface="ＭＳ 明朝" panose="02020609040205080304" pitchFamily="17" charset="-128"/>
              </a:rPr>
              <a:t>10</a:t>
            </a:r>
            <a:r>
              <a:rPr lang="ja-JP" altLang="en-US" dirty="0">
                <a:latin typeface="ＭＳ 明朝" panose="02020609040205080304" pitchFamily="17" charset="-128"/>
                <a:ea typeface="ＭＳ 明朝" panose="02020609040205080304" pitchFamily="17" charset="-128"/>
              </a:rPr>
              <a:t>月以降，共済年金は厚生年金に統一され，公的年金は「全国民共通の国民年金（基礎年金）」と「厚生年金」の２つの制度になりました。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3</a:t>
            </a:fld>
            <a:endParaRPr kumimoji="1" lang="ja-JP" altLang="en-US"/>
          </a:p>
        </p:txBody>
      </p:sp>
    </p:spTree>
    <p:extLst>
      <p:ext uri="{BB962C8B-B14F-4D97-AF65-F5344CB8AC3E}">
        <p14:creationId xmlns:p14="http://schemas.microsoft.com/office/powerpoint/2010/main" val="138421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t>　</a:t>
            </a:r>
            <a:r>
              <a:rPr lang="ja-JP" altLang="en-US" dirty="0">
                <a:latin typeface="ＭＳ 明朝" panose="02020609040205080304" pitchFamily="17" charset="-128"/>
                <a:ea typeface="ＭＳ 明朝" panose="02020609040205080304" pitchFamily="17" charset="-128"/>
              </a:rPr>
              <a:t>第１の国民年金制度は，</a:t>
            </a:r>
            <a:r>
              <a:rPr lang="en-US" altLang="ja-JP" dirty="0">
                <a:latin typeface="ＭＳ 明朝" panose="02020609040205080304" pitchFamily="17" charset="-128"/>
                <a:ea typeface="ＭＳ 明朝" panose="02020609040205080304" pitchFamily="17" charset="-128"/>
              </a:rPr>
              <a:t>20</a:t>
            </a:r>
            <a:r>
              <a:rPr lang="ja-JP" altLang="en-US" dirty="0">
                <a:latin typeface="ＭＳ 明朝" panose="02020609040205080304" pitchFamily="17" charset="-128"/>
                <a:ea typeface="ＭＳ 明朝" panose="02020609040205080304" pitchFamily="17" charset="-128"/>
              </a:rPr>
              <a:t>歳以上</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歳未満の国民全員が加入する年金制度で，加入が義務づけられています。</a:t>
            </a:r>
          </a:p>
          <a:p>
            <a:pPr>
              <a:lnSpc>
                <a:spcPts val="2000"/>
              </a:lnSpc>
            </a:pPr>
            <a:r>
              <a:rPr lang="ja-JP" altLang="en-US" dirty="0">
                <a:latin typeface="ＭＳ 明朝" panose="02020609040205080304" pitchFamily="17" charset="-128"/>
                <a:ea typeface="ＭＳ 明朝" panose="02020609040205080304" pitchFamily="17" charset="-128"/>
              </a:rPr>
              <a:t>　第２の厚生年金制度は，会社員や公務員の方が加入する年金制度となっています。また，厚生年金に加入している方は，同時に国民年金にも加入していることとなります。</a:t>
            </a:r>
          </a:p>
          <a:p>
            <a:pPr>
              <a:lnSpc>
                <a:spcPts val="2000"/>
              </a:lnSpc>
            </a:pPr>
            <a:r>
              <a:rPr lang="ja-JP" altLang="en-US" dirty="0">
                <a:latin typeface="ＭＳ 明朝" panose="02020609040205080304" pitchFamily="17" charset="-128"/>
                <a:ea typeface="ＭＳ 明朝" panose="02020609040205080304" pitchFamily="17" charset="-128"/>
              </a:rPr>
              <a:t>　この図で示しているとおり，２階部分の年金は，公務員も私学教職員も全て厚生年金となっています。赤文字の厚生年金の欄が，「旧共済年金」だった部分です。</a:t>
            </a: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4</a:t>
            </a:fld>
            <a:endParaRPr kumimoji="1" lang="ja-JP" altLang="en-US"/>
          </a:p>
        </p:txBody>
      </p:sp>
    </p:spTree>
    <p:extLst>
      <p:ext uri="{BB962C8B-B14F-4D97-AF65-F5344CB8AC3E}">
        <p14:creationId xmlns:p14="http://schemas.microsoft.com/office/powerpoint/2010/main" val="27003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t>　</a:t>
            </a:r>
            <a:r>
              <a:rPr lang="ja-JP" altLang="en-US" dirty="0">
                <a:latin typeface="ＭＳ 明朝" panose="02020609040205080304" pitchFamily="17" charset="-128"/>
                <a:ea typeface="ＭＳ 明朝" panose="02020609040205080304" pitchFamily="17" charset="-128"/>
              </a:rPr>
              <a:t>厚生年金被保険者は職種によって区分され，「３」に示しておりますとおり，会社員及び短期組合員が第</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号厚生年金被保険者，国家公務員は第２号厚生年金被保険者となっており，地方公務員等の一般組合員は第３号厚生年金被保険者，私立学校教職員は第４号厚生年金被保険者になっております。</a:t>
            </a:r>
          </a:p>
          <a:p>
            <a:pPr>
              <a:lnSpc>
                <a:spcPts val="2000"/>
              </a:lnSpc>
            </a:pPr>
            <a:r>
              <a:rPr lang="ja-JP" altLang="en-US" dirty="0">
                <a:latin typeface="ＭＳ 明朝" panose="02020609040205080304" pitchFamily="17" charset="-128"/>
                <a:ea typeface="ＭＳ 明朝" panose="02020609040205080304" pitchFamily="17" charset="-128"/>
              </a:rPr>
              <a:t>　また，国民年金は，被保険者の種別のとおり，第１号から第３号の区分がございます。</a:t>
            </a:r>
          </a:p>
          <a:p>
            <a:pPr>
              <a:lnSpc>
                <a:spcPts val="2000"/>
              </a:lnSpc>
            </a:pPr>
            <a:r>
              <a:rPr lang="ja-JP" altLang="en-US" dirty="0">
                <a:latin typeface="ＭＳ 明朝" panose="02020609040205080304" pitchFamily="17" charset="-128"/>
                <a:ea typeface="ＭＳ 明朝" panose="02020609040205080304" pitchFamily="17" charset="-128"/>
              </a:rPr>
              <a:t>　組合員御自身は，国民年金制度上は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第２号被保険者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となり，厚生年金制度上は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第３号厚生年金被保険者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となり，職員の方に扶養されている配偶者の方は国民年金制度上の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第３号被保険者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となります。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5</a:t>
            </a:fld>
            <a:endParaRPr kumimoji="1" lang="ja-JP" altLang="en-US"/>
          </a:p>
        </p:txBody>
      </p:sp>
    </p:spTree>
    <p:extLst>
      <p:ext uri="{BB962C8B-B14F-4D97-AF65-F5344CB8AC3E}">
        <p14:creationId xmlns:p14="http://schemas.microsoft.com/office/powerpoint/2010/main" val="4248893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08746" y="4748163"/>
            <a:ext cx="5388610" cy="3884861"/>
          </a:xfrm>
        </p:spPr>
        <p:txBody>
          <a:bodyPr/>
          <a:lstStyle/>
          <a:p>
            <a:pPr>
              <a:lnSpc>
                <a:spcPts val="2000"/>
              </a:lnSpc>
            </a:pPr>
            <a:r>
              <a:rPr lang="ja-JP" altLang="en-US" dirty="0"/>
              <a:t>　</a:t>
            </a:r>
            <a:r>
              <a:rPr lang="ja-JP" altLang="en-US" dirty="0">
                <a:latin typeface="ＭＳ 明朝" panose="02020609040205080304" pitchFamily="17" charset="-128"/>
                <a:ea typeface="ＭＳ 明朝" panose="02020609040205080304" pitchFamily="17" charset="-128"/>
              </a:rPr>
              <a:t>「４　公的年金の種類」は，給付事由によって異なっており，表のとおりとなっております。</a:t>
            </a:r>
          </a:p>
          <a:p>
            <a:pPr>
              <a:lnSpc>
                <a:spcPts val="2000"/>
              </a:lnSpc>
            </a:pPr>
            <a:r>
              <a:rPr lang="ja-JP" altLang="en-US" dirty="0">
                <a:latin typeface="ＭＳ 明朝" panose="02020609040205080304" pitchFamily="17" charset="-128"/>
                <a:ea typeface="ＭＳ 明朝" panose="02020609040205080304" pitchFamily="17" charset="-128"/>
              </a:rPr>
              <a:t>　</a:t>
            </a:r>
            <a:r>
              <a:rPr lang="ja-JP" altLang="en-US" dirty="0"/>
              <a:t>　</a:t>
            </a:r>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6</a:t>
            </a:fld>
            <a:endParaRPr kumimoji="1" lang="ja-JP" altLang="en-US"/>
          </a:p>
        </p:txBody>
      </p:sp>
    </p:spTree>
    <p:extLst>
      <p:ext uri="{BB962C8B-B14F-4D97-AF65-F5344CB8AC3E}">
        <p14:creationId xmlns:p14="http://schemas.microsoft.com/office/powerpoint/2010/main" val="1503069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t>　</a:t>
            </a:r>
            <a:r>
              <a:rPr lang="ja-JP" altLang="en-US" dirty="0">
                <a:latin typeface="ＭＳ 明朝" panose="02020609040205080304" pitchFamily="17" charset="-128"/>
                <a:ea typeface="ＭＳ 明朝" panose="02020609040205080304" pitchFamily="17" charset="-128"/>
              </a:rPr>
              <a:t>「５」についてですが，組合員の方が将来受け取ることとなる老齢による年金給付は，老齢厚生年金といいます。</a:t>
            </a:r>
            <a:r>
              <a:rPr lang="en-US" altLang="ja-JP" dirty="0">
                <a:latin typeface="ＭＳ 明朝" panose="02020609040205080304" pitchFamily="17" charset="-128"/>
                <a:ea typeface="ＭＳ 明朝" panose="02020609040205080304" pitchFamily="17" charset="-128"/>
              </a:rPr>
              <a:t>64</a:t>
            </a:r>
            <a:r>
              <a:rPr lang="ja-JP" altLang="en-US" dirty="0">
                <a:latin typeface="ＭＳ 明朝" panose="02020609040205080304" pitchFamily="17" charset="-128"/>
                <a:ea typeface="ＭＳ 明朝" panose="02020609040205080304" pitchFamily="17" charset="-128"/>
              </a:rPr>
              <a:t>歳までの年金を「特別支給の老齢厚生年金」といい，</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歳からの年金は「本来支給の老齢厚生年金」といいます。</a:t>
            </a:r>
          </a:p>
          <a:p>
            <a:pPr>
              <a:lnSpc>
                <a:spcPts val="2000"/>
              </a:lnSpc>
            </a:pPr>
            <a:r>
              <a:rPr lang="ja-JP" altLang="en-US" dirty="0">
                <a:latin typeface="ＭＳ 明朝" panose="02020609040205080304" pitchFamily="17" charset="-128"/>
                <a:ea typeface="ＭＳ 明朝" panose="02020609040205080304" pitchFamily="17" charset="-128"/>
              </a:rPr>
              <a:t>　なぜ，特別支給と本来支給に分かれているかと言いますと，老齢年金は過去の制度改正によって，支給開始年齢が</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歳から</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歳に引き上げられました。ただ，一度に</a:t>
            </a:r>
            <a:r>
              <a:rPr lang="en-US" altLang="ja-JP" dirty="0">
                <a:latin typeface="ＭＳ 明朝" panose="02020609040205080304" pitchFamily="17" charset="-128"/>
                <a:ea typeface="ＭＳ 明朝" panose="02020609040205080304" pitchFamily="17" charset="-128"/>
              </a:rPr>
              <a:t>5</a:t>
            </a:r>
            <a:r>
              <a:rPr lang="ja-JP" altLang="en-US" dirty="0">
                <a:latin typeface="ＭＳ 明朝" panose="02020609040205080304" pitchFamily="17" charset="-128"/>
                <a:ea typeface="ＭＳ 明朝" panose="02020609040205080304" pitchFamily="17" charset="-128"/>
              </a:rPr>
              <a:t>年も引き上げることはできないので，現在，段階的に年齢を引き上げているところでございます。よって，</a:t>
            </a:r>
            <a:r>
              <a:rPr lang="en-US" altLang="ja-JP" dirty="0">
                <a:latin typeface="ＭＳ 明朝" panose="02020609040205080304" pitchFamily="17" charset="-128"/>
                <a:ea typeface="ＭＳ 明朝" panose="02020609040205080304" pitchFamily="17" charset="-128"/>
              </a:rPr>
              <a:t>64</a:t>
            </a:r>
            <a:r>
              <a:rPr lang="ja-JP" altLang="en-US" dirty="0">
                <a:latin typeface="ＭＳ 明朝" panose="02020609040205080304" pitchFamily="17" charset="-128"/>
                <a:ea typeface="ＭＳ 明朝" panose="02020609040205080304" pitchFamily="17" charset="-128"/>
              </a:rPr>
              <a:t>歳までの年金を特別支給といい，</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歳からの年金を本来支給といいます。</a:t>
            </a:r>
          </a:p>
          <a:p>
            <a:pPr>
              <a:lnSpc>
                <a:spcPts val="2000"/>
              </a:lnSpc>
            </a:pPr>
            <a:r>
              <a:rPr lang="en-US" altLang="ja-JP" dirty="0">
                <a:latin typeface="ＭＳ 明朝" panose="02020609040205080304" pitchFamily="17" charset="-128"/>
                <a:ea typeface="ＭＳ 明朝" panose="02020609040205080304" pitchFamily="17" charset="-128"/>
              </a:rPr>
              <a:t>  64</a:t>
            </a:r>
            <a:r>
              <a:rPr lang="ja-JP" altLang="en-US" dirty="0">
                <a:latin typeface="ＭＳ 明朝" panose="02020609040205080304" pitchFamily="17" charset="-128"/>
                <a:ea typeface="ＭＳ 明朝" panose="02020609040205080304" pitchFamily="17" charset="-128"/>
              </a:rPr>
              <a:t>歳までに受給できる年金は，本来支給される年金より前に「特別」に受給することができる年金と理解していただければ，分かり易いと思います。</a:t>
            </a:r>
          </a:p>
          <a:p>
            <a:pPr>
              <a:lnSpc>
                <a:spcPts val="2000"/>
              </a:lnSpc>
            </a:pPr>
            <a:r>
              <a:rPr lang="ja-JP" altLang="en-US" dirty="0">
                <a:latin typeface="ＭＳ 明朝" panose="02020609040205080304" pitchFamily="17" charset="-128"/>
                <a:ea typeface="ＭＳ 明朝" panose="02020609040205080304" pitchFamily="17" charset="-128"/>
              </a:rPr>
              <a:t>　また，今年度末に</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歳で定年退職になる方は昭和</a:t>
            </a:r>
            <a:r>
              <a:rPr lang="en-US" altLang="ja-JP" dirty="0">
                <a:solidFill>
                  <a:srgbClr val="FF0000"/>
                </a:solidFill>
                <a:latin typeface="ＭＳ 明朝" panose="02020609040205080304" pitchFamily="17" charset="-128"/>
                <a:ea typeface="ＭＳ 明朝" panose="02020609040205080304" pitchFamily="17" charset="-128"/>
              </a:rPr>
              <a:t>37</a:t>
            </a:r>
            <a:r>
              <a:rPr lang="ja-JP" altLang="en-US" dirty="0">
                <a:latin typeface="ＭＳ 明朝" panose="02020609040205080304" pitchFamily="17" charset="-128"/>
                <a:ea typeface="ＭＳ 明朝" panose="02020609040205080304" pitchFamily="17" charset="-128"/>
              </a:rPr>
              <a:t>年４月２日以降生まれになるので，「特別支給の老齢厚生年金」は支給されずに，</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歳から「本来支給の老齢厚生年金」の支給が始まります。</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7</a:t>
            </a:fld>
            <a:endParaRPr kumimoji="1" lang="ja-JP" altLang="en-US" dirty="0"/>
          </a:p>
        </p:txBody>
      </p:sp>
    </p:spTree>
    <p:extLst>
      <p:ext uri="{BB962C8B-B14F-4D97-AF65-F5344CB8AC3E}">
        <p14:creationId xmlns:p14="http://schemas.microsoft.com/office/powerpoint/2010/main" val="185087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t>　</a:t>
            </a:r>
            <a:r>
              <a:rPr lang="ja-JP" altLang="en-US" dirty="0">
                <a:latin typeface="ＭＳ 明朝" panose="02020609040205080304" pitchFamily="17" charset="-128"/>
                <a:ea typeface="ＭＳ 明朝" panose="02020609040205080304" pitchFamily="17" charset="-128"/>
              </a:rPr>
              <a:t>「５」についてですが，組合員の方が将来受け取ることとなる老齢による年金給付は，老齢厚生年金といいます。</a:t>
            </a:r>
            <a:r>
              <a:rPr lang="en-US" altLang="ja-JP" dirty="0">
                <a:latin typeface="ＭＳ 明朝" panose="02020609040205080304" pitchFamily="17" charset="-128"/>
                <a:ea typeface="ＭＳ 明朝" panose="02020609040205080304" pitchFamily="17" charset="-128"/>
              </a:rPr>
              <a:t>64</a:t>
            </a:r>
            <a:r>
              <a:rPr lang="ja-JP" altLang="en-US" dirty="0">
                <a:latin typeface="ＭＳ 明朝" panose="02020609040205080304" pitchFamily="17" charset="-128"/>
                <a:ea typeface="ＭＳ 明朝" panose="02020609040205080304" pitchFamily="17" charset="-128"/>
              </a:rPr>
              <a:t>歳までの年金を「特別支給の老齢厚生年金」といい，</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歳からの年金は「本来支給の老齢厚生年金」といいます。</a:t>
            </a:r>
          </a:p>
          <a:p>
            <a:pPr>
              <a:lnSpc>
                <a:spcPts val="2000"/>
              </a:lnSpc>
            </a:pPr>
            <a:r>
              <a:rPr lang="ja-JP" altLang="en-US" dirty="0">
                <a:latin typeface="ＭＳ 明朝" panose="02020609040205080304" pitchFamily="17" charset="-128"/>
                <a:ea typeface="ＭＳ 明朝" panose="02020609040205080304" pitchFamily="17" charset="-128"/>
              </a:rPr>
              <a:t>　なぜ，特別支給と本来支給に分かれているかと言いますと，老齢年金は過去の制度改正によって，支給開始年齢が</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歳から</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歳に引き上げられました。ただ，一度に</a:t>
            </a:r>
            <a:r>
              <a:rPr lang="en-US" altLang="ja-JP" dirty="0">
                <a:latin typeface="ＭＳ 明朝" panose="02020609040205080304" pitchFamily="17" charset="-128"/>
                <a:ea typeface="ＭＳ 明朝" panose="02020609040205080304" pitchFamily="17" charset="-128"/>
              </a:rPr>
              <a:t>5</a:t>
            </a:r>
            <a:r>
              <a:rPr lang="ja-JP" altLang="en-US" dirty="0">
                <a:latin typeface="ＭＳ 明朝" panose="02020609040205080304" pitchFamily="17" charset="-128"/>
                <a:ea typeface="ＭＳ 明朝" panose="02020609040205080304" pitchFamily="17" charset="-128"/>
              </a:rPr>
              <a:t>年も引き上げることはできないので，現在，段階的に年齢を引き上げているところでございます。よって，</a:t>
            </a:r>
            <a:r>
              <a:rPr lang="en-US" altLang="ja-JP" dirty="0">
                <a:latin typeface="ＭＳ 明朝" panose="02020609040205080304" pitchFamily="17" charset="-128"/>
                <a:ea typeface="ＭＳ 明朝" panose="02020609040205080304" pitchFamily="17" charset="-128"/>
              </a:rPr>
              <a:t>64</a:t>
            </a:r>
            <a:r>
              <a:rPr lang="ja-JP" altLang="en-US" dirty="0">
                <a:latin typeface="ＭＳ 明朝" panose="02020609040205080304" pitchFamily="17" charset="-128"/>
                <a:ea typeface="ＭＳ 明朝" panose="02020609040205080304" pitchFamily="17" charset="-128"/>
              </a:rPr>
              <a:t>歳までの年金を特別支給といい，</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歳からの年金を本来支給といいます。</a:t>
            </a:r>
          </a:p>
          <a:p>
            <a:pPr>
              <a:lnSpc>
                <a:spcPts val="2000"/>
              </a:lnSpc>
            </a:pPr>
            <a:r>
              <a:rPr lang="en-US" altLang="ja-JP" dirty="0">
                <a:latin typeface="ＭＳ 明朝" panose="02020609040205080304" pitchFamily="17" charset="-128"/>
                <a:ea typeface="ＭＳ 明朝" panose="02020609040205080304" pitchFamily="17" charset="-128"/>
              </a:rPr>
              <a:t>  64</a:t>
            </a:r>
            <a:r>
              <a:rPr lang="ja-JP" altLang="en-US" dirty="0">
                <a:latin typeface="ＭＳ 明朝" panose="02020609040205080304" pitchFamily="17" charset="-128"/>
                <a:ea typeface="ＭＳ 明朝" panose="02020609040205080304" pitchFamily="17" charset="-128"/>
              </a:rPr>
              <a:t>歳までに受給できる年金は，本来支給される年金より前に「特別」に受給することができる年金と理解していただければ，分かり易いと思います。</a:t>
            </a:r>
          </a:p>
          <a:p>
            <a:pPr>
              <a:lnSpc>
                <a:spcPts val="2000"/>
              </a:lnSpc>
            </a:pPr>
            <a:r>
              <a:rPr lang="ja-JP" altLang="en-US" dirty="0">
                <a:latin typeface="ＭＳ 明朝" panose="02020609040205080304" pitchFamily="17" charset="-128"/>
                <a:ea typeface="ＭＳ 明朝" panose="02020609040205080304" pitchFamily="17" charset="-128"/>
              </a:rPr>
              <a:t>　また，今年度末に</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歳で定年退職になる方は昭和</a:t>
            </a:r>
            <a:r>
              <a:rPr lang="en-US" altLang="ja-JP" dirty="0">
                <a:solidFill>
                  <a:srgbClr val="FF0000"/>
                </a:solidFill>
                <a:latin typeface="ＭＳ 明朝" panose="02020609040205080304" pitchFamily="17" charset="-128"/>
                <a:ea typeface="ＭＳ 明朝" panose="02020609040205080304" pitchFamily="17" charset="-128"/>
              </a:rPr>
              <a:t>37</a:t>
            </a:r>
            <a:r>
              <a:rPr lang="ja-JP" altLang="en-US" dirty="0">
                <a:latin typeface="ＭＳ 明朝" panose="02020609040205080304" pitchFamily="17" charset="-128"/>
                <a:ea typeface="ＭＳ 明朝" panose="02020609040205080304" pitchFamily="17" charset="-128"/>
              </a:rPr>
              <a:t>年４月２日以降生まれになるので，「特別支給の老齢厚生年金」は支給されずに，</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歳から「本来支給の老齢厚生年金」の支給が始まります。</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8</a:t>
            </a:fld>
            <a:endParaRPr kumimoji="1" lang="ja-JP" altLang="en-US" dirty="0"/>
          </a:p>
        </p:txBody>
      </p:sp>
    </p:spTree>
    <p:extLst>
      <p:ext uri="{BB962C8B-B14F-4D97-AF65-F5344CB8AC3E}">
        <p14:creationId xmlns:p14="http://schemas.microsoft.com/office/powerpoint/2010/main" val="977659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続いて，「６　退職等年金給付（年金払い退職給付）」についてですが，これは，一元化前，つまり平成</a:t>
            </a:r>
            <a:r>
              <a:rPr lang="en-US" altLang="ja-JP" dirty="0">
                <a:latin typeface="ＭＳ 明朝" panose="02020609040205080304" pitchFamily="17" charset="-128"/>
                <a:ea typeface="ＭＳ 明朝" panose="02020609040205080304" pitchFamily="17" charset="-128"/>
              </a:rPr>
              <a:t>27</a:t>
            </a:r>
            <a:r>
              <a:rPr lang="ja-JP" altLang="en-US" dirty="0">
                <a:latin typeface="ＭＳ 明朝" panose="02020609040205080304" pitchFamily="17" charset="-128"/>
                <a:ea typeface="ＭＳ 明朝" panose="02020609040205080304" pitchFamily="17" charset="-128"/>
              </a:rPr>
              <a:t>年９月までの共済年金における３階部分の年金，職域年金に替わる新しい３階部分の年金のことです。</a:t>
            </a:r>
          </a:p>
          <a:p>
            <a:pPr>
              <a:lnSpc>
                <a:spcPts val="2000"/>
              </a:lnSpc>
            </a:pPr>
            <a:r>
              <a:rPr lang="ja-JP" altLang="en-US" dirty="0">
                <a:latin typeface="ＭＳ 明朝" panose="02020609040205080304" pitchFamily="17" charset="-128"/>
                <a:ea typeface="ＭＳ 明朝" panose="02020609040205080304" pitchFamily="17" charset="-128"/>
              </a:rPr>
              <a:t>　後ほど詳しく御説明いたしますが，組合員の方は老齢厚生年金を受け取ることになりますが，厚生年金に統合されたことによって，一元化前の３階部分の職域年金が全くなくなってしまうということはございません。一元化前（平成</a:t>
            </a:r>
            <a:r>
              <a:rPr lang="en-US" altLang="ja-JP" dirty="0">
                <a:latin typeface="ＭＳ 明朝" panose="02020609040205080304" pitchFamily="17" charset="-128"/>
                <a:ea typeface="ＭＳ 明朝" panose="02020609040205080304" pitchFamily="17" charset="-128"/>
              </a:rPr>
              <a:t>27</a:t>
            </a:r>
            <a:r>
              <a:rPr lang="ja-JP" altLang="en-US" dirty="0">
                <a:latin typeface="ＭＳ 明朝" panose="02020609040205080304" pitchFamily="17" charset="-128"/>
                <a:ea typeface="ＭＳ 明朝" panose="02020609040205080304" pitchFamily="17" charset="-128"/>
              </a:rPr>
              <a:t>年９月）までの組合員期間に対しては，旧共済年金の職域年金と同様の計算方法で算出される「経過的職域加算」が支給され，一元化以降の期間に対しては，この年金払い退職給付が支給されます。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9</a:t>
            </a:fld>
            <a:endParaRPr kumimoji="1" lang="ja-JP" altLang="en-US"/>
          </a:p>
        </p:txBody>
      </p:sp>
    </p:spTree>
    <p:extLst>
      <p:ext uri="{BB962C8B-B14F-4D97-AF65-F5344CB8AC3E}">
        <p14:creationId xmlns:p14="http://schemas.microsoft.com/office/powerpoint/2010/main" val="4044781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301065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46729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240259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2689326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434477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4037011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328943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2865669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1568546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251890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1305508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11046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4800" dirty="0"/>
              <a:t>一般組合員の</a:t>
            </a:r>
            <a:r>
              <a:rPr lang="en-US" altLang="ja-JP" sz="4800" dirty="0"/>
              <a:t/>
            </a:r>
            <a:br>
              <a:rPr lang="en-US" altLang="ja-JP" sz="4800" dirty="0"/>
            </a:br>
            <a:r>
              <a:rPr lang="en-US" altLang="ja-JP" sz="4800" dirty="0"/>
              <a:t/>
            </a:r>
            <a:br>
              <a:rPr lang="en-US" altLang="ja-JP" sz="4800" dirty="0"/>
            </a:br>
            <a:r>
              <a:rPr lang="ja-JP" altLang="en-US" dirty="0"/>
              <a:t>年金制度と退職後の手続</a:t>
            </a:r>
            <a:endParaRPr kumimoji="1" lang="ja-JP" altLang="en-US" dirty="0"/>
          </a:p>
        </p:txBody>
      </p:sp>
      <p:sp>
        <p:nvSpPr>
          <p:cNvPr id="3" name="タイトル 1"/>
          <p:cNvSpPr txBox="1">
            <a:spLocks/>
          </p:cNvSpPr>
          <p:nvPr/>
        </p:nvSpPr>
        <p:spPr>
          <a:xfrm>
            <a:off x="1623646" y="3393709"/>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ja-JP" altLang="en-US" dirty="0"/>
          </a:p>
        </p:txBody>
      </p:sp>
      <p:sp>
        <p:nvSpPr>
          <p:cNvPr id="6" name="タイトル 1"/>
          <p:cNvSpPr txBox="1">
            <a:spLocks/>
          </p:cNvSpPr>
          <p:nvPr/>
        </p:nvSpPr>
        <p:spPr>
          <a:xfrm>
            <a:off x="4341934" y="4062046"/>
            <a:ext cx="3707423" cy="8224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ja-JP" sz="4800" dirty="0"/>
              <a:t>令和５年１月</a:t>
            </a:r>
            <a:endParaRPr lang="ja-JP" altLang="en-US" dirty="0"/>
          </a:p>
        </p:txBody>
      </p:sp>
      <p:sp>
        <p:nvSpPr>
          <p:cNvPr id="5" name="タイトル 1"/>
          <p:cNvSpPr txBox="1">
            <a:spLocks/>
          </p:cNvSpPr>
          <p:nvPr/>
        </p:nvSpPr>
        <p:spPr>
          <a:xfrm>
            <a:off x="8049357" y="5412336"/>
            <a:ext cx="3048000" cy="6466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dirty="0"/>
              <a:t>長期給付係</a:t>
            </a:r>
          </a:p>
        </p:txBody>
      </p:sp>
      <p:pic>
        <p:nvPicPr>
          <p:cNvPr id="7" name="オーディオ 6">
            <a:hlinkClick r:id="" action="ppaction://media"/>
            <a:extLst>
              <a:ext uri="{FF2B5EF4-FFF2-40B4-BE49-F238E27FC236}">
                <a16:creationId xmlns="" xmlns:a16="http://schemas.microsoft.com/office/drawing/2014/main" id="{824D64FC-6ED9-46C3-ADE1-C5644F67ED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06670903"/>
      </p:ext>
    </p:extLst>
  </p:cSld>
  <p:clrMapOvr>
    <a:masterClrMapping/>
  </p:clrMapOvr>
  <mc:AlternateContent xmlns:mc="http://schemas.openxmlformats.org/markup-compatibility/2006" xmlns:p14="http://schemas.microsoft.com/office/powerpoint/2010/main">
    <mc:Choice Requires="p14">
      <p:transition spd="slow" p14:dur="2000" advTm="48510"/>
    </mc:Choice>
    <mc:Fallback xmlns="">
      <p:transition spd="slow" advTm="48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３頁</a:t>
            </a:r>
          </a:p>
        </p:txBody>
      </p:sp>
      <p:pic>
        <p:nvPicPr>
          <p:cNvPr id="4" name="図 3"/>
          <p:cNvPicPr>
            <a:picLocks noChangeAspect="1"/>
          </p:cNvPicPr>
          <p:nvPr/>
        </p:nvPicPr>
        <p:blipFill>
          <a:blip r:embed="rId5"/>
          <a:stretch>
            <a:fillRect/>
          </a:stretch>
        </p:blipFill>
        <p:spPr>
          <a:xfrm>
            <a:off x="1217391" y="1336093"/>
            <a:ext cx="9288324" cy="3860376"/>
          </a:xfrm>
          <a:prstGeom prst="rect">
            <a:avLst/>
          </a:prstGeom>
        </p:spPr>
      </p:pic>
      <p:pic>
        <p:nvPicPr>
          <p:cNvPr id="10" name="オーディオ 9">
            <a:hlinkClick r:id="" action="ppaction://media"/>
            <a:extLst>
              <a:ext uri="{FF2B5EF4-FFF2-40B4-BE49-F238E27FC236}">
                <a16:creationId xmlns="" xmlns:a16="http://schemas.microsoft.com/office/drawing/2014/main" id="{2C4D5B2D-BF20-4AAB-8064-2C6A2490F7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1990442"/>
      </p:ext>
    </p:extLst>
  </p:cSld>
  <p:clrMapOvr>
    <a:masterClrMapping/>
  </p:clrMapOvr>
  <mc:AlternateContent xmlns:mc="http://schemas.openxmlformats.org/markup-compatibility/2006" xmlns:p14="http://schemas.microsoft.com/office/powerpoint/2010/main">
    <mc:Choice Requires="p14">
      <p:transition spd="slow" p14:dur="2000" advTm="59045"/>
    </mc:Choice>
    <mc:Fallback xmlns="">
      <p:transition spd="slow" advTm="59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４頁</a:t>
            </a:r>
          </a:p>
        </p:txBody>
      </p:sp>
      <p:sp>
        <p:nvSpPr>
          <p:cNvPr id="4" name="正方形/長方形 3"/>
          <p:cNvSpPr/>
          <p:nvPr/>
        </p:nvSpPr>
        <p:spPr>
          <a:xfrm>
            <a:off x="1520283" y="1098327"/>
            <a:ext cx="8805746" cy="2123658"/>
          </a:xfrm>
          <a:prstGeom prst="rect">
            <a:avLst/>
          </a:prstGeom>
        </p:spPr>
        <p:txBody>
          <a:bodyPr wrap="square">
            <a:spAutoFit/>
          </a:bodyPr>
          <a:lstStyle/>
          <a:p>
            <a:r>
              <a:rPr lang="ja-JP"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en-US" sz="2000"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国民年金の加入手続</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endParaRPr lang="en-US" altLang="ja-JP" sz="2000" b="1" kern="100" dirty="0">
              <a:latin typeface="ＭＳ 明朝" panose="02020609040205080304" pitchFamily="17" charset="-128"/>
              <a:ea typeface="ＭＳ 明朝" panose="02020609040205080304" pitchFamily="17" charset="-128"/>
              <a:cs typeface="Times New Roman" panose="02020603050405020304" pitchFamily="18" charset="0"/>
            </a:endParaRPr>
          </a:p>
          <a:p>
            <a:r>
              <a:rPr lang="ja-JP" altLang="en-US" sz="2000"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国民年金は，</a:t>
            </a: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20</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歳以上</a:t>
            </a: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60</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歳未満の人が加入する制度</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です。定年退職後，共済組合の一般組合員の資格喪失と同時に「国民年金第２号被保険者」の資格を喪失します。</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r>
              <a:rPr lang="ja-JP" altLang="en-US"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併せて，</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現職中に</a:t>
            </a:r>
            <a:r>
              <a:rPr lang="en-US" altLang="ja-JP" u="sng" kern="100" dirty="0">
                <a:latin typeface="ＭＳ 明朝" panose="02020609040205080304" pitchFamily="17" charset="-128"/>
                <a:ea typeface="ＭＳ 明朝" panose="02020609040205080304" pitchFamily="17" charset="-128"/>
                <a:cs typeface="Times New Roman" panose="02020603050405020304" pitchFamily="18" charset="0"/>
              </a:rPr>
              <a:t>60</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歳未満の配偶者を扶養していた者</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配偶者も国民年金</a:t>
            </a:r>
            <a:r>
              <a:rPr lang="ja-JP" altLang="ja-JP" b="1" kern="100" dirty="0">
                <a:solidFill>
                  <a:srgbClr val="FF0000"/>
                </a:solidFill>
                <a:latin typeface="ＭＳ 明朝" panose="02020609040205080304" pitchFamily="17" charset="-128"/>
                <a:ea typeface="ＭＳ 明朝" panose="02020609040205080304" pitchFamily="17" charset="-128"/>
                <a:cs typeface="Times New Roman" panose="02020603050405020304" pitchFamily="18" charset="0"/>
              </a:rPr>
              <a:t>「第３号」</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被保険者の資格を喪失します。</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r>
              <a:rPr lang="ja-JP" altLang="en-US"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自身で，国民年金の加入（種別変更）手続が必要になります。</a:t>
            </a:r>
            <a:endParaRPr lang="ja-JP" altLang="en-US" dirty="0">
              <a:latin typeface="ＭＳ 明朝" panose="02020609040205080304" pitchFamily="17" charset="-128"/>
              <a:ea typeface="ＭＳ 明朝" panose="02020609040205080304" pitchFamily="17" charset="-128"/>
            </a:endParaRPr>
          </a:p>
        </p:txBody>
      </p:sp>
      <p:pic>
        <p:nvPicPr>
          <p:cNvPr id="8" name="オーディオ 7">
            <a:hlinkClick r:id="" action="ppaction://media"/>
            <a:extLst>
              <a:ext uri="{FF2B5EF4-FFF2-40B4-BE49-F238E27FC236}">
                <a16:creationId xmlns="" xmlns:a16="http://schemas.microsoft.com/office/drawing/2014/main" id="{5449270A-83D1-4B10-B73E-3289E8F4B6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5959981"/>
      </p:ext>
    </p:extLst>
  </p:cSld>
  <p:clrMapOvr>
    <a:masterClrMapping/>
  </p:clrMapOvr>
  <mc:AlternateContent xmlns:mc="http://schemas.openxmlformats.org/markup-compatibility/2006" xmlns:p14="http://schemas.microsoft.com/office/powerpoint/2010/main">
    <mc:Choice Requires="p14">
      <p:transition spd="slow" p14:dur="2000" advTm="55323"/>
    </mc:Choice>
    <mc:Fallback xmlns="">
      <p:transition spd="slow" advTm="55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9697"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４頁</a:t>
            </a:r>
          </a:p>
        </p:txBody>
      </p:sp>
      <p:sp>
        <p:nvSpPr>
          <p:cNvPr id="4" name="正方形/長方形 3"/>
          <p:cNvSpPr/>
          <p:nvPr/>
        </p:nvSpPr>
        <p:spPr>
          <a:xfrm>
            <a:off x="1520283" y="1098327"/>
            <a:ext cx="8805746" cy="2123658"/>
          </a:xfrm>
          <a:prstGeom prst="rect">
            <a:avLst/>
          </a:prstGeom>
        </p:spPr>
        <p:txBody>
          <a:bodyPr wrap="square">
            <a:spAutoFit/>
          </a:bodyPr>
          <a:lstStyle/>
          <a:p>
            <a:r>
              <a:rPr lang="ja-JP"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en-US" sz="2000"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2000" b="1" kern="100" dirty="0">
                <a:latin typeface="ＭＳ 明朝" panose="02020609040205080304" pitchFamily="17" charset="-128"/>
                <a:ea typeface="ＭＳ 明朝" panose="02020609040205080304" pitchFamily="17" charset="-128"/>
                <a:cs typeface="Times New Roman" panose="02020603050405020304" pitchFamily="18" charset="0"/>
              </a:rPr>
              <a:t>国民年金の加入手続</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endParaRPr lang="en-US" altLang="ja-JP" sz="2000" b="1" kern="100" dirty="0">
              <a:latin typeface="ＭＳ 明朝" panose="02020609040205080304" pitchFamily="17" charset="-128"/>
              <a:ea typeface="ＭＳ 明朝" panose="02020609040205080304" pitchFamily="17" charset="-128"/>
              <a:cs typeface="Times New Roman" panose="02020603050405020304" pitchFamily="18" charset="0"/>
            </a:endParaRPr>
          </a:p>
          <a:p>
            <a:r>
              <a:rPr lang="ja-JP" altLang="en-US" sz="2000"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国民年金は，</a:t>
            </a: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20</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歳以上</a:t>
            </a: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60</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歳未満の人が加入する制度</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です。定年退職後，共済組合の一般組合員の資格喪失と同時に「国民年金第２号被保険者」の資格を喪失します。</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r>
              <a:rPr lang="ja-JP" altLang="en-US"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併せて，</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現職中に</a:t>
            </a:r>
            <a:r>
              <a:rPr lang="en-US" altLang="ja-JP" u="sng" kern="100" dirty="0">
                <a:latin typeface="ＭＳ 明朝" panose="02020609040205080304" pitchFamily="17" charset="-128"/>
                <a:ea typeface="ＭＳ 明朝" panose="02020609040205080304" pitchFamily="17" charset="-128"/>
                <a:cs typeface="Times New Roman" panose="02020603050405020304" pitchFamily="18" charset="0"/>
              </a:rPr>
              <a:t>60</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歳未満の配偶者を扶養していた者</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配偶者も国民年金</a:t>
            </a:r>
            <a:r>
              <a:rPr lang="ja-JP" altLang="ja-JP" b="1" kern="100" dirty="0">
                <a:solidFill>
                  <a:srgbClr val="FF0000"/>
                </a:solidFill>
                <a:latin typeface="ＭＳ 明朝" panose="02020609040205080304" pitchFamily="17" charset="-128"/>
                <a:ea typeface="ＭＳ 明朝" panose="02020609040205080304" pitchFamily="17" charset="-128"/>
                <a:cs typeface="Times New Roman" panose="02020603050405020304" pitchFamily="18" charset="0"/>
              </a:rPr>
              <a:t>「第３号」</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被保険者の資格を喪失します。</a:t>
            </a:r>
            <a:endParaRPr lang="ja-JP" altLang="ja-JP" sz="1600" kern="100" dirty="0">
              <a:latin typeface="ＭＳ 明朝" panose="02020609040205080304" pitchFamily="17" charset="-128"/>
              <a:ea typeface="ＭＳ 明朝" panose="02020609040205080304" pitchFamily="17" charset="-128"/>
              <a:cs typeface="Times New Roman" panose="02020603050405020304" pitchFamily="18" charset="0"/>
            </a:endParaRPr>
          </a:p>
          <a:p>
            <a:r>
              <a:rPr lang="ja-JP" altLang="en-US"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自身で，国民年金の加入（種別変更）手続が必要になります。</a:t>
            </a:r>
            <a:endParaRPr lang="ja-JP" altLang="en-US" dirty="0">
              <a:latin typeface="ＭＳ 明朝" panose="02020609040205080304" pitchFamily="17" charset="-128"/>
              <a:ea typeface="ＭＳ 明朝" panose="02020609040205080304" pitchFamily="17" charset="-128"/>
            </a:endParaRPr>
          </a:p>
        </p:txBody>
      </p:sp>
      <p:pic>
        <p:nvPicPr>
          <p:cNvPr id="8" name="オーディオ 7">
            <a:hlinkClick r:id="" action="ppaction://media"/>
            <a:extLst>
              <a:ext uri="{FF2B5EF4-FFF2-40B4-BE49-F238E27FC236}">
                <a16:creationId xmlns="" xmlns:a16="http://schemas.microsoft.com/office/drawing/2014/main" id="{2E5F2AF7-CD75-481C-8598-339DD07F93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79221225"/>
      </p:ext>
    </p:extLst>
  </p:cSld>
  <p:clrMapOvr>
    <a:masterClrMapping/>
  </p:clrMapOvr>
  <mc:AlternateContent xmlns:mc="http://schemas.openxmlformats.org/markup-compatibility/2006" xmlns:p14="http://schemas.microsoft.com/office/powerpoint/2010/main">
    <mc:Choice Requires="p14">
      <p:transition spd="slow" p14:dur="2000" advTm="45824"/>
    </mc:Choice>
    <mc:Fallback xmlns="">
      <p:transition spd="slow" advTm="45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４頁</a:t>
            </a:r>
          </a:p>
        </p:txBody>
      </p:sp>
      <p:pic>
        <p:nvPicPr>
          <p:cNvPr id="14" name="図 13"/>
          <p:cNvPicPr>
            <a:picLocks noChangeAspect="1"/>
          </p:cNvPicPr>
          <p:nvPr/>
        </p:nvPicPr>
        <p:blipFill>
          <a:blip r:embed="rId5"/>
          <a:stretch>
            <a:fillRect/>
          </a:stretch>
        </p:blipFill>
        <p:spPr>
          <a:xfrm>
            <a:off x="2303025" y="855553"/>
            <a:ext cx="7855722" cy="5289183"/>
          </a:xfrm>
          <a:prstGeom prst="rect">
            <a:avLst/>
          </a:prstGeom>
        </p:spPr>
      </p:pic>
      <p:pic>
        <p:nvPicPr>
          <p:cNvPr id="5" name="オーディオ 4">
            <a:hlinkClick r:id="" action="ppaction://media"/>
            <a:extLst>
              <a:ext uri="{FF2B5EF4-FFF2-40B4-BE49-F238E27FC236}">
                <a16:creationId xmlns:a16="http://schemas.microsoft.com/office/drawing/2014/main" xmlns="" id="{7C1A124D-08DE-4B89-833C-4D471DA6CF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02938732"/>
      </p:ext>
    </p:extLst>
  </p:cSld>
  <p:clrMapOvr>
    <a:masterClrMapping/>
  </p:clrMapOvr>
  <mc:AlternateContent xmlns:mc="http://schemas.openxmlformats.org/markup-compatibility/2006" xmlns:p14="http://schemas.microsoft.com/office/powerpoint/2010/main">
    <mc:Choice Requires="p14">
      <p:transition spd="slow" p14:dur="2000" advTm="6358"/>
    </mc:Choice>
    <mc:Fallback xmlns="">
      <p:transition spd="slow" advTm="6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４頁</a:t>
            </a:r>
          </a:p>
        </p:txBody>
      </p:sp>
      <p:pic>
        <p:nvPicPr>
          <p:cNvPr id="14" name="図 13"/>
          <p:cNvPicPr>
            <a:picLocks noChangeAspect="1"/>
          </p:cNvPicPr>
          <p:nvPr/>
        </p:nvPicPr>
        <p:blipFill>
          <a:blip r:embed="rId5"/>
          <a:stretch>
            <a:fillRect/>
          </a:stretch>
        </p:blipFill>
        <p:spPr>
          <a:xfrm>
            <a:off x="2303025" y="855553"/>
            <a:ext cx="7855722" cy="5289183"/>
          </a:xfrm>
          <a:prstGeom prst="rect">
            <a:avLst/>
          </a:prstGeom>
        </p:spPr>
      </p:pic>
      <p:pic>
        <p:nvPicPr>
          <p:cNvPr id="3" name="オーディオ 2">
            <a:hlinkClick r:id="" action="ppaction://media"/>
            <a:extLst>
              <a:ext uri="{FF2B5EF4-FFF2-40B4-BE49-F238E27FC236}">
                <a16:creationId xmlns="" xmlns:a16="http://schemas.microsoft.com/office/drawing/2014/main" id="{4FE0F192-26AF-491F-8D3C-851130EF1957}"/>
              </a:ext>
            </a:extLst>
          </p:cNvPr>
          <p:cNvPicPr>
            <a:picLocks noChangeAspect="1"/>
          </p:cNvPicPr>
          <p:nvPr>
            <a:audioFile r:link="rId1"/>
            <p:extLst>
              <p:ext uri="{DAA4B4D4-6D71-4841-9C94-3DE7FCFB9230}">
                <p14:media xmlns:p14="http://schemas.microsoft.com/office/powerpoint/2010/main" r:embed="rId2">
                  <p14:trim st="6556"/>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6678795"/>
      </p:ext>
    </p:extLst>
  </p:cSld>
  <p:clrMapOvr>
    <a:masterClrMapping/>
  </p:clrMapOvr>
  <mc:AlternateContent xmlns:mc="http://schemas.openxmlformats.org/markup-compatibility/2006" xmlns:p14="http://schemas.microsoft.com/office/powerpoint/2010/main">
    <mc:Choice Requires="p14">
      <p:transition spd="slow" p14:dur="2000" advTm="59000"/>
    </mc:Choice>
    <mc:Fallback xmlns="">
      <p:transition spd="slow"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8485"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４頁</a:t>
            </a:r>
          </a:p>
        </p:txBody>
      </p:sp>
      <p:pic>
        <p:nvPicPr>
          <p:cNvPr id="14" name="図 13"/>
          <p:cNvPicPr>
            <a:picLocks noChangeAspect="1"/>
          </p:cNvPicPr>
          <p:nvPr/>
        </p:nvPicPr>
        <p:blipFill>
          <a:blip r:embed="rId5"/>
          <a:stretch>
            <a:fillRect/>
          </a:stretch>
        </p:blipFill>
        <p:spPr>
          <a:xfrm>
            <a:off x="2303025" y="855553"/>
            <a:ext cx="7855722" cy="5289183"/>
          </a:xfrm>
          <a:prstGeom prst="rect">
            <a:avLst/>
          </a:prstGeom>
        </p:spPr>
      </p:pic>
      <p:pic>
        <p:nvPicPr>
          <p:cNvPr id="2" name="オーディオ 1">
            <a:hlinkClick r:id="" action="ppaction://media"/>
            <a:extLst>
              <a:ext uri="{FF2B5EF4-FFF2-40B4-BE49-F238E27FC236}">
                <a16:creationId xmlns="" xmlns:a16="http://schemas.microsoft.com/office/drawing/2014/main" id="{48C229AF-2DEB-4D08-B1C0-F1D8D70B67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5937931"/>
      </p:ext>
    </p:extLst>
  </p:cSld>
  <p:clrMapOvr>
    <a:masterClrMapping/>
  </p:clrMapOvr>
  <mc:AlternateContent xmlns:mc="http://schemas.openxmlformats.org/markup-compatibility/2006" xmlns:p14="http://schemas.microsoft.com/office/powerpoint/2010/main">
    <mc:Choice Requires="p14">
      <p:transition spd="slow" p14:dur="2000" advTm="32599"/>
    </mc:Choice>
    <mc:Fallback xmlns="">
      <p:transition spd="slow" advTm="32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４頁</a:t>
            </a:r>
          </a:p>
        </p:txBody>
      </p:sp>
      <p:pic>
        <p:nvPicPr>
          <p:cNvPr id="14" name="図 13"/>
          <p:cNvPicPr>
            <a:picLocks noChangeAspect="1"/>
          </p:cNvPicPr>
          <p:nvPr/>
        </p:nvPicPr>
        <p:blipFill>
          <a:blip r:embed="rId5"/>
          <a:stretch>
            <a:fillRect/>
          </a:stretch>
        </p:blipFill>
        <p:spPr>
          <a:xfrm>
            <a:off x="2303025" y="855553"/>
            <a:ext cx="7855722" cy="5289183"/>
          </a:xfrm>
          <a:prstGeom prst="rect">
            <a:avLst/>
          </a:prstGeom>
        </p:spPr>
      </p:pic>
      <p:pic>
        <p:nvPicPr>
          <p:cNvPr id="3" name="オーディオ 2">
            <a:hlinkClick r:id="" action="ppaction://media"/>
            <a:extLst>
              <a:ext uri="{FF2B5EF4-FFF2-40B4-BE49-F238E27FC236}">
                <a16:creationId xmlns="" xmlns:a16="http://schemas.microsoft.com/office/drawing/2014/main" id="{79E8C841-4DB8-404E-84BD-E139CA65BB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57552819"/>
      </p:ext>
    </p:extLst>
  </p:cSld>
  <p:clrMapOvr>
    <a:masterClrMapping/>
  </p:clrMapOvr>
  <mc:AlternateContent xmlns:mc="http://schemas.openxmlformats.org/markup-compatibility/2006" xmlns:p14="http://schemas.microsoft.com/office/powerpoint/2010/main">
    <mc:Choice Requires="p14">
      <p:transition spd="slow" p14:dur="2000" advTm="27408"/>
    </mc:Choice>
    <mc:Fallback xmlns="">
      <p:transition spd="slow" advTm="27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1151792" y="967152"/>
            <a:ext cx="10010579" cy="359369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ja-JP" sz="2400" dirty="0">
                <a:latin typeface="ＭＳ 明朝" panose="02020609040205080304" pitchFamily="17" charset="-128"/>
                <a:ea typeface="ＭＳ 明朝" panose="02020609040205080304" pitchFamily="17" charset="-128"/>
              </a:rPr>
              <a:t>※　</a:t>
            </a:r>
            <a:r>
              <a:rPr lang="ja-JP" altLang="ja-JP" sz="2400" b="1" u="sng" dirty="0">
                <a:latin typeface="ＭＳ 明朝" panose="02020609040205080304" pitchFamily="17" charset="-128"/>
                <a:ea typeface="ＭＳ 明朝" panose="02020609040205080304" pitchFamily="17" charset="-128"/>
              </a:rPr>
              <a:t>一般組合員</a:t>
            </a:r>
            <a:r>
              <a:rPr lang="ja-JP" altLang="ja-JP" sz="2400" dirty="0">
                <a:latin typeface="ＭＳ 明朝" panose="02020609040205080304" pitchFamily="17" charset="-128"/>
                <a:ea typeface="ＭＳ 明朝" panose="02020609040205080304" pitchFamily="17" charset="-128"/>
              </a:rPr>
              <a:t>とは，長期給付（年金）事業の適用を受ける本務者・再</a:t>
            </a:r>
            <a:endParaRPr lang="en-US" altLang="ja-JP" sz="2400" dirty="0">
              <a:latin typeface="ＭＳ 明朝" panose="02020609040205080304" pitchFamily="17" charset="-128"/>
              <a:ea typeface="ＭＳ 明朝" panose="02020609040205080304" pitchFamily="17" charset="-128"/>
            </a:endParaRPr>
          </a:p>
          <a:p>
            <a:pPr algn="l"/>
            <a:r>
              <a:rPr lang="ja-JP" altLang="en-US" sz="2400" dirty="0">
                <a:latin typeface="ＭＳ 明朝" panose="02020609040205080304" pitchFamily="17" charset="-128"/>
                <a:ea typeface="ＭＳ 明朝" panose="02020609040205080304" pitchFamily="17" charset="-128"/>
              </a:rPr>
              <a:t>　</a:t>
            </a:r>
            <a:r>
              <a:rPr lang="ja-JP" altLang="ja-JP" sz="2400" dirty="0">
                <a:latin typeface="ＭＳ 明朝" panose="02020609040205080304" pitchFamily="17" charset="-128"/>
                <a:ea typeface="ＭＳ 明朝" panose="02020609040205080304" pitchFamily="17" charset="-128"/>
              </a:rPr>
              <a:t>任用ﾌﾙﾀｲﾑ・任期付職員等です。</a:t>
            </a:r>
          </a:p>
          <a:p>
            <a:pPr algn="l"/>
            <a:endParaRPr lang="en-US" altLang="ja-JP" sz="2400" dirty="0">
              <a:latin typeface="ＭＳ 明朝" panose="02020609040205080304" pitchFamily="17" charset="-128"/>
              <a:ea typeface="ＭＳ 明朝" panose="02020609040205080304" pitchFamily="17" charset="-128"/>
            </a:endParaRPr>
          </a:p>
          <a:p>
            <a:pPr algn="l"/>
            <a:r>
              <a:rPr lang="ja-JP" altLang="ja-JP" sz="2400" dirty="0">
                <a:latin typeface="ＭＳ 明朝" panose="02020609040205080304" pitchFamily="17" charset="-128"/>
                <a:ea typeface="ＭＳ 明朝" panose="02020609040205080304" pitchFamily="17" charset="-128"/>
              </a:rPr>
              <a:t>※　令和４年</a:t>
            </a:r>
            <a:r>
              <a:rPr lang="en-US" altLang="ja-JP" sz="2400" dirty="0">
                <a:latin typeface="ＭＳ 明朝" panose="02020609040205080304" pitchFamily="17" charset="-128"/>
                <a:ea typeface="ＭＳ 明朝" panose="02020609040205080304" pitchFamily="17" charset="-128"/>
              </a:rPr>
              <a:t>10</a:t>
            </a:r>
            <a:r>
              <a:rPr lang="ja-JP" altLang="ja-JP" sz="2400" dirty="0">
                <a:latin typeface="ＭＳ 明朝" panose="02020609040205080304" pitchFamily="17" charset="-128"/>
                <a:ea typeface="ＭＳ 明朝" panose="02020609040205080304" pitchFamily="17" charset="-128"/>
              </a:rPr>
              <a:t>月１日の制度改正に伴い，</a:t>
            </a:r>
            <a:r>
              <a:rPr lang="en-US" altLang="ja-JP" sz="2400" dirty="0">
                <a:latin typeface="ＭＳ 明朝" panose="02020609040205080304" pitchFamily="17" charset="-128"/>
                <a:ea typeface="ＭＳ 明朝" panose="02020609040205080304" pitchFamily="17" charset="-128"/>
              </a:rPr>
              <a:t>(*)</a:t>
            </a:r>
            <a:r>
              <a:rPr lang="ja-JP" altLang="ja-JP" sz="2400" dirty="0">
                <a:latin typeface="ＭＳ 明朝" panose="02020609040205080304" pitchFamily="17" charset="-128"/>
                <a:ea typeface="ＭＳ 明朝" panose="02020609040205080304" pitchFamily="17" charset="-128"/>
              </a:rPr>
              <a:t>臨時的任用職員は，公務</a:t>
            </a:r>
            <a:endParaRPr lang="en-US" altLang="ja-JP" sz="2400" dirty="0">
              <a:latin typeface="ＭＳ 明朝" panose="02020609040205080304" pitchFamily="17" charset="-128"/>
              <a:ea typeface="ＭＳ 明朝" panose="02020609040205080304" pitchFamily="17" charset="-128"/>
            </a:endParaRPr>
          </a:p>
          <a:p>
            <a:pPr algn="l"/>
            <a:r>
              <a:rPr lang="ja-JP" altLang="en-US" sz="2400" dirty="0">
                <a:latin typeface="ＭＳ 明朝" panose="02020609040205080304" pitchFamily="17" charset="-128"/>
                <a:ea typeface="ＭＳ 明朝" panose="02020609040205080304" pitchFamily="17" charset="-128"/>
              </a:rPr>
              <a:t>　</a:t>
            </a:r>
            <a:r>
              <a:rPr lang="ja-JP" altLang="ja-JP" sz="2400" dirty="0">
                <a:latin typeface="ＭＳ 明朝" panose="02020609040205080304" pitchFamily="17" charset="-128"/>
                <a:ea typeface="ＭＳ 明朝" panose="02020609040205080304" pitchFamily="17" charset="-128"/>
              </a:rPr>
              <a:t>員共済（地共済）の厚生年金ではなく，日本年金機構の一般厚生年金</a:t>
            </a:r>
            <a:endParaRPr lang="en-US" altLang="ja-JP" sz="2400" dirty="0">
              <a:latin typeface="ＭＳ 明朝" panose="02020609040205080304" pitchFamily="17" charset="-128"/>
              <a:ea typeface="ＭＳ 明朝" panose="02020609040205080304" pitchFamily="17" charset="-128"/>
            </a:endParaRPr>
          </a:p>
          <a:p>
            <a:pPr algn="l"/>
            <a:r>
              <a:rPr lang="ja-JP" altLang="en-US" sz="2400" dirty="0">
                <a:latin typeface="ＭＳ 明朝" panose="02020609040205080304" pitchFamily="17" charset="-128"/>
                <a:ea typeface="ＭＳ 明朝" panose="02020609040205080304" pitchFamily="17" charset="-128"/>
              </a:rPr>
              <a:t>　</a:t>
            </a:r>
            <a:r>
              <a:rPr lang="ja-JP" altLang="ja-JP" sz="2400" dirty="0">
                <a:latin typeface="ＭＳ 明朝" panose="02020609040205080304" pitchFamily="17" charset="-128"/>
                <a:ea typeface="ＭＳ 明朝" panose="02020609040205080304" pitchFamily="17" charset="-128"/>
              </a:rPr>
              <a:t>に加入しています。</a:t>
            </a:r>
          </a:p>
          <a:p>
            <a:pPr algn="l"/>
            <a:endParaRPr lang="en-US" altLang="ja-JP" sz="2400" dirty="0">
              <a:latin typeface="ＭＳ 明朝" panose="02020609040205080304" pitchFamily="17" charset="-128"/>
              <a:ea typeface="ＭＳ 明朝" panose="02020609040205080304" pitchFamily="17" charset="-128"/>
            </a:endParaRPr>
          </a:p>
          <a:p>
            <a:pPr algn="l"/>
            <a:endParaRPr lang="en-US" altLang="ja-JP" sz="2400" dirty="0">
              <a:latin typeface="ＭＳ 明朝" panose="02020609040205080304" pitchFamily="17" charset="-128"/>
              <a:ea typeface="ＭＳ 明朝" panose="02020609040205080304" pitchFamily="17" charset="-128"/>
            </a:endParaRPr>
          </a:p>
          <a:p>
            <a:pPr algn="l"/>
            <a:r>
              <a:rPr lang="ja-JP" altLang="en-US" sz="2400" dirty="0">
                <a:latin typeface="ＭＳ 明朝" panose="02020609040205080304" pitchFamily="17" charset="-128"/>
                <a:ea typeface="ＭＳ 明朝" panose="02020609040205080304" pitchFamily="17" charset="-128"/>
              </a:rPr>
              <a:t>　</a:t>
            </a:r>
            <a:r>
              <a:rPr lang="ja-JP" altLang="ja-JP" sz="2000" dirty="0">
                <a:latin typeface="ＭＳ 明朝" panose="02020609040205080304" pitchFamily="17" charset="-128"/>
                <a:ea typeface="ＭＳ 明朝" panose="02020609040205080304" pitchFamily="17" charset="-128"/>
              </a:rPr>
              <a:t>（</a:t>
            </a:r>
            <a:r>
              <a:rPr lang="en-US" altLang="ja-JP" sz="2000" dirty="0">
                <a:latin typeface="ＭＳ 明朝" panose="02020609040205080304" pitchFamily="17" charset="-128"/>
                <a:ea typeface="ＭＳ 明朝" panose="02020609040205080304" pitchFamily="17" charset="-128"/>
              </a:rPr>
              <a:t>*</a:t>
            </a:r>
            <a:r>
              <a:rPr lang="ja-JP" altLang="ja-JP" sz="2000" dirty="0">
                <a:latin typeface="ＭＳ 明朝" panose="02020609040205080304" pitchFamily="17" charset="-128"/>
                <a:ea typeface="ＭＳ 明朝" panose="02020609040205080304" pitchFamily="17" charset="-128"/>
              </a:rPr>
              <a:t>）長期給付（年金）事業の適用を受けない短期組合員は，一般厚生年金</a:t>
            </a:r>
            <a:endParaRPr lang="en-US" altLang="ja-JP" sz="2000" dirty="0">
              <a:latin typeface="ＭＳ 明朝" panose="02020609040205080304" pitchFamily="17" charset="-128"/>
              <a:ea typeface="ＭＳ 明朝" panose="02020609040205080304" pitchFamily="17" charset="-128"/>
            </a:endParaRPr>
          </a:p>
          <a:p>
            <a:pPr algn="l"/>
            <a:r>
              <a:rPr lang="ja-JP" altLang="en-US" sz="2000" dirty="0">
                <a:latin typeface="ＭＳ 明朝" panose="02020609040205080304" pitchFamily="17" charset="-128"/>
                <a:ea typeface="ＭＳ 明朝" panose="02020609040205080304" pitchFamily="17" charset="-128"/>
              </a:rPr>
              <a:t>　　　</a:t>
            </a:r>
            <a:r>
              <a:rPr lang="ja-JP" altLang="ja-JP" sz="2000" dirty="0">
                <a:latin typeface="ＭＳ 明朝" panose="02020609040205080304" pitchFamily="17" charset="-128"/>
                <a:ea typeface="ＭＳ 明朝" panose="02020609040205080304" pitchFamily="17" charset="-128"/>
              </a:rPr>
              <a:t>被保険者となります。</a:t>
            </a:r>
            <a:endParaRPr lang="ja-JP" altLang="en-US" sz="2000" dirty="0">
              <a:latin typeface="ＭＳ 明朝" panose="02020609040205080304" pitchFamily="17" charset="-128"/>
              <a:ea typeface="ＭＳ 明朝" panose="02020609040205080304" pitchFamily="17" charset="-128"/>
            </a:endParaRPr>
          </a:p>
        </p:txBody>
      </p:sp>
      <p:pic>
        <p:nvPicPr>
          <p:cNvPr id="4" name="オーディオ 3">
            <a:hlinkClick r:id="" action="ppaction://media"/>
            <a:extLst>
              <a:ext uri="{FF2B5EF4-FFF2-40B4-BE49-F238E27FC236}">
                <a16:creationId xmlns="" xmlns:a16="http://schemas.microsoft.com/office/drawing/2014/main" id="{6B26DAE8-D579-4E88-982A-31CD514A0C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2950433"/>
      </p:ext>
    </p:extLst>
  </p:cSld>
  <p:clrMapOvr>
    <a:masterClrMapping/>
  </p:clrMapOvr>
  <mc:AlternateContent xmlns:mc="http://schemas.openxmlformats.org/markup-compatibility/2006" xmlns:p14="http://schemas.microsoft.com/office/powerpoint/2010/main">
    <mc:Choice Requires="p14">
      <p:transition spd="slow" p14:dur="2000" advTm="34624"/>
    </mc:Choice>
    <mc:Fallback xmlns="">
      <p:transition spd="slow" advTm="34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２頁</a:t>
            </a:r>
          </a:p>
        </p:txBody>
      </p:sp>
      <p:sp>
        <p:nvSpPr>
          <p:cNvPr id="4" name="タイトル 1"/>
          <p:cNvSpPr txBox="1">
            <a:spLocks/>
          </p:cNvSpPr>
          <p:nvPr/>
        </p:nvSpPr>
        <p:spPr>
          <a:xfrm>
            <a:off x="951070" y="2667019"/>
            <a:ext cx="10010579" cy="174259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400" b="1" dirty="0">
                <a:latin typeface="ＭＳ 明朝" panose="02020609040205080304" pitchFamily="17" charset="-128"/>
                <a:ea typeface="ＭＳ 明朝" panose="02020609040205080304" pitchFamily="17" charset="-128"/>
              </a:rPr>
              <a:t>　　　　　　　　　　　　　</a:t>
            </a:r>
            <a:r>
              <a:rPr lang="ja-JP" altLang="ja-JP" sz="2400" b="1" dirty="0">
                <a:latin typeface="ＭＳ 明朝" panose="02020609040205080304" pitchFamily="17" charset="-128"/>
                <a:ea typeface="ＭＳ 明朝" panose="02020609040205080304" pitchFamily="17" charset="-128"/>
              </a:rPr>
              <a:t>公的年金制度</a:t>
            </a:r>
            <a:endParaRPr lang="ja-JP" altLang="ja-JP" sz="2400" dirty="0">
              <a:latin typeface="ＭＳ 明朝" panose="02020609040205080304" pitchFamily="17" charset="-128"/>
              <a:ea typeface="ＭＳ 明朝" panose="02020609040205080304" pitchFamily="17" charset="-128"/>
            </a:endParaRPr>
          </a:p>
          <a:p>
            <a:pPr algn="l"/>
            <a:r>
              <a:rPr lang="en-US" altLang="ja-JP" sz="2400" b="1" dirty="0">
                <a:latin typeface="ＭＳ 明朝" panose="02020609040205080304" pitchFamily="17" charset="-128"/>
                <a:ea typeface="ＭＳ 明朝" panose="02020609040205080304" pitchFamily="17" charset="-128"/>
              </a:rPr>
              <a:t> </a:t>
            </a:r>
            <a:endParaRPr lang="ja-JP" altLang="ja-JP" sz="2400" dirty="0">
              <a:latin typeface="ＭＳ 明朝" panose="02020609040205080304" pitchFamily="17" charset="-128"/>
              <a:ea typeface="ＭＳ 明朝" panose="02020609040205080304" pitchFamily="17" charset="-128"/>
            </a:endParaRPr>
          </a:p>
          <a:p>
            <a:pPr algn="l"/>
            <a:r>
              <a:rPr lang="ja-JP" altLang="en-US" sz="2400" dirty="0">
                <a:latin typeface="ＭＳ 明朝" panose="02020609040205080304" pitchFamily="17" charset="-128"/>
                <a:ea typeface="ＭＳ 明朝" panose="02020609040205080304" pitchFamily="17" charset="-128"/>
              </a:rPr>
              <a:t>　</a:t>
            </a:r>
            <a:r>
              <a:rPr lang="ja-JP" altLang="ja-JP" sz="2400" dirty="0">
                <a:latin typeface="ＭＳ 明朝" panose="02020609040205080304" pitchFamily="17" charset="-128"/>
                <a:ea typeface="ＭＳ 明朝" panose="02020609040205080304" pitchFamily="17" charset="-128"/>
              </a:rPr>
              <a:t>平成</a:t>
            </a:r>
            <a:r>
              <a:rPr lang="en-US" altLang="ja-JP" sz="2400" dirty="0">
                <a:latin typeface="ＭＳ 明朝" panose="02020609040205080304" pitchFamily="17" charset="-128"/>
                <a:ea typeface="ＭＳ 明朝" panose="02020609040205080304" pitchFamily="17" charset="-128"/>
              </a:rPr>
              <a:t>24</a:t>
            </a:r>
            <a:r>
              <a:rPr lang="ja-JP" altLang="ja-JP" sz="2400" dirty="0">
                <a:latin typeface="ＭＳ 明朝" panose="02020609040205080304" pitchFamily="17" charset="-128"/>
                <a:ea typeface="ＭＳ 明朝" panose="02020609040205080304" pitchFamily="17" charset="-128"/>
              </a:rPr>
              <a:t>年８月に公布された「被用者年金一元化法」により平成</a:t>
            </a:r>
            <a:r>
              <a:rPr lang="en-US" altLang="ja-JP" sz="2400" dirty="0">
                <a:latin typeface="ＭＳ 明朝" panose="02020609040205080304" pitchFamily="17" charset="-128"/>
                <a:ea typeface="ＭＳ 明朝" panose="02020609040205080304" pitchFamily="17" charset="-128"/>
              </a:rPr>
              <a:t>27</a:t>
            </a:r>
            <a:r>
              <a:rPr lang="ja-JP" altLang="ja-JP" sz="2400" dirty="0">
                <a:latin typeface="ＭＳ 明朝" panose="02020609040205080304" pitchFamily="17" charset="-128"/>
                <a:ea typeface="ＭＳ 明朝" panose="02020609040205080304" pitchFamily="17" charset="-128"/>
              </a:rPr>
              <a:t>年</a:t>
            </a:r>
            <a:r>
              <a:rPr lang="en-US" altLang="ja-JP" sz="2400" dirty="0">
                <a:latin typeface="ＭＳ 明朝" panose="02020609040205080304" pitchFamily="17" charset="-128"/>
                <a:ea typeface="ＭＳ 明朝" panose="02020609040205080304" pitchFamily="17" charset="-128"/>
              </a:rPr>
              <a:t>10</a:t>
            </a:r>
            <a:r>
              <a:rPr lang="ja-JP" altLang="ja-JP" sz="2400" dirty="0">
                <a:latin typeface="ＭＳ 明朝" panose="02020609040205080304" pitchFamily="17" charset="-128"/>
                <a:ea typeface="ＭＳ 明朝" panose="02020609040205080304" pitchFamily="17" charset="-128"/>
              </a:rPr>
              <a:t>月以降，共済年金は厚生年金に統一され，公的年金は「全国民共通の</a:t>
            </a:r>
            <a:r>
              <a:rPr lang="ja-JP" altLang="ja-JP" sz="2400" b="1" dirty="0">
                <a:latin typeface="ＭＳ 明朝" panose="02020609040205080304" pitchFamily="17" charset="-128"/>
                <a:ea typeface="ＭＳ 明朝" panose="02020609040205080304" pitchFamily="17" charset="-128"/>
              </a:rPr>
              <a:t>国民年金（基礎年金）</a:t>
            </a:r>
            <a:r>
              <a:rPr lang="ja-JP" altLang="ja-JP" sz="2400" dirty="0">
                <a:latin typeface="ＭＳ 明朝" panose="02020609040205080304" pitchFamily="17" charset="-128"/>
                <a:ea typeface="ＭＳ 明朝" panose="02020609040205080304" pitchFamily="17" charset="-128"/>
              </a:rPr>
              <a:t>」と「</a:t>
            </a:r>
            <a:r>
              <a:rPr lang="ja-JP" altLang="ja-JP" sz="2400" b="1" dirty="0">
                <a:latin typeface="ＭＳ 明朝" panose="02020609040205080304" pitchFamily="17" charset="-128"/>
                <a:ea typeface="ＭＳ 明朝" panose="02020609040205080304" pitchFamily="17" charset="-128"/>
              </a:rPr>
              <a:t>厚生年金</a:t>
            </a:r>
            <a:r>
              <a:rPr lang="ja-JP" altLang="ja-JP" sz="2400" dirty="0">
                <a:latin typeface="ＭＳ 明朝" panose="02020609040205080304" pitchFamily="17" charset="-128"/>
                <a:ea typeface="ＭＳ 明朝" panose="02020609040205080304" pitchFamily="17" charset="-128"/>
              </a:rPr>
              <a:t>」の</a:t>
            </a:r>
            <a:r>
              <a:rPr lang="ja-JP" altLang="ja-JP" sz="2400" b="1" dirty="0">
                <a:latin typeface="ＭＳ 明朝" panose="02020609040205080304" pitchFamily="17" charset="-128"/>
                <a:ea typeface="ＭＳ 明朝" panose="02020609040205080304" pitchFamily="17" charset="-128"/>
              </a:rPr>
              <a:t>２つの制度</a:t>
            </a:r>
            <a:r>
              <a:rPr lang="ja-JP" altLang="ja-JP" sz="2400" dirty="0">
                <a:latin typeface="ＭＳ 明朝" panose="02020609040205080304" pitchFamily="17" charset="-128"/>
                <a:ea typeface="ＭＳ 明朝" panose="02020609040205080304" pitchFamily="17" charset="-128"/>
              </a:rPr>
              <a:t>になりました</a:t>
            </a:r>
            <a:r>
              <a:rPr lang="ja-JP" altLang="en-US" sz="2400" dirty="0">
                <a:latin typeface="ＭＳ 明朝" panose="02020609040205080304" pitchFamily="17" charset="-128"/>
                <a:ea typeface="ＭＳ 明朝" panose="02020609040205080304" pitchFamily="17" charset="-128"/>
              </a:rPr>
              <a:t>。</a:t>
            </a:r>
            <a:endParaRPr lang="ja-JP" altLang="en-US" sz="2000" dirty="0">
              <a:latin typeface="ＭＳ 明朝" panose="02020609040205080304" pitchFamily="17" charset="-128"/>
              <a:ea typeface="ＭＳ 明朝" panose="02020609040205080304" pitchFamily="17" charset="-128"/>
            </a:endParaRPr>
          </a:p>
        </p:txBody>
      </p:sp>
      <p:sp>
        <p:nvSpPr>
          <p:cNvPr id="16" name="タイトル 1"/>
          <p:cNvSpPr txBox="1">
            <a:spLocks/>
          </p:cNvSpPr>
          <p:nvPr/>
        </p:nvSpPr>
        <p:spPr>
          <a:xfrm>
            <a:off x="3256156" y="1316701"/>
            <a:ext cx="5430643" cy="82244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800" dirty="0"/>
              <a:t>公的年金制度の仕組み</a:t>
            </a:r>
            <a:endParaRPr lang="ja-JP" altLang="en-US" dirty="0"/>
          </a:p>
        </p:txBody>
      </p:sp>
      <p:pic>
        <p:nvPicPr>
          <p:cNvPr id="6" name="オーディオ 5">
            <a:hlinkClick r:id="" action="ppaction://media"/>
            <a:extLst>
              <a:ext uri="{FF2B5EF4-FFF2-40B4-BE49-F238E27FC236}">
                <a16:creationId xmlns="" xmlns:a16="http://schemas.microsoft.com/office/drawing/2014/main" id="{CC8B0BBD-4292-48FF-8735-A233F937F7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05071581"/>
      </p:ext>
    </p:extLst>
  </p:cSld>
  <p:clrMapOvr>
    <a:masterClrMapping/>
  </p:clrMapOvr>
  <mc:AlternateContent xmlns:mc="http://schemas.openxmlformats.org/markup-compatibility/2006" xmlns:p14="http://schemas.microsoft.com/office/powerpoint/2010/main">
    <mc:Choice Requires="p14">
      <p:transition spd="slow" p14:dur="2000" advTm="27290"/>
    </mc:Choice>
    <mc:Fallback xmlns="">
      <p:transition spd="slow" advTm="27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0019424"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２頁</a:t>
            </a:r>
          </a:p>
        </p:txBody>
      </p:sp>
      <p:pic>
        <p:nvPicPr>
          <p:cNvPr id="5" name="図 4"/>
          <p:cNvPicPr>
            <a:picLocks noChangeAspect="1"/>
          </p:cNvPicPr>
          <p:nvPr/>
        </p:nvPicPr>
        <p:blipFill>
          <a:blip r:embed="rId5"/>
          <a:stretch>
            <a:fillRect/>
          </a:stretch>
        </p:blipFill>
        <p:spPr>
          <a:xfrm>
            <a:off x="2297151" y="1059830"/>
            <a:ext cx="7421190" cy="4872617"/>
          </a:xfrm>
          <a:prstGeom prst="rect">
            <a:avLst/>
          </a:prstGeom>
        </p:spPr>
      </p:pic>
      <p:pic>
        <p:nvPicPr>
          <p:cNvPr id="9" name="オーディオ 8">
            <a:hlinkClick r:id="" action="ppaction://media"/>
            <a:extLst>
              <a:ext uri="{FF2B5EF4-FFF2-40B4-BE49-F238E27FC236}">
                <a16:creationId xmlns="" xmlns:a16="http://schemas.microsoft.com/office/drawing/2014/main" id="{E78D1088-58E5-4291-BEEF-0D710D876A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3716587"/>
      </p:ext>
    </p:extLst>
  </p:cSld>
  <p:clrMapOvr>
    <a:masterClrMapping/>
  </p:clrMapOvr>
  <mc:AlternateContent xmlns:mc="http://schemas.openxmlformats.org/markup-compatibility/2006" xmlns:p14="http://schemas.microsoft.com/office/powerpoint/2010/main">
    <mc:Choice Requires="p14">
      <p:transition spd="slow" p14:dur="2000" advTm="45746"/>
    </mc:Choice>
    <mc:Fallback xmlns="">
      <p:transition spd="slow" advTm="45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２頁</a:t>
            </a:r>
          </a:p>
        </p:txBody>
      </p:sp>
      <p:pic>
        <p:nvPicPr>
          <p:cNvPr id="7" name="図 6"/>
          <p:cNvPicPr>
            <a:picLocks noChangeAspect="1"/>
          </p:cNvPicPr>
          <p:nvPr/>
        </p:nvPicPr>
        <p:blipFill>
          <a:blip r:embed="rId5"/>
          <a:stretch>
            <a:fillRect/>
          </a:stretch>
        </p:blipFill>
        <p:spPr>
          <a:xfrm>
            <a:off x="1003969" y="1195057"/>
            <a:ext cx="9913332" cy="4190982"/>
          </a:xfrm>
          <a:prstGeom prst="rect">
            <a:avLst/>
          </a:prstGeom>
        </p:spPr>
      </p:pic>
      <p:pic>
        <p:nvPicPr>
          <p:cNvPr id="13" name="オーディオ 12">
            <a:hlinkClick r:id="" action="ppaction://media"/>
            <a:extLst>
              <a:ext uri="{FF2B5EF4-FFF2-40B4-BE49-F238E27FC236}">
                <a16:creationId xmlns="" xmlns:a16="http://schemas.microsoft.com/office/drawing/2014/main" id="{44A2E11D-CBB9-4076-8216-F1DE62D1F2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8071875"/>
      </p:ext>
    </p:extLst>
  </p:cSld>
  <p:clrMapOvr>
    <a:masterClrMapping/>
  </p:clrMapOvr>
  <mc:AlternateContent xmlns:mc="http://schemas.openxmlformats.org/markup-compatibility/2006" xmlns:p14="http://schemas.microsoft.com/office/powerpoint/2010/main">
    <mc:Choice Requires="p14">
      <p:transition spd="slow" p14:dur="2000" advTm="61264"/>
    </mc:Choice>
    <mc:Fallback xmlns="">
      <p:transition spd="slow" advTm="6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３頁</a:t>
            </a:r>
          </a:p>
        </p:txBody>
      </p:sp>
      <p:pic>
        <p:nvPicPr>
          <p:cNvPr id="2" name="図 1"/>
          <p:cNvPicPr>
            <a:picLocks noChangeAspect="1"/>
          </p:cNvPicPr>
          <p:nvPr/>
        </p:nvPicPr>
        <p:blipFill>
          <a:blip r:embed="rId5"/>
          <a:stretch>
            <a:fillRect/>
          </a:stretch>
        </p:blipFill>
        <p:spPr>
          <a:xfrm>
            <a:off x="1254376" y="1195058"/>
            <a:ext cx="9341150" cy="4068318"/>
          </a:xfrm>
          <a:prstGeom prst="rect">
            <a:avLst/>
          </a:prstGeom>
        </p:spPr>
      </p:pic>
      <p:pic>
        <p:nvPicPr>
          <p:cNvPr id="6" name="オーディオ 5">
            <a:hlinkClick r:id="" action="ppaction://media"/>
            <a:extLst>
              <a:ext uri="{FF2B5EF4-FFF2-40B4-BE49-F238E27FC236}">
                <a16:creationId xmlns="" xmlns:a16="http://schemas.microsoft.com/office/drawing/2014/main" id="{8D89F96B-8FF9-427F-B86A-85690073BB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7447998"/>
      </p:ext>
    </p:extLst>
  </p:cSld>
  <p:clrMapOvr>
    <a:masterClrMapping/>
  </p:clrMapOvr>
  <mc:AlternateContent xmlns:mc="http://schemas.openxmlformats.org/markup-compatibility/2006" xmlns:p14="http://schemas.microsoft.com/office/powerpoint/2010/main">
    <mc:Choice Requires="p14">
      <p:transition spd="slow" p14:dur="2000" advTm="7054"/>
    </mc:Choice>
    <mc:Fallback xmlns="">
      <p:transition spd="slow" advTm="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３</a:t>
            </a:r>
            <a:r>
              <a:rPr kumimoji="1" lang="ja-JP" altLang="en-US" dirty="0"/>
              <a:t>頁</a:t>
            </a:r>
          </a:p>
        </p:txBody>
      </p:sp>
      <p:sp>
        <p:nvSpPr>
          <p:cNvPr id="2" name="正方形/長方形 1"/>
          <p:cNvSpPr/>
          <p:nvPr/>
        </p:nvSpPr>
        <p:spPr>
          <a:xfrm>
            <a:off x="1204331" y="1175847"/>
            <a:ext cx="9902284" cy="4555093"/>
          </a:xfrm>
          <a:prstGeom prst="rect">
            <a:avLst/>
          </a:prstGeom>
        </p:spPr>
        <p:txBody>
          <a:bodyPr wrap="square">
            <a:spAutoFit/>
          </a:bodyPr>
          <a:lstStyle/>
          <a:p>
            <a:pPr algn="just">
              <a:spcAft>
                <a:spcPts val="0"/>
              </a:spcAft>
            </a:pPr>
            <a:r>
              <a:rPr lang="ja-JP" altLang="ja-JP" sz="2000" b="1" kern="100" dirty="0">
                <a:latin typeface="ＭＳ 明朝" panose="02020609040205080304" pitchFamily="17" charset="-128"/>
                <a:ea typeface="ＭＳ ゴシック" panose="020B0609070205080204" pitchFamily="49" charset="-128"/>
                <a:cs typeface="Times New Roman" panose="02020603050405020304" pitchFamily="18" charset="0"/>
              </a:rPr>
              <a:t>５　老齢厚生年金について　　</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133350" indent="133350" algn="just">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平成</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27</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月に被用者年金が一元化されたことに伴い，年金の名称は，</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退職共済</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年金から</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老齢厚生</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年金になりましたが，年金額の計算方法や受給要件などに変更はありません。</a:t>
            </a:r>
          </a:p>
          <a:p>
            <a:pPr marL="133350" indent="-133350" algn="just">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老齢厚生年金は，本来，</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歳から支給されますが，当分の間，支給開始年齢から</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歳までの間は，「</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特別支給</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の老齢厚生年金」が支給されます。</a:t>
            </a:r>
          </a:p>
          <a:p>
            <a:pPr indent="266700" algn="just">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この年金は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歳になると消滅して『</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本来支給</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の老齢厚生年金』に切り替わります。</a:t>
            </a: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(1)</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昭和</a:t>
            </a:r>
            <a:r>
              <a:rPr lang="en-US"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36</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年４月</a:t>
            </a:r>
            <a:r>
              <a:rPr lang="en-US"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1</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日以前に生まれた者</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歳になるまでの間，「特別支給の老齢厚生年</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金」が支給されます。</a:t>
            </a: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(2)</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昭和</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36</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年４月</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日以前に生れた者は，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歳から『本来支給の老齢厚生年金』が支給され，</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国民年金制度から「老齢</a:t>
            </a:r>
            <a:r>
              <a:rPr lang="ja-JP" altLang="ja-JP" u="sng" kern="100" dirty="0">
                <a:solidFill>
                  <a:srgbClr val="FF0000"/>
                </a:solidFill>
                <a:latin typeface="ＭＳ 明朝" panose="02020609040205080304" pitchFamily="17" charset="-128"/>
                <a:ea typeface="ＭＳ 明朝" panose="02020609040205080304" pitchFamily="17" charset="-128"/>
                <a:cs typeface="Times New Roman" panose="02020603050405020304" pitchFamily="18" charset="0"/>
              </a:rPr>
              <a:t>基礎</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年金（国民年金）」の支給が始まります。 </a:t>
            </a:r>
          </a:p>
          <a:p>
            <a:pPr marL="266700" indent="-266700" algn="just">
              <a:spcAft>
                <a:spcPts val="0"/>
              </a:spcAft>
              <a:tabLst>
                <a:tab pos="450215"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(3)</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昭和</a:t>
            </a:r>
            <a:r>
              <a:rPr lang="en-US"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36</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年４月２日</a:t>
            </a:r>
            <a:r>
              <a:rPr lang="ja-JP" altLang="ja-JP" u="sng" kern="100" dirty="0">
                <a:solidFill>
                  <a:srgbClr val="000000"/>
                </a:solidFill>
                <a:latin typeface="ＭＳ 明朝" panose="02020609040205080304" pitchFamily="17" charset="-128"/>
                <a:ea typeface="ＭＳ 明朝" panose="02020609040205080304" pitchFamily="17" charset="-128"/>
                <a:cs typeface="Times New Roman" panose="02020603050405020304" pitchFamily="18" charset="0"/>
              </a:rPr>
              <a:t>以降に</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生まれの者</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は，「特別支給の老齢厚生年金」の支給はありませ</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6700" indent="-266700" algn="just">
              <a:spcAft>
                <a:spcPts val="0"/>
              </a:spcAft>
              <a:tabLst>
                <a:tab pos="450215"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ん。</a:t>
            </a: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(4)</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昭和</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36</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年４月２日以降に生まれた者は，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歳から，本来支給の老齢厚生年金が支給され</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err="1">
                <a:latin typeface="ＭＳ 明朝" panose="02020609040205080304" pitchFamily="17" charset="-128"/>
                <a:ea typeface="ＭＳ 明朝" panose="02020609040205080304" pitchFamily="17" charset="-128"/>
                <a:cs typeface="Times New Roman" panose="02020603050405020304" pitchFamily="18" charset="0"/>
              </a:rPr>
              <a:t>ると</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同時に国民年金制度から，「老齢基礎年金」が支給されます。</a:t>
            </a:r>
          </a:p>
          <a:p>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9" name="オーディオ 8">
            <a:hlinkClick r:id="" action="ppaction://media"/>
            <a:extLst>
              <a:ext uri="{FF2B5EF4-FFF2-40B4-BE49-F238E27FC236}">
                <a16:creationId xmlns="" xmlns:a16="http://schemas.microsoft.com/office/drawing/2014/main" id="{F010E713-BBB2-4C96-ABAB-2100A244F6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8174971"/>
      </p:ext>
    </p:extLst>
  </p:cSld>
  <p:clrMapOvr>
    <a:masterClrMapping/>
  </p:clrMapOvr>
  <mc:AlternateContent xmlns:mc="http://schemas.openxmlformats.org/markup-compatibility/2006" xmlns:p14="http://schemas.microsoft.com/office/powerpoint/2010/main">
    <mc:Choice Requires="p14">
      <p:transition spd="slow" p14:dur="2000" advTm="35722"/>
    </mc:Choice>
    <mc:Fallback xmlns="">
      <p:transition spd="slow" advTm="3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t>３</a:t>
            </a:r>
            <a:r>
              <a:rPr kumimoji="1" lang="ja-JP" altLang="en-US" dirty="0"/>
              <a:t>頁</a:t>
            </a:r>
          </a:p>
        </p:txBody>
      </p:sp>
      <p:sp>
        <p:nvSpPr>
          <p:cNvPr id="2" name="正方形/長方形 1"/>
          <p:cNvSpPr/>
          <p:nvPr/>
        </p:nvSpPr>
        <p:spPr>
          <a:xfrm>
            <a:off x="1204331" y="1175847"/>
            <a:ext cx="9902284" cy="4555093"/>
          </a:xfrm>
          <a:prstGeom prst="rect">
            <a:avLst/>
          </a:prstGeom>
        </p:spPr>
        <p:txBody>
          <a:bodyPr wrap="square">
            <a:spAutoFit/>
          </a:bodyPr>
          <a:lstStyle/>
          <a:p>
            <a:pPr algn="just">
              <a:spcAft>
                <a:spcPts val="0"/>
              </a:spcAft>
            </a:pPr>
            <a:r>
              <a:rPr lang="ja-JP" altLang="ja-JP" sz="2000" b="1" kern="100" dirty="0">
                <a:latin typeface="ＭＳ 明朝" panose="02020609040205080304" pitchFamily="17" charset="-128"/>
                <a:ea typeface="ＭＳ ゴシック" panose="020B0609070205080204" pitchFamily="49" charset="-128"/>
                <a:cs typeface="Times New Roman" panose="02020603050405020304" pitchFamily="18" charset="0"/>
              </a:rPr>
              <a:t>５　老齢厚生年金について　　</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133350" indent="133350" algn="just">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平成</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27</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月に被用者年金が一元化されたことに伴い，年金の名称は，</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退職共済</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年金から</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老齢厚生</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年金になりましたが，年金額の計算方法や受給要件などに変更はありません。</a:t>
            </a:r>
          </a:p>
          <a:p>
            <a:pPr marL="133350" indent="-133350" algn="just">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老齢厚生年金は，本来，</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歳から支給されますが，当分の間，支給開始年齢から</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歳までの間は，「</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特別支給</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の老齢厚生年金」が支給されます。</a:t>
            </a:r>
          </a:p>
          <a:p>
            <a:pPr indent="266700" algn="just">
              <a:spcAft>
                <a:spcPts val="0"/>
              </a:spcAf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この年金は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歳になると消滅して『</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本来支給</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の老齢厚生年金』に切り替わります。</a:t>
            </a: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(1)</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昭和</a:t>
            </a:r>
            <a:r>
              <a:rPr lang="en-US"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36</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年４月</a:t>
            </a:r>
            <a:r>
              <a:rPr lang="en-US"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1</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日以前に生まれた者</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歳になるまでの間，「特別支給の老齢厚生年</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金」が支給されます。</a:t>
            </a: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(2)</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昭和</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36</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年４月</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日以前に生れた者は，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歳から『本来支給の老齢厚生年金』が支給され，</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国民年金制度から「老齢</a:t>
            </a:r>
            <a:r>
              <a:rPr lang="ja-JP" altLang="ja-JP" u="sng" kern="100" dirty="0">
                <a:solidFill>
                  <a:srgbClr val="FF0000"/>
                </a:solidFill>
                <a:latin typeface="ＭＳ 明朝" panose="02020609040205080304" pitchFamily="17" charset="-128"/>
                <a:ea typeface="ＭＳ 明朝" panose="02020609040205080304" pitchFamily="17" charset="-128"/>
                <a:cs typeface="Times New Roman" panose="02020603050405020304" pitchFamily="18" charset="0"/>
              </a:rPr>
              <a:t>基礎</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年金（国民年金）」の支給が始まります。 </a:t>
            </a:r>
          </a:p>
          <a:p>
            <a:pPr marL="266700" indent="-266700" algn="just">
              <a:spcAft>
                <a:spcPts val="0"/>
              </a:spcAft>
              <a:tabLst>
                <a:tab pos="450215"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(3)</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昭和</a:t>
            </a:r>
            <a:r>
              <a:rPr lang="en-US"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36</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年４月２日</a:t>
            </a:r>
            <a:r>
              <a:rPr lang="ja-JP" altLang="ja-JP" u="sng" kern="100" dirty="0">
                <a:solidFill>
                  <a:srgbClr val="000000"/>
                </a:solidFill>
                <a:latin typeface="ＭＳ 明朝" panose="02020609040205080304" pitchFamily="17" charset="-128"/>
                <a:ea typeface="ＭＳ 明朝" panose="02020609040205080304" pitchFamily="17" charset="-128"/>
                <a:cs typeface="Times New Roman" panose="02020603050405020304" pitchFamily="18" charset="0"/>
              </a:rPr>
              <a:t>以降に</a:t>
            </a:r>
            <a:r>
              <a:rPr lang="ja-JP" altLang="ja-JP" b="1" u="sng" kern="100" dirty="0">
                <a:latin typeface="ＭＳ 明朝" panose="02020609040205080304" pitchFamily="17" charset="-128"/>
                <a:ea typeface="ＭＳ 明朝" panose="02020609040205080304" pitchFamily="17" charset="-128"/>
                <a:cs typeface="Times New Roman" panose="02020603050405020304" pitchFamily="18" charset="0"/>
              </a:rPr>
              <a:t>生まれの者</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は，「特別支給の老齢厚生年金」の支給はありませ</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6700" indent="-266700" algn="just">
              <a:spcAft>
                <a:spcPts val="0"/>
              </a:spcAft>
              <a:tabLst>
                <a:tab pos="450215"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ん。</a:t>
            </a: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(4)</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昭和</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36</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年４月２日以降に生まれた者は，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65</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歳から，本来支給の老齢厚生年金が支給され</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6700" indent="-26670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err="1">
                <a:latin typeface="ＭＳ 明朝" panose="02020609040205080304" pitchFamily="17" charset="-128"/>
                <a:ea typeface="ＭＳ 明朝" panose="02020609040205080304" pitchFamily="17" charset="-128"/>
                <a:cs typeface="Times New Roman" panose="02020603050405020304" pitchFamily="18" charset="0"/>
              </a:rPr>
              <a:t>ると</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同時に国民年金制度から，「老齢基礎年金」が支給されます。</a:t>
            </a:r>
          </a:p>
          <a:p>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6" name="オーディオ 5">
            <a:hlinkClick r:id="" action="ppaction://media"/>
            <a:extLst>
              <a:ext uri="{FF2B5EF4-FFF2-40B4-BE49-F238E27FC236}">
                <a16:creationId xmlns="" xmlns:a16="http://schemas.microsoft.com/office/drawing/2014/main" id="{14D174ED-8D16-46B9-AF72-C019A42957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1792096"/>
      </p:ext>
    </p:extLst>
  </p:cSld>
  <p:clrMapOvr>
    <a:masterClrMapping/>
  </p:clrMapOvr>
  <mc:AlternateContent xmlns:mc="http://schemas.openxmlformats.org/markup-compatibility/2006" xmlns:p14="http://schemas.microsoft.com/office/powerpoint/2010/main">
    <mc:Choice Requires="p14">
      <p:transition spd="slow" p14:dur="2000" advTm="51962"/>
    </mc:Choice>
    <mc:Fallback xmlns="">
      <p:transition spd="slow" advTm="51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85971" y="516048"/>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３頁</a:t>
            </a:r>
          </a:p>
        </p:txBody>
      </p:sp>
      <p:pic>
        <p:nvPicPr>
          <p:cNvPr id="4" name="図 3"/>
          <p:cNvPicPr>
            <a:picLocks noChangeAspect="1"/>
          </p:cNvPicPr>
          <p:nvPr/>
        </p:nvPicPr>
        <p:blipFill>
          <a:blip r:embed="rId5"/>
          <a:stretch>
            <a:fillRect/>
          </a:stretch>
        </p:blipFill>
        <p:spPr>
          <a:xfrm>
            <a:off x="1217391" y="1336093"/>
            <a:ext cx="9288324" cy="3860376"/>
          </a:xfrm>
          <a:prstGeom prst="rect">
            <a:avLst/>
          </a:prstGeom>
        </p:spPr>
      </p:pic>
      <p:pic>
        <p:nvPicPr>
          <p:cNvPr id="5" name="オーディオ 4">
            <a:hlinkClick r:id="" action="ppaction://media"/>
            <a:extLst>
              <a:ext uri="{FF2B5EF4-FFF2-40B4-BE49-F238E27FC236}">
                <a16:creationId xmlns="" xmlns:a16="http://schemas.microsoft.com/office/drawing/2014/main" id="{F0CFBD29-2372-4B53-B480-C0A1765F6E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87112189"/>
      </p:ext>
    </p:extLst>
  </p:cSld>
  <p:clrMapOvr>
    <a:masterClrMapping/>
  </p:clrMapOvr>
  <mc:AlternateContent xmlns:mc="http://schemas.openxmlformats.org/markup-compatibility/2006" xmlns:p14="http://schemas.microsoft.com/office/powerpoint/2010/main">
    <mc:Choice Requires="p14">
      <p:transition spd="slow" p14:dur="2000" advTm="1060"/>
    </mc:Choice>
    <mc:Fallback xmlns="">
      <p:transition spd="slow" advTm="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243</Words>
  <Application>Microsoft Office PowerPoint</Application>
  <PresentationFormat>ワイド画面</PresentationFormat>
  <Paragraphs>143</Paragraphs>
  <Slides>16</Slides>
  <Notes>16</Notes>
  <HiddenSlides>0</HiddenSlides>
  <MMClips>16</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16</vt:i4>
      </vt:variant>
    </vt:vector>
  </HeadingPairs>
  <TitlesOfParts>
    <vt:vector size="24" baseType="lpstr">
      <vt:lpstr>ＭＳ Ｐゴシック</vt:lpstr>
      <vt:lpstr>ＭＳ ゴシック</vt:lpstr>
      <vt:lpstr>ＭＳ 明朝</vt:lpstr>
      <vt:lpstr>Arial</vt:lpstr>
      <vt:lpstr>Calibri</vt:lpstr>
      <vt:lpstr>Calibri Light</vt:lpstr>
      <vt:lpstr>Times New Roman</vt:lpstr>
      <vt:lpstr>Office テーマ</vt:lpstr>
      <vt:lpstr>一般組合員の  年金制度と退職後の手続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2023-01-16T01:03:11Z</dcterms:created>
  <dcterms:modified xsi:type="dcterms:W3CDTF">2023-01-16T01:03:46Z</dcterms:modified>
</cp:coreProperties>
</file>