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ppt/ink/inkAction2.xml" ContentType="application/vnd.ms-office.inkAct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notesMasterIdLst>
    <p:notesMasterId r:id="rId10"/>
  </p:notesMasterIdLst>
  <p:handoutMasterIdLst>
    <p:handoutMasterId r:id="rId11"/>
  </p:handoutMasterIdLst>
  <p:sldIdLst>
    <p:sldId id="295" r:id="rId3"/>
    <p:sldId id="273" r:id="rId4"/>
    <p:sldId id="296" r:id="rId5"/>
    <p:sldId id="285" r:id="rId6"/>
    <p:sldId id="286" r:id="rId7"/>
    <p:sldId id="274" r:id="rId8"/>
    <p:sldId id="288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Ib14pKUnrFnv6PgAGbshA==" hashData="Ni5AeKBJUV8hDDtqD8myTav4r3Idsdh2vfBZRsy2r9IUmMzC1UNUKph1quaHAqTk5YKSq0ZLIOBLht130H4TZ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DDFF"/>
    <a:srgbClr val="E7E7FF"/>
    <a:srgbClr val="CCCCFF"/>
    <a:srgbClr val="FF99FF"/>
    <a:srgbClr val="CCFFCC"/>
    <a:srgbClr val="FFCCFF"/>
    <a:srgbClr val="00D200"/>
    <a:srgbClr val="E9FBF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2662" autoAdjust="0"/>
  </p:normalViewPr>
  <p:slideViewPr>
    <p:cSldViewPr snapToGrid="0">
      <p:cViewPr varScale="1">
        <p:scale>
          <a:sx n="105" d="100"/>
          <a:sy n="105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>
      <p:cViewPr varScale="1">
        <p:scale>
          <a:sx n="80" d="100"/>
          <a:sy n="80" d="100"/>
        </p:scale>
        <p:origin x="40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72D0-AB0D-43E7-B02C-A8B3B7A8C6B7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333"/>
            <a:ext cx="2919413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333"/>
            <a:ext cx="2919412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8203-821E-4E94-A911-958E7A50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9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12-04T01:28:13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5879">
    <iact:property name="dataType"/>
    <iact:actionData xml:id="d0">
      <inkml:trace xmlns:inkml="http://www.w3.org/2003/InkML" xml:id="stk0" contextRef="#ctx0" brushRef="#br0">12448 7301 0,'69'-35'120,"36"35"-113,-1 0 2,70 0 0,-35 0-2,0 0 2,104 0-2,-104 0 2,70 0-2,-105 0 2,-69 0-2,0 0 8,0 0 18,-1 0-17,1 0-7,0 0-2,34 0 2,-34 0-1,0 0 7,0 0-6,0 0 37,-1 0-29,1 0-8,0 0-1,0 0 0,-1 0 7,1 0-7,0 0 24,0 0 15,-1 0-30,1 0-10,0 0 18,0 0 55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12-04T01:31:51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4731">
    <iact:property name="dataType"/>
    <iact:actionData xml:id="d0">
      <inkml:trace xmlns:inkml="http://www.w3.org/2003/InkML" xml:id="stk0" contextRef="#ctx0" brushRef="#br0">14117 5076 0,'34'0'311,"36"0"-303,34 0 0,-34 35 0,-35-35 0,34 34 3,1-34-4,-36 0-1,1 0 2,0 0 0,0 0 0,0 0 8,-1 0 0,1 0 11,0 0-14,0 0 3,-1 0-6,1 0 12,0 0 2,0 0-16,-1 0 16,1 0-16,0 0 1,0 0-2,0 0 17,-1 0-8,1 0-6,0 0 5,0 0-7,-1 0 0,1 0 7,0 0-5,0 0-4,0 0 4,-1 0-2,1 0 6,0 0-4,0 0-2,-35 35-2,69-35 2,-34 0 2,0 0-3,34 0 0,1 0 1,-35 0 0,-1 0 2,1 0-4,0 0 5,0 0-6,-1 0 21,1 35-10,0-35-8,0 0 0,-1 0 0,1 0 0,0 0-2,35 0 12,-1 0-3,-34 35-7,34-35-1,-34 34 3,0-34-2,34 0-2,-34 0 4,0 0-4,0 0 3,0 0 7,-1 0-7,1 0 0,0 0-3,0 0 4,-1 0-4,36 0 2,-35 0-1,0 0 3,-1 0-2,71 0-2,-71 0 2,36 0 8,-1 0-7,-34 0-2,70 0 2,-71 0-2,36 0 3,-1 0-4,-34 0 3,0 0-2,34 0 2,1 0-1,0 0 10,-36 0-12,1 0 4,0 0-4,0 0 4,-1-34-4,1 34 3,0 0-1,0 0-2,-1 0 3,36 0 6,-35 0 2,0 0 0,-1 0-3,1 0-6,0 0 1,34 0 8,-34 0-9,35 34 0,-36-34 0,1 0 1,0 0-2,0 0 2,0 0-4,-1 0 11,1 0-8,0 0 8,0 0-6,-1 0-4,36 0 2,0 0 0,-36 0 2,1 0-4,0 0 4,0 0-4,-1 0 2,36 0 0,-35 0 8,34 35-6,1-35 5,-35 35-7,34-35 7,-34 0 1,34 0 0,-34 0-8,35 0 1,-36 0 0,36 0-3,0 0 2,-1 0 2,-34 0-4,0 0 2,34 0 2,-34 0-4,0 0 4,-1 0 14,1 0-10,35 0 4,-35 0-1,34 0-12,-34 0 6,0 0-6,-1 0 3,1 0 17,0 0-18,0 0 10,0 35-9,-1-35 0,1 0 0,35 0 0,34 0 0,0 0 0,-69 0 0,0 0 0,34 0 0,-34 0 0,35 0 0,-36 0-1,71 0 2,-71 0-1,36 0 8,-35 0 0,0 0 0,-1 0 0,1 0-7,0 0-1,0 0 0,-1 0 0,1 0 16,35 0-9,-36 0 1,1 0 1,0 0-11,0 0 2,0 0 2,-1 0 6,1 0-1</inkml:trace>
    </iact:actionData>
  </iact:action>
  <iact:action type="add" startTime="12476">
    <iact:property name="dataType"/>
    <iact:actionData xml:id="d1">
      <inkml:trace xmlns:inkml="http://www.w3.org/2003/InkML" xml:id="stk1" contextRef="#ctx0" brushRef="#br0">18498 7579 0,'35'0'110,"-1"0"-102,1 0 0,0 0 2,0 0-3,34 0 1,-34 0 0,0 0 2,-1 0-5,71 0 6,-1 0-6,-34 0 6,-1 0-6,36 0 5,-36 0-4,-34 0 4,34 0-4,-34 0 10,0 0 0,0 0-8,34 34 0,1-34 1,-35 35-1,34-35 0,1 0 0,-1 0 0,-34 0 0,0 0 0,34 0 0,-34 0 0,0 0 0,0 0 0,34 0 0,1 35 8,-36-35-8,1 0 0,0 0 0,34 0-1,1 0 1,34 0 0,-34 0 2,34 0-2,-34 0-2,-35 0 4,34 0-4,1 0 4,-36 35-2,1-35-1,35 0 1,-1 0-1,1 0 2,-35 0-2,-1 0 3,36 0-2,-35 0 7,34 0-5,-34 0 3,0 0-3,-1 0 6,1 0-10,0 34 2,0-34 0,0 0 2,-1 0-4,36 0 2,-1 0 0,-34 0 0,0 0 1,34 0-2,36 0 3,-70 0-4,-1 0 4,1 0-4,69 0 4,-69 0 4,0 0-5,35 0 7,-1 0-9,-34-34 2,34 34-1,36 0-1,-71-35 3,1 35-4,35-35 4,-35 35-4,-1 0 10,1 0-6,0 0-4,34 0 2,-34 0 0,0 0 2,0 0-4,-1 0 4,1 0 4,0 0 3,35 0 0,-36 0-10,1 0 1,0 0 1,34 0 0,1 0-2,-35 0 2,34 0-3,1 0 2,-1 0-1,-34 0 11,0 0-12,0 0 4,-1 0 4,1 0-6,0 0 2,0 0-3,-1 0 8,36 0 1,-35 0 1,34 0-8,-34 0-1,0 0 1,34 0-4,1 0 6,0 0-6,-36 0 6,36 0-6,-35 0 5,69 0-4,-35 0 2,1 0 9,0 0-10,-1 0 3,1 0-3,34 0 1,-35 0-1,1 0 3,0 0-2,-36 0 0,71 0-2,-71 0 4,71 0-4,-1 0 2,-34 0 1,69 0-2,-35 0 4,0 0-4,-34 0 2,-1 0-2,1 0 2,34 0-4,-34 0 5,-35 0-4,34 0 4,-34 0-4,69 0 4,-34 0-2,-1 0-1,1 0 0,-1 0 1,1 0 2,34 0-4,-34 0 2,34 0 2,-34 0-4,-36 0 2,36 0 2,34 0-2,-34-35-1,-35 35 0,-1 0 2,1 0 0,35 0 6,-1 0-7,-34 0 0,34 0-1,1 0 1,-35 0 0,0 0 2,34 0-4,-34 0 2,0 0 2,-1 0-3,36 0 2,-35 0-2,69 0 2,0 35-3,-69-35 4,0 35-4,34-35 2,-34 0 0,0 0 1,0 0 6,-1 0-6,1 0 0,0 0-3,35 0 2,-1 0 0,-34 0 1,0 35-2,-1-35 1,1 0 1,0 0 8,0 0-3,-1 0 4,1 0-12,0 0 11,0 0 16,0 0-18,-1 0 1,1 0 71,0 0-71,0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5C1F-CD32-4665-970B-C5FE7AD19224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2B4C-F06C-4D63-B176-5A678AF41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24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退職後に再任用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臨時的任用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任期付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会計年度任用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職員、非常勤職員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となられる方の互助組合の加入等について説明します。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4485-8D1B-4C92-91A1-EC7C89A2AE6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0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まず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任用期間に定めのある職員のうち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公立学校共済組合広島支部の組合員資格を取得した職員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の方は、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希望により現職制度へ再加入できます。</a:t>
            </a:r>
            <a:endParaRPr lang="en-US" altLang="ja-JP" sz="12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現職制度と退職医療制度の重複加入はできませんので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希望者は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注意ください。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　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加入を希望される方は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必ず任用開始から</a:t>
            </a:r>
            <a:r>
              <a:rPr lang="en-US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日以内に加入申込書を提出してください。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00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繰り返しになりますが、現職制度と退職医療制度の重複加入はできません。</a:t>
            </a:r>
            <a:endParaRPr kumimoji="1" lang="en-US" altLang="ja-JP" dirty="0"/>
          </a:p>
          <a:p>
            <a:r>
              <a:rPr kumimoji="1" lang="ja-JP" altLang="en-US" dirty="0"/>
              <a:t>　現職制度に加入を希望する方は、必ず「任用開始から</a:t>
            </a:r>
            <a:r>
              <a:rPr kumimoji="1" lang="en-US" altLang="ja-JP" dirty="0"/>
              <a:t>20</a:t>
            </a:r>
            <a:r>
              <a:rPr kumimoji="1" lang="ja-JP" altLang="en-US" dirty="0"/>
              <a:t>日以内」に「加入申込書」を提出してください。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1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様式は、互助組合ホームページからダウンロードしてください。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有期職員用と短時間会計年度任用職員用の様式がありますので、御自身の任用形態に合った様式を使用してください。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5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提出書類は、左か中央の申込書になります。所属を通して</a:t>
            </a:r>
            <a:r>
              <a:rPr kumimoji="1" lang="en-US" altLang="ja-JP" dirty="0"/>
              <a:t>20</a:t>
            </a:r>
            <a:r>
              <a:rPr kumimoji="1" lang="ja-JP" altLang="en-US" dirty="0"/>
              <a:t>日以内に提出してください。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1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一方で、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公立学校共済組合広島支部の組合員資格がない方は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再加入できません。</a:t>
            </a:r>
            <a:endParaRPr lang="en-US" altLang="ja-JP" sz="12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　また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広島市費の方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も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再任用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（フルタイム）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職員以外は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現職制度へ加入できません。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70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以上が互助組合の手続きの説明になりますが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毎年退職組合員の方から多くある質問について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互助組合ホームページの「よくある質問」にも載せておりますので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御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参照ください。</a:t>
            </a:r>
            <a:endParaRPr lang="en-US" altLang="ja-JP" sz="12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また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、御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不明なことがありましたら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互助組合までお問合せください。</a:t>
            </a:r>
          </a:p>
          <a:p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　以上で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互助組合の説明を終わります。ありがとうございました。</a:t>
            </a:r>
            <a:endParaRPr kumimoji="1" lang="ja-JP" altLang="en-US" sz="12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82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3AB-C33E-4674-BDB2-644E3632A39E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65358"/>
            <a:ext cx="2743200" cy="365125"/>
          </a:xfrm>
        </p:spPr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14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6F07-3481-4406-B343-2599D0C19CA5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758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2FE-D13F-48D2-9FA5-8A0236D17512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2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5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2144910"/>
            <a:ext cx="10058400" cy="468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0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9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21BE-BF21-4862-9EF5-D80AF6D6FD7B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30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7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4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6F61-1CCF-4F25-A633-EB5723D307C0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97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488-8F13-4241-853A-9B52386F2DE1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307-F1B3-43BC-A6C0-CC11B9796529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4665-6C3E-4B27-8D74-6A53342E931C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8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89CA-7792-423F-AC89-AF97535EF4B6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6F07-3481-4406-B343-2599D0C19CA5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691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87A-0D51-49FE-83EA-E582A508DE6F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1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6F07-3481-4406-B343-2599D0C19CA5}" type="datetime1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819468" y="6554258"/>
            <a:ext cx="372532" cy="303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66771"/>
            <a:ext cx="10058400" cy="4547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31693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microsoft.com/office/2011/relationships/inkAction" Target="../ink/inkAction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CDBBE53-75B3-4AE4-9871-F10560C7C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256" y="5380489"/>
            <a:ext cx="10058400" cy="395348"/>
          </a:xfrm>
        </p:spPr>
        <p:txBody>
          <a:bodyPr>
            <a:normAutofit lnSpcReduction="10000"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一般財団法人広島県教育職員互助組合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動物のアナウンサーのイラスト（うさぎ）">
            <a:extLst>
              <a:ext uri="{FF2B5EF4-FFF2-40B4-BE49-F238E27FC236}">
                <a16:creationId xmlns:a16="http://schemas.microsoft.com/office/drawing/2014/main" id="{E53853E9-93C3-4CE8-BF77-C7906B02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69" y="2677776"/>
            <a:ext cx="1810492" cy="24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F7D20A07-329A-4C1D-A3A0-BF3EF33A67E4}"/>
              </a:ext>
            </a:extLst>
          </p:cNvPr>
          <p:cNvSpPr txBox="1">
            <a:spLocks/>
          </p:cNvSpPr>
          <p:nvPr/>
        </p:nvSpPr>
        <p:spPr>
          <a:xfrm>
            <a:off x="647372" y="535723"/>
            <a:ext cx="10897256" cy="2031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　退職後に有期職員 </a:t>
            </a:r>
            <a:br>
              <a:rPr lang="en-US" altLang="ja-JP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再任用職員、臨時的任用職員、任期付職員、会計年度任用職員、非常勤職員</a:t>
            </a:r>
            <a:r>
              <a:rPr lang="en-US" altLang="ja-JP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</a:p>
          <a:p>
            <a:r>
              <a:rPr lang="ja-JP" altLang="en-US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4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となられる方の互助組合の加入等</a:t>
            </a:r>
            <a:endParaRPr lang="ja-JP" altLang="en-US" sz="4200" dirty="0">
              <a:uFill>
                <a:solidFill>
                  <a:srgbClr val="FF99CC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B23BC5-00DC-422D-A6D7-FD6B3D79300E}"/>
              </a:ext>
            </a:extLst>
          </p:cNvPr>
          <p:cNvSpPr txBox="1"/>
          <p:nvPr/>
        </p:nvSpPr>
        <p:spPr>
          <a:xfrm>
            <a:off x="817980" y="3089170"/>
            <a:ext cx="104184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ケース①　退職後に有期職員となり、公立学校共済組合の保険証を再取得する場合　　→　</a:t>
            </a:r>
            <a:r>
              <a:rPr kumimoji="1"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～５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ケース②　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退職後に有期職員となり、</a:t>
            </a:r>
            <a:r>
              <a:rPr kumimoji="1"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公立学校共済組合以外の保険証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を取得する場合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ケース③　退職後に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給与の支給が広島市費で「再任用（フルタイム）職員以外の有期職員」</a:t>
            </a:r>
            <a:endParaRPr lang="en-US" altLang="ja-JP" sz="15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として採用される場合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004319-AAA1-4D7A-BB67-82C709755A7D}"/>
              </a:ext>
            </a:extLst>
          </p:cNvPr>
          <p:cNvSpPr txBox="1"/>
          <p:nvPr/>
        </p:nvSpPr>
        <p:spPr>
          <a:xfrm>
            <a:off x="9006030" y="3729288"/>
            <a:ext cx="1458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C9B8B921-390A-4F7D-9683-0BA29EF31370}"/>
              </a:ext>
            </a:extLst>
          </p:cNvPr>
          <p:cNvSpPr/>
          <p:nvPr/>
        </p:nvSpPr>
        <p:spPr>
          <a:xfrm rot="10800000" flipH="1">
            <a:off x="8801099" y="3532149"/>
            <a:ext cx="102465" cy="725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5EC103E4-A927-4A11-AB63-BECAD68FF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4478"/>
    </mc:Choice>
    <mc:Fallback xmlns="">
      <p:transition spd="slow" advTm="14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線コネクタ 61"/>
          <p:cNvCxnSpPr>
            <a:cxnSpLocks/>
          </p:cNvCxnSpPr>
          <p:nvPr/>
        </p:nvCxnSpPr>
        <p:spPr>
          <a:xfrm>
            <a:off x="9579649" y="2922307"/>
            <a:ext cx="16875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B617E89-A70E-4418-8FAB-449567E8C272}"/>
              </a:ext>
            </a:extLst>
          </p:cNvPr>
          <p:cNvCxnSpPr>
            <a:cxnSpLocks/>
          </p:cNvCxnSpPr>
          <p:nvPr/>
        </p:nvCxnSpPr>
        <p:spPr>
          <a:xfrm flipV="1">
            <a:off x="10423440" y="1802626"/>
            <a:ext cx="0" cy="1144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cxnSpLocks/>
          </p:cNvCxnSpPr>
          <p:nvPr/>
        </p:nvCxnSpPr>
        <p:spPr>
          <a:xfrm>
            <a:off x="9537330" y="3613319"/>
            <a:ext cx="60745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cxnSpLocks/>
          </p:cNvCxnSpPr>
          <p:nvPr/>
        </p:nvCxnSpPr>
        <p:spPr>
          <a:xfrm flipV="1">
            <a:off x="9598503" y="2931735"/>
            <a:ext cx="0" cy="700056"/>
          </a:xfrm>
          <a:prstGeom prst="line">
            <a:avLst/>
          </a:prstGeom>
          <a:ln w="57150">
            <a:solidFill>
              <a:srgbClr val="FF99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/>
          </p:cNvCxnSpPr>
          <p:nvPr/>
        </p:nvCxnSpPr>
        <p:spPr>
          <a:xfrm>
            <a:off x="11270561" y="3410305"/>
            <a:ext cx="0" cy="118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/>
          </p:cNvCxnSpPr>
          <p:nvPr/>
        </p:nvCxnSpPr>
        <p:spPr>
          <a:xfrm>
            <a:off x="10144785" y="3595229"/>
            <a:ext cx="0" cy="105989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cxnSpLocks/>
          </p:cNvCxnSpPr>
          <p:nvPr/>
        </p:nvCxnSpPr>
        <p:spPr>
          <a:xfrm>
            <a:off x="8993060" y="3622364"/>
            <a:ext cx="0" cy="1032763"/>
          </a:xfrm>
          <a:prstGeom prst="straightConnector1">
            <a:avLst/>
          </a:prstGeom>
          <a:ln w="57150">
            <a:solidFill>
              <a:srgbClr val="FF99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833625"/>
              </p:ext>
            </p:extLst>
          </p:nvPr>
        </p:nvGraphicFramePr>
        <p:xfrm>
          <a:off x="805060" y="1812053"/>
          <a:ext cx="4881035" cy="4317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195">
                  <a:extLst>
                    <a:ext uri="{9D8B030D-6E8A-4147-A177-3AD203B41FA5}">
                      <a16:colId xmlns:a16="http://schemas.microsoft.com/office/drawing/2014/main" val="1485536113"/>
                    </a:ext>
                  </a:extLst>
                </a:gridCol>
                <a:gridCol w="3487840">
                  <a:extLst>
                    <a:ext uri="{9D8B030D-6E8A-4147-A177-3AD203B41FA5}">
                      <a16:colId xmlns:a16="http://schemas.microsoft.com/office/drawing/2014/main" val="1705740827"/>
                    </a:ext>
                  </a:extLst>
                </a:gridCol>
              </a:tblGrid>
              <a:tr h="2067909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へ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再加入について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希望により再加入できます</a:t>
                      </a:r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加入希望者は、任用開始から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en-US" altLang="ja-JP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日以内（必着）</a:t>
                      </a:r>
                      <a:r>
                        <a:rPr lang="ja-JP" altLang="en-US" sz="1200" b="0" u="none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加入申込書 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を提出してください</a:t>
                      </a:r>
                      <a:r>
                        <a:rPr lang="en-US" altLang="ja-JP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endParaRPr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lang="ja-JP" alt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任用形態が変更された時や退職した時に「退職医療制度」に加入することができます。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268241"/>
                  </a:ext>
                </a:extLst>
              </a:tr>
              <a:tr h="1192038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退職医療制度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ついて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①現職制度への再加入を希望しない場合に加 入できます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現職制度へ加入する場合は、任期満了後に 加入できます。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647127"/>
                  </a:ext>
                </a:extLst>
              </a:tr>
              <a:tr h="105705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加入希望者は、退職日の翌日から起算して、 </a:t>
                      </a:r>
                      <a:r>
                        <a:rPr lang="en-US" altLang="ja-JP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｢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互退職医療組合員申出書」を提出してください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340000"/>
                  </a:ext>
                </a:extLst>
              </a:tr>
            </a:tbl>
          </a:graphicData>
        </a:graphic>
      </p:graphicFrame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B888D4C5-30EA-4276-8554-07005D9D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8140977" y="1238665"/>
            <a:ext cx="2396801" cy="280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退職（互助組合員の資格喪失）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9231246" y="3097031"/>
            <a:ext cx="734515" cy="337208"/>
          </a:xfrm>
          <a:prstGeom prst="rect">
            <a:avLst/>
          </a:prstGeom>
          <a:solidFill>
            <a:srgbClr val="FF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はい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10918660" y="3090680"/>
            <a:ext cx="687368" cy="32102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いいえ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8637330" y="3839111"/>
            <a:ext cx="900000" cy="523397"/>
          </a:xfrm>
          <a:prstGeom prst="rect">
            <a:avLst/>
          </a:prstGeom>
          <a:solidFill>
            <a:srgbClr val="FF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再加入する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9747305" y="3850986"/>
            <a:ext cx="893250" cy="523403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再加入しない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6" name="直線コネクタ 15"/>
          <p:cNvCxnSpPr>
            <a:cxnSpLocks/>
          </p:cNvCxnSpPr>
          <p:nvPr/>
        </p:nvCxnSpPr>
        <p:spPr>
          <a:xfrm>
            <a:off x="7844629" y="1815068"/>
            <a:ext cx="25882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左中かっこ 2"/>
          <p:cNvSpPr/>
          <p:nvPr/>
        </p:nvSpPr>
        <p:spPr>
          <a:xfrm>
            <a:off x="580391" y="2154564"/>
            <a:ext cx="206619" cy="321481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62" y="2216369"/>
            <a:ext cx="569387" cy="3426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5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重複加入はできません。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16018"/>
              </p:ext>
            </p:extLst>
          </p:nvPr>
        </p:nvGraphicFramePr>
        <p:xfrm>
          <a:off x="5784513" y="4668494"/>
          <a:ext cx="610467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37">
                  <a:extLst>
                    <a:ext uri="{9D8B030D-6E8A-4147-A177-3AD203B41FA5}">
                      <a16:colId xmlns:a16="http://schemas.microsoft.com/office/drawing/2014/main" val="1080229447"/>
                    </a:ext>
                  </a:extLst>
                </a:gridCol>
                <a:gridCol w="1178702">
                  <a:extLst>
                    <a:ext uri="{9D8B030D-6E8A-4147-A177-3AD203B41FA5}">
                      <a16:colId xmlns:a16="http://schemas.microsoft.com/office/drawing/2014/main" val="2417024145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71359724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val="1920174060"/>
                    </a:ext>
                  </a:extLst>
                </a:gridCol>
                <a:gridCol w="1182722">
                  <a:extLst>
                    <a:ext uri="{9D8B030D-6E8A-4147-A177-3AD203B41FA5}">
                      <a16:colId xmlns:a16="http://schemas.microsoft.com/office/drawing/2014/main" val="1230445668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互退会給付金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請求書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b="1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9088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申出書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（退職医療制度）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5714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互加入申込書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（現職制度）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80874510"/>
                  </a:ext>
                </a:extLst>
              </a:tr>
            </a:tbl>
          </a:graphicData>
        </a:graphic>
      </p:graphicFrame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7835202" y="1815068"/>
            <a:ext cx="0" cy="2780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cxnSpLocks/>
          </p:cNvCxnSpPr>
          <p:nvPr/>
        </p:nvCxnSpPr>
        <p:spPr>
          <a:xfrm flipV="1">
            <a:off x="11270561" y="2922307"/>
            <a:ext cx="0" cy="1595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cxnSpLocks/>
          </p:cNvCxnSpPr>
          <p:nvPr/>
        </p:nvCxnSpPr>
        <p:spPr>
          <a:xfrm>
            <a:off x="8962158" y="3612141"/>
            <a:ext cx="636154" cy="0"/>
          </a:xfrm>
          <a:prstGeom prst="line">
            <a:avLst/>
          </a:prstGeom>
          <a:ln w="57150">
            <a:solidFill>
              <a:srgbClr val="FF99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777582" y="4391932"/>
            <a:ext cx="1464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提出書類</a:t>
            </a:r>
          </a:p>
        </p:txBody>
      </p:sp>
      <p:sp>
        <p:nvSpPr>
          <p:cNvPr id="76" name="楕円 75"/>
          <p:cNvSpPr/>
          <p:nvPr/>
        </p:nvSpPr>
        <p:spPr>
          <a:xfrm flipV="1">
            <a:off x="5842306" y="4711031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 flipV="1">
            <a:off x="5848935" y="516879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 flipV="1">
            <a:off x="5848744" y="5820985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/>
          <p:cNvSpPr/>
          <p:nvPr/>
        </p:nvSpPr>
        <p:spPr>
          <a:xfrm flipH="1" flipV="1">
            <a:off x="9770972" y="3938095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楕円 37"/>
          <p:cNvSpPr/>
          <p:nvPr/>
        </p:nvSpPr>
        <p:spPr>
          <a:xfrm flipV="1">
            <a:off x="3458721" y="551687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E2421F-2231-4339-8920-DA614C15B751}"/>
              </a:ext>
            </a:extLst>
          </p:cNvPr>
          <p:cNvSpPr txBox="1"/>
          <p:nvPr/>
        </p:nvSpPr>
        <p:spPr>
          <a:xfrm>
            <a:off x="530317" y="23841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ケース①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退職後に有期職員となり、公立学校共済組合の保険証を再取得する場合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2191597-F7BC-44C8-8250-A5BCB4BA6B45}"/>
              </a:ext>
            </a:extLst>
          </p:cNvPr>
          <p:cNvSpPr/>
          <p:nvPr/>
        </p:nvSpPr>
        <p:spPr>
          <a:xfrm flipH="1" flipV="1">
            <a:off x="8660468" y="3929567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9819973" y="1935332"/>
            <a:ext cx="1620271" cy="807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再任用等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で就職</a:t>
            </a:r>
            <a:endParaRPr kumimoji="0" lang="en-US" altLang="ja-JP" sz="1200" b="1" u="sng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保健証は公立学校共済組合員証ですか？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CF3DC9F0-B499-44FE-A658-C3DAFBE485CC}"/>
              </a:ext>
            </a:extLst>
          </p:cNvPr>
          <p:cNvCxnSpPr>
            <a:cxnSpLocks/>
          </p:cNvCxnSpPr>
          <p:nvPr/>
        </p:nvCxnSpPr>
        <p:spPr>
          <a:xfrm>
            <a:off x="9570222" y="2922307"/>
            <a:ext cx="8532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70E60FB-88BC-4BFF-B887-D1FB7169A7E0}"/>
              </a:ext>
            </a:extLst>
          </p:cNvPr>
          <p:cNvCxnSpPr>
            <a:cxnSpLocks/>
          </p:cNvCxnSpPr>
          <p:nvPr/>
        </p:nvCxnSpPr>
        <p:spPr>
          <a:xfrm flipV="1">
            <a:off x="9280426" y="1518941"/>
            <a:ext cx="0" cy="296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808B0AF-519A-448F-82DF-AD0F9066838A}"/>
              </a:ext>
            </a:extLst>
          </p:cNvPr>
          <p:cNvCxnSpPr>
            <a:cxnSpLocks/>
          </p:cNvCxnSpPr>
          <p:nvPr/>
        </p:nvCxnSpPr>
        <p:spPr>
          <a:xfrm>
            <a:off x="9280426" y="1812053"/>
            <a:ext cx="11760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186569" y="1935332"/>
            <a:ext cx="1330594" cy="62034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・再就職しない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・民間へ就職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・割愛退職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542B20B-DC54-41D8-B7FE-31F79089BF6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98504" y="2922307"/>
            <a:ext cx="0" cy="174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7969AA9-D494-4312-AA6C-9FF2F80F3E24}"/>
              </a:ext>
            </a:extLst>
          </p:cNvPr>
          <p:cNvSpPr txBox="1"/>
          <p:nvPr/>
        </p:nvSpPr>
        <p:spPr>
          <a:xfrm>
            <a:off x="787010" y="1027336"/>
            <a:ext cx="4551064" cy="523220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有期職員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臨時的任用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任期付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会計年度任用職員、非常勤職員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99083E12-D881-45A6-8235-0BED68210319}"/>
              </a:ext>
            </a:extLst>
          </p:cNvPr>
          <p:cNvSpPr/>
          <p:nvPr/>
        </p:nvSpPr>
        <p:spPr>
          <a:xfrm flipH="1" flipV="1">
            <a:off x="6140207" y="6274919"/>
            <a:ext cx="153371" cy="1514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BAD7FB0-9250-4F2C-BD7A-AE780B28B924}"/>
              </a:ext>
            </a:extLst>
          </p:cNvPr>
          <p:cNvSpPr txBox="1"/>
          <p:nvPr/>
        </p:nvSpPr>
        <p:spPr>
          <a:xfrm>
            <a:off x="5686095" y="6226913"/>
            <a:ext cx="6185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「互退会給付金請求書」の提出不要者は、退職前に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「県費の臨時的任用職員、任期付職員、再任用職員、会計年度任用職員、非常勤職員」及び「市町費で、組合員証番号の１桁目が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及び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の方」だった方です。これらの方以外は、提出が必要です。</a:t>
            </a:r>
            <a:endParaRPr lang="en-US" altLang="ja-JP" sz="1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0D0BF35E-15BD-43A7-9F01-EDBE9FB71B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81280" y="2615760"/>
              <a:ext cx="813960" cy="1296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0D0BF35E-15BD-43A7-9F01-EDBE9FB71B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5440" y="2552400"/>
                <a:ext cx="845280" cy="1396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オーディオ 19">
            <a:hlinkClick r:id="" action="ppaction://media"/>
            <a:extLst>
              <a:ext uri="{FF2B5EF4-FFF2-40B4-BE49-F238E27FC236}">
                <a16:creationId xmlns:a16="http://schemas.microsoft.com/office/drawing/2014/main" id="{57C7307D-7CB4-4DA2-A7BB-02C9050D1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8"/>
    </mc:Choice>
    <mc:Fallback xmlns="">
      <p:transition spd="slow" advTm="30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74F38F-F74D-4F4A-856E-F992EDCE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59" y="1615496"/>
            <a:ext cx="11178309" cy="347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24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退職医療制度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の重複加入はできません。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に加入を希望する方は、必ず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任用開始から</a:t>
            </a:r>
            <a:r>
              <a:rPr kumimoji="1"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u="heavy" dirty="0"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互加入申込書」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を提出してください。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退職医療制度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に加入を希望する方は、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</a:t>
            </a:r>
            <a:r>
              <a: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2400" u="heavy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「互退職</a:t>
            </a:r>
            <a:endParaRPr kumimoji="1" lang="en-US" altLang="ja-JP" sz="2400" u="heavy" dirty="0">
              <a:solidFill>
                <a:srgbClr val="0070C0"/>
              </a:solidFill>
              <a:uFill>
                <a:solidFill>
                  <a:srgbClr val="FFC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u="heavy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医療組合員申出書」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を提出してください。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7EE2B4-E6B2-4D90-9947-664DB173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B4B4AFB-BCA1-4650-8950-D0355AA15A00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10515600" cy="604800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注意事項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8EFCEC-CAD2-4F03-BD02-70CC2BB11965}"/>
              </a:ext>
            </a:extLst>
          </p:cNvPr>
          <p:cNvSpPr txBox="1"/>
          <p:nvPr/>
        </p:nvSpPr>
        <p:spPr>
          <a:xfrm>
            <a:off x="6719840" y="4230584"/>
            <a:ext cx="4520246" cy="369332"/>
          </a:xfrm>
          <a:prstGeom prst="rect">
            <a:avLst/>
          </a:prstGeom>
          <a:solidFill>
            <a:srgbClr val="E7E7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→「互助資料　２」の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P9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に記載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7A87E0-53D7-47E5-B8A9-1661E12EA973}"/>
              </a:ext>
            </a:extLst>
          </p:cNvPr>
          <p:cNvSpPr txBox="1"/>
          <p:nvPr/>
        </p:nvSpPr>
        <p:spPr>
          <a:xfrm>
            <a:off x="6719840" y="3032801"/>
            <a:ext cx="3521365" cy="369332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詳細は次のスライドから説明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5E97B04-1C91-4962-9813-7D52AD8A1994}"/>
              </a:ext>
            </a:extLst>
          </p:cNvPr>
          <p:cNvSpPr/>
          <p:nvPr/>
        </p:nvSpPr>
        <p:spPr>
          <a:xfrm>
            <a:off x="1320800" y="3003814"/>
            <a:ext cx="332510" cy="332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005F91C-9DF1-4906-B485-A71A66162EFC}"/>
              </a:ext>
            </a:extLst>
          </p:cNvPr>
          <p:cNvSpPr/>
          <p:nvPr/>
        </p:nvSpPr>
        <p:spPr>
          <a:xfrm>
            <a:off x="10635671" y="3812571"/>
            <a:ext cx="332510" cy="33251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A26D93F8-2616-45F6-87E9-F2BCC412580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082120" y="1827360"/>
              <a:ext cx="5733360" cy="96372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A26D93F8-2616-45F6-87E9-F2BCC4125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6280" y="1764000"/>
                <a:ext cx="5764680" cy="1090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オーディオ 23">
            <a:hlinkClick r:id="" action="ppaction://media"/>
            <a:extLst>
              <a:ext uri="{FF2B5EF4-FFF2-40B4-BE49-F238E27FC236}">
                <a16:creationId xmlns:a16="http://schemas.microsoft.com/office/drawing/2014/main" id="{8E6714B3-5218-4BB7-B97B-1DC1B46D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9CC401E-C4A9-4576-A6D7-1D07DE2CF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74" t="12868" r="16695" b="5632"/>
          <a:stretch/>
        </p:blipFill>
        <p:spPr>
          <a:xfrm>
            <a:off x="325347" y="1150071"/>
            <a:ext cx="6313118" cy="4102483"/>
          </a:xfrm>
          <a:prstGeom prst="rect">
            <a:avLst/>
          </a:prstGeom>
          <a:ln>
            <a:solidFill>
              <a:srgbClr val="FFCCFF"/>
            </a:solidFill>
          </a:ln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63240221-D45A-4DE6-B280-B89359FD50DE}"/>
              </a:ext>
            </a:extLst>
          </p:cNvPr>
          <p:cNvSpPr/>
          <p:nvPr/>
        </p:nvSpPr>
        <p:spPr>
          <a:xfrm>
            <a:off x="3294054" y="1565504"/>
            <a:ext cx="1532586" cy="746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83C417E-C75E-4BD5-8C71-CE49700A582A}"/>
              </a:ext>
            </a:extLst>
          </p:cNvPr>
          <p:cNvSpPr/>
          <p:nvPr/>
        </p:nvSpPr>
        <p:spPr>
          <a:xfrm>
            <a:off x="2193106" y="4895091"/>
            <a:ext cx="1073240" cy="1578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吹き出し 9">
            <a:extLst>
              <a:ext uri="{FF2B5EF4-FFF2-40B4-BE49-F238E27FC236}">
                <a16:creationId xmlns:a16="http://schemas.microsoft.com/office/drawing/2014/main" id="{654AFFF1-FD97-4CF0-A16C-292537CF4A7C}"/>
              </a:ext>
            </a:extLst>
          </p:cNvPr>
          <p:cNvSpPr/>
          <p:nvPr/>
        </p:nvSpPr>
        <p:spPr>
          <a:xfrm>
            <a:off x="3403062" y="4565740"/>
            <a:ext cx="941781" cy="329352"/>
          </a:xfrm>
          <a:prstGeom prst="wedgeRoundRectCallout">
            <a:avLst>
              <a:gd name="adj1" fmla="val -77970"/>
              <a:gd name="adj2" fmla="val 5566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左矢印吹き出し 2">
            <a:extLst>
              <a:ext uri="{FF2B5EF4-FFF2-40B4-BE49-F238E27FC236}">
                <a16:creationId xmlns:a16="http://schemas.microsoft.com/office/drawing/2014/main" id="{EF107726-4AC7-406E-8256-40F8D63D1171}"/>
              </a:ext>
            </a:extLst>
          </p:cNvPr>
          <p:cNvSpPr/>
          <p:nvPr/>
        </p:nvSpPr>
        <p:spPr>
          <a:xfrm>
            <a:off x="6686527" y="1911173"/>
            <a:ext cx="1634266" cy="746974"/>
          </a:xfrm>
          <a:prstGeom prst="leftArrowCallout">
            <a:avLst>
              <a:gd name="adj1" fmla="val 23906"/>
              <a:gd name="adj2" fmla="val 23725"/>
              <a:gd name="adj3" fmla="val 22995"/>
              <a:gd name="adj4" fmla="val 803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互助組合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519FE52-31C4-4C5A-84C1-47092113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32720" t="17978" r="25986" b="41252"/>
          <a:stretch/>
        </p:blipFill>
        <p:spPr>
          <a:xfrm>
            <a:off x="6774978" y="3459922"/>
            <a:ext cx="5154646" cy="2862696"/>
          </a:xfrm>
          <a:ln>
            <a:solidFill>
              <a:srgbClr val="FFCC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6C3F3D-3170-448D-8C83-7761528B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DCAE524-9906-4A86-A567-A664AC3AA00C}"/>
              </a:ext>
            </a:extLst>
          </p:cNvPr>
          <p:cNvCxnSpPr>
            <a:cxnSpLocks/>
          </p:cNvCxnSpPr>
          <p:nvPr/>
        </p:nvCxnSpPr>
        <p:spPr>
          <a:xfrm>
            <a:off x="6966557" y="5260204"/>
            <a:ext cx="3459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BB25346-FE40-4C68-8CE5-F484F7FE549A}"/>
              </a:ext>
            </a:extLst>
          </p:cNvPr>
          <p:cNvCxnSpPr>
            <a:cxnSpLocks/>
          </p:cNvCxnSpPr>
          <p:nvPr/>
        </p:nvCxnSpPr>
        <p:spPr>
          <a:xfrm>
            <a:off x="6985029" y="5996552"/>
            <a:ext cx="1566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2D89F3B-93D7-4404-B415-C8C5AA7AE4EB}"/>
              </a:ext>
            </a:extLst>
          </p:cNvPr>
          <p:cNvCxnSpPr>
            <a:cxnSpLocks/>
          </p:cNvCxnSpPr>
          <p:nvPr/>
        </p:nvCxnSpPr>
        <p:spPr>
          <a:xfrm>
            <a:off x="6507959" y="5363865"/>
            <a:ext cx="357135" cy="271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0A94066-45DA-49DE-9C1D-719214D8A29B}"/>
              </a:ext>
            </a:extLst>
          </p:cNvPr>
          <p:cNvCxnSpPr>
            <a:cxnSpLocks/>
          </p:cNvCxnSpPr>
          <p:nvPr/>
        </p:nvCxnSpPr>
        <p:spPr>
          <a:xfrm flipV="1">
            <a:off x="6506774" y="5143396"/>
            <a:ext cx="340834" cy="233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0DBA3B2-0C01-48FB-B488-B8CE6E86E4C4}"/>
              </a:ext>
            </a:extLst>
          </p:cNvPr>
          <p:cNvSpPr txBox="1"/>
          <p:nvPr/>
        </p:nvSpPr>
        <p:spPr>
          <a:xfrm>
            <a:off x="1575597" y="5563613"/>
            <a:ext cx="310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任用形態によって互加入申込書を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使い分けてください。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FCE15E3-E4A3-4B81-962A-5DF9F224E97D}"/>
              </a:ext>
            </a:extLst>
          </p:cNvPr>
          <p:cNvSpPr/>
          <p:nvPr/>
        </p:nvSpPr>
        <p:spPr>
          <a:xfrm>
            <a:off x="6910709" y="4849562"/>
            <a:ext cx="1532586" cy="245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2BA9A0B-C4AA-41CE-9F13-5B7DF434C2D3}"/>
              </a:ext>
            </a:extLst>
          </p:cNvPr>
          <p:cNvSpPr/>
          <p:nvPr/>
        </p:nvSpPr>
        <p:spPr>
          <a:xfrm>
            <a:off x="6900213" y="5593326"/>
            <a:ext cx="1532586" cy="245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9DD50F6B-5FF8-4147-8789-2A91759AF561}"/>
              </a:ext>
            </a:extLst>
          </p:cNvPr>
          <p:cNvSpPr/>
          <p:nvPr/>
        </p:nvSpPr>
        <p:spPr>
          <a:xfrm rot="11299335" flipV="1">
            <a:off x="3180404" y="5073840"/>
            <a:ext cx="3209400" cy="206162"/>
          </a:xfrm>
          <a:prstGeom prst="leftArrow">
            <a:avLst>
              <a:gd name="adj1" fmla="val 7641"/>
              <a:gd name="adj2" fmla="val 97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F83272-53FE-4FF9-8CA4-D7A80A8662F7}"/>
              </a:ext>
            </a:extLst>
          </p:cNvPr>
          <p:cNvSpPr txBox="1"/>
          <p:nvPr/>
        </p:nvSpPr>
        <p:spPr>
          <a:xfrm>
            <a:off x="452897" y="277055"/>
            <a:ext cx="105383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 加入希望者は、任用開始から </a:t>
            </a:r>
            <a:r>
              <a:rPr lang="en-US" altLang="ja-JP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に「加入申込書」を提出してください</a:t>
            </a:r>
            <a:r>
              <a:rPr lang="en-US" altLang="ja-JP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｡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様式は、互助組合のホームページからダウンロードして御使用ください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｡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FEA7E65-6A0C-4F6F-90A5-4FF4E5902246}"/>
              </a:ext>
            </a:extLst>
          </p:cNvPr>
          <p:cNvSpPr/>
          <p:nvPr/>
        </p:nvSpPr>
        <p:spPr>
          <a:xfrm>
            <a:off x="526473" y="332509"/>
            <a:ext cx="942108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FA63F57A-9B0A-41C3-A95E-9BD45A0A6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2"/>
    </mc:Choice>
    <mc:Fallback xmlns="">
      <p:transition spd="slow" advTm="16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5EC204F-B188-4127-A843-5DEEF5B9F1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7" t="1751" r="2529" b="1145"/>
          <a:stretch/>
        </p:blipFill>
        <p:spPr>
          <a:xfrm>
            <a:off x="8761751" y="906440"/>
            <a:ext cx="3057717" cy="4848860"/>
          </a:xfrm>
          <a:prstGeom prst="rect">
            <a:avLst/>
          </a:prstGeom>
          <a:ln>
            <a:solidFill>
              <a:srgbClr val="FF99CC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07025A1-D97D-467D-A80E-51CC483E62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63" t="3212" r="2917"/>
          <a:stretch/>
        </p:blipFill>
        <p:spPr>
          <a:xfrm>
            <a:off x="5010338" y="891334"/>
            <a:ext cx="2968491" cy="4838439"/>
          </a:xfrm>
          <a:prstGeom prst="rect">
            <a:avLst/>
          </a:prstGeom>
          <a:ln>
            <a:solidFill>
              <a:srgbClr val="FF99CC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F3CD4D-1C07-4933-88CD-91EAA61423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02" t="1861" r="7136" b="1867"/>
          <a:stretch/>
        </p:blipFill>
        <p:spPr>
          <a:xfrm>
            <a:off x="574898" y="840035"/>
            <a:ext cx="2988570" cy="4780673"/>
          </a:xfrm>
          <a:prstGeom prst="rect">
            <a:avLst/>
          </a:prstGeom>
          <a:ln>
            <a:solidFill>
              <a:srgbClr val="FF99CC"/>
            </a:solidFill>
          </a:ln>
        </p:spPr>
      </p:pic>
      <p:sp>
        <p:nvSpPr>
          <p:cNvPr id="10" name="タイトル 4">
            <a:extLst>
              <a:ext uri="{FF2B5EF4-FFF2-40B4-BE49-F238E27FC236}">
                <a16:creationId xmlns:a16="http://schemas.microsoft.com/office/drawing/2014/main" id="{095B5E06-AE1C-41A9-B56E-B42303C0232E}"/>
              </a:ext>
            </a:extLst>
          </p:cNvPr>
          <p:cNvSpPr txBox="1">
            <a:spLocks/>
          </p:cNvSpPr>
          <p:nvPr/>
        </p:nvSpPr>
        <p:spPr>
          <a:xfrm>
            <a:off x="3595800" y="213592"/>
            <a:ext cx="5000400" cy="34362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互加入申込書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5D838C-CFD7-4C57-B803-E9E58F13D1D3}"/>
              </a:ext>
            </a:extLst>
          </p:cNvPr>
          <p:cNvSpPr txBox="1"/>
          <p:nvPr/>
        </p:nvSpPr>
        <p:spPr>
          <a:xfrm>
            <a:off x="3896377" y="3030316"/>
            <a:ext cx="78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79D658-11A9-4E54-935E-709A3058FE07}"/>
              </a:ext>
            </a:extLst>
          </p:cNvPr>
          <p:cNvSpPr txBox="1"/>
          <p:nvPr/>
        </p:nvSpPr>
        <p:spPr>
          <a:xfrm>
            <a:off x="1304924" y="6244298"/>
            <a:ext cx="6086475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任用開始から </a:t>
            </a:r>
            <a:r>
              <a:rPr lang="en-US" altLang="ja-JP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日以内に</a:t>
            </a:r>
            <a:r>
              <a:rPr lang="ja-JP" altLang="en-US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互助組合へ</a:t>
            </a:r>
            <a:r>
              <a:rPr lang="ja-JP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所属を通して</a:t>
            </a:r>
            <a:r>
              <a:rPr lang="ja-JP" altLang="en-US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</a:t>
            </a:r>
            <a:endParaRPr lang="en-US" altLang="ja-JP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吹き出し: 左右矢印 13">
            <a:extLst>
              <a:ext uri="{FF2B5EF4-FFF2-40B4-BE49-F238E27FC236}">
                <a16:creationId xmlns:a16="http://schemas.microsoft.com/office/drawing/2014/main" id="{A87E9D70-2D09-4A72-9CB7-54E1A3CCB906}"/>
              </a:ext>
            </a:extLst>
          </p:cNvPr>
          <p:cNvSpPr/>
          <p:nvPr/>
        </p:nvSpPr>
        <p:spPr>
          <a:xfrm>
            <a:off x="3612478" y="886207"/>
            <a:ext cx="3304551" cy="589190"/>
          </a:xfrm>
          <a:prstGeom prst="leftRightArrowCallout">
            <a:avLst>
              <a:gd name="adj1" fmla="val 16549"/>
              <a:gd name="adj2" fmla="val 19366"/>
              <a:gd name="adj3" fmla="val 25000"/>
              <a:gd name="adj4" fmla="val 6714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</a:t>
            </a:r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自身の任用形態に合った</a:t>
            </a:r>
            <a:endParaRPr kumimoji="1"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請求書を選んでください。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727370E-4632-453B-9358-9E2B107AB7C2}"/>
              </a:ext>
            </a:extLst>
          </p:cNvPr>
          <p:cNvSpPr/>
          <p:nvPr/>
        </p:nvSpPr>
        <p:spPr>
          <a:xfrm>
            <a:off x="2079957" y="5688004"/>
            <a:ext cx="76200" cy="488998"/>
          </a:xfrm>
          <a:prstGeom prst="downArrow">
            <a:avLst>
              <a:gd name="adj1" fmla="val 20000"/>
              <a:gd name="adj2" fmla="val 12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CD18E7-11A5-4E80-BBC4-1E9631304A68}"/>
              </a:ext>
            </a:extLst>
          </p:cNvPr>
          <p:cNvSpPr txBox="1"/>
          <p:nvPr/>
        </p:nvSpPr>
        <p:spPr>
          <a:xfrm>
            <a:off x="1830491" y="840035"/>
            <a:ext cx="648000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様式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AFFCF3-3154-4D2F-8B4D-5B1C6DB6B31F}"/>
              </a:ext>
            </a:extLst>
          </p:cNvPr>
          <p:cNvSpPr txBox="1"/>
          <p:nvPr/>
        </p:nvSpPr>
        <p:spPr>
          <a:xfrm>
            <a:off x="10037509" y="886207"/>
            <a:ext cx="648000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記入例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BCBF843-6838-49B7-928E-5EE5FA28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6430F7DA-1DB4-40DD-8D31-9EE5AF853B4C}"/>
              </a:ext>
            </a:extLst>
          </p:cNvPr>
          <p:cNvSpPr/>
          <p:nvPr/>
        </p:nvSpPr>
        <p:spPr>
          <a:xfrm>
            <a:off x="6418383" y="5755300"/>
            <a:ext cx="76200" cy="488998"/>
          </a:xfrm>
          <a:prstGeom prst="downArrow">
            <a:avLst>
              <a:gd name="adj1" fmla="val 20000"/>
              <a:gd name="adj2" fmla="val 12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60AD7FD-CF35-4146-8645-B550D499E3FC}"/>
              </a:ext>
            </a:extLst>
          </p:cNvPr>
          <p:cNvSpPr/>
          <p:nvPr/>
        </p:nvSpPr>
        <p:spPr>
          <a:xfrm flipH="1" flipV="1">
            <a:off x="5388446" y="232064"/>
            <a:ext cx="273446" cy="295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CAB06624-9966-4239-BDFC-5524427BD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7"/>
    </mc:Choice>
    <mc:Fallback xmlns="">
      <p:transition spd="slow" advTm="9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3F429C5-7086-4754-A309-4DA4BEF556B7}"/>
              </a:ext>
            </a:extLst>
          </p:cNvPr>
          <p:cNvCxnSpPr>
            <a:cxnSpLocks/>
          </p:cNvCxnSpPr>
          <p:nvPr/>
        </p:nvCxnSpPr>
        <p:spPr>
          <a:xfrm>
            <a:off x="9664619" y="2921980"/>
            <a:ext cx="0" cy="666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59880"/>
              </p:ext>
            </p:extLst>
          </p:nvPr>
        </p:nvGraphicFramePr>
        <p:xfrm>
          <a:off x="702327" y="2198678"/>
          <a:ext cx="4473785" cy="3948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506">
                  <a:extLst>
                    <a:ext uri="{9D8B030D-6E8A-4147-A177-3AD203B41FA5}">
                      <a16:colId xmlns:a16="http://schemas.microsoft.com/office/drawing/2014/main" val="1485536113"/>
                    </a:ext>
                  </a:extLst>
                </a:gridCol>
                <a:gridCol w="2812279">
                  <a:extLst>
                    <a:ext uri="{9D8B030D-6E8A-4147-A177-3AD203B41FA5}">
                      <a16:colId xmlns:a16="http://schemas.microsoft.com/office/drawing/2014/main" val="3824367378"/>
                    </a:ext>
                  </a:extLst>
                </a:gridCol>
              </a:tblGrid>
              <a:tr h="138493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へ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再加入について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再加入できません</a:t>
                      </a:r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268241"/>
                  </a:ext>
                </a:extLst>
              </a:tr>
              <a:tr h="1274712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退職医療制度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ついて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加入できます</a:t>
                      </a:r>
                      <a:r>
                        <a:rPr lang="en-US" altLang="ja-JP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647127"/>
                  </a:ext>
                </a:extLst>
              </a:tr>
              <a:tr h="128897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加入希望者は、退職日の翌日から起算して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日以内に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｢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互退職医療組合員申出書」を提出してください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34000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7E9878-B354-4CB7-B8A8-B2A52F3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597834" y="3404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597834" y="38615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1D1C37C-F14A-4055-9336-ED2C21BABA57}"/>
              </a:ext>
            </a:extLst>
          </p:cNvPr>
          <p:cNvCxnSpPr>
            <a:cxnSpLocks/>
          </p:cNvCxnSpPr>
          <p:nvPr/>
        </p:nvCxnSpPr>
        <p:spPr>
          <a:xfrm flipV="1">
            <a:off x="10557230" y="1768544"/>
            <a:ext cx="0" cy="1153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292776A-B9AA-4F1F-9CAF-7DECCA7BC79C}"/>
              </a:ext>
            </a:extLst>
          </p:cNvPr>
          <p:cNvCxnSpPr>
            <a:cxnSpLocks/>
          </p:cNvCxnSpPr>
          <p:nvPr/>
        </p:nvCxnSpPr>
        <p:spPr>
          <a:xfrm>
            <a:off x="9085011" y="3590386"/>
            <a:ext cx="115172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9A16DEE-3C92-4078-9A8C-9C9CE848CE15}"/>
              </a:ext>
            </a:extLst>
          </p:cNvPr>
          <p:cNvCxnSpPr>
            <a:cxnSpLocks/>
          </p:cNvCxnSpPr>
          <p:nvPr/>
        </p:nvCxnSpPr>
        <p:spPr>
          <a:xfrm>
            <a:off x="9085011" y="3588157"/>
            <a:ext cx="0" cy="99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85AEA37-D027-4207-8F02-68DE023A50CC}"/>
              </a:ext>
            </a:extLst>
          </p:cNvPr>
          <p:cNvCxnSpPr>
            <a:cxnSpLocks/>
          </p:cNvCxnSpPr>
          <p:nvPr/>
        </p:nvCxnSpPr>
        <p:spPr>
          <a:xfrm>
            <a:off x="10236736" y="3586022"/>
            <a:ext cx="0" cy="99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7C93FAF9-C67C-4A4C-838E-C7C9C3C68199}"/>
              </a:ext>
            </a:extLst>
          </p:cNvPr>
          <p:cNvCxnSpPr>
            <a:cxnSpLocks/>
          </p:cNvCxnSpPr>
          <p:nvPr/>
        </p:nvCxnSpPr>
        <p:spPr>
          <a:xfrm>
            <a:off x="11419114" y="2921980"/>
            <a:ext cx="0" cy="1659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1">
            <a:extLst>
              <a:ext uri="{FF2B5EF4-FFF2-40B4-BE49-F238E27FC236}">
                <a16:creationId xmlns:a16="http://schemas.microsoft.com/office/drawing/2014/main" id="{DDCD44D7-7DA6-4F74-98A6-91AC39DF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194" y="1253437"/>
            <a:ext cx="2396801" cy="280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退職（互助組合員の資格喪失）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4">
            <a:extLst>
              <a:ext uri="{FF2B5EF4-FFF2-40B4-BE49-F238E27FC236}">
                <a16:creationId xmlns:a16="http://schemas.microsoft.com/office/drawing/2014/main" id="{A2FE91EB-5F4B-41C0-A36A-82E8E265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9140" y="3076356"/>
            <a:ext cx="734515" cy="33720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はい</a:t>
            </a:r>
            <a:endParaRPr kumimoji="0" lang="ja-JP" altLang="ja-JP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">
            <a:extLst>
              <a:ext uri="{FF2B5EF4-FFF2-40B4-BE49-F238E27FC236}">
                <a16:creationId xmlns:a16="http://schemas.microsoft.com/office/drawing/2014/main" id="{FF931FD3-74F7-4309-A54E-F772FEF0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430" y="3077763"/>
            <a:ext cx="687368" cy="321026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いいえ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6">
            <a:extLst>
              <a:ext uri="{FF2B5EF4-FFF2-40B4-BE49-F238E27FC236}">
                <a16:creationId xmlns:a16="http://schemas.microsoft.com/office/drawing/2014/main" id="{F606C84C-821A-4127-A6B2-FEA219DBE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11" y="3802792"/>
            <a:ext cx="900000" cy="523397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再加入する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7">
            <a:extLst>
              <a:ext uri="{FF2B5EF4-FFF2-40B4-BE49-F238E27FC236}">
                <a16:creationId xmlns:a16="http://schemas.microsoft.com/office/drawing/2014/main" id="{514BBE19-7288-448E-8797-013E3181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754" y="3801390"/>
            <a:ext cx="893250" cy="52340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再加入しない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DE6AB28-7C2F-4F40-968F-92B856CA5D2E}"/>
              </a:ext>
            </a:extLst>
          </p:cNvPr>
          <p:cNvCxnSpPr>
            <a:cxnSpLocks/>
          </p:cNvCxnSpPr>
          <p:nvPr/>
        </p:nvCxnSpPr>
        <p:spPr>
          <a:xfrm>
            <a:off x="7904553" y="1767610"/>
            <a:ext cx="264943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表 62">
            <a:extLst>
              <a:ext uri="{FF2B5EF4-FFF2-40B4-BE49-F238E27FC236}">
                <a16:creationId xmlns:a16="http://schemas.microsoft.com/office/drawing/2014/main" id="{E11A6A94-CE6F-42C1-90F5-8487F00A0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21878"/>
              </p:ext>
            </p:extLst>
          </p:nvPr>
        </p:nvGraphicFramePr>
        <p:xfrm>
          <a:off x="5901060" y="4637930"/>
          <a:ext cx="610467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37">
                  <a:extLst>
                    <a:ext uri="{9D8B030D-6E8A-4147-A177-3AD203B41FA5}">
                      <a16:colId xmlns:a16="http://schemas.microsoft.com/office/drawing/2014/main" val="1080229447"/>
                    </a:ext>
                  </a:extLst>
                </a:gridCol>
                <a:gridCol w="1178702">
                  <a:extLst>
                    <a:ext uri="{9D8B030D-6E8A-4147-A177-3AD203B41FA5}">
                      <a16:colId xmlns:a16="http://schemas.microsoft.com/office/drawing/2014/main" val="2417024145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71359724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val="1920174060"/>
                    </a:ext>
                  </a:extLst>
                </a:gridCol>
                <a:gridCol w="1182722">
                  <a:extLst>
                    <a:ext uri="{9D8B030D-6E8A-4147-A177-3AD203B41FA5}">
                      <a16:colId xmlns:a16="http://schemas.microsoft.com/office/drawing/2014/main" val="1230445668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互退会給付金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請求書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8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申出書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（退職医療制度）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4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互加入申込書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（現職制度）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74510"/>
                  </a:ext>
                </a:extLst>
              </a:tr>
            </a:tbl>
          </a:graphicData>
        </a:graphic>
      </p:graphicFrame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68620551-F74A-44C1-8923-56B31237B07F}"/>
              </a:ext>
            </a:extLst>
          </p:cNvPr>
          <p:cNvCxnSpPr>
            <a:cxnSpLocks/>
          </p:cNvCxnSpPr>
          <p:nvPr/>
        </p:nvCxnSpPr>
        <p:spPr>
          <a:xfrm>
            <a:off x="7904553" y="1767610"/>
            <a:ext cx="0" cy="28136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5CEE749-CF1C-4F89-837F-4E42A60F6391}"/>
              </a:ext>
            </a:extLst>
          </p:cNvPr>
          <p:cNvCxnSpPr>
            <a:cxnSpLocks/>
          </p:cNvCxnSpPr>
          <p:nvPr/>
        </p:nvCxnSpPr>
        <p:spPr>
          <a:xfrm>
            <a:off x="9664619" y="2927652"/>
            <a:ext cx="176956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3">
            <a:extLst>
              <a:ext uri="{FF2B5EF4-FFF2-40B4-BE49-F238E27FC236}">
                <a16:creationId xmlns:a16="http://schemas.microsoft.com/office/drawing/2014/main" id="{9D20DA0F-3BC5-4FCC-9DE8-70940878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190" y="1950104"/>
            <a:ext cx="1620271" cy="807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再任用等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で就職</a:t>
            </a:r>
            <a:endParaRPr kumimoji="0" lang="en-US" altLang="ja-JP" sz="1200" b="1" u="sng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保健証は公立学校共済組合員証ですか？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128D737-A3A3-4B26-9C2B-ABA95076F51E}"/>
              </a:ext>
            </a:extLst>
          </p:cNvPr>
          <p:cNvCxnSpPr>
            <a:cxnSpLocks/>
          </p:cNvCxnSpPr>
          <p:nvPr/>
        </p:nvCxnSpPr>
        <p:spPr>
          <a:xfrm>
            <a:off x="10534279" y="2931406"/>
            <a:ext cx="909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AE0A785-9261-4345-A679-F3C5CBEF672A}"/>
              </a:ext>
            </a:extLst>
          </p:cNvPr>
          <p:cNvCxnSpPr>
            <a:cxnSpLocks/>
          </p:cNvCxnSpPr>
          <p:nvPr/>
        </p:nvCxnSpPr>
        <p:spPr>
          <a:xfrm>
            <a:off x="9254181" y="1767064"/>
            <a:ext cx="1338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056D4CE6-EF8B-4003-88DC-0E65EFF8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86" y="1950104"/>
            <a:ext cx="1330594" cy="62034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・再就職しない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・民間へ就職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・割愛退職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8E24CCE-5D3B-4EEF-A122-C0E6240B629E}"/>
              </a:ext>
            </a:extLst>
          </p:cNvPr>
          <p:cNvCxnSpPr>
            <a:cxnSpLocks/>
          </p:cNvCxnSpPr>
          <p:nvPr/>
        </p:nvCxnSpPr>
        <p:spPr>
          <a:xfrm flipV="1">
            <a:off x="9282202" y="1537973"/>
            <a:ext cx="0" cy="2296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DBC043E-827C-4B3A-9580-F2BCE33E8BA8}"/>
              </a:ext>
            </a:extLst>
          </p:cNvPr>
          <p:cNvSpPr txBox="1"/>
          <p:nvPr/>
        </p:nvSpPr>
        <p:spPr>
          <a:xfrm>
            <a:off x="303687" y="240647"/>
            <a:ext cx="964879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ケース②　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公立学校共済組合以外の保険証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を取得する場合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ケース③　退職後に</a:t>
            </a:r>
            <a:r>
              <a:rPr lang="ja-JP" altLang="en-US" sz="1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給与の支給が広島市費で「再任用（フルタイム）職員以外の有期職員」</a:t>
            </a:r>
            <a:endParaRPr lang="en-US" altLang="ja-JP" sz="18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として採用される場合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629BA06-E789-446B-90EB-397EFF358C68}"/>
              </a:ext>
            </a:extLst>
          </p:cNvPr>
          <p:cNvSpPr/>
          <p:nvPr/>
        </p:nvSpPr>
        <p:spPr>
          <a:xfrm flipV="1">
            <a:off x="5970990" y="467294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DEDE3950-B33C-4155-AB02-F88DB217A061}"/>
              </a:ext>
            </a:extLst>
          </p:cNvPr>
          <p:cNvSpPr/>
          <p:nvPr/>
        </p:nvSpPr>
        <p:spPr>
          <a:xfrm flipV="1">
            <a:off x="5970990" y="5133702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56C62DFA-CA53-44AC-AFEE-0A0F8C46F92E}"/>
              </a:ext>
            </a:extLst>
          </p:cNvPr>
          <p:cNvSpPr/>
          <p:nvPr/>
        </p:nvSpPr>
        <p:spPr>
          <a:xfrm flipV="1">
            <a:off x="5970990" y="5773576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F56B1722-D0A6-4456-8CF5-A5CD164ACFFB}"/>
              </a:ext>
            </a:extLst>
          </p:cNvPr>
          <p:cNvSpPr/>
          <p:nvPr/>
        </p:nvSpPr>
        <p:spPr>
          <a:xfrm flipV="1">
            <a:off x="3738440" y="5415234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吹き出し 20">
            <a:extLst>
              <a:ext uri="{FF2B5EF4-FFF2-40B4-BE49-F238E27FC236}">
                <a16:creationId xmlns:a16="http://schemas.microsoft.com/office/drawing/2014/main" id="{88BD1A27-1768-4058-9896-0A1C4288F162}"/>
              </a:ext>
            </a:extLst>
          </p:cNvPr>
          <p:cNvSpPr/>
          <p:nvPr/>
        </p:nvSpPr>
        <p:spPr>
          <a:xfrm>
            <a:off x="4446082" y="2633810"/>
            <a:ext cx="2108844" cy="618937"/>
          </a:xfrm>
          <a:prstGeom prst="wedgeRoundRectCallout">
            <a:avLst>
              <a:gd name="adj1" fmla="val -70833"/>
              <a:gd name="adj2" fmla="val -3786"/>
              <a:gd name="adj3" fmla="val 16667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広島市費の方は、再任用（フルタイム）職員以外は加入できません。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965ECF-47DE-4E3D-8882-528A83269FC5}"/>
              </a:ext>
            </a:extLst>
          </p:cNvPr>
          <p:cNvSpPr txBox="1"/>
          <p:nvPr/>
        </p:nvSpPr>
        <p:spPr>
          <a:xfrm>
            <a:off x="696527" y="1472461"/>
            <a:ext cx="4473786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有期職員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臨時的任用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任期付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会計年度任用職員、非常勤職員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30E0A46-08CC-4CF5-B20E-9F88771F583B}"/>
              </a:ext>
            </a:extLst>
          </p:cNvPr>
          <p:cNvSpPr/>
          <p:nvPr/>
        </p:nvSpPr>
        <p:spPr>
          <a:xfrm flipH="1" flipV="1">
            <a:off x="8659059" y="3897219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00534EA-01B0-4AE3-BE59-F1FD3B3C9691}"/>
              </a:ext>
            </a:extLst>
          </p:cNvPr>
          <p:cNvSpPr/>
          <p:nvPr/>
        </p:nvSpPr>
        <p:spPr>
          <a:xfrm flipH="1" flipV="1">
            <a:off x="9865363" y="3902777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6EB273D-299B-48CD-9739-49D14B73AA74}"/>
              </a:ext>
            </a:extLst>
          </p:cNvPr>
          <p:cNvSpPr txBox="1"/>
          <p:nvPr/>
        </p:nvSpPr>
        <p:spPr>
          <a:xfrm>
            <a:off x="5820697" y="6223506"/>
            <a:ext cx="6185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「互退会給付金請求書」の提出不要者は、退職前に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「県費の臨時的任用職員、任期付職員、再任用職員、会計年度任用職員、非常勤職員」及び「市町費で、組合員証番号の１桁目が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及び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の方」だった方です。これらの方以外は、提出が必要です。</a:t>
            </a:r>
            <a:endParaRPr lang="en-US" altLang="ja-JP" sz="1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38D9448-5C26-444D-9798-1596989189C5}"/>
              </a:ext>
            </a:extLst>
          </p:cNvPr>
          <p:cNvSpPr/>
          <p:nvPr/>
        </p:nvSpPr>
        <p:spPr>
          <a:xfrm flipH="1" flipV="1">
            <a:off x="6278751" y="6274919"/>
            <a:ext cx="153371" cy="1514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7191E980-C907-4338-A5F6-EF4118981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1"/>
    </mc:Choice>
    <mc:Fallback xmlns="">
      <p:transition spd="slow" advTm="1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2479CB0-8584-464B-B67E-0D96EC4C1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" t="2703" r="3522"/>
          <a:stretch/>
        </p:blipFill>
        <p:spPr>
          <a:xfrm>
            <a:off x="173184" y="459387"/>
            <a:ext cx="9180945" cy="627497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EC6F32-CAAA-4BFE-AC46-EED61B7B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452" y="830920"/>
            <a:ext cx="4084011" cy="2124720"/>
          </a:xfr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>
            <a:normAutofit/>
          </a:bodyPr>
          <a:lstStyle/>
          <a:p>
            <a:pPr marL="0" indent="0" algn="ctr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不明点について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○互助組合ホームページ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「よくある質問」</a:t>
            </a: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を御確認ください。</a:t>
            </a:r>
            <a:endParaRPr lang="en-US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○互助組合の連絡先</a:t>
            </a:r>
            <a:endParaRPr lang="en-US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082-228-1386</a:t>
            </a:r>
          </a:p>
          <a:p>
            <a:pPr marL="0" indent="0">
              <a:buNone/>
            </a:pP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596D59-D957-4EC1-B8AD-5514A0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0CC866-25EA-4003-8BD7-194034314DD5}"/>
              </a:ext>
            </a:extLst>
          </p:cNvPr>
          <p:cNvSpPr txBox="1"/>
          <p:nvPr/>
        </p:nvSpPr>
        <p:spPr>
          <a:xfrm>
            <a:off x="232449" y="151610"/>
            <a:ext cx="2048933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２及び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６の詳細版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B83A6E-B2C2-4B0A-B592-CE03E8C60273}"/>
              </a:ext>
            </a:extLst>
          </p:cNvPr>
          <p:cNvSpPr txBox="1"/>
          <p:nvPr/>
        </p:nvSpPr>
        <p:spPr>
          <a:xfrm>
            <a:off x="9815945" y="5222949"/>
            <a:ext cx="218978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提出期限 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要確認！</a:t>
            </a: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重複加入不可！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7FD6B03-FEBF-4074-B6EB-E77DC085B744}"/>
              </a:ext>
            </a:extLst>
          </p:cNvPr>
          <p:cNvCxnSpPr/>
          <p:nvPr/>
        </p:nvCxnSpPr>
        <p:spPr>
          <a:xfrm flipH="1" flipV="1">
            <a:off x="9351821" y="5116731"/>
            <a:ext cx="314036" cy="212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04E2E46-EA77-4613-B3BE-6E5A12A70478}"/>
              </a:ext>
            </a:extLst>
          </p:cNvPr>
          <p:cNvCxnSpPr>
            <a:cxnSpLocks/>
          </p:cNvCxnSpPr>
          <p:nvPr/>
        </p:nvCxnSpPr>
        <p:spPr>
          <a:xfrm flipH="1">
            <a:off x="9351821" y="5722064"/>
            <a:ext cx="350981" cy="304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62BC939B-2923-4C1B-91EB-40A7DA52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4"/>
    </mc:Choice>
    <mc:Fallback xmlns="">
      <p:transition spd="slow" advTm="2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様式見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レトロスペク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様式見本</Template>
  <TotalTime>0</TotalTime>
  <Words>1305</Words>
  <Application>Microsoft Office PowerPoint</Application>
  <PresentationFormat>ワイド画面</PresentationFormat>
  <Paragraphs>168</Paragraphs>
  <Slides>7</Slides>
  <Notes>7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HG丸ｺﾞｼｯｸM-PRO</vt:lpstr>
      <vt:lpstr>游ゴシック</vt:lpstr>
      <vt:lpstr>游ゴシック Light</vt:lpstr>
      <vt:lpstr>游明朝</vt:lpstr>
      <vt:lpstr>Arial</vt:lpstr>
      <vt:lpstr>Calibri</vt:lpstr>
      <vt:lpstr>Calibri Light</vt:lpstr>
      <vt:lpstr>様式見本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互助組合説明</dc:title>
  <dc:creator/>
  <cp:lastModifiedBy/>
  <cp:revision>507</cp:revision>
  <cp:lastPrinted>2023-10-30T06:50:12Z</cp:lastPrinted>
  <dcterms:created xsi:type="dcterms:W3CDTF">2022-01-14T01:05:45Z</dcterms:created>
  <dcterms:modified xsi:type="dcterms:W3CDTF">2023-12-15T00:21:27Z</dcterms:modified>
</cp:coreProperties>
</file>